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8" r:id="rId24"/>
    <p:sldId id="276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85" autoAdjust="0"/>
  </p:normalViewPr>
  <p:slideViewPr>
    <p:cSldViewPr>
      <p:cViewPr>
        <p:scale>
          <a:sx n="77" d="100"/>
          <a:sy n="77" d="100"/>
        </p:scale>
        <p:origin x="-117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51C3-866E-4EF5-B615-D64DCB5EE23B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35C3-CF43-4134-A6E9-3A200D41B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78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E35C3-CF43-4134-A6E9-3A200D41B38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18648" cy="1467594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ВІДМІНЮВАННЯ ПРИКМЕТНИКІВ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452320" y="3789040"/>
            <a:ext cx="108012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8337104" cy="5877272"/>
          </a:xfrm>
        </p:spPr>
        <p:txBody>
          <a:bodyPr/>
          <a:lstStyle/>
          <a:p>
            <a:pPr algn="ctr"/>
            <a:r>
              <a:rPr lang="uk-UA" b="1" dirty="0"/>
              <a:t>Зразки парадигм прикметників </a:t>
            </a:r>
            <a:r>
              <a:rPr lang="uk-UA" b="1" dirty="0" smtClean="0"/>
              <a:t>м’якої </a:t>
            </a:r>
            <a:r>
              <a:rPr lang="uk-UA" b="1" dirty="0"/>
              <a:t>групи</a:t>
            </a:r>
          </a:p>
          <a:p>
            <a:r>
              <a:rPr lang="uk-UA" dirty="0">
                <a:solidFill>
                  <a:srgbClr val="0070C0"/>
                </a:solidFill>
              </a:rPr>
              <a:t>Чол. р.              Середній р.           </a:t>
            </a:r>
            <a:r>
              <a:rPr lang="uk-UA" dirty="0" err="1">
                <a:solidFill>
                  <a:srgbClr val="0070C0"/>
                </a:solidFill>
              </a:rPr>
              <a:t>Жін.р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Н.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ій</a:t>
            </a:r>
            <a:r>
              <a:rPr lang="uk-UA" dirty="0" smtClean="0">
                <a:solidFill>
                  <a:srgbClr val="00B050"/>
                </a:solidFill>
              </a:rPr>
              <a:t>    </a:t>
            </a:r>
            <a:r>
              <a:rPr lang="uk-UA" dirty="0" err="1" smtClean="0">
                <a:solidFill>
                  <a:srgbClr val="00B050"/>
                </a:solidFill>
              </a:rPr>
              <a:t>вечірн-</a:t>
            </a:r>
            <a:r>
              <a:rPr lang="uk-UA" dirty="0" err="1" smtClean="0">
                <a:solidFill>
                  <a:srgbClr val="C00000"/>
                </a:solidFill>
              </a:rPr>
              <a:t>є</a:t>
            </a:r>
            <a:r>
              <a:rPr lang="uk-UA" dirty="0" smtClean="0">
                <a:solidFill>
                  <a:srgbClr val="C00000"/>
                </a:solidFill>
              </a:rPr>
              <a:t>(</a:t>
            </a:r>
            <a:r>
              <a:rPr lang="uk-UA" dirty="0" err="1" smtClean="0">
                <a:solidFill>
                  <a:srgbClr val="C00000"/>
                </a:solidFill>
              </a:rPr>
              <a:t>-єє</a:t>
            </a:r>
            <a:r>
              <a:rPr lang="uk-UA" dirty="0" smtClean="0">
                <a:solidFill>
                  <a:srgbClr val="C00000"/>
                </a:solidFill>
              </a:rPr>
              <a:t>)       </a:t>
            </a:r>
            <a:r>
              <a:rPr lang="uk-UA" dirty="0" err="1" smtClean="0">
                <a:solidFill>
                  <a:srgbClr val="00B050"/>
                </a:solidFill>
              </a:rPr>
              <a:t>вечірн-</a:t>
            </a:r>
            <a:r>
              <a:rPr lang="uk-UA" dirty="0" err="1" smtClean="0">
                <a:solidFill>
                  <a:srgbClr val="C00000"/>
                </a:solidFill>
              </a:rPr>
              <a:t>я</a:t>
            </a:r>
            <a:r>
              <a:rPr lang="uk-UA" dirty="0" smtClean="0">
                <a:solidFill>
                  <a:srgbClr val="C00000"/>
                </a:solidFill>
              </a:rPr>
              <a:t>(</a:t>
            </a:r>
            <a:r>
              <a:rPr lang="uk-UA" dirty="0" err="1" smtClean="0">
                <a:solidFill>
                  <a:srgbClr val="C00000"/>
                </a:solidFill>
              </a:rPr>
              <a:t>-яя</a:t>
            </a:r>
            <a:r>
              <a:rPr lang="uk-UA" dirty="0" smtClean="0">
                <a:solidFill>
                  <a:srgbClr val="C0000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Р. 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ого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ої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Д.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ому</a:t>
            </a:r>
            <a:r>
              <a:rPr lang="uk-UA" dirty="0" smtClean="0">
                <a:solidFill>
                  <a:srgbClr val="C00000"/>
                </a:solidFill>
              </a:rPr>
              <a:t>  </a:t>
            </a:r>
            <a:r>
              <a:rPr lang="uk-UA" dirty="0" smtClean="0">
                <a:solidFill>
                  <a:srgbClr val="00B050"/>
                </a:solidFill>
              </a:rPr>
              <a:t>        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ій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З.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>
                <a:solidFill>
                  <a:srgbClr val="C00000"/>
                </a:solidFill>
              </a:rPr>
              <a:t>ій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  </a:t>
            </a:r>
            <a:r>
              <a:rPr lang="uk-UA" dirty="0" err="1" smtClean="0">
                <a:solidFill>
                  <a:srgbClr val="00B050"/>
                </a:solidFill>
              </a:rPr>
              <a:t>вечірн-є</a:t>
            </a:r>
            <a:r>
              <a:rPr lang="uk-UA" dirty="0" smtClean="0">
                <a:solidFill>
                  <a:srgbClr val="00B050"/>
                </a:solidFill>
              </a:rPr>
              <a:t>(</a:t>
            </a:r>
            <a:r>
              <a:rPr lang="uk-UA" dirty="0" err="1" smtClean="0">
                <a:solidFill>
                  <a:srgbClr val="00B050"/>
                </a:solidFill>
              </a:rPr>
              <a:t>-єє</a:t>
            </a:r>
            <a:r>
              <a:rPr lang="uk-UA" dirty="0" smtClean="0">
                <a:solidFill>
                  <a:srgbClr val="00B050"/>
                </a:solidFill>
              </a:rPr>
              <a:t>)         </a:t>
            </a:r>
            <a:r>
              <a:rPr lang="uk-UA" dirty="0" err="1" smtClean="0">
                <a:solidFill>
                  <a:srgbClr val="00B050"/>
                </a:solidFill>
              </a:rPr>
              <a:t>вечірн-</a:t>
            </a:r>
            <a:r>
              <a:rPr lang="uk-UA" dirty="0" err="1" smtClean="0">
                <a:solidFill>
                  <a:srgbClr val="C00000"/>
                </a:solidFill>
              </a:rPr>
              <a:t>ю</a:t>
            </a:r>
            <a:r>
              <a:rPr lang="uk-UA" dirty="0" smtClean="0">
                <a:solidFill>
                  <a:srgbClr val="00B050"/>
                </a:solidFill>
              </a:rPr>
              <a:t>(</a:t>
            </a:r>
            <a:r>
              <a:rPr lang="uk-UA" dirty="0" err="1" smtClean="0">
                <a:solidFill>
                  <a:srgbClr val="C00000"/>
                </a:solidFill>
              </a:rPr>
              <a:t>-юю</a:t>
            </a:r>
            <a:r>
              <a:rPr lang="uk-UA" dirty="0" smtClean="0">
                <a:solidFill>
                  <a:srgbClr val="00B050"/>
                </a:solidFill>
              </a:rPr>
              <a:t>)</a:t>
            </a:r>
            <a:endParaRPr lang="uk-UA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       або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ого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О.  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ім</a:t>
            </a:r>
            <a:r>
              <a:rPr lang="uk-UA" dirty="0" smtClean="0">
                <a:solidFill>
                  <a:srgbClr val="00B050"/>
                </a:solidFill>
              </a:rPr>
              <a:t>             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ою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М. </a:t>
            </a:r>
            <a:r>
              <a:rPr lang="uk-UA" dirty="0" smtClean="0">
                <a:solidFill>
                  <a:srgbClr val="00B050"/>
                </a:solidFill>
              </a:rPr>
              <a:t>(</a:t>
            </a:r>
            <a:r>
              <a:rPr lang="uk-UA" dirty="0" smtClean="0">
                <a:solidFill>
                  <a:srgbClr val="C00000"/>
                </a:solidFill>
              </a:rPr>
              <a:t>у, на, по</a:t>
            </a:r>
            <a:r>
              <a:rPr lang="uk-UA" dirty="0" smtClean="0">
                <a:solidFill>
                  <a:srgbClr val="00B05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ому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і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ім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ій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Кл.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>
                <a:solidFill>
                  <a:srgbClr val="C00000"/>
                </a:solidFill>
              </a:rPr>
              <a:t>ій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   </a:t>
            </a:r>
            <a:r>
              <a:rPr lang="uk-UA" dirty="0" err="1" smtClean="0">
                <a:solidFill>
                  <a:srgbClr val="00B050"/>
                </a:solidFill>
              </a:rPr>
              <a:t>вечірн-</a:t>
            </a:r>
            <a:r>
              <a:rPr lang="uk-UA" dirty="0" err="1" smtClean="0">
                <a:solidFill>
                  <a:srgbClr val="C00000"/>
                </a:solidFill>
              </a:rPr>
              <a:t>є</a:t>
            </a:r>
            <a:r>
              <a:rPr lang="uk-UA" dirty="0" smtClean="0">
                <a:solidFill>
                  <a:srgbClr val="C00000"/>
                </a:solidFill>
              </a:rPr>
              <a:t>(</a:t>
            </a:r>
            <a:r>
              <a:rPr lang="uk-UA" dirty="0" err="1" smtClean="0">
                <a:solidFill>
                  <a:srgbClr val="C00000"/>
                </a:solidFill>
              </a:rPr>
              <a:t>-єє</a:t>
            </a:r>
            <a:r>
              <a:rPr lang="uk-UA" dirty="0" smtClean="0">
                <a:solidFill>
                  <a:srgbClr val="C00000"/>
                </a:solidFill>
              </a:rPr>
              <a:t>)        </a:t>
            </a:r>
            <a:r>
              <a:rPr lang="uk-UA" dirty="0" err="1" smtClean="0">
                <a:solidFill>
                  <a:srgbClr val="00B050"/>
                </a:solidFill>
              </a:rPr>
              <a:t>вечірн-</a:t>
            </a:r>
            <a:r>
              <a:rPr lang="uk-UA" dirty="0" err="1" smtClean="0">
                <a:solidFill>
                  <a:srgbClr val="C00000"/>
                </a:solidFill>
              </a:rPr>
              <a:t>я</a:t>
            </a:r>
            <a:r>
              <a:rPr lang="uk-UA" dirty="0" smtClean="0">
                <a:solidFill>
                  <a:srgbClr val="C00000"/>
                </a:solidFill>
              </a:rPr>
              <a:t>(</a:t>
            </a:r>
            <a:r>
              <a:rPr lang="uk-UA" dirty="0" err="1" smtClean="0">
                <a:solidFill>
                  <a:srgbClr val="C00000"/>
                </a:solidFill>
              </a:rPr>
              <a:t>-яя</a:t>
            </a:r>
            <a:r>
              <a:rPr lang="uk-UA" dirty="0" smtClean="0">
                <a:solidFill>
                  <a:srgbClr val="C00000"/>
                </a:solidFill>
              </a:rPr>
              <a:t>)</a:t>
            </a:r>
            <a:endParaRPr lang="uk-UA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uk-UA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48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5976664"/>
          </a:xfrm>
        </p:spPr>
        <p:txBody>
          <a:bodyPr/>
          <a:lstStyle/>
          <a:p>
            <a:pPr algn="ctr"/>
            <a:r>
              <a:rPr lang="uk-UA" b="1" dirty="0"/>
              <a:t>Зразки парадигм прикметників м’якої групи</a:t>
            </a:r>
          </a:p>
          <a:p>
            <a:r>
              <a:rPr lang="uk-UA" dirty="0">
                <a:solidFill>
                  <a:srgbClr val="0070C0"/>
                </a:solidFill>
              </a:rPr>
              <a:t>Чол. р.              Середній р.           </a:t>
            </a:r>
            <a:r>
              <a:rPr lang="uk-UA" dirty="0" err="1">
                <a:solidFill>
                  <a:srgbClr val="0070C0"/>
                </a:solidFill>
              </a:rPr>
              <a:t>Жін.р</a:t>
            </a:r>
            <a:r>
              <a:rPr lang="uk-UA" dirty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Н. </a:t>
            </a:r>
            <a:r>
              <a:rPr lang="uk-UA" dirty="0" err="1">
                <a:solidFill>
                  <a:srgbClr val="00B050"/>
                </a:solidFill>
              </a:rPr>
              <a:t>д</a:t>
            </a:r>
            <a:r>
              <a:rPr lang="uk-UA" dirty="0" err="1" smtClean="0">
                <a:solidFill>
                  <a:srgbClr val="00B050"/>
                </a:solidFill>
              </a:rPr>
              <a:t>овгові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uk-UA" dirty="0" smtClean="0">
                <a:solidFill>
                  <a:srgbClr val="00B050"/>
                </a:solidFill>
              </a:rPr>
              <a:t>й-</a:t>
            </a:r>
            <a:r>
              <a:rPr lang="uk-UA" b="1" dirty="0" smtClean="0">
                <a:solidFill>
                  <a:srgbClr val="C00000"/>
                </a:solidFill>
              </a:rPr>
              <a:t>і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й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uk-UA" dirty="0" smtClean="0">
                <a:solidFill>
                  <a:srgbClr val="00B050"/>
                </a:solidFill>
              </a:rPr>
              <a:t>й-</a:t>
            </a:r>
            <a:r>
              <a:rPr lang="uk-UA" b="1" dirty="0" smtClean="0">
                <a:solidFill>
                  <a:srgbClr val="C00000"/>
                </a:solidFill>
              </a:rPr>
              <a:t>е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uk-UA" dirty="0" smtClean="0">
                <a:solidFill>
                  <a:srgbClr val="00B050"/>
                </a:solidFill>
              </a:rPr>
              <a:t>й-</a:t>
            </a:r>
            <a:r>
              <a:rPr lang="uk-UA" b="1" dirty="0" smtClean="0">
                <a:solidFill>
                  <a:srgbClr val="C00000"/>
                </a:solidFill>
              </a:rPr>
              <a:t>а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Р. 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довговій-</a:t>
            </a:r>
            <a:r>
              <a:rPr lang="uk-UA" dirty="0" err="1" smtClean="0">
                <a:solidFill>
                  <a:srgbClr val="C00000"/>
                </a:solidFill>
              </a:rPr>
              <a:t>ого</a:t>
            </a:r>
            <a:r>
              <a:rPr lang="uk-UA" dirty="0" smtClean="0">
                <a:solidFill>
                  <a:srgbClr val="00B050"/>
                </a:solidFill>
              </a:rPr>
              <a:t>   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довговій-</a:t>
            </a:r>
            <a:r>
              <a:rPr lang="uk-UA" b="1" dirty="0" err="1" smtClean="0">
                <a:solidFill>
                  <a:srgbClr val="C00000"/>
                </a:solidFill>
              </a:rPr>
              <a:t>ої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Д.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довговій-</a:t>
            </a:r>
            <a:r>
              <a:rPr lang="uk-UA" dirty="0" err="1" smtClean="0">
                <a:solidFill>
                  <a:srgbClr val="C00000"/>
                </a:solidFill>
              </a:rPr>
              <a:t>ому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uk-UA" dirty="0" smtClean="0">
                <a:solidFill>
                  <a:srgbClr val="00B050"/>
                </a:solidFill>
              </a:rPr>
              <a:t>й-</a:t>
            </a:r>
            <a:r>
              <a:rPr lang="uk-UA" b="1" dirty="0" smtClean="0">
                <a:solidFill>
                  <a:srgbClr val="C00000"/>
                </a:solidFill>
              </a:rPr>
              <a:t>і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r>
              <a:rPr lang="uk-UA" dirty="0" smtClean="0">
                <a:solidFill>
                  <a:srgbClr val="C00000"/>
                </a:solidFill>
              </a:rPr>
              <a:t>й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З.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довговій-</a:t>
            </a:r>
            <a:r>
              <a:rPr lang="uk-UA" dirty="0" err="1" smtClean="0">
                <a:solidFill>
                  <a:srgbClr val="C00000"/>
                </a:solidFill>
              </a:rPr>
              <a:t>ого</a:t>
            </a:r>
            <a:r>
              <a:rPr lang="uk-UA" dirty="0" smtClean="0">
                <a:solidFill>
                  <a:srgbClr val="00B050"/>
                </a:solidFill>
              </a:rPr>
              <a:t>  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 smtClean="0">
                <a:solidFill>
                  <a:srgbClr val="00B050"/>
                </a:solidFill>
              </a:rPr>
              <a:t>й-</a:t>
            </a:r>
            <a:r>
              <a:rPr lang="uk-UA" b="1" dirty="0" smtClean="0">
                <a:solidFill>
                  <a:srgbClr val="C00000"/>
                </a:solidFill>
              </a:rPr>
              <a:t>у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О.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dirty="0">
                <a:solidFill>
                  <a:srgbClr val="C00000"/>
                </a:solidFill>
              </a:rPr>
              <a:t>і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  <a:r>
              <a:rPr lang="uk-UA" dirty="0" smtClean="0">
                <a:solidFill>
                  <a:srgbClr val="C00000"/>
                </a:solidFill>
              </a:rPr>
              <a:t>м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 smtClean="0">
                <a:solidFill>
                  <a:srgbClr val="00B050"/>
                </a:solidFill>
              </a:rPr>
              <a:t>й-</a:t>
            </a:r>
            <a:r>
              <a:rPr lang="uk-UA" b="1" dirty="0" smtClean="0">
                <a:solidFill>
                  <a:srgbClr val="C00000"/>
                </a:solidFill>
              </a:rPr>
              <a:t>е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ю 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М</a:t>
            </a:r>
            <a:r>
              <a:rPr lang="uk-UA" dirty="0" smtClean="0"/>
              <a:t>.</a:t>
            </a:r>
            <a:r>
              <a:rPr lang="uk-UA" dirty="0">
                <a:solidFill>
                  <a:srgbClr val="00B050"/>
                </a:solidFill>
              </a:rPr>
              <a:t> (</a:t>
            </a:r>
            <a:r>
              <a:rPr lang="uk-UA" dirty="0">
                <a:solidFill>
                  <a:srgbClr val="C00000"/>
                </a:solidFill>
              </a:rPr>
              <a:t>у, на, </a:t>
            </a:r>
            <a:r>
              <a:rPr lang="uk-UA" dirty="0" smtClean="0">
                <a:solidFill>
                  <a:srgbClr val="C00000"/>
                </a:solidFill>
              </a:rPr>
              <a:t>при</a:t>
            </a:r>
            <a:r>
              <a:rPr lang="uk-UA" dirty="0" smtClean="0">
                <a:solidFill>
                  <a:srgbClr val="00B050"/>
                </a:solidFill>
              </a:rPr>
              <a:t>)               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й</a:t>
            </a:r>
            <a:endParaRPr lang="uk-UA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/>
              <a:t> </a:t>
            </a:r>
            <a:r>
              <a:rPr lang="uk-UA" dirty="0" err="1">
                <a:solidFill>
                  <a:srgbClr val="00B050"/>
                </a:solidFill>
              </a:rPr>
              <a:t>довговій-</a:t>
            </a:r>
            <a:r>
              <a:rPr lang="uk-UA" b="1" dirty="0" err="1">
                <a:solidFill>
                  <a:srgbClr val="C00000"/>
                </a:solidFill>
              </a:rPr>
              <a:t>ому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і </a:t>
            </a:r>
            <a:r>
              <a:rPr lang="uk-UA" dirty="0" err="1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uk-UA" b="1" dirty="0">
                <a:solidFill>
                  <a:srgbClr val="C00000"/>
                </a:solidFill>
              </a:rPr>
              <a:t>м 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Кл.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err="1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uk-UA" b="1" dirty="0">
                <a:solidFill>
                  <a:srgbClr val="C00000"/>
                </a:solidFill>
              </a:rPr>
              <a:t>й </a:t>
            </a:r>
            <a:r>
              <a:rPr lang="uk-UA" b="1" dirty="0" smtClean="0">
                <a:solidFill>
                  <a:srgbClr val="C00000"/>
                </a:solidFill>
              </a:rPr>
              <a:t>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е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uk-UA" b="1" dirty="0">
                <a:solidFill>
                  <a:srgbClr val="C00000"/>
                </a:solidFill>
              </a:rPr>
              <a:t>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а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endParaRPr lang="uk-UA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61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8373616" cy="6010747"/>
          </a:xfrm>
        </p:spPr>
        <p:txBody>
          <a:bodyPr/>
          <a:lstStyle/>
          <a:p>
            <a:r>
              <a:rPr lang="uk-UA" b="1" dirty="0"/>
              <a:t>Зразки парадигм прикметників м’якої групи</a:t>
            </a:r>
          </a:p>
          <a:p>
            <a:pPr algn="ctr"/>
            <a:r>
              <a:rPr lang="uk-UA" dirty="0" smtClean="0">
                <a:solidFill>
                  <a:srgbClr val="0070C0"/>
                </a:solidFill>
              </a:rPr>
              <a:t>Множина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Н.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</a:t>
            </a:r>
            <a:r>
              <a:rPr lang="uk-UA" dirty="0" smtClean="0">
                <a:solidFill>
                  <a:srgbClr val="C00000"/>
                </a:solidFill>
              </a:rPr>
              <a:t>  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Р.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іх</a:t>
            </a:r>
            <a:r>
              <a:rPr lang="uk-UA" dirty="0" smtClean="0">
                <a:solidFill>
                  <a:srgbClr val="C00000"/>
                </a:solidFill>
              </a:rPr>
              <a:t> 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х 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Д.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ім</a:t>
            </a:r>
            <a:r>
              <a:rPr lang="uk-UA" dirty="0" smtClean="0">
                <a:solidFill>
                  <a:srgbClr val="C00000"/>
                </a:solidFill>
              </a:rPr>
              <a:t> 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м 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З.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</a:t>
            </a:r>
            <a:r>
              <a:rPr lang="uk-UA" dirty="0" smtClean="0">
                <a:solidFill>
                  <a:srgbClr val="C00000"/>
                </a:solidFill>
              </a:rPr>
              <a:t>               </a:t>
            </a:r>
            <a:r>
              <a:rPr lang="uk-UA" dirty="0" err="1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uk-UA" b="1" dirty="0">
                <a:solidFill>
                  <a:srgbClr val="C00000"/>
                </a:solidFill>
              </a:rPr>
              <a:t>х 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або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іх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О.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іми</a:t>
            </a:r>
            <a:r>
              <a:rPr lang="uk-UA" dirty="0" smtClean="0">
                <a:solidFill>
                  <a:srgbClr val="C00000"/>
                </a:solidFill>
              </a:rPr>
              <a:t>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r>
              <a:rPr lang="uk-UA" b="1" dirty="0" smtClean="0">
                <a:solidFill>
                  <a:srgbClr val="C00000"/>
                </a:solidFill>
              </a:rPr>
              <a:t>ми 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М. (у, на, при)           </a:t>
            </a:r>
            <a:r>
              <a:rPr lang="uk-UA" dirty="0" err="1" smtClean="0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uk-UA" b="1" dirty="0">
                <a:solidFill>
                  <a:srgbClr val="C00000"/>
                </a:solidFill>
              </a:rPr>
              <a:t>х 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   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іх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Кл.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вечірн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>
                <a:solidFill>
                  <a:srgbClr val="C00000"/>
                </a:solidFill>
              </a:rPr>
              <a:t>і</a:t>
            </a:r>
            <a:r>
              <a:rPr lang="uk-UA" dirty="0">
                <a:solidFill>
                  <a:srgbClr val="C00000"/>
                </a:solidFill>
              </a:rPr>
              <a:t>               </a:t>
            </a:r>
            <a:r>
              <a:rPr lang="uk-UA" dirty="0" err="1">
                <a:solidFill>
                  <a:srgbClr val="00B050"/>
                </a:solidFill>
              </a:rPr>
              <a:t>довгові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uk-UA" dirty="0">
                <a:solidFill>
                  <a:srgbClr val="00B050"/>
                </a:solidFill>
              </a:rPr>
              <a:t>й-</a:t>
            </a:r>
            <a:r>
              <a:rPr lang="uk-UA" b="1" dirty="0">
                <a:solidFill>
                  <a:srgbClr val="C00000"/>
                </a:solidFill>
              </a:rPr>
              <a:t>і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25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5616624"/>
          </a:xfrm>
        </p:spPr>
        <p:txBody>
          <a:bodyPr>
            <a:normAutofit fontScale="92500"/>
          </a:bodyPr>
          <a:lstStyle/>
          <a:p>
            <a:pPr algn="ctr"/>
            <a:r>
              <a:rPr lang="uk-UA" b="1" dirty="0"/>
              <a:t>Зразки парадигм прикметників </a:t>
            </a:r>
            <a:r>
              <a:rPr lang="uk-UA" b="1" dirty="0" smtClean="0"/>
              <a:t>на </a:t>
            </a:r>
            <a:r>
              <a:rPr lang="uk-UA" b="1" dirty="0" err="1" smtClean="0">
                <a:solidFill>
                  <a:srgbClr val="C00000"/>
                </a:solidFill>
              </a:rPr>
              <a:t>-лиций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ctr"/>
            <a:r>
              <a:rPr lang="uk-UA" dirty="0" smtClean="0">
                <a:solidFill>
                  <a:srgbClr val="0070C0"/>
                </a:solidFill>
              </a:rPr>
              <a:t>Чол</a:t>
            </a:r>
            <a:r>
              <a:rPr lang="uk-UA" dirty="0">
                <a:solidFill>
                  <a:srgbClr val="0070C0"/>
                </a:solidFill>
              </a:rPr>
              <a:t>. р.              Середній р.           </a:t>
            </a:r>
            <a:r>
              <a:rPr lang="uk-UA" dirty="0" err="1">
                <a:solidFill>
                  <a:srgbClr val="0070C0"/>
                </a:solidFill>
              </a:rPr>
              <a:t>Жін.р</a:t>
            </a:r>
            <a:r>
              <a:rPr lang="uk-UA" dirty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endParaRPr lang="uk-UA" dirty="0" smtClean="0"/>
          </a:p>
          <a:p>
            <a:pPr marL="109728" indent="0">
              <a:buNone/>
            </a:pPr>
            <a:r>
              <a:rPr lang="uk-UA" dirty="0" err="1" smtClean="0">
                <a:solidFill>
                  <a:srgbClr val="C00000"/>
                </a:solidFill>
              </a:rPr>
              <a:t>Н</a:t>
            </a:r>
            <a:r>
              <a:rPr lang="uk-UA" dirty="0" err="1" smtClean="0"/>
              <a:t>.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ий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smtClean="0">
                <a:solidFill>
                  <a:srgbClr val="C00000"/>
                </a:solidFill>
              </a:rPr>
              <a:t>(</a:t>
            </a:r>
            <a:r>
              <a:rPr lang="uk-UA" b="1" dirty="0" smtClean="0">
                <a:solidFill>
                  <a:srgbClr val="C00000"/>
                </a:solidFill>
              </a:rPr>
              <a:t>е</a:t>
            </a:r>
            <a:r>
              <a:rPr lang="uk-UA" b="1" dirty="0" smtClean="0">
                <a:solidFill>
                  <a:srgbClr val="C00000"/>
                </a:solidFill>
              </a:rPr>
              <a:t>)(</a:t>
            </a:r>
            <a:r>
              <a:rPr lang="uk-UA" b="1" dirty="0" err="1" smtClean="0">
                <a:solidFill>
                  <a:srgbClr val="C00000"/>
                </a:solidFill>
              </a:rPr>
              <a:t>-еє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я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-яя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Р.         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ого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ої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Д</a:t>
            </a:r>
            <a:r>
              <a:rPr lang="uk-UA" dirty="0" smtClean="0">
                <a:solidFill>
                  <a:srgbClr val="00B050"/>
                </a:solidFill>
              </a:rPr>
              <a:t>.        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ому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ій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err="1" smtClean="0">
                <a:solidFill>
                  <a:srgbClr val="C00000"/>
                </a:solidFill>
              </a:rPr>
              <a:t>З</a:t>
            </a:r>
            <a:r>
              <a:rPr lang="uk-UA" dirty="0" err="1" smtClean="0"/>
              <a:t>.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ий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е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еє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r>
              <a:rPr lang="uk-UA" dirty="0" smtClean="0">
                <a:solidFill>
                  <a:srgbClr val="00B050"/>
                </a:solidFill>
              </a:rPr>
              <a:t> 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ю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-юю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dirty="0" smtClean="0"/>
              <a:t>        або</a:t>
            </a:r>
            <a:r>
              <a:rPr lang="uk-UA" dirty="0" smtClean="0">
                <a:solidFill>
                  <a:srgbClr val="00B050"/>
                </a:solidFill>
              </a:rPr>
              <a:t>  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ого</a:t>
            </a:r>
            <a:r>
              <a:rPr lang="uk-UA" dirty="0" smtClean="0">
                <a:solidFill>
                  <a:srgbClr val="00B050"/>
                </a:solidFill>
              </a:rPr>
              <a:t>     </a:t>
            </a:r>
            <a:endParaRPr lang="uk-UA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О.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им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                    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ою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М</a:t>
            </a:r>
            <a:r>
              <a:rPr lang="uk-UA" dirty="0" smtClean="0"/>
              <a:t>. (</a:t>
            </a:r>
            <a:r>
              <a:rPr lang="uk-UA" dirty="0" smtClean="0">
                <a:solidFill>
                  <a:srgbClr val="C00000"/>
                </a:solidFill>
              </a:rPr>
              <a:t>у, на, по, при</a:t>
            </a:r>
            <a:r>
              <a:rPr lang="uk-UA" dirty="0" smtClean="0"/>
              <a:t>)</a:t>
            </a:r>
          </a:p>
          <a:p>
            <a:pPr marL="109728" indent="0">
              <a:buNone/>
            </a:pP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ому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і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ім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ій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Кл.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err="1">
                <a:solidFill>
                  <a:srgbClr val="00B050"/>
                </a:solidFill>
              </a:rPr>
              <a:t>круглолиц-</a:t>
            </a:r>
            <a:r>
              <a:rPr lang="uk-UA" b="1" dirty="0" err="1">
                <a:solidFill>
                  <a:srgbClr val="C00000"/>
                </a:solidFill>
              </a:rPr>
              <a:t>ий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  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е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-еє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r>
              <a:rPr lang="uk-UA" dirty="0" smtClean="0">
                <a:solidFill>
                  <a:srgbClr val="00B050"/>
                </a:solidFill>
              </a:rPr>
              <a:t> 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b="1" dirty="0" err="1" smtClean="0">
                <a:solidFill>
                  <a:srgbClr val="C00000"/>
                </a:solidFill>
              </a:rPr>
              <a:t>я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-яя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endParaRPr lang="uk-UA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406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301608" cy="5832648"/>
          </a:xfrm>
        </p:spPr>
        <p:txBody>
          <a:bodyPr/>
          <a:lstStyle/>
          <a:p>
            <a:r>
              <a:rPr lang="uk-UA" b="1" dirty="0"/>
              <a:t>Зразки парадигм прикметників на </a:t>
            </a:r>
            <a:r>
              <a:rPr lang="uk-UA" b="1" dirty="0" err="1">
                <a:solidFill>
                  <a:srgbClr val="C00000"/>
                </a:solidFill>
              </a:rPr>
              <a:t>-лиций</a:t>
            </a:r>
            <a:endParaRPr lang="uk-UA" b="1" dirty="0">
              <a:solidFill>
                <a:srgbClr val="C00000"/>
              </a:solidFill>
            </a:endParaRPr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Множина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Н.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</a:t>
            </a:r>
            <a:r>
              <a:rPr lang="uk-UA" dirty="0" smtClean="0">
                <a:solidFill>
                  <a:srgbClr val="C00000"/>
                </a:solidFill>
              </a:rPr>
              <a:t> (</a:t>
            </a:r>
            <a:r>
              <a:rPr lang="uk-UA" dirty="0" err="1" smtClean="0">
                <a:solidFill>
                  <a:srgbClr val="C00000"/>
                </a:solidFill>
              </a:rPr>
              <a:t>-ії</a:t>
            </a:r>
            <a:r>
              <a:rPr lang="uk-UA" dirty="0" smtClean="0">
                <a:solidFill>
                  <a:srgbClr val="00B050"/>
                </a:solidFill>
              </a:rPr>
              <a:t>)    </a:t>
            </a:r>
            <a:r>
              <a:rPr lang="uk-UA" dirty="0" err="1" smtClean="0">
                <a:solidFill>
                  <a:srgbClr val="00B050"/>
                </a:solidFill>
              </a:rPr>
              <a:t>безлиц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 smtClean="0">
                <a:solidFill>
                  <a:srgbClr val="C00000"/>
                </a:solidFill>
              </a:rPr>
              <a:t>і</a:t>
            </a:r>
            <a:r>
              <a:rPr lang="uk-UA" dirty="0" smtClean="0">
                <a:solidFill>
                  <a:srgbClr val="C00000"/>
                </a:solidFill>
              </a:rPr>
              <a:t> (</a:t>
            </a:r>
            <a:r>
              <a:rPr lang="uk-UA" dirty="0" err="1" smtClean="0">
                <a:solidFill>
                  <a:srgbClr val="C00000"/>
                </a:solidFill>
              </a:rPr>
              <a:t>-ії</a:t>
            </a:r>
            <a:r>
              <a:rPr lang="uk-UA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Р.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dirty="0" err="1" smtClean="0">
                <a:solidFill>
                  <a:srgbClr val="C00000"/>
                </a:solidFill>
              </a:rPr>
              <a:t>их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</a:t>
            </a:r>
            <a:r>
              <a:rPr lang="uk-UA" dirty="0" err="1" smtClean="0">
                <a:solidFill>
                  <a:srgbClr val="00B050"/>
                </a:solidFill>
              </a:rPr>
              <a:t>безлиц-</a:t>
            </a:r>
            <a:r>
              <a:rPr lang="uk-UA" dirty="0" err="1" smtClean="0">
                <a:solidFill>
                  <a:srgbClr val="C00000"/>
                </a:solidFill>
              </a:rPr>
              <a:t>их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Д.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dirty="0" err="1" smtClean="0">
                <a:solidFill>
                  <a:srgbClr val="C00000"/>
                </a:solidFill>
              </a:rPr>
              <a:t>им</a:t>
            </a:r>
            <a:r>
              <a:rPr lang="uk-UA" dirty="0" smtClean="0">
                <a:solidFill>
                  <a:srgbClr val="00B050"/>
                </a:solidFill>
              </a:rPr>
              <a:t>        </a:t>
            </a:r>
            <a:r>
              <a:rPr lang="uk-UA" dirty="0" err="1" smtClean="0">
                <a:solidFill>
                  <a:srgbClr val="00B050"/>
                </a:solidFill>
              </a:rPr>
              <a:t>безлиц-</a:t>
            </a:r>
            <a:r>
              <a:rPr lang="uk-UA" dirty="0" err="1" smtClean="0">
                <a:solidFill>
                  <a:srgbClr val="C00000"/>
                </a:solidFill>
              </a:rPr>
              <a:t>им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З.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dirty="0" err="1" smtClean="0">
                <a:solidFill>
                  <a:srgbClr val="C00000"/>
                </a:solidFill>
              </a:rPr>
              <a:t>их</a:t>
            </a:r>
            <a:r>
              <a:rPr lang="uk-UA" dirty="0" smtClean="0">
                <a:solidFill>
                  <a:srgbClr val="00B050"/>
                </a:solidFill>
              </a:rPr>
              <a:t>         </a:t>
            </a:r>
            <a:r>
              <a:rPr lang="uk-UA" dirty="0" err="1" smtClean="0">
                <a:solidFill>
                  <a:srgbClr val="00B050"/>
                </a:solidFill>
              </a:rPr>
              <a:t>безлиц-</a:t>
            </a:r>
            <a:r>
              <a:rPr lang="uk-UA" dirty="0" err="1" smtClean="0">
                <a:solidFill>
                  <a:srgbClr val="C00000"/>
                </a:solidFill>
              </a:rPr>
              <a:t>их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О. </a:t>
            </a:r>
            <a:r>
              <a:rPr lang="uk-UA" dirty="0" err="1" smtClean="0">
                <a:solidFill>
                  <a:srgbClr val="00B050"/>
                </a:solidFill>
              </a:rPr>
              <a:t>круглолиц-</a:t>
            </a:r>
            <a:r>
              <a:rPr lang="uk-UA" dirty="0" err="1" smtClean="0">
                <a:solidFill>
                  <a:srgbClr val="C00000"/>
                </a:solidFill>
              </a:rPr>
              <a:t>ими</a:t>
            </a:r>
            <a:r>
              <a:rPr lang="uk-UA" dirty="0" smtClean="0">
                <a:solidFill>
                  <a:srgbClr val="00B050"/>
                </a:solidFill>
              </a:rPr>
              <a:t>      </a:t>
            </a:r>
            <a:r>
              <a:rPr lang="uk-UA" dirty="0" err="1" smtClean="0">
                <a:solidFill>
                  <a:srgbClr val="00B050"/>
                </a:solidFill>
              </a:rPr>
              <a:t>безлиц-</a:t>
            </a:r>
            <a:r>
              <a:rPr lang="uk-UA" dirty="0" err="1" smtClean="0">
                <a:solidFill>
                  <a:srgbClr val="C00000"/>
                </a:solidFill>
              </a:rPr>
              <a:t>ими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М.</a:t>
            </a:r>
            <a:r>
              <a:rPr lang="uk-UA" dirty="0"/>
              <a:t> (</a:t>
            </a:r>
            <a:r>
              <a:rPr lang="uk-UA" dirty="0">
                <a:solidFill>
                  <a:srgbClr val="C00000"/>
                </a:solidFill>
              </a:rPr>
              <a:t>у, на, по, при</a:t>
            </a:r>
            <a:r>
              <a:rPr lang="uk-UA" dirty="0"/>
              <a:t>)</a:t>
            </a:r>
          </a:p>
          <a:p>
            <a:pPr algn="just"/>
            <a:r>
              <a:rPr lang="uk-UA" dirty="0" err="1">
                <a:solidFill>
                  <a:srgbClr val="00B050"/>
                </a:solidFill>
              </a:rPr>
              <a:t>круглолиц-</a:t>
            </a:r>
            <a:r>
              <a:rPr lang="uk-UA" dirty="0" err="1">
                <a:solidFill>
                  <a:srgbClr val="C00000"/>
                </a:solidFill>
              </a:rPr>
              <a:t>их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         </a:t>
            </a:r>
            <a:r>
              <a:rPr lang="uk-UA" dirty="0" smtClean="0">
                <a:solidFill>
                  <a:srgbClr val="00B050"/>
                </a:solidFill>
              </a:rPr>
              <a:t>    </a:t>
            </a:r>
            <a:r>
              <a:rPr lang="uk-UA" dirty="0" err="1" smtClean="0">
                <a:solidFill>
                  <a:srgbClr val="00B050"/>
                </a:solidFill>
              </a:rPr>
              <a:t>безлиц-</a:t>
            </a:r>
            <a:r>
              <a:rPr lang="uk-UA" dirty="0" err="1" smtClean="0">
                <a:solidFill>
                  <a:srgbClr val="C00000"/>
                </a:solidFill>
              </a:rPr>
              <a:t>их</a:t>
            </a:r>
            <a:endParaRPr lang="uk-UA" dirty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Кл.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круглолиц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dirty="0" err="1">
                <a:solidFill>
                  <a:srgbClr val="C00000"/>
                </a:solidFill>
              </a:rPr>
              <a:t>і</a:t>
            </a:r>
            <a:r>
              <a:rPr lang="uk-UA" dirty="0">
                <a:solidFill>
                  <a:srgbClr val="C00000"/>
                </a:solidFill>
              </a:rPr>
              <a:t> (</a:t>
            </a:r>
            <a:r>
              <a:rPr lang="uk-UA" dirty="0" err="1">
                <a:solidFill>
                  <a:srgbClr val="C00000"/>
                </a:solidFill>
              </a:rPr>
              <a:t>-ії</a:t>
            </a:r>
            <a:r>
              <a:rPr lang="uk-UA" dirty="0">
                <a:solidFill>
                  <a:srgbClr val="C00000"/>
                </a:solidFill>
              </a:rPr>
              <a:t>)    </a:t>
            </a:r>
            <a:r>
              <a:rPr lang="uk-UA" dirty="0" err="1">
                <a:solidFill>
                  <a:srgbClr val="00B050"/>
                </a:solidFill>
              </a:rPr>
              <a:t>безлиц-</a:t>
            </a:r>
            <a:r>
              <a:rPr lang="uk-UA" dirty="0" err="1">
                <a:solidFill>
                  <a:srgbClr val="C00000"/>
                </a:solidFill>
              </a:rPr>
              <a:t>і</a:t>
            </a:r>
            <a:r>
              <a:rPr lang="uk-UA" dirty="0">
                <a:solidFill>
                  <a:srgbClr val="C00000"/>
                </a:solidFill>
              </a:rPr>
              <a:t> (</a:t>
            </a:r>
            <a:r>
              <a:rPr lang="uk-UA" dirty="0" err="1">
                <a:solidFill>
                  <a:srgbClr val="C00000"/>
                </a:solidFill>
              </a:rPr>
              <a:t>-ії</a:t>
            </a:r>
            <a:r>
              <a:rPr lang="uk-UA" dirty="0">
                <a:solidFill>
                  <a:srgbClr val="C00000"/>
                </a:solidFill>
              </a:rPr>
              <a:t>)</a:t>
            </a:r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14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8265096" cy="626469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Короткі словоформи прикметників чоловічого </a:t>
            </a:r>
            <a:r>
              <a:rPr lang="uk-UA" dirty="0" smtClean="0"/>
              <a:t>роду, сполучаючись </a:t>
            </a:r>
            <a:r>
              <a:rPr lang="uk-UA" dirty="0"/>
              <a:t>із означуваним іменником в атрибутив­ній функції, </a:t>
            </a:r>
            <a:r>
              <a:rPr lang="uk-UA" dirty="0" smtClean="0"/>
              <a:t>узгоджуються </a:t>
            </a:r>
            <a:r>
              <a:rPr lang="uk-UA" dirty="0"/>
              <a:t>з </a:t>
            </a:r>
            <a:r>
              <a:rPr lang="uk-UA" dirty="0" smtClean="0"/>
              <a:t>ним </a:t>
            </a:r>
            <a:r>
              <a:rPr lang="uk-UA" dirty="0"/>
              <a:t>в роді та відмінку і виражають грамеми семи відмінків морфолого-синтаксичним </a:t>
            </a:r>
            <a:r>
              <a:rPr lang="uk-UA" dirty="0" smtClean="0"/>
              <a:t>способом.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Н.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сад-</a:t>
            </a:r>
            <a:r>
              <a:rPr lang="pl-PL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>
                <a:solidFill>
                  <a:srgbClr val="00B050"/>
                </a:solidFill>
                <a:latin typeface="Times New Roman"/>
                <a:cs typeface="Times New Roman"/>
              </a:rPr>
              <a:t>                 ясен 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місяць-</a:t>
            </a:r>
            <a:r>
              <a:rPr lang="pl-PL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pl-PL" dirty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Р.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сад-</a:t>
            </a:r>
            <a:r>
              <a:rPr lang="uk-UA" b="1" dirty="0" err="1" smtClean="0">
                <a:solidFill>
                  <a:srgbClr val="C00000"/>
                </a:solidFill>
              </a:rPr>
              <a:t>у</a:t>
            </a:r>
            <a:r>
              <a:rPr lang="uk-UA" dirty="0" smtClean="0">
                <a:solidFill>
                  <a:srgbClr val="00B050"/>
                </a:solidFill>
              </a:rPr>
              <a:t>               ясен </a:t>
            </a:r>
            <a:r>
              <a:rPr lang="uk-UA" dirty="0" err="1" smtClean="0">
                <a:solidFill>
                  <a:srgbClr val="00B050"/>
                </a:solidFill>
              </a:rPr>
              <a:t>місяц-</a:t>
            </a:r>
            <a:r>
              <a:rPr lang="uk-UA" dirty="0" err="1">
                <a:solidFill>
                  <a:srgbClr val="C00000"/>
                </a:solidFill>
              </a:rPr>
              <a:t>я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Д.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сад</a:t>
            </a:r>
            <a:r>
              <a:rPr lang="uk-UA" b="1" dirty="0" err="1" smtClean="0">
                <a:solidFill>
                  <a:srgbClr val="C00000"/>
                </a:solidFill>
              </a:rPr>
              <a:t>-у</a:t>
            </a:r>
            <a:r>
              <a:rPr lang="uk-UA" dirty="0" smtClean="0">
                <a:solidFill>
                  <a:srgbClr val="00B050"/>
                </a:solidFill>
              </a:rPr>
              <a:t>              ясен </a:t>
            </a:r>
            <a:r>
              <a:rPr lang="uk-UA" dirty="0" err="1" smtClean="0">
                <a:solidFill>
                  <a:srgbClr val="00B050"/>
                </a:solidFill>
              </a:rPr>
              <a:t>місяц-</a:t>
            </a:r>
            <a:r>
              <a:rPr lang="uk-UA" dirty="0" err="1" smtClean="0">
                <a:solidFill>
                  <a:srgbClr val="C00000"/>
                </a:solidFill>
              </a:rPr>
              <a:t>ю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З.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сад-</a:t>
            </a:r>
            <a:r>
              <a:rPr lang="pl-PL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>
                <a:solidFill>
                  <a:srgbClr val="00B050"/>
                </a:solidFill>
                <a:latin typeface="Times New Roman"/>
                <a:cs typeface="Times New Roman"/>
              </a:rPr>
              <a:t>                  </a:t>
            </a:r>
            <a:r>
              <a:rPr lang="uk-UA" dirty="0">
                <a:solidFill>
                  <a:srgbClr val="00B050"/>
                </a:solidFill>
                <a:latin typeface="Times New Roman"/>
                <a:cs typeface="Times New Roman"/>
              </a:rPr>
              <a:t>ясен </a:t>
            </a:r>
            <a:r>
              <a:rPr lang="uk-UA" dirty="0" err="1">
                <a:solidFill>
                  <a:srgbClr val="00B050"/>
                </a:solidFill>
                <a:latin typeface="Times New Roman"/>
                <a:cs typeface="Times New Roman"/>
              </a:rPr>
              <a:t>місяць-</a:t>
            </a:r>
            <a:r>
              <a:rPr lang="pl-PL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pl-PL" dirty="0" smtClean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О.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сад-</a:t>
            </a:r>
            <a:r>
              <a:rPr lang="uk-UA" b="1" dirty="0" err="1" smtClean="0">
                <a:solidFill>
                  <a:srgbClr val="C00000"/>
                </a:solidFill>
              </a:rPr>
              <a:t>ом</a:t>
            </a:r>
            <a:r>
              <a:rPr lang="uk-UA" dirty="0" smtClean="0">
                <a:solidFill>
                  <a:srgbClr val="00B050"/>
                </a:solidFill>
              </a:rPr>
              <a:t>            ясен </a:t>
            </a:r>
            <a:r>
              <a:rPr lang="uk-UA" dirty="0" err="1" smtClean="0">
                <a:solidFill>
                  <a:srgbClr val="00B050"/>
                </a:solidFill>
              </a:rPr>
              <a:t>місяц-</a:t>
            </a:r>
            <a:r>
              <a:rPr lang="uk-UA" b="1" dirty="0" err="1" smtClean="0">
                <a:solidFill>
                  <a:srgbClr val="C00000"/>
                </a:solidFill>
              </a:rPr>
              <a:t>ем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err="1" smtClean="0">
                <a:solidFill>
                  <a:srgbClr val="C00000"/>
                </a:solidFill>
              </a:rPr>
              <a:t>М</a:t>
            </a:r>
            <a:r>
              <a:rPr lang="uk-UA" dirty="0" err="1" smtClean="0"/>
              <a:t>.</a:t>
            </a:r>
            <a:r>
              <a:rPr lang="uk-UA" dirty="0" err="1" smtClean="0">
                <a:solidFill>
                  <a:srgbClr val="00B050"/>
                </a:solidFill>
              </a:rPr>
              <a:t>у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сад-</a:t>
            </a:r>
            <a:r>
              <a:rPr lang="uk-UA" b="1" dirty="0" err="1" smtClean="0">
                <a:solidFill>
                  <a:srgbClr val="C00000"/>
                </a:solidFill>
              </a:rPr>
              <a:t>у</a:t>
            </a:r>
            <a:r>
              <a:rPr lang="uk-UA" dirty="0" smtClean="0">
                <a:solidFill>
                  <a:srgbClr val="00B050"/>
                </a:solidFill>
              </a:rPr>
              <a:t>             ясен </a:t>
            </a:r>
            <a:r>
              <a:rPr lang="uk-UA" dirty="0" err="1" smtClean="0">
                <a:solidFill>
                  <a:srgbClr val="00B050"/>
                </a:solidFill>
              </a:rPr>
              <a:t>місяц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Кл. </a:t>
            </a:r>
            <a:r>
              <a:rPr lang="uk-UA" dirty="0" err="1" smtClean="0">
                <a:solidFill>
                  <a:srgbClr val="00B050"/>
                </a:solidFill>
              </a:rPr>
              <a:t>зелен</a:t>
            </a:r>
            <a:r>
              <a:rPr lang="uk-UA" dirty="0" smtClean="0">
                <a:solidFill>
                  <a:srgbClr val="00B050"/>
                </a:solidFill>
              </a:rPr>
              <a:t> сад-</a:t>
            </a:r>
            <a:r>
              <a:rPr lang="uk-UA" b="1" dirty="0" smtClean="0">
                <a:solidFill>
                  <a:srgbClr val="C00000"/>
                </a:solidFill>
              </a:rPr>
              <a:t>е</a:t>
            </a:r>
            <a:r>
              <a:rPr lang="uk-UA" dirty="0" smtClean="0">
                <a:solidFill>
                  <a:srgbClr val="00B050"/>
                </a:solidFill>
              </a:rPr>
              <a:t>              ясен </a:t>
            </a:r>
            <a:r>
              <a:rPr lang="uk-UA" dirty="0" err="1" smtClean="0">
                <a:solidFill>
                  <a:srgbClr val="00B050"/>
                </a:solidFill>
              </a:rPr>
              <a:t>місяц-</a:t>
            </a:r>
            <a:r>
              <a:rPr lang="uk-UA" b="1" dirty="0" err="1" smtClean="0">
                <a:solidFill>
                  <a:srgbClr val="C00000"/>
                </a:solidFill>
              </a:rPr>
              <a:t>ю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40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"/>
            <a:ext cx="9036496" cy="685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 smtClean="0"/>
              <a:t>Творення прикметників</a:t>
            </a:r>
          </a:p>
          <a:p>
            <a:pPr algn="ctr"/>
            <a:r>
              <a:rPr lang="uk-UA" dirty="0">
                <a:solidFill>
                  <a:srgbClr val="C00000"/>
                </a:solidFill>
              </a:rPr>
              <a:t>Суфіксальним</a:t>
            </a:r>
            <a:r>
              <a:rPr lang="uk-UA" dirty="0"/>
              <a:t> способом утворюються якісні, відносні та при­свійні прикметники. </a:t>
            </a:r>
            <a:endParaRPr lang="uk-UA" dirty="0" smtClean="0"/>
          </a:p>
          <a:p>
            <a:pPr algn="just"/>
            <a:r>
              <a:rPr lang="uk-UA" dirty="0" smtClean="0"/>
              <a:t>Суфікси </a:t>
            </a:r>
            <a:r>
              <a:rPr lang="uk-UA" dirty="0"/>
              <a:t>якісних прикметників приєднуються до: </a:t>
            </a:r>
            <a:endParaRPr lang="ru-RU" dirty="0"/>
          </a:p>
          <a:p>
            <a:pPr algn="just"/>
            <a:r>
              <a:rPr lang="uk-UA" dirty="0"/>
              <a:t>1) іменникових основ: </a:t>
            </a:r>
            <a:r>
              <a:rPr lang="uk-UA" b="1" dirty="0">
                <a:solidFill>
                  <a:srgbClr val="C00000"/>
                </a:solidFill>
              </a:rPr>
              <a:t>-н-  </a:t>
            </a:r>
            <a:r>
              <a:rPr lang="uk-UA" i="1" dirty="0" smtClean="0"/>
              <a:t>(</a:t>
            </a:r>
            <a:r>
              <a:rPr lang="uk-UA" b="1" dirty="0" err="1" smtClean="0">
                <a:solidFill>
                  <a:srgbClr val="0070C0"/>
                </a:solidFill>
              </a:rPr>
              <a:t>розум-н-ий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спокій-н-ий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             </a:t>
            </a:r>
            <a:r>
              <a:rPr lang="uk-UA" b="1" dirty="0" err="1" smtClean="0">
                <a:solidFill>
                  <a:srgbClr val="0070C0"/>
                </a:solidFill>
              </a:rPr>
              <a:t>го­лод-н-ий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жир-н-ий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сил</a:t>
            </a:r>
            <a:r>
              <a:rPr lang="uk-UA" b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ʹ-</a:t>
            </a:r>
            <a:r>
              <a:rPr lang="uk-UA" b="1" dirty="0" err="1" smtClean="0">
                <a:solidFill>
                  <a:srgbClr val="0070C0"/>
                </a:solidFill>
              </a:rPr>
              <a:t>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аромат-н-ий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          </a:t>
            </a:r>
            <a:r>
              <a:rPr lang="uk-UA" b="1" dirty="0" err="1" smtClean="0">
                <a:solidFill>
                  <a:srgbClr val="0070C0"/>
                </a:solidFill>
              </a:rPr>
              <a:t>смач­-н-ий</a:t>
            </a:r>
            <a:r>
              <a:rPr lang="uk-UA" b="1" dirty="0">
                <a:solidFill>
                  <a:srgbClr val="0070C0"/>
                </a:solidFill>
              </a:rPr>
              <a:t>,  </a:t>
            </a:r>
            <a:r>
              <a:rPr lang="uk-UA" b="1" dirty="0" err="1" smtClean="0">
                <a:solidFill>
                  <a:srgbClr val="0070C0"/>
                </a:solidFill>
              </a:rPr>
              <a:t>дим-н-ий</a:t>
            </a:r>
            <a:r>
              <a:rPr lang="uk-UA" b="1" dirty="0">
                <a:solidFill>
                  <a:srgbClr val="0070C0"/>
                </a:solidFill>
              </a:rPr>
              <a:t>;  </a:t>
            </a:r>
            <a:r>
              <a:rPr lang="uk-UA" b="1" dirty="0" err="1" smtClean="0">
                <a:solidFill>
                  <a:srgbClr val="0070C0"/>
                </a:solidFill>
              </a:rPr>
              <a:t>авторитет-н-ий</a:t>
            </a:r>
            <a:r>
              <a:rPr lang="uk-UA" b="1" dirty="0">
                <a:solidFill>
                  <a:srgbClr val="0070C0"/>
                </a:solidFill>
              </a:rPr>
              <a:t>,   </a:t>
            </a:r>
            <a:r>
              <a:rPr lang="uk-UA" b="1" dirty="0" err="1" smtClean="0">
                <a:solidFill>
                  <a:srgbClr val="0070C0"/>
                </a:solidFill>
              </a:rPr>
              <a:t>азарт-н-ий</a:t>
            </a:r>
            <a:r>
              <a:rPr lang="uk-UA" b="1" dirty="0">
                <a:solidFill>
                  <a:srgbClr val="0070C0"/>
                </a:solidFill>
              </a:rPr>
              <a:t>,  </a:t>
            </a:r>
            <a:r>
              <a:rPr lang="uk-UA" b="1" dirty="0" smtClean="0">
                <a:solidFill>
                  <a:srgbClr val="0070C0"/>
                </a:solidFill>
              </a:rPr>
              <a:t>             </a:t>
            </a:r>
            <a:r>
              <a:rPr lang="uk-UA" b="1" dirty="0" err="1" smtClean="0">
                <a:solidFill>
                  <a:srgbClr val="0070C0"/>
                </a:solidFill>
              </a:rPr>
              <a:t>гріш-н-ий</a:t>
            </a:r>
            <a:r>
              <a:rPr lang="uk-UA" b="1" dirty="0">
                <a:solidFill>
                  <a:srgbClr val="0070C0"/>
                </a:solidFill>
              </a:rPr>
              <a:t>,   </a:t>
            </a:r>
            <a:r>
              <a:rPr lang="uk-UA" b="1" dirty="0" err="1" smtClean="0">
                <a:solidFill>
                  <a:srgbClr val="0070C0"/>
                </a:solidFill>
              </a:rPr>
              <a:t>ефект-н-ий</a:t>
            </a:r>
            <a:r>
              <a:rPr lang="uk-UA" b="1" dirty="0">
                <a:solidFill>
                  <a:srgbClr val="0070C0"/>
                </a:solidFill>
              </a:rPr>
              <a:t>); </a:t>
            </a:r>
            <a:endParaRPr lang="uk-UA" b="1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uk-UA" i="1" dirty="0" smtClean="0"/>
              <a:t> 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ив-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i="1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крас-ив-ий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лін-ив-ий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правд-ив-ий</a:t>
            </a:r>
            <a:r>
              <a:rPr lang="uk-UA" i="1" dirty="0"/>
              <a:t>); </a:t>
            </a:r>
            <a:endParaRPr lang="uk-UA" i="1" dirty="0" smtClean="0"/>
          </a:p>
          <a:p>
            <a:pPr marL="109728" indent="0" algn="just">
              <a:buNone/>
            </a:pPr>
            <a:r>
              <a:rPr lang="uk-UA" dirty="0" err="1" smtClean="0"/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овит</a:t>
            </a:r>
            <a:r>
              <a:rPr lang="uk-UA" b="1" dirty="0" err="1" smtClean="0"/>
              <a:t>-</a:t>
            </a:r>
            <a:r>
              <a:rPr lang="uk-UA" b="1" dirty="0" smtClean="0"/>
              <a:t> </a:t>
            </a:r>
            <a:r>
              <a:rPr lang="uk-UA" i="1" dirty="0" smtClean="0"/>
              <a:t>(</a:t>
            </a:r>
            <a:r>
              <a:rPr lang="uk-UA" dirty="0" err="1" smtClean="0">
                <a:solidFill>
                  <a:srgbClr val="002060"/>
                </a:solidFill>
              </a:rPr>
              <a:t>п</a:t>
            </a:r>
            <a:r>
              <a:rPr lang="uk-UA" b="1" dirty="0" err="1" smtClean="0">
                <a:solidFill>
                  <a:srgbClr val="002060"/>
                </a:solidFill>
              </a:rPr>
              <a:t>рац</a:t>
            </a:r>
            <a:r>
              <a:rPr lang="uk-UA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2060"/>
                </a:solidFill>
              </a:rPr>
              <a:t>-овит-ий</a:t>
            </a:r>
            <a:r>
              <a:rPr lang="uk-UA" b="1" dirty="0">
                <a:solidFill>
                  <a:srgbClr val="002060"/>
                </a:solidFill>
              </a:rPr>
              <a:t>,   </a:t>
            </a:r>
            <a:r>
              <a:rPr lang="uk-UA" b="1" dirty="0" err="1" smtClean="0">
                <a:solidFill>
                  <a:srgbClr val="002060"/>
                </a:solidFill>
              </a:rPr>
              <a:t>талан-овит-ий</a:t>
            </a:r>
            <a:r>
              <a:rPr lang="uk-UA" b="1" dirty="0">
                <a:solidFill>
                  <a:srgbClr val="002060"/>
                </a:solidFill>
              </a:rPr>
              <a:t>,   </a:t>
            </a:r>
            <a:r>
              <a:rPr lang="uk-UA" b="1" dirty="0" err="1" smtClean="0">
                <a:solidFill>
                  <a:srgbClr val="002060"/>
                </a:solidFill>
              </a:rPr>
              <a:t>сок-овит-ий</a:t>
            </a:r>
            <a:r>
              <a:rPr lang="uk-UA" b="1" dirty="0">
                <a:solidFill>
                  <a:srgbClr val="002060"/>
                </a:solidFill>
              </a:rPr>
              <a:t>,   </a:t>
            </a:r>
            <a:r>
              <a:rPr lang="uk-UA" b="1" dirty="0" smtClean="0">
                <a:solidFill>
                  <a:srgbClr val="002060"/>
                </a:solidFill>
              </a:rPr>
              <a:t>             </a:t>
            </a:r>
            <a:r>
              <a:rPr lang="uk-UA" b="1" dirty="0" err="1" smtClean="0">
                <a:solidFill>
                  <a:srgbClr val="002060"/>
                </a:solidFill>
              </a:rPr>
              <a:t>яд-овит-ий</a:t>
            </a:r>
            <a:r>
              <a:rPr lang="uk-UA" dirty="0">
                <a:solidFill>
                  <a:srgbClr val="002060"/>
                </a:solidFill>
              </a:rPr>
              <a:t>)</a:t>
            </a:r>
            <a:r>
              <a:rPr lang="uk-UA" i="1" dirty="0"/>
              <a:t>; </a:t>
            </a:r>
            <a:endParaRPr lang="uk-UA" i="1" dirty="0" smtClean="0"/>
          </a:p>
          <a:p>
            <a:pPr marL="109728" indent="0" algn="just">
              <a:buNone/>
            </a:pPr>
            <a:r>
              <a:rPr lang="uk-UA" b="1" dirty="0" err="1" smtClean="0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ивн-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i="1" dirty="0" smtClean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прогрес-ивн-ий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результат-ивн-ий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суб'єкт-ивн-ий</a:t>
            </a:r>
            <a:r>
              <a:rPr lang="uk-UA" i="1" dirty="0" smtClean="0"/>
              <a:t>);</a:t>
            </a:r>
            <a:r>
              <a:rPr lang="uk-UA" i="1" dirty="0"/>
              <a:t> </a:t>
            </a:r>
            <a:r>
              <a:rPr lang="uk-UA" i="1" dirty="0" smtClean="0"/>
              <a:t>           </a:t>
            </a:r>
            <a:r>
              <a:rPr lang="uk-UA" b="1" dirty="0" err="1" smtClean="0"/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ичн</a:t>
            </a:r>
            <a:r>
              <a:rPr lang="uk-UA" b="1" dirty="0" err="1" smtClean="0"/>
              <a:t>-</a:t>
            </a:r>
            <a:r>
              <a:rPr lang="uk-UA" dirty="0" smtClean="0"/>
              <a:t> </a:t>
            </a:r>
            <a:r>
              <a:rPr lang="uk-UA" i="1" dirty="0"/>
              <a:t>(</a:t>
            </a:r>
            <a:r>
              <a:rPr lang="uk-UA" b="1" dirty="0" err="1" smtClean="0">
                <a:solidFill>
                  <a:srgbClr val="00B0F0"/>
                </a:solidFill>
              </a:rPr>
              <a:t>патріот-ичн-ий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 smtClean="0">
                <a:solidFill>
                  <a:srgbClr val="00B0F0"/>
                </a:solidFill>
              </a:rPr>
              <a:t>егоїст-ичн-ий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 smtClean="0">
                <a:solidFill>
                  <a:srgbClr val="00B0F0"/>
                </a:solidFill>
              </a:rPr>
              <a:t>авантюрист-ичн-ий</a:t>
            </a:r>
            <a:r>
              <a:rPr lang="uk-UA" i="1" dirty="0"/>
              <a:t>);  </a:t>
            </a:r>
            <a:r>
              <a:rPr lang="uk-UA" i="1" dirty="0" smtClean="0"/>
              <a:t>           </a:t>
            </a:r>
            <a:r>
              <a:rPr lang="uk-UA" b="1" dirty="0" err="1" smtClean="0"/>
              <a:t>-</a:t>
            </a:r>
            <a:r>
              <a:rPr lang="uk-UA" b="1" dirty="0" err="1">
                <a:solidFill>
                  <a:srgbClr val="C00000"/>
                </a:solidFill>
              </a:rPr>
              <a:t>ав-</a:t>
            </a:r>
            <a:r>
              <a:rPr lang="uk-UA" b="1" dirty="0">
                <a:solidFill>
                  <a:srgbClr val="C00000"/>
                </a:solidFill>
              </a:rPr>
              <a:t>(</a:t>
            </a:r>
            <a:r>
              <a:rPr lang="uk-UA" b="1" dirty="0" err="1">
                <a:solidFill>
                  <a:srgbClr val="C00000"/>
                </a:solidFill>
              </a:rPr>
              <a:t>-яв-</a:t>
            </a:r>
            <a:r>
              <a:rPr lang="uk-UA" b="1" dirty="0">
                <a:solidFill>
                  <a:srgbClr val="C00000"/>
                </a:solidFill>
              </a:rPr>
              <a:t>)</a:t>
            </a:r>
            <a:r>
              <a:rPr lang="uk-UA" dirty="0">
                <a:solidFill>
                  <a:srgbClr val="C00000"/>
                </a:solidFill>
              </a:rPr>
              <a:t>   </a:t>
            </a:r>
            <a:r>
              <a:rPr lang="uk-UA" i="1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жил-а­в-ий</a:t>
            </a:r>
            <a:r>
              <a:rPr lang="uk-UA" b="1" dirty="0">
                <a:solidFill>
                  <a:srgbClr val="00B050"/>
                </a:solidFill>
              </a:rPr>
              <a:t>,  </a:t>
            </a:r>
            <a:r>
              <a:rPr lang="uk-UA" b="1" dirty="0" err="1" smtClean="0">
                <a:solidFill>
                  <a:srgbClr val="00B050"/>
                </a:solidFill>
              </a:rPr>
              <a:t>дір-яв-ий</a:t>
            </a:r>
            <a:r>
              <a:rPr lang="uk-UA" b="1" dirty="0">
                <a:solidFill>
                  <a:srgbClr val="00B050"/>
                </a:solidFill>
              </a:rPr>
              <a:t>,  </a:t>
            </a:r>
            <a:r>
              <a:rPr lang="uk-UA" b="1" dirty="0" err="1" smtClean="0">
                <a:solidFill>
                  <a:srgbClr val="00B050"/>
                </a:solidFill>
              </a:rPr>
              <a:t>кучер-явий</a:t>
            </a:r>
            <a:r>
              <a:rPr lang="uk-UA" i="1" dirty="0"/>
              <a:t>); </a:t>
            </a:r>
            <a:endParaRPr lang="uk-UA" i="1" dirty="0" smtClean="0"/>
          </a:p>
          <a:p>
            <a:pPr marL="109728" indent="0" algn="just">
              <a:buNone/>
            </a:pPr>
            <a:r>
              <a:rPr lang="uk-UA" i="1" dirty="0" smtClean="0"/>
              <a:t> </a:t>
            </a:r>
            <a:r>
              <a:rPr lang="uk-UA" b="1" dirty="0" err="1">
                <a:solidFill>
                  <a:srgbClr val="C00000"/>
                </a:solidFill>
              </a:rPr>
              <a:t>-ат-</a:t>
            </a:r>
            <a:r>
              <a:rPr lang="uk-UA" dirty="0">
                <a:solidFill>
                  <a:srgbClr val="C00000"/>
                </a:solidFill>
              </a:rPr>
              <a:t>   </a:t>
            </a:r>
            <a:r>
              <a:rPr lang="uk-UA" i="1" dirty="0"/>
              <a:t>(</a:t>
            </a:r>
            <a:r>
              <a:rPr lang="uk-UA" b="1" dirty="0" err="1" smtClean="0">
                <a:solidFill>
                  <a:srgbClr val="0070C0"/>
                </a:solidFill>
              </a:rPr>
              <a:t>бород-ат-ий</a:t>
            </a:r>
            <a:r>
              <a:rPr lang="uk-UA" b="1" dirty="0">
                <a:solidFill>
                  <a:srgbClr val="0070C0"/>
                </a:solidFill>
              </a:rPr>
              <a:t>,  </a:t>
            </a:r>
            <a:r>
              <a:rPr lang="uk-UA" b="1" dirty="0" err="1" smtClean="0">
                <a:solidFill>
                  <a:srgbClr val="0070C0"/>
                </a:solidFill>
              </a:rPr>
              <a:t>голов-ат-ий</a:t>
            </a:r>
            <a:r>
              <a:rPr lang="uk-UA" b="1" dirty="0">
                <a:solidFill>
                  <a:srgbClr val="0070C0"/>
                </a:solidFill>
              </a:rPr>
              <a:t>,  </a:t>
            </a:r>
            <a:r>
              <a:rPr lang="uk-UA" b="1" dirty="0" err="1" smtClean="0">
                <a:solidFill>
                  <a:srgbClr val="0070C0"/>
                </a:solidFill>
              </a:rPr>
              <a:t>горб-ат-ий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губ-ат-ий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зуб-ат-ий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полос-ат-ий</a:t>
            </a:r>
            <a:r>
              <a:rPr lang="uk-UA" i="1" dirty="0" smtClean="0"/>
              <a:t>);</a:t>
            </a:r>
          </a:p>
          <a:p>
            <a:pPr marL="109728" indent="0" algn="just">
              <a:buNone/>
            </a:pPr>
            <a:r>
              <a:rPr lang="uk-UA" i="1" dirty="0" smtClean="0"/>
              <a:t> </a:t>
            </a:r>
            <a:r>
              <a:rPr lang="uk-UA" b="1" dirty="0" err="1"/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аст-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яст-</a:t>
            </a:r>
            <a:r>
              <a:rPr lang="uk-UA" b="1" dirty="0"/>
              <a:t>)</a:t>
            </a:r>
            <a:r>
              <a:rPr lang="uk-UA" dirty="0"/>
              <a:t> </a:t>
            </a:r>
            <a:r>
              <a:rPr lang="uk-UA" i="1" dirty="0" smtClean="0"/>
              <a:t> </a:t>
            </a:r>
            <a:r>
              <a:rPr lang="uk-UA" b="1" dirty="0" err="1" smtClean="0">
                <a:solidFill>
                  <a:srgbClr val="00B050"/>
                </a:solidFill>
              </a:rPr>
              <a:t>дуг-аст-ий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гілл-яст-ий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кул-яст-ий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smtClean="0">
                <a:solidFill>
                  <a:srgbClr val="00B050"/>
                </a:solidFill>
              </a:rPr>
              <a:t>                        </a:t>
            </a:r>
            <a:r>
              <a:rPr lang="uk-UA" b="1" dirty="0" err="1" smtClean="0">
                <a:solidFill>
                  <a:srgbClr val="00B050"/>
                </a:solidFill>
              </a:rPr>
              <a:t>зозул-яст-ий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попел-яст-ий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срібл-яст-ий</a:t>
            </a:r>
            <a:r>
              <a:rPr lang="uk-UA" i="1" dirty="0"/>
              <a:t>); </a:t>
            </a:r>
            <a:endParaRPr lang="uk-UA" i="1" dirty="0" smtClean="0"/>
          </a:p>
          <a:p>
            <a:pPr marL="109728" indent="0" algn="just">
              <a:buNone/>
            </a:pPr>
            <a:r>
              <a:rPr lang="uk-UA" dirty="0" err="1" smtClean="0"/>
              <a:t>-</a:t>
            </a:r>
            <a:r>
              <a:rPr lang="uk-UA" b="1" dirty="0" err="1">
                <a:solidFill>
                  <a:srgbClr val="C00000"/>
                </a:solidFill>
              </a:rPr>
              <a:t>ист-</a:t>
            </a:r>
            <a:r>
              <a:rPr lang="uk-UA" b="1" dirty="0">
                <a:solidFill>
                  <a:srgbClr val="C00000"/>
                </a:solidFill>
              </a:rPr>
              <a:t> (</a:t>
            </a:r>
            <a:r>
              <a:rPr lang="uk-UA" b="1" dirty="0" err="1">
                <a:solidFill>
                  <a:srgbClr val="C00000"/>
                </a:solidFill>
              </a:rPr>
              <a:t>-їст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dirty="0"/>
              <a:t>) </a:t>
            </a:r>
            <a:r>
              <a:rPr lang="uk-UA" i="1" dirty="0"/>
              <a:t>(</a:t>
            </a:r>
            <a:r>
              <a:rPr lang="uk-UA" b="1" dirty="0" err="1" smtClean="0">
                <a:solidFill>
                  <a:srgbClr val="00B0F0"/>
                </a:solidFill>
              </a:rPr>
              <a:t>бас-ист-ий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 smtClean="0">
                <a:solidFill>
                  <a:srgbClr val="00B0F0"/>
                </a:solidFill>
              </a:rPr>
              <a:t>голос-ист-ий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 smtClean="0">
                <a:solidFill>
                  <a:srgbClr val="00B0F0"/>
                </a:solidFill>
              </a:rPr>
              <a:t>гонор-ист-ий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smtClean="0">
                <a:solidFill>
                  <a:srgbClr val="00B0F0"/>
                </a:solidFill>
              </a:rPr>
              <a:t>                  </a:t>
            </a:r>
            <a:r>
              <a:rPr lang="uk-UA" b="1" dirty="0" err="1" smtClean="0">
                <a:solidFill>
                  <a:srgbClr val="00B0F0"/>
                </a:solidFill>
              </a:rPr>
              <a:t>плеч-ист-ий</a:t>
            </a:r>
            <a:r>
              <a:rPr lang="uk-UA" b="1" dirty="0">
                <a:solidFill>
                  <a:srgbClr val="00B0F0"/>
                </a:solidFill>
              </a:rPr>
              <a:t>; </a:t>
            </a:r>
            <a:r>
              <a:rPr lang="uk-UA" b="1" dirty="0" err="1" smtClean="0">
                <a:solidFill>
                  <a:srgbClr val="00B0F0"/>
                </a:solidFill>
              </a:rPr>
              <a:t>зерн-и­ст-ий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 smtClean="0">
                <a:solidFill>
                  <a:srgbClr val="00B0F0"/>
                </a:solidFill>
              </a:rPr>
              <a:t>качан-ист-ий</a:t>
            </a:r>
            <a:r>
              <a:rPr lang="uk-UA" b="1" dirty="0">
                <a:solidFill>
                  <a:srgbClr val="00B0F0"/>
                </a:solidFill>
              </a:rPr>
              <a:t>; </a:t>
            </a:r>
            <a:r>
              <a:rPr lang="uk-UA" b="1" dirty="0" err="1" smtClean="0">
                <a:solidFill>
                  <a:srgbClr val="00B0F0"/>
                </a:solidFill>
              </a:rPr>
              <a:t>гор-ист-ий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smtClean="0">
                <a:solidFill>
                  <a:srgbClr val="00B0F0"/>
                </a:solidFill>
              </a:rPr>
              <a:t>                  </a:t>
            </a:r>
            <a:r>
              <a:rPr lang="uk-UA" b="1" dirty="0" err="1" smtClean="0">
                <a:solidFill>
                  <a:srgbClr val="00B0F0"/>
                </a:solidFill>
              </a:rPr>
              <a:t>вибой-іст-ий</a:t>
            </a:r>
            <a:r>
              <a:rPr lang="uk-UA" b="1" dirty="0">
                <a:solidFill>
                  <a:srgbClr val="00B0F0"/>
                </a:solidFill>
              </a:rPr>
              <a:t>; </a:t>
            </a:r>
            <a:r>
              <a:rPr lang="uk-UA" b="1" dirty="0" err="1" smtClean="0">
                <a:solidFill>
                  <a:srgbClr val="00B0F0"/>
                </a:solidFill>
              </a:rPr>
              <a:t>багн-ист-ий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 smtClean="0">
                <a:solidFill>
                  <a:srgbClr val="00B0F0"/>
                </a:solidFill>
              </a:rPr>
              <a:t>пор-и­ст-ий</a:t>
            </a:r>
            <a:r>
              <a:rPr lang="uk-UA" i="1" dirty="0" smtClean="0"/>
              <a:t>);</a:t>
            </a:r>
          </a:p>
          <a:p>
            <a:pPr marL="109728" indent="0" algn="just">
              <a:buNone/>
            </a:pPr>
            <a:r>
              <a:rPr lang="uk-UA" i="1" dirty="0" smtClean="0"/>
              <a:t> </a:t>
            </a:r>
            <a:r>
              <a:rPr lang="uk-UA" dirty="0" err="1"/>
              <a:t>-</a:t>
            </a:r>
            <a:r>
              <a:rPr lang="uk-UA" b="1" dirty="0" err="1">
                <a:solidFill>
                  <a:srgbClr val="C00000"/>
                </a:solidFill>
              </a:rPr>
              <a:t>уват-</a:t>
            </a:r>
            <a:r>
              <a:rPr lang="uk-UA" b="1" dirty="0">
                <a:solidFill>
                  <a:srgbClr val="C00000"/>
                </a:solidFill>
              </a:rPr>
              <a:t> (</a:t>
            </a:r>
            <a:r>
              <a:rPr lang="uk-UA" b="1" dirty="0" err="1">
                <a:solidFill>
                  <a:srgbClr val="C00000"/>
                </a:solidFill>
              </a:rPr>
              <a:t>-юват-</a:t>
            </a:r>
            <a:r>
              <a:rPr lang="uk-UA" b="1" dirty="0"/>
              <a:t>)</a:t>
            </a:r>
            <a:r>
              <a:rPr lang="uk-UA" dirty="0"/>
              <a:t> </a:t>
            </a:r>
            <a:r>
              <a:rPr lang="uk-UA" i="1" dirty="0"/>
              <a:t>(</a:t>
            </a:r>
            <a:r>
              <a:rPr lang="uk-UA" b="1" dirty="0" err="1" smtClean="0">
                <a:solidFill>
                  <a:srgbClr val="FF0000"/>
                </a:solidFill>
              </a:rPr>
              <a:t>вузл-уват-ий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err="1" smtClean="0">
                <a:solidFill>
                  <a:srgbClr val="FF0000"/>
                </a:solidFill>
              </a:rPr>
              <a:t>дупл-уват-ий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err="1" smtClean="0">
                <a:solidFill>
                  <a:srgbClr val="FF0000"/>
                </a:solidFill>
              </a:rPr>
              <a:t>сучк-уват-ий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smtClean="0">
                <a:solidFill>
                  <a:srgbClr val="FF0000"/>
                </a:solidFill>
              </a:rPr>
              <a:t>  </a:t>
            </a:r>
            <a:r>
              <a:rPr lang="uk-UA" b="1" dirty="0" err="1" smtClean="0">
                <a:solidFill>
                  <a:srgbClr val="FF0000"/>
                </a:solidFill>
              </a:rPr>
              <a:t>корч-у­ват-ий</a:t>
            </a:r>
            <a:r>
              <a:rPr lang="uk-UA" b="1" dirty="0">
                <a:solidFill>
                  <a:srgbClr val="FF0000"/>
                </a:solidFill>
              </a:rPr>
              <a:t>);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37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3" y="188640"/>
            <a:ext cx="8928993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дієслівних основ: </a:t>
            </a:r>
            <a:endParaRPr lang="uk-UA" dirty="0" smtClean="0"/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-</a:t>
            </a:r>
            <a:r>
              <a:rPr lang="uk-UA" b="1" dirty="0">
                <a:solidFill>
                  <a:srgbClr val="FF0000"/>
                </a:solidFill>
              </a:rPr>
              <a:t>к</a:t>
            </a:r>
            <a:r>
              <a:rPr lang="uk-UA" dirty="0">
                <a:solidFill>
                  <a:srgbClr val="FF0000"/>
                </a:solidFill>
              </a:rPr>
              <a:t>- </a:t>
            </a:r>
            <a:r>
              <a:rPr lang="uk-UA" dirty="0"/>
              <a:t>(</a:t>
            </a:r>
            <a:r>
              <a:rPr lang="uk-UA" dirty="0" err="1" smtClean="0">
                <a:solidFill>
                  <a:srgbClr val="00B050"/>
                </a:solidFill>
              </a:rPr>
              <a:t>верт-к-ий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говір-к-ий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пал-к-ий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поворот-к-ий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ковз-к-ий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лам-к-ий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             </a:t>
            </a:r>
            <a:r>
              <a:rPr lang="uk-UA" dirty="0" err="1" smtClean="0">
                <a:solidFill>
                  <a:srgbClr val="00B050"/>
                </a:solidFill>
              </a:rPr>
              <a:t>лип-к-ий</a:t>
            </a:r>
            <a:r>
              <a:rPr lang="uk-UA" dirty="0"/>
              <a:t>); </a:t>
            </a:r>
            <a:endParaRPr lang="uk-UA" dirty="0" smtClean="0"/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-</a:t>
            </a:r>
            <a:r>
              <a:rPr lang="uk-UA" b="1" dirty="0">
                <a:solidFill>
                  <a:srgbClr val="FF0000"/>
                </a:solidFill>
              </a:rPr>
              <a:t>л</a:t>
            </a:r>
            <a:r>
              <a:rPr lang="uk-UA" dirty="0">
                <a:solidFill>
                  <a:srgbClr val="FF0000"/>
                </a:solidFill>
              </a:rPr>
              <a:t>- </a:t>
            </a:r>
            <a:r>
              <a:rPr lang="uk-UA" dirty="0" smtClean="0"/>
              <a:t>(</a:t>
            </a:r>
            <a:r>
              <a:rPr lang="uk-UA" dirty="0" err="1" smtClean="0">
                <a:solidFill>
                  <a:srgbClr val="0070C0"/>
                </a:solidFill>
              </a:rPr>
              <a:t>кис-л-ий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прі-л-ий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спі</a:t>
            </a:r>
            <a:r>
              <a:rPr lang="uk-UA" dirty="0" err="1" smtClean="0">
                <a:solidFill>
                  <a:srgbClr val="0070C0"/>
                </a:solidFill>
              </a:rPr>
              <a:t>­-л-ий</a:t>
            </a:r>
            <a:r>
              <a:rPr lang="uk-UA" dirty="0">
                <a:solidFill>
                  <a:srgbClr val="0070C0"/>
                </a:solidFill>
              </a:rPr>
              <a:t>;  </a:t>
            </a:r>
            <a:r>
              <a:rPr lang="uk-UA" dirty="0" smtClean="0">
                <a:solidFill>
                  <a:srgbClr val="0070C0"/>
                </a:solidFill>
              </a:rPr>
              <a:t>               </a:t>
            </a:r>
            <a:r>
              <a:rPr lang="uk-UA" dirty="0" err="1" smtClean="0">
                <a:solidFill>
                  <a:srgbClr val="0070C0"/>
                </a:solidFill>
              </a:rPr>
              <a:t>зарозумі-л-ий</a:t>
            </a:r>
            <a:r>
              <a:rPr lang="uk-UA" dirty="0">
                <a:solidFill>
                  <a:srgbClr val="0070C0"/>
                </a:solidFill>
              </a:rPr>
              <a:t>,  </a:t>
            </a:r>
            <a:r>
              <a:rPr lang="uk-UA" dirty="0" err="1" smtClean="0">
                <a:solidFill>
                  <a:srgbClr val="0070C0"/>
                </a:solidFill>
              </a:rPr>
              <a:t>підлег-л-ий</a:t>
            </a:r>
            <a:r>
              <a:rPr lang="uk-UA" dirty="0"/>
              <a:t>); </a:t>
            </a:r>
            <a:endParaRPr lang="uk-UA" dirty="0" smtClean="0"/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-уч-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-юч</a:t>
            </a:r>
            <a:r>
              <a:rPr lang="uk-UA" b="1" dirty="0">
                <a:solidFill>
                  <a:srgbClr val="FF0000"/>
                </a:solidFill>
              </a:rPr>
              <a:t>),  </a:t>
            </a:r>
            <a:r>
              <a:rPr lang="uk-UA" b="1" dirty="0" err="1">
                <a:solidFill>
                  <a:srgbClr val="FF0000"/>
                </a:solidFill>
              </a:rPr>
              <a:t>-ач-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-яч-</a:t>
            </a:r>
            <a:r>
              <a:rPr lang="uk-UA" b="1" dirty="0">
                <a:solidFill>
                  <a:srgbClr val="FF0000"/>
                </a:solidFill>
              </a:rPr>
              <a:t>),  </a:t>
            </a:r>
            <a:r>
              <a:rPr lang="uk-UA" b="1" dirty="0" err="1">
                <a:solidFill>
                  <a:srgbClr val="FF0000"/>
                </a:solidFill>
              </a:rPr>
              <a:t>-ущ-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-ющ-</a:t>
            </a:r>
            <a:r>
              <a:rPr lang="uk-UA" b="1" dirty="0">
                <a:solidFill>
                  <a:srgbClr val="FF0000"/>
                </a:solidFill>
              </a:rPr>
              <a:t>), </a:t>
            </a:r>
            <a:r>
              <a:rPr lang="uk-UA" b="1" dirty="0" err="1">
                <a:solidFill>
                  <a:srgbClr val="FF0000"/>
                </a:solidFill>
              </a:rPr>
              <a:t>-ащ-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-ящ-</a:t>
            </a:r>
            <a:r>
              <a:rPr lang="uk-UA" b="1" dirty="0"/>
              <a:t>)</a:t>
            </a:r>
            <a:r>
              <a:rPr lang="uk-UA" dirty="0"/>
              <a:t>  (</a:t>
            </a:r>
            <a:r>
              <a:rPr lang="uk-UA" dirty="0" err="1" smtClean="0">
                <a:solidFill>
                  <a:srgbClr val="0070C0"/>
                </a:solidFill>
              </a:rPr>
              <a:t>балак-уч-ий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кол-юч-ий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smtClean="0">
                <a:solidFill>
                  <a:srgbClr val="0070C0"/>
                </a:solidFill>
              </a:rPr>
              <a:t>              </a:t>
            </a:r>
            <a:r>
              <a:rPr lang="uk-UA" dirty="0" err="1" smtClean="0">
                <a:solidFill>
                  <a:srgbClr val="0070C0"/>
                </a:solidFill>
              </a:rPr>
              <a:t>пах-уч-ий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род-юч-ий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леж-ач-ий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загреб-ущ-ий</a:t>
            </a:r>
            <a:r>
              <a:rPr lang="uk-UA" dirty="0">
                <a:solidFill>
                  <a:srgbClr val="0070C0"/>
                </a:solidFill>
              </a:rPr>
              <a:t>,  </a:t>
            </a:r>
            <a:r>
              <a:rPr lang="uk-UA" dirty="0" smtClean="0">
                <a:solidFill>
                  <a:srgbClr val="0070C0"/>
                </a:solidFill>
              </a:rPr>
              <a:t>               </a:t>
            </a:r>
            <a:r>
              <a:rPr lang="uk-UA" dirty="0" err="1" smtClean="0">
                <a:solidFill>
                  <a:srgbClr val="0070C0"/>
                </a:solidFill>
              </a:rPr>
              <a:t>вид-ющ-ий</a:t>
            </a:r>
            <a:r>
              <a:rPr lang="uk-UA" dirty="0">
                <a:solidFill>
                  <a:srgbClr val="0070C0"/>
                </a:solidFill>
              </a:rPr>
              <a:t>,  </a:t>
            </a:r>
            <a:r>
              <a:rPr lang="uk-UA" dirty="0" err="1" smtClean="0">
                <a:solidFill>
                  <a:srgbClr val="0070C0"/>
                </a:solidFill>
              </a:rPr>
              <a:t>проп-ащ-ий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робот-ящ-ий</a:t>
            </a:r>
            <a:r>
              <a:rPr lang="uk-UA" dirty="0"/>
              <a:t>); </a:t>
            </a:r>
            <a:endParaRPr lang="uk-UA" dirty="0" smtClean="0"/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-</a:t>
            </a:r>
            <a:r>
              <a:rPr lang="uk-UA" b="1" dirty="0">
                <a:solidFill>
                  <a:srgbClr val="FF0000"/>
                </a:solidFill>
              </a:rPr>
              <a:t>н</a:t>
            </a:r>
            <a:r>
              <a:rPr lang="uk-UA" dirty="0">
                <a:solidFill>
                  <a:srgbClr val="FF0000"/>
                </a:solidFill>
              </a:rPr>
              <a:t>-  </a:t>
            </a:r>
            <a:r>
              <a:rPr lang="uk-UA" dirty="0"/>
              <a:t>(</a:t>
            </a:r>
            <a:r>
              <a:rPr lang="uk-UA" dirty="0" err="1">
                <a:solidFill>
                  <a:srgbClr val="00B050"/>
                </a:solidFill>
              </a:rPr>
              <a:t>влуч</a:t>
            </a:r>
            <a:r>
              <a:rPr lang="uk-UA" dirty="0" err="1" smtClean="0">
                <a:solidFill>
                  <a:srgbClr val="00B050"/>
                </a:solidFill>
              </a:rPr>
              <a:t>­-н-ий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дошкул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перемож-н-ий</a:t>
            </a:r>
            <a:r>
              <a:rPr lang="uk-UA" dirty="0">
                <a:solidFill>
                  <a:srgbClr val="00B050"/>
                </a:solidFill>
              </a:rPr>
              <a:t>; </a:t>
            </a:r>
            <a:r>
              <a:rPr lang="uk-UA" dirty="0" err="1" smtClean="0">
                <a:solidFill>
                  <a:srgbClr val="00B050"/>
                </a:solidFill>
              </a:rPr>
              <a:t>залеж-н-ий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згуб-н-ий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поваж-н-ий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                    </a:t>
            </a:r>
            <a:r>
              <a:rPr lang="uk-UA" dirty="0" err="1" smtClean="0">
                <a:solidFill>
                  <a:srgbClr val="00B050"/>
                </a:solidFill>
              </a:rPr>
              <a:t>при­хил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dirty="0" err="1" smtClean="0">
                <a:solidFill>
                  <a:srgbClr val="00B050"/>
                </a:solidFill>
              </a:rPr>
              <a:t>-н-ий</a:t>
            </a:r>
            <a:r>
              <a:rPr lang="uk-UA" dirty="0" smtClean="0"/>
              <a:t>);</a:t>
            </a:r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b="1" dirty="0" err="1">
                <a:solidFill>
                  <a:srgbClr val="FF0000"/>
                </a:solidFill>
              </a:rPr>
              <a:t>льн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</a:t>
            </a:r>
            <a:r>
              <a:rPr lang="uk-UA" dirty="0" err="1" smtClean="0">
                <a:solidFill>
                  <a:srgbClr val="00B0F0"/>
                </a:solidFill>
              </a:rPr>
              <a:t>благал</a:t>
            </a:r>
            <a:r>
              <a:rPr lang="uk-UA" dirty="0" err="1" smtClean="0">
                <a:solidFill>
                  <a:srgbClr val="00B0F0"/>
                </a:solidFill>
                <a:latin typeface="Times New Roman"/>
                <a:cs typeface="Times New Roman"/>
              </a:rPr>
              <a:t>ʹ-</a:t>
            </a:r>
            <a:r>
              <a:rPr lang="uk-UA" dirty="0" err="1" smtClean="0">
                <a:solidFill>
                  <a:srgbClr val="00B0F0"/>
                </a:solidFill>
              </a:rPr>
              <a:t>н-ий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виріш-альн-ий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smtClean="0">
                <a:solidFill>
                  <a:srgbClr val="00B0F0"/>
                </a:solidFill>
              </a:rPr>
              <a:t>                       </a:t>
            </a:r>
            <a:r>
              <a:rPr lang="uk-UA" dirty="0" err="1" smtClean="0">
                <a:solidFill>
                  <a:srgbClr val="00B0F0"/>
                </a:solidFill>
              </a:rPr>
              <a:t>дія-льн-ий</a:t>
            </a:r>
            <a:r>
              <a:rPr lang="uk-UA" dirty="0"/>
              <a:t>).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5147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5890659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Суфікси </a:t>
            </a:r>
            <a:r>
              <a:rPr lang="uk-UA" dirty="0">
                <a:solidFill>
                  <a:srgbClr val="C00000"/>
                </a:solidFill>
              </a:rPr>
              <a:t>відносних</a:t>
            </a:r>
            <a:r>
              <a:rPr lang="uk-UA" dirty="0"/>
              <a:t> прикметників приєднуються до: </a:t>
            </a:r>
            <a:endParaRPr lang="uk-UA" dirty="0" smtClean="0"/>
          </a:p>
          <a:p>
            <a:pPr algn="just"/>
            <a:r>
              <a:rPr lang="uk-UA" dirty="0" smtClean="0"/>
              <a:t>1</a:t>
            </a:r>
            <a:r>
              <a:rPr lang="uk-UA" dirty="0"/>
              <a:t>) іменникових основ: -</a:t>
            </a:r>
            <a:r>
              <a:rPr lang="uk-UA" b="1" dirty="0">
                <a:solidFill>
                  <a:srgbClr val="FF0000"/>
                </a:solidFill>
              </a:rPr>
              <a:t>н-</a:t>
            </a:r>
            <a:r>
              <a:rPr lang="uk-UA" dirty="0"/>
              <a:t> (</a:t>
            </a:r>
            <a:r>
              <a:rPr lang="uk-UA" dirty="0" err="1" smtClean="0">
                <a:solidFill>
                  <a:srgbClr val="00B0F0"/>
                </a:solidFill>
              </a:rPr>
              <a:t>жит-н-ій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мід-н-ий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риб-н-ий</a:t>
            </a:r>
            <a:r>
              <a:rPr lang="uk-UA" dirty="0">
                <a:solidFill>
                  <a:srgbClr val="00B0F0"/>
                </a:solidFill>
              </a:rPr>
              <a:t>; </a:t>
            </a:r>
            <a:r>
              <a:rPr lang="uk-UA" dirty="0" err="1" smtClean="0">
                <a:solidFill>
                  <a:srgbClr val="00B0F0"/>
                </a:solidFill>
              </a:rPr>
              <a:t>літ-н-ій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err="1">
                <a:solidFill>
                  <a:srgbClr val="00B0F0"/>
                </a:solidFill>
              </a:rPr>
              <a:t>річ</a:t>
            </a:r>
            <a:r>
              <a:rPr lang="uk-UA" dirty="0" err="1" smtClean="0">
                <a:solidFill>
                  <a:srgbClr val="00B0F0"/>
                </a:solidFill>
              </a:rPr>
              <a:t>­-н-ий</a:t>
            </a:r>
            <a:r>
              <a:rPr lang="uk-UA" dirty="0">
                <a:solidFill>
                  <a:srgbClr val="00B0F0"/>
                </a:solidFill>
              </a:rPr>
              <a:t>; </a:t>
            </a:r>
            <a:r>
              <a:rPr lang="uk-UA" dirty="0" err="1" smtClean="0">
                <a:solidFill>
                  <a:srgbClr val="00B0F0"/>
                </a:solidFill>
              </a:rPr>
              <a:t>народ-н-ий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токар-н-ий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трактор-н-ий</a:t>
            </a:r>
            <a:r>
              <a:rPr lang="uk-UA" dirty="0"/>
              <a:t>); </a:t>
            </a:r>
            <a:endParaRPr lang="uk-UA" dirty="0" smtClean="0"/>
          </a:p>
          <a:p>
            <a:pPr algn="just"/>
            <a:r>
              <a:rPr lang="uk-UA" b="1" dirty="0" err="1" smtClean="0"/>
              <a:t>-</a:t>
            </a:r>
            <a:r>
              <a:rPr lang="uk-UA" b="1" dirty="0" err="1">
                <a:solidFill>
                  <a:srgbClr val="FF0000"/>
                </a:solidFill>
              </a:rPr>
              <a:t>ан-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-ян-</a:t>
            </a:r>
            <a:r>
              <a:rPr lang="uk-UA" b="1" dirty="0"/>
              <a:t>)</a:t>
            </a:r>
            <a:r>
              <a:rPr lang="uk-UA" dirty="0"/>
              <a:t> (</a:t>
            </a:r>
            <a:r>
              <a:rPr lang="uk-UA" dirty="0" err="1" smtClean="0">
                <a:solidFill>
                  <a:srgbClr val="00B050"/>
                </a:solidFill>
              </a:rPr>
              <a:t>вівс-ян-ий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вовн-я­н-ий</a:t>
            </a:r>
            <a:r>
              <a:rPr lang="uk-UA" dirty="0">
                <a:solidFill>
                  <a:srgbClr val="00B050"/>
                </a:solidFill>
              </a:rPr>
              <a:t>,    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err="1" smtClean="0">
                <a:solidFill>
                  <a:srgbClr val="00B050"/>
                </a:solidFill>
              </a:rPr>
              <a:t>дерев‘-ян-ий</a:t>
            </a:r>
            <a:r>
              <a:rPr lang="uk-UA" dirty="0">
                <a:solidFill>
                  <a:srgbClr val="00B050"/>
                </a:solidFill>
              </a:rPr>
              <a:t>,     </a:t>
            </a:r>
            <a:r>
              <a:rPr lang="uk-UA" dirty="0" err="1" smtClean="0">
                <a:solidFill>
                  <a:srgbClr val="00B050"/>
                </a:solidFill>
              </a:rPr>
              <a:t>олов‘-ян-ий</a:t>
            </a:r>
            <a:r>
              <a:rPr lang="uk-UA" dirty="0">
                <a:solidFill>
                  <a:srgbClr val="00B050"/>
                </a:solidFill>
              </a:rPr>
              <a:t>,     </a:t>
            </a:r>
            <a:r>
              <a:rPr lang="uk-UA" dirty="0" err="1" smtClean="0">
                <a:solidFill>
                  <a:srgbClr val="00B050"/>
                </a:solidFill>
              </a:rPr>
              <a:t>очерет-ян-ий</a:t>
            </a:r>
            <a:r>
              <a:rPr lang="uk-UA" dirty="0">
                <a:solidFill>
                  <a:srgbClr val="00B050"/>
                </a:solidFill>
              </a:rPr>
              <a:t>,     </a:t>
            </a:r>
            <a:r>
              <a:rPr lang="uk-UA" dirty="0" err="1" smtClean="0">
                <a:solidFill>
                  <a:srgbClr val="00B050"/>
                </a:solidFill>
              </a:rPr>
              <a:t>пшон-ян-ий</a:t>
            </a:r>
            <a:r>
              <a:rPr lang="uk-UA" dirty="0">
                <a:solidFill>
                  <a:srgbClr val="00B050"/>
                </a:solidFill>
              </a:rPr>
              <a:t>,     </a:t>
            </a:r>
            <a:r>
              <a:rPr lang="uk-UA" dirty="0" err="1" smtClean="0">
                <a:solidFill>
                  <a:srgbClr val="00B050"/>
                </a:solidFill>
              </a:rPr>
              <a:t>соло­м‘-ян-ий</a:t>
            </a:r>
            <a:r>
              <a:rPr lang="uk-UA" dirty="0"/>
              <a:t>); </a:t>
            </a:r>
            <a:endParaRPr lang="uk-UA" dirty="0" smtClean="0"/>
          </a:p>
          <a:p>
            <a:pPr algn="just"/>
            <a:r>
              <a:rPr lang="uk-UA" dirty="0" err="1" smtClean="0"/>
              <a:t>-</a:t>
            </a:r>
            <a:r>
              <a:rPr lang="uk-UA" b="1" dirty="0" err="1">
                <a:solidFill>
                  <a:srgbClr val="FF0000"/>
                </a:solidFill>
              </a:rPr>
              <a:t>ов-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err="1">
                <a:solidFill>
                  <a:srgbClr val="FF0000"/>
                </a:solidFill>
              </a:rPr>
              <a:t>-ев-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-єв-</a:t>
            </a:r>
            <a:r>
              <a:rPr lang="uk-UA" b="1" dirty="0"/>
              <a:t>)</a:t>
            </a:r>
            <a:r>
              <a:rPr lang="uk-UA" dirty="0"/>
              <a:t> (</a:t>
            </a:r>
            <a:r>
              <a:rPr lang="uk-UA" dirty="0" err="1" smtClean="0">
                <a:solidFill>
                  <a:srgbClr val="00B050"/>
                </a:solidFill>
              </a:rPr>
              <a:t>берез-ов-ий</a:t>
            </a:r>
            <a:r>
              <a:rPr lang="uk-UA" dirty="0">
                <a:solidFill>
                  <a:srgbClr val="00B050"/>
                </a:solidFill>
              </a:rPr>
              <a:t>,   </a:t>
            </a:r>
            <a:r>
              <a:rPr lang="uk-UA" dirty="0" err="1" smtClean="0">
                <a:solidFill>
                  <a:srgbClr val="00B050"/>
                </a:solidFill>
              </a:rPr>
              <a:t>вишн-ев-ий</a:t>
            </a:r>
            <a:r>
              <a:rPr lang="uk-UA" dirty="0">
                <a:solidFill>
                  <a:srgbClr val="00B050"/>
                </a:solidFill>
              </a:rPr>
              <a:t>,   </a:t>
            </a:r>
            <a:r>
              <a:rPr lang="uk-UA" dirty="0" err="1" smtClean="0">
                <a:solidFill>
                  <a:srgbClr val="00B050"/>
                </a:solidFill>
              </a:rPr>
              <a:t>лип-ов-ий</a:t>
            </a:r>
            <a:r>
              <a:rPr lang="uk-UA" dirty="0">
                <a:solidFill>
                  <a:srgbClr val="00B050"/>
                </a:solidFill>
              </a:rPr>
              <a:t>;   </a:t>
            </a:r>
            <a:r>
              <a:rPr lang="uk-UA" dirty="0" err="1" smtClean="0">
                <a:solidFill>
                  <a:srgbClr val="00B050"/>
                </a:solidFill>
              </a:rPr>
              <a:t>луг-ов-ий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степ-ов-ий</a:t>
            </a:r>
            <a:r>
              <a:rPr lang="uk-UA" dirty="0">
                <a:solidFill>
                  <a:srgbClr val="00B050"/>
                </a:solidFill>
              </a:rPr>
              <a:t>,   </a:t>
            </a:r>
            <a:r>
              <a:rPr lang="uk-UA" dirty="0" smtClean="0">
                <a:solidFill>
                  <a:srgbClr val="00B050"/>
                </a:solidFill>
              </a:rPr>
              <a:t>                </a:t>
            </a:r>
            <a:r>
              <a:rPr lang="uk-UA" dirty="0" err="1" smtClean="0">
                <a:solidFill>
                  <a:srgbClr val="00B050"/>
                </a:solidFill>
              </a:rPr>
              <a:t>пол</a:t>
            </a:r>
            <a:r>
              <a:rPr lang="uk-UA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ʹ-</a:t>
            </a:r>
            <a:r>
              <a:rPr lang="uk-UA" dirty="0" err="1" smtClean="0">
                <a:solidFill>
                  <a:srgbClr val="00B050"/>
                </a:solidFill>
              </a:rPr>
              <a:t>ов-ий</a:t>
            </a:r>
            <a:r>
              <a:rPr lang="uk-UA" dirty="0">
                <a:solidFill>
                  <a:srgbClr val="00B050"/>
                </a:solidFill>
              </a:rPr>
              <a:t>; </a:t>
            </a:r>
            <a:r>
              <a:rPr lang="uk-UA" dirty="0" err="1" smtClean="0">
                <a:solidFill>
                  <a:srgbClr val="00B050"/>
                </a:solidFill>
              </a:rPr>
              <a:t>ранк-ов-ий</a:t>
            </a:r>
            <a:r>
              <a:rPr lang="uk-UA" dirty="0">
                <a:solidFill>
                  <a:srgbClr val="00B050"/>
                </a:solidFill>
              </a:rPr>
              <a:t>,   </a:t>
            </a:r>
            <a:r>
              <a:rPr lang="uk-UA" dirty="0" err="1" smtClean="0">
                <a:solidFill>
                  <a:srgbClr val="00B050"/>
                </a:solidFill>
              </a:rPr>
              <a:t>тижн-ев-ий</a:t>
            </a:r>
            <a:r>
              <a:rPr lang="uk-UA" dirty="0">
                <a:solidFill>
                  <a:srgbClr val="00B050"/>
                </a:solidFill>
              </a:rPr>
              <a:t>,    </a:t>
            </a:r>
            <a:r>
              <a:rPr lang="uk-UA" dirty="0" err="1" smtClean="0">
                <a:solidFill>
                  <a:srgbClr val="00B050"/>
                </a:solidFill>
              </a:rPr>
              <a:t>травн-ев-ий</a:t>
            </a:r>
            <a:r>
              <a:rPr lang="uk-UA" dirty="0">
                <a:solidFill>
                  <a:srgbClr val="00B050"/>
                </a:solidFill>
              </a:rPr>
              <a:t>,    </a:t>
            </a:r>
            <a:r>
              <a:rPr lang="uk-UA" dirty="0" err="1" smtClean="0">
                <a:solidFill>
                  <a:srgbClr val="00B050"/>
                </a:solidFill>
              </a:rPr>
              <a:t>житт-єв-ий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митт-єв-ий</a:t>
            </a:r>
            <a:r>
              <a:rPr lang="uk-UA" dirty="0"/>
              <a:t>); </a:t>
            </a:r>
            <a:endParaRPr lang="uk-UA" dirty="0" smtClean="0"/>
          </a:p>
          <a:p>
            <a:pPr algn="just"/>
            <a:r>
              <a:rPr lang="uk-UA" dirty="0" err="1" smtClean="0"/>
              <a:t>-</a:t>
            </a:r>
            <a:r>
              <a:rPr lang="uk-UA" b="1" dirty="0" err="1">
                <a:solidFill>
                  <a:srgbClr val="FF0000"/>
                </a:solidFill>
              </a:rPr>
              <a:t>ськ-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-зьк-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err="1">
                <a:solidFill>
                  <a:srgbClr val="FF0000"/>
                </a:solidFill>
              </a:rPr>
              <a:t>-цьк-</a:t>
            </a:r>
            <a:r>
              <a:rPr lang="uk-UA" b="1" dirty="0"/>
              <a:t>)</a:t>
            </a:r>
            <a:r>
              <a:rPr lang="uk-UA" dirty="0"/>
              <a:t>   (</a:t>
            </a:r>
            <a:r>
              <a:rPr lang="uk-UA" dirty="0" err="1" smtClean="0">
                <a:solidFill>
                  <a:srgbClr val="00B050"/>
                </a:solidFill>
              </a:rPr>
              <a:t>мор-ськ-ий</a:t>
            </a:r>
            <a:r>
              <a:rPr lang="uk-UA" dirty="0">
                <a:solidFill>
                  <a:srgbClr val="00B050"/>
                </a:solidFill>
              </a:rPr>
              <a:t>,    </a:t>
            </a:r>
            <a:r>
              <a:rPr lang="uk-UA" dirty="0" smtClean="0">
                <a:solidFill>
                  <a:srgbClr val="00B050"/>
                </a:solidFill>
              </a:rPr>
              <a:t>                </a:t>
            </a:r>
            <a:r>
              <a:rPr lang="uk-UA" dirty="0" err="1" smtClean="0">
                <a:solidFill>
                  <a:srgbClr val="00B050"/>
                </a:solidFill>
              </a:rPr>
              <a:t>океан-ськ-ий</a:t>
            </a:r>
            <a:r>
              <a:rPr lang="uk-UA" dirty="0">
                <a:solidFill>
                  <a:srgbClr val="00B050"/>
                </a:solidFill>
              </a:rPr>
              <a:t>; </a:t>
            </a:r>
            <a:r>
              <a:rPr lang="uk-UA" dirty="0" err="1" smtClean="0">
                <a:solidFill>
                  <a:srgbClr val="00B050"/>
                </a:solidFill>
              </a:rPr>
              <a:t>харків-ськ-ий</a:t>
            </a:r>
            <a:r>
              <a:rPr lang="uk-UA" dirty="0">
                <a:solidFill>
                  <a:srgbClr val="00B050"/>
                </a:solidFill>
              </a:rPr>
              <a:t>;  </a:t>
            </a:r>
            <a:r>
              <a:rPr lang="uk-UA" dirty="0" err="1" smtClean="0">
                <a:solidFill>
                  <a:srgbClr val="00B050"/>
                </a:solidFill>
              </a:rPr>
              <a:t>вол-зьк-ий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кременчуцький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973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301608" cy="6120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err="1">
                <a:solidFill>
                  <a:srgbClr val="FF0000"/>
                </a:solidFill>
              </a:rPr>
              <a:t>ичн-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dirty="0" err="1">
                <a:solidFill>
                  <a:srgbClr val="FF0000"/>
                </a:solidFill>
              </a:rPr>
              <a:t>-ічн-</a:t>
            </a:r>
            <a:r>
              <a:rPr lang="uk-UA" b="1" dirty="0"/>
              <a:t>)</a:t>
            </a:r>
            <a:r>
              <a:rPr lang="uk-UA" dirty="0"/>
              <a:t> </a:t>
            </a:r>
            <a:r>
              <a:rPr lang="uk-UA" dirty="0" smtClean="0"/>
              <a:t>(</a:t>
            </a:r>
            <a:r>
              <a:rPr lang="uk-UA" dirty="0" err="1" smtClean="0">
                <a:solidFill>
                  <a:srgbClr val="C00000"/>
                </a:solidFill>
              </a:rPr>
              <a:t>клімат-ич-ний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 smtClean="0">
                <a:solidFill>
                  <a:srgbClr val="C00000"/>
                </a:solidFill>
              </a:rPr>
              <a:t>географ-ічн-ий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smtClean="0">
                <a:solidFill>
                  <a:srgbClr val="C00000"/>
                </a:solidFill>
              </a:rPr>
              <a:t>              </a:t>
            </a:r>
            <a:r>
              <a:rPr lang="uk-UA" dirty="0" err="1" smtClean="0">
                <a:solidFill>
                  <a:srgbClr val="C00000"/>
                </a:solidFill>
              </a:rPr>
              <a:t>педагог-іч­н-ий</a:t>
            </a:r>
            <a:r>
              <a:rPr lang="uk-UA" dirty="0">
                <a:solidFill>
                  <a:srgbClr val="C00000"/>
                </a:solidFill>
              </a:rPr>
              <a:t>); </a:t>
            </a:r>
            <a:endParaRPr lang="uk-UA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err="1" smtClean="0"/>
              <a:t>-</a:t>
            </a:r>
            <a:r>
              <a:rPr lang="uk-UA" dirty="0" err="1">
                <a:solidFill>
                  <a:srgbClr val="FF0000"/>
                </a:solidFill>
              </a:rPr>
              <a:t>арн-</a:t>
            </a:r>
            <a:r>
              <a:rPr lang="uk-UA" dirty="0">
                <a:solidFill>
                  <a:srgbClr val="FF0000"/>
                </a:solidFill>
              </a:rPr>
              <a:t>(</a:t>
            </a:r>
            <a:r>
              <a:rPr lang="uk-UA" dirty="0" err="1">
                <a:solidFill>
                  <a:srgbClr val="FF0000"/>
                </a:solidFill>
              </a:rPr>
              <a:t>-ярн-</a:t>
            </a:r>
            <a:r>
              <a:rPr lang="uk-UA" dirty="0"/>
              <a:t>)  </a:t>
            </a:r>
            <a:r>
              <a:rPr lang="uk-UA" dirty="0" smtClean="0"/>
              <a:t>(</a:t>
            </a:r>
            <a:r>
              <a:rPr lang="uk-UA" dirty="0" err="1" smtClean="0">
                <a:solidFill>
                  <a:srgbClr val="0070C0"/>
                </a:solidFill>
              </a:rPr>
              <a:t>дисциплін-арн-ий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легенд-ар-ний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молекул-ярн-ий</a:t>
            </a:r>
            <a:r>
              <a:rPr lang="uk-UA" dirty="0">
                <a:solidFill>
                  <a:srgbClr val="0070C0"/>
                </a:solidFill>
              </a:rPr>
              <a:t>);</a:t>
            </a:r>
            <a:endParaRPr lang="ru-RU" dirty="0">
              <a:solidFill>
                <a:srgbClr val="0070C0"/>
              </a:solidFill>
            </a:endParaRPr>
          </a:p>
          <a:p>
            <a:pPr lvl="0" algn="just"/>
            <a:r>
              <a:rPr lang="uk-UA" b="1" dirty="0">
                <a:solidFill>
                  <a:srgbClr val="00B050"/>
                </a:solidFill>
              </a:rPr>
              <a:t>дієслівних основ: </a:t>
            </a:r>
            <a:endParaRPr lang="uk-UA" b="1" dirty="0" smtClean="0">
              <a:solidFill>
                <a:srgbClr val="00B050"/>
              </a:solidFill>
            </a:endParaRPr>
          </a:p>
          <a:p>
            <a:pPr lvl="0" algn="just"/>
            <a:r>
              <a:rPr lang="uk-UA" b="1" dirty="0" smtClean="0">
                <a:solidFill>
                  <a:srgbClr val="FF0000"/>
                </a:solidFill>
              </a:rPr>
              <a:t>-</a:t>
            </a:r>
            <a:r>
              <a:rPr lang="uk-UA" b="1" dirty="0">
                <a:solidFill>
                  <a:srgbClr val="FF0000"/>
                </a:solidFill>
              </a:rPr>
              <a:t>н-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</a:t>
            </a:r>
            <a:r>
              <a:rPr lang="uk-UA" dirty="0" err="1" smtClean="0">
                <a:solidFill>
                  <a:srgbClr val="7030A0"/>
                </a:solidFill>
              </a:rPr>
              <a:t>витяж-н-ий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відбив-н-ий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відвар-н-ий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smtClean="0">
                <a:solidFill>
                  <a:srgbClr val="7030A0"/>
                </a:solidFill>
              </a:rPr>
              <a:t>                </a:t>
            </a:r>
            <a:r>
              <a:rPr lang="uk-UA" dirty="0" err="1" smtClean="0">
                <a:solidFill>
                  <a:srgbClr val="7030A0"/>
                </a:solidFill>
              </a:rPr>
              <a:t>від­кид-н-ий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завар-н-ий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залив-н-ий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набив-н-ий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пересув-н-ий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при­став-н-ий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промив-н-ий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розлив-н-ий</a:t>
            </a:r>
            <a:r>
              <a:rPr lang="uk-UA" dirty="0"/>
              <a:t>); </a:t>
            </a:r>
            <a:endParaRPr lang="uk-UA" dirty="0" smtClean="0"/>
          </a:p>
          <a:p>
            <a:pPr lvl="0" algn="just"/>
            <a:r>
              <a:rPr lang="uk-UA" b="1" dirty="0" err="1" smtClean="0">
                <a:solidFill>
                  <a:srgbClr val="FF0000"/>
                </a:solidFill>
              </a:rPr>
              <a:t>-</a:t>
            </a:r>
            <a:r>
              <a:rPr lang="uk-UA" b="1" dirty="0" err="1">
                <a:solidFill>
                  <a:srgbClr val="FF0000"/>
                </a:solidFill>
              </a:rPr>
              <a:t>льн-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</a:t>
            </a:r>
            <a:r>
              <a:rPr lang="uk-UA" dirty="0" err="1" smtClean="0">
                <a:solidFill>
                  <a:srgbClr val="00B050"/>
                </a:solidFill>
              </a:rPr>
              <a:t>зрошува-льн-ий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купа-льн-ий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лічи-льн-ий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освітлюва-льн-ий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навча-льн-ий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привіта-льн-ий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різа-льн-ий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склада-льн-ий</a:t>
            </a:r>
            <a:r>
              <a:rPr lang="uk-UA" dirty="0"/>
              <a:t>); </a:t>
            </a:r>
            <a:endParaRPr lang="uk-UA" dirty="0" smtClean="0"/>
          </a:p>
          <a:p>
            <a:pPr lvl="0" algn="just"/>
            <a:r>
              <a:rPr lang="uk-UA" dirty="0" smtClean="0">
                <a:solidFill>
                  <a:srgbClr val="FF0000"/>
                </a:solidFill>
              </a:rPr>
              <a:t>-</a:t>
            </a:r>
            <a:r>
              <a:rPr lang="uk-UA" dirty="0">
                <a:solidFill>
                  <a:srgbClr val="FF0000"/>
                </a:solidFill>
              </a:rPr>
              <a:t>ч- </a:t>
            </a:r>
            <a:r>
              <a:rPr lang="uk-UA" dirty="0" smtClean="0"/>
              <a:t>(</a:t>
            </a:r>
            <a:r>
              <a:rPr lang="uk-UA" dirty="0" err="1" smtClean="0">
                <a:solidFill>
                  <a:srgbClr val="C00000"/>
                </a:solidFill>
              </a:rPr>
              <a:t>дар-ч-ий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 smtClean="0">
                <a:solidFill>
                  <a:srgbClr val="C00000"/>
                </a:solidFill>
              </a:rPr>
              <a:t>слід-ч-ий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 smtClean="0">
                <a:solidFill>
                  <a:srgbClr val="C00000"/>
                </a:solidFill>
              </a:rPr>
              <a:t>спожив-ч-ий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 smtClean="0">
                <a:solidFill>
                  <a:srgbClr val="C00000"/>
                </a:solidFill>
              </a:rPr>
              <a:t>твор-ч-ий</a:t>
            </a:r>
            <a:r>
              <a:rPr lang="uk-UA" dirty="0"/>
              <a:t>); </a:t>
            </a:r>
            <a:endParaRPr lang="ru-RU" dirty="0"/>
          </a:p>
          <a:p>
            <a:pPr lvl="0" algn="just"/>
            <a:r>
              <a:rPr lang="uk-UA" b="1" dirty="0">
                <a:solidFill>
                  <a:srgbClr val="00B050"/>
                </a:solidFill>
              </a:rPr>
              <a:t>прислівникових основ</a:t>
            </a:r>
            <a:r>
              <a:rPr lang="uk-UA" dirty="0" smtClean="0"/>
              <a:t>:</a:t>
            </a:r>
          </a:p>
          <a:p>
            <a:pPr lvl="0" algn="just"/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-</a:t>
            </a:r>
            <a:r>
              <a:rPr lang="uk-UA" b="1" dirty="0">
                <a:solidFill>
                  <a:srgbClr val="FF0000"/>
                </a:solidFill>
              </a:rPr>
              <a:t>н</a:t>
            </a:r>
            <a:r>
              <a:rPr lang="uk-UA" dirty="0">
                <a:solidFill>
                  <a:srgbClr val="FF0000"/>
                </a:solidFill>
              </a:rPr>
              <a:t>- </a:t>
            </a:r>
            <a:r>
              <a:rPr lang="uk-UA" dirty="0"/>
              <a:t>(</a:t>
            </a:r>
            <a:r>
              <a:rPr lang="uk-UA" dirty="0" err="1" smtClean="0">
                <a:solidFill>
                  <a:srgbClr val="0070C0"/>
                </a:solidFill>
              </a:rPr>
              <a:t>щогодин-н-ий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щодекад-н-ий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щомісяч-н-ий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щоріч-н-ий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повсякчас-н-ий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повсюд-н-ий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повсякден-н-ий</a:t>
            </a:r>
            <a:r>
              <a:rPr lang="uk-UA" dirty="0" smtClean="0">
                <a:solidFill>
                  <a:srgbClr val="0070C0"/>
                </a:solidFill>
              </a:rPr>
              <a:t>);</a:t>
            </a:r>
          </a:p>
          <a:p>
            <a:pPr lvl="0" algn="just"/>
            <a:r>
              <a:rPr lang="uk-UA" dirty="0" smtClean="0"/>
              <a:t> 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b="1" dirty="0" err="1">
                <a:solidFill>
                  <a:srgbClr val="FF0000"/>
                </a:solidFill>
              </a:rPr>
              <a:t>шн-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err="1">
                <a:solidFill>
                  <a:srgbClr val="FF0000"/>
                </a:solidFill>
              </a:rPr>
              <a:t>-жн-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</a:t>
            </a:r>
            <a:r>
              <a:rPr lang="uk-UA" dirty="0" err="1" smtClean="0">
                <a:solidFill>
                  <a:srgbClr val="00B050"/>
                </a:solidFill>
              </a:rPr>
              <a:t>вчора-шн-ій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позавчора-шн-ій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завтра-шн-ій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сьогодні-шн-ій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зовні-ш­н-ій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               </a:t>
            </a:r>
            <a:r>
              <a:rPr lang="uk-UA" dirty="0" err="1" smtClean="0">
                <a:solidFill>
                  <a:srgbClr val="00B050"/>
                </a:solidFill>
              </a:rPr>
              <a:t>справ-жн-ій</a:t>
            </a:r>
            <a:r>
              <a:rPr lang="uk-UA" dirty="0">
                <a:solidFill>
                  <a:srgbClr val="00B050"/>
                </a:solidFill>
              </a:rPr>
              <a:t>).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2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7488832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109728" lvl="0" indent="0" algn="just">
              <a:buNone/>
            </a:pPr>
            <a:r>
              <a:rPr lang="uk-UA" sz="2800" dirty="0" smtClean="0"/>
              <a:t>1. Поділ </a:t>
            </a:r>
            <a:r>
              <a:rPr lang="uk-UA" sz="2800" dirty="0"/>
              <a:t>прикметників на групи. Особливості відмінювання прикметників твердої та м’якої груп.</a:t>
            </a:r>
            <a:endParaRPr lang="ru-RU" sz="2800" dirty="0"/>
          </a:p>
          <a:p>
            <a:pPr marL="109728" lvl="0" indent="0">
              <a:buNone/>
            </a:pPr>
            <a:r>
              <a:rPr lang="uk-UA" sz="2800" dirty="0" smtClean="0"/>
              <a:t>2. Творення </a:t>
            </a:r>
            <a:r>
              <a:rPr lang="uk-UA" sz="2800" dirty="0"/>
              <a:t>прикметників. Словотвірні категорії прикметника. </a:t>
            </a:r>
            <a:endParaRPr lang="ru-RU" sz="2800" dirty="0"/>
          </a:p>
          <a:p>
            <a:pPr lvl="0" algn="just"/>
            <a:r>
              <a:rPr lang="uk-UA" sz="2800" dirty="0"/>
              <a:t>Повний морфологічний аналіз прикметника.</a:t>
            </a:r>
            <a:endParaRPr lang="ru-RU" sz="2800" dirty="0"/>
          </a:p>
          <a:p>
            <a:r>
              <a:rPr lang="uk-UA" sz="2800" b="1" dirty="0"/>
              <a:t> </a:t>
            </a:r>
            <a:endParaRPr lang="ru-RU" sz="2800" dirty="0"/>
          </a:p>
          <a:p>
            <a:pPr marL="109728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0"/>
            <a:ext cx="8784976" cy="623731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Префіксальний словотвір прикметників</a:t>
            </a:r>
            <a:endParaRPr lang="ru-RU" dirty="0"/>
          </a:p>
          <a:p>
            <a:pPr algn="just"/>
            <a:r>
              <a:rPr lang="uk-UA" dirty="0" smtClean="0"/>
              <a:t>Серед </a:t>
            </a:r>
            <a:r>
              <a:rPr lang="uk-UA" dirty="0"/>
              <a:t>них — іменні префікси </a:t>
            </a:r>
            <a:r>
              <a:rPr lang="uk-UA" b="1" dirty="0" err="1">
                <a:solidFill>
                  <a:srgbClr val="C00000"/>
                </a:solidFill>
              </a:rPr>
              <a:t>пра-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smtClean="0">
                <a:solidFill>
                  <a:srgbClr val="C00000"/>
                </a:solidFill>
              </a:rPr>
              <a:t>су-</a:t>
            </a:r>
            <a:r>
              <a:rPr lang="uk-UA" i="1" dirty="0" smtClean="0">
                <a:solidFill>
                  <a:srgbClr val="00B050"/>
                </a:solidFill>
              </a:rPr>
              <a:t>су-мирний</a:t>
            </a:r>
            <a:r>
              <a:rPr lang="uk-UA" i="1" dirty="0">
                <a:solidFill>
                  <a:srgbClr val="00B050"/>
                </a:solidFill>
              </a:rPr>
              <a:t>, </a:t>
            </a:r>
            <a:r>
              <a:rPr lang="uk-UA" i="1" dirty="0" err="1" smtClean="0">
                <a:solidFill>
                  <a:srgbClr val="00B050"/>
                </a:solidFill>
              </a:rPr>
              <a:t>су-противний</a:t>
            </a:r>
            <a:r>
              <a:rPr lang="uk-UA" i="1" dirty="0">
                <a:solidFill>
                  <a:srgbClr val="00B050"/>
                </a:solidFill>
              </a:rPr>
              <a:t>, </a:t>
            </a:r>
            <a:r>
              <a:rPr lang="uk-UA" i="1" dirty="0" smtClean="0">
                <a:solidFill>
                  <a:srgbClr val="00B050"/>
                </a:solidFill>
              </a:rPr>
              <a:t> </a:t>
            </a:r>
            <a:r>
              <a:rPr lang="uk-UA" i="1" dirty="0" err="1" smtClean="0">
                <a:solidFill>
                  <a:srgbClr val="00B050"/>
                </a:solidFill>
              </a:rPr>
              <a:t>су-підрядний</a:t>
            </a:r>
            <a:r>
              <a:rPr lang="uk-UA" i="1" dirty="0"/>
              <a:t>.</a:t>
            </a:r>
            <a:endParaRPr lang="ru-RU" dirty="0"/>
          </a:p>
          <a:p>
            <a:pPr algn="just"/>
            <a:r>
              <a:rPr lang="uk-UA" b="1" dirty="0" smtClean="0"/>
              <a:t>,</a:t>
            </a:r>
            <a:r>
              <a:rPr lang="uk-UA" dirty="0" smtClean="0"/>
              <a:t> </a:t>
            </a:r>
            <a:r>
              <a:rPr lang="uk-UA" dirty="0"/>
              <a:t>специфічний власне прикметниковий префікс</a:t>
            </a:r>
            <a:r>
              <a:rPr lang="uk-UA" b="1" dirty="0"/>
              <a:t> </a:t>
            </a:r>
            <a:r>
              <a:rPr lang="uk-UA" b="1" dirty="0" err="1">
                <a:solidFill>
                  <a:srgbClr val="C00000"/>
                </a:solidFill>
              </a:rPr>
              <a:t>пре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/>
              <a:t>співвідносні з прийменниками префікси </a:t>
            </a:r>
            <a:r>
              <a:rPr lang="uk-UA" b="1" dirty="0" err="1">
                <a:solidFill>
                  <a:srgbClr val="C00000"/>
                </a:solidFill>
              </a:rPr>
              <a:t>за-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над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dirty="0"/>
              <a:t>, </a:t>
            </a:r>
            <a:r>
              <a:rPr lang="uk-UA" dirty="0" err="1"/>
              <a:t>неспіввідносні</a:t>
            </a:r>
            <a:r>
              <a:rPr lang="uk-UA" dirty="0"/>
              <a:t> з прийменниками префікси </a:t>
            </a:r>
            <a:r>
              <a:rPr lang="uk-UA" b="1" dirty="0" err="1">
                <a:solidFill>
                  <a:srgbClr val="C00000"/>
                </a:solidFill>
              </a:rPr>
              <a:t>не-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спів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та запозичені префікси </a:t>
            </a:r>
            <a:r>
              <a:rPr lang="uk-UA" b="1" dirty="0">
                <a:solidFill>
                  <a:srgbClr val="C00000"/>
                </a:solidFill>
              </a:rPr>
              <a:t>а-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анти</a:t>
            </a:r>
            <a:r>
              <a:rPr lang="uk-UA" i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архі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i="1" dirty="0" smtClean="0">
                <a:solidFill>
                  <a:srgbClr val="00B050"/>
                </a:solidFill>
              </a:rPr>
              <a:t>: </a:t>
            </a:r>
            <a:r>
              <a:rPr lang="uk-UA" dirty="0" err="1" smtClean="0">
                <a:solidFill>
                  <a:srgbClr val="00B050"/>
                </a:solidFill>
              </a:rPr>
              <a:t>архі-обережний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архі-серйозний</a:t>
            </a:r>
            <a:r>
              <a:rPr lang="uk-UA" dirty="0">
                <a:solidFill>
                  <a:srgbClr val="00B050"/>
                </a:solidFill>
              </a:rPr>
              <a:t>,  </a:t>
            </a:r>
            <a:r>
              <a:rPr lang="uk-UA" dirty="0" err="1" smtClean="0">
                <a:solidFill>
                  <a:srgbClr val="00B050"/>
                </a:solidFill>
              </a:rPr>
              <a:t>архі-складний</a:t>
            </a:r>
            <a:r>
              <a:rPr lang="uk-UA" dirty="0">
                <a:solidFill>
                  <a:srgbClr val="00B050"/>
                </a:solidFill>
              </a:rPr>
              <a:t>,  </a:t>
            </a:r>
            <a:r>
              <a:rPr lang="uk-UA" dirty="0" err="1" smtClean="0">
                <a:solidFill>
                  <a:srgbClr val="00B050"/>
                </a:solidFill>
              </a:rPr>
              <a:t>архі-корисний</a:t>
            </a:r>
            <a:r>
              <a:rPr lang="uk-UA" dirty="0" smtClean="0">
                <a:solidFill>
                  <a:srgbClr val="C00000"/>
                </a:solidFill>
              </a:rPr>
              <a:t>, </a:t>
            </a:r>
            <a:r>
              <a:rPr lang="uk-UA" b="1" dirty="0" err="1" smtClean="0">
                <a:solidFill>
                  <a:srgbClr val="C00000"/>
                </a:solidFill>
              </a:rPr>
              <a:t>дис-</a:t>
            </a:r>
            <a:r>
              <a:rPr lang="uk-UA" b="1" dirty="0" smtClean="0">
                <a:solidFill>
                  <a:srgbClr val="C00000"/>
                </a:solidFill>
              </a:rPr>
              <a:t>: </a:t>
            </a:r>
            <a:r>
              <a:rPr lang="uk-UA" dirty="0" err="1" smtClean="0">
                <a:solidFill>
                  <a:srgbClr val="00B0F0"/>
                </a:solidFill>
              </a:rPr>
              <a:t>дис-гармонійний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 smtClean="0">
                <a:solidFill>
                  <a:srgbClr val="00B0F0"/>
                </a:solidFill>
              </a:rPr>
              <a:t>                        </a:t>
            </a:r>
            <a:r>
              <a:rPr lang="uk-UA" dirty="0" err="1" smtClean="0">
                <a:solidFill>
                  <a:srgbClr val="00B0F0"/>
                </a:solidFill>
              </a:rPr>
              <a:t>дис-пропорційний</a:t>
            </a:r>
            <a:r>
              <a:rPr lang="uk-UA" b="1" dirty="0" smtClean="0">
                <a:solidFill>
                  <a:srgbClr val="C00000"/>
                </a:solidFill>
              </a:rPr>
              <a:t>, </a:t>
            </a:r>
            <a:r>
              <a:rPr lang="uk-UA" b="1" dirty="0" err="1" smtClean="0">
                <a:solidFill>
                  <a:srgbClr val="C00000"/>
                </a:solidFill>
              </a:rPr>
              <a:t>квазі-</a:t>
            </a:r>
            <a:r>
              <a:rPr lang="uk-UA" b="1" dirty="0" smtClean="0">
                <a:solidFill>
                  <a:srgbClr val="C00000"/>
                </a:solidFill>
              </a:rPr>
              <a:t>: </a:t>
            </a:r>
            <a:r>
              <a:rPr lang="uk-UA" dirty="0" err="1" smtClean="0">
                <a:solidFill>
                  <a:srgbClr val="00B050"/>
                </a:solidFill>
              </a:rPr>
              <a:t>квазі-науковий</a:t>
            </a:r>
            <a:r>
              <a:rPr lang="uk-UA" dirty="0">
                <a:solidFill>
                  <a:srgbClr val="00B050"/>
                </a:solidFill>
              </a:rPr>
              <a:t>,  </a:t>
            </a:r>
            <a:r>
              <a:rPr lang="uk-UA" dirty="0" smtClean="0">
                <a:solidFill>
                  <a:srgbClr val="00B050"/>
                </a:solidFill>
              </a:rPr>
              <a:t>             </a:t>
            </a:r>
            <a:r>
              <a:rPr lang="uk-UA" dirty="0" err="1" smtClean="0">
                <a:solidFill>
                  <a:srgbClr val="00B050"/>
                </a:solidFill>
              </a:rPr>
              <a:t>квазі-революційний</a:t>
            </a:r>
            <a:r>
              <a:rPr lang="uk-UA" dirty="0">
                <a:solidFill>
                  <a:srgbClr val="00B050"/>
                </a:solidFill>
              </a:rPr>
              <a:t>,  </a:t>
            </a:r>
            <a:r>
              <a:rPr lang="uk-UA" dirty="0" err="1" smtClean="0">
                <a:solidFill>
                  <a:srgbClr val="00B050"/>
                </a:solidFill>
              </a:rPr>
              <a:t>квазі-симетричкий</a:t>
            </a:r>
            <a:r>
              <a:rPr lang="uk-UA" dirty="0">
                <a:solidFill>
                  <a:srgbClr val="00B050"/>
                </a:solidFill>
              </a:rPr>
              <a:t>,   </a:t>
            </a:r>
            <a:r>
              <a:rPr lang="uk-UA" dirty="0" smtClean="0">
                <a:solidFill>
                  <a:srgbClr val="00B050"/>
                </a:solidFill>
              </a:rPr>
              <a:t>               </a:t>
            </a:r>
            <a:r>
              <a:rPr lang="uk-UA" dirty="0" err="1" smtClean="0">
                <a:solidFill>
                  <a:srgbClr val="00B050"/>
                </a:solidFill>
              </a:rPr>
              <a:t>квазі-ювілейний</a:t>
            </a:r>
            <a:r>
              <a:rPr lang="uk-UA" b="1" dirty="0" smtClean="0">
                <a:solidFill>
                  <a:srgbClr val="C00000"/>
                </a:solidFill>
              </a:rPr>
              <a:t>, </a:t>
            </a:r>
            <a:r>
              <a:rPr lang="uk-UA" b="1" dirty="0" err="1" smtClean="0">
                <a:solidFill>
                  <a:srgbClr val="C00000"/>
                </a:solidFill>
              </a:rPr>
              <a:t>про-</a:t>
            </a:r>
            <a:r>
              <a:rPr lang="uk-UA" b="1" dirty="0" smtClean="0">
                <a:solidFill>
                  <a:srgbClr val="C00000"/>
                </a:solidFill>
              </a:rPr>
              <a:t>: </a:t>
            </a:r>
            <a:r>
              <a:rPr lang="uk-UA" b="1" dirty="0" err="1" smtClean="0">
                <a:solidFill>
                  <a:srgbClr val="FF0000"/>
                </a:solidFill>
              </a:rPr>
              <a:t>про-український</a:t>
            </a:r>
            <a:r>
              <a:rPr lang="uk-UA" b="1" dirty="0" smtClean="0">
                <a:solidFill>
                  <a:srgbClr val="C00000"/>
                </a:solidFill>
              </a:rPr>
              <a:t>, </a:t>
            </a:r>
            <a:r>
              <a:rPr lang="uk-UA" b="1" dirty="0" err="1" smtClean="0">
                <a:solidFill>
                  <a:srgbClr val="C00000"/>
                </a:solidFill>
              </a:rPr>
              <a:t>супер-</a:t>
            </a:r>
            <a:r>
              <a:rPr lang="uk-UA" b="1" dirty="0" smtClean="0">
                <a:solidFill>
                  <a:srgbClr val="C00000"/>
                </a:solidFill>
              </a:rPr>
              <a:t>: </a:t>
            </a:r>
            <a:r>
              <a:rPr lang="uk-UA" b="1" dirty="0" smtClean="0">
                <a:solidFill>
                  <a:srgbClr val="C00000"/>
                </a:solidFill>
              </a:rPr>
              <a:t>            </a:t>
            </a:r>
            <a:r>
              <a:rPr lang="uk-UA" dirty="0" err="1" smtClean="0">
                <a:solidFill>
                  <a:srgbClr val="0070C0"/>
                </a:solidFill>
              </a:rPr>
              <a:t>супер-сучасний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супер-модний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супер-еластитий</a:t>
            </a:r>
            <a:r>
              <a:rPr lang="uk-UA" b="1" dirty="0" smtClean="0">
                <a:solidFill>
                  <a:srgbClr val="C00000"/>
                </a:solidFill>
              </a:rPr>
              <a:t>, </a:t>
            </a:r>
            <a:r>
              <a:rPr lang="uk-UA" b="1" dirty="0" err="1" smtClean="0">
                <a:solidFill>
                  <a:srgbClr val="C00000"/>
                </a:solidFill>
              </a:rPr>
              <a:t>ультра-</a:t>
            </a:r>
            <a:r>
              <a:rPr lang="uk-UA" b="1" dirty="0" smtClean="0">
                <a:solidFill>
                  <a:srgbClr val="C00000"/>
                </a:solidFill>
              </a:rPr>
              <a:t>:</a:t>
            </a:r>
            <a:r>
              <a:rPr lang="uk-UA" dirty="0" err="1" smtClean="0">
                <a:solidFill>
                  <a:srgbClr val="00B050"/>
                </a:solidFill>
              </a:rPr>
              <a:t>ультра-короткий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ультра</a:t>
            </a:r>
            <a:r>
              <a:rPr lang="uk-UA" dirty="0" err="1" smtClean="0">
                <a:solidFill>
                  <a:srgbClr val="00B050"/>
                </a:solidFill>
              </a:rPr>
              <a:t>­-модний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                </a:t>
            </a:r>
            <a:r>
              <a:rPr lang="uk-UA" dirty="0" err="1" smtClean="0">
                <a:solidFill>
                  <a:srgbClr val="00B050"/>
                </a:solidFill>
              </a:rPr>
              <a:t>ультра-сучасний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 smtClean="0">
                <a:solidFill>
                  <a:srgbClr val="00B050"/>
                </a:solidFill>
              </a:rPr>
              <a:t>ультра-червоний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                         </a:t>
            </a:r>
            <a:r>
              <a:rPr lang="uk-UA" dirty="0" err="1" smtClean="0">
                <a:solidFill>
                  <a:srgbClr val="00B050"/>
                </a:solidFill>
              </a:rPr>
              <a:t>ультра-фіолетовий</a:t>
            </a:r>
            <a:r>
              <a:rPr lang="uk-UA" b="1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219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229600" cy="6120680"/>
          </a:xfrm>
        </p:spPr>
        <p:txBody>
          <a:bodyPr>
            <a:noAutofit/>
          </a:bodyPr>
          <a:lstStyle/>
          <a:p>
            <a:pPr algn="just"/>
            <a:r>
              <a:rPr lang="uk-UA" sz="2400" dirty="0"/>
              <a:t>Прикметники від географічних назв творяться, як правило, за допомогою суфікса </a:t>
            </a:r>
            <a:r>
              <a:rPr lang="uk-UA" sz="2400" dirty="0" err="1"/>
              <a:t>-</a:t>
            </a:r>
            <a:r>
              <a:rPr lang="uk-UA" sz="2400" b="1" dirty="0" err="1">
                <a:solidFill>
                  <a:srgbClr val="FF0000"/>
                </a:solidFill>
              </a:rPr>
              <a:t>ськ</a:t>
            </a:r>
            <a:r>
              <a:rPr lang="uk-UA" sz="2400" dirty="0">
                <a:solidFill>
                  <a:srgbClr val="FF0000"/>
                </a:solidFill>
              </a:rPr>
              <a:t>: </a:t>
            </a:r>
            <a:r>
              <a:rPr lang="uk-UA" sz="2400" i="1" dirty="0">
                <a:solidFill>
                  <a:srgbClr val="00B0F0"/>
                </a:solidFill>
              </a:rPr>
              <a:t>Харків – харківський, Київ – київський, Черкаси – черкаський</a:t>
            </a:r>
            <a:r>
              <a:rPr lang="uk-UA" sz="2400" dirty="0">
                <a:solidFill>
                  <a:srgbClr val="00B0F0"/>
                </a:solidFill>
              </a:rPr>
              <a:t>.</a:t>
            </a:r>
            <a:endParaRPr lang="ru-RU" sz="2400" dirty="0">
              <a:solidFill>
                <a:srgbClr val="00B0F0"/>
              </a:solidFill>
            </a:endParaRPr>
          </a:p>
          <a:p>
            <a:pPr algn="just"/>
            <a:r>
              <a:rPr lang="uk-UA" sz="2400" dirty="0"/>
              <a:t>При творенні прикметників за допомогою суфікса </a:t>
            </a:r>
            <a:r>
              <a:rPr lang="uk-UA" sz="2400" b="1" dirty="0" err="1"/>
              <a:t>-цьк</a:t>
            </a:r>
            <a:r>
              <a:rPr lang="uk-UA" sz="2400" b="1" dirty="0"/>
              <a:t> (</a:t>
            </a:r>
            <a:r>
              <a:rPr lang="uk-UA" sz="2400" b="1" dirty="0" err="1"/>
              <a:t>ий</a:t>
            </a:r>
            <a:r>
              <a:rPr lang="uk-UA" sz="2400" dirty="0"/>
              <a:t>) від географічних назв і народів, основа яких закінчується на приголосний, відбуваються такі зміни:</a:t>
            </a:r>
            <a:endParaRPr lang="ru-RU" sz="2400" dirty="0"/>
          </a:p>
          <a:p>
            <a:pPr lvl="0" algn="just"/>
            <a:r>
              <a:rPr lang="uk-UA" sz="2400" b="1" dirty="0">
                <a:solidFill>
                  <a:srgbClr val="FF0000"/>
                </a:solidFill>
              </a:rPr>
              <a:t>г, ж, з (</a:t>
            </a:r>
            <a:r>
              <a:rPr lang="uk-UA" sz="2400" b="1" dirty="0" err="1">
                <a:solidFill>
                  <a:srgbClr val="FF0000"/>
                </a:solidFill>
              </a:rPr>
              <a:t>дз</a:t>
            </a:r>
            <a:r>
              <a:rPr lang="uk-UA" sz="2400" b="1" dirty="0">
                <a:solidFill>
                  <a:srgbClr val="FF0000"/>
                </a:solidFill>
              </a:rPr>
              <a:t>) + </a:t>
            </a:r>
            <a:r>
              <a:rPr lang="uk-UA" sz="2400" b="1" dirty="0" err="1">
                <a:solidFill>
                  <a:srgbClr val="FF0000"/>
                </a:solidFill>
              </a:rPr>
              <a:t>ськ</a:t>
            </a:r>
            <a:r>
              <a:rPr lang="uk-UA" sz="2400" b="1" dirty="0">
                <a:solidFill>
                  <a:srgbClr val="FF0000"/>
                </a:solidFill>
              </a:rPr>
              <a:t> (</a:t>
            </a:r>
            <a:r>
              <a:rPr lang="uk-UA" sz="2400" b="1" dirty="0" err="1">
                <a:solidFill>
                  <a:srgbClr val="FF0000"/>
                </a:solidFill>
              </a:rPr>
              <a:t>ий</a:t>
            </a:r>
            <a:r>
              <a:rPr lang="uk-UA" sz="2400" b="1" dirty="0">
                <a:solidFill>
                  <a:srgbClr val="FF0000"/>
                </a:solidFill>
              </a:rPr>
              <a:t>) = </a:t>
            </a:r>
            <a:r>
              <a:rPr lang="uk-UA" sz="2400" b="1" dirty="0" err="1">
                <a:solidFill>
                  <a:srgbClr val="FF0000"/>
                </a:solidFill>
              </a:rPr>
              <a:t>зьк</a:t>
            </a:r>
            <a:r>
              <a:rPr lang="uk-UA" sz="2400" b="1" dirty="0">
                <a:solidFill>
                  <a:srgbClr val="FF0000"/>
                </a:solidFill>
              </a:rPr>
              <a:t> (</a:t>
            </a:r>
            <a:r>
              <a:rPr lang="uk-UA" sz="2400" b="1" dirty="0" err="1">
                <a:solidFill>
                  <a:srgbClr val="FF0000"/>
                </a:solidFill>
              </a:rPr>
              <a:t>ий</a:t>
            </a:r>
            <a:r>
              <a:rPr lang="uk-UA" sz="2400" b="1" dirty="0">
                <a:solidFill>
                  <a:srgbClr val="FF0000"/>
                </a:solidFill>
              </a:rPr>
              <a:t>):</a:t>
            </a:r>
            <a:r>
              <a:rPr lang="uk-UA" sz="2400" dirty="0">
                <a:solidFill>
                  <a:srgbClr val="FF0000"/>
                </a:solidFill>
              </a:rPr>
              <a:t> </a:t>
            </a:r>
            <a:r>
              <a:rPr lang="uk-UA" sz="2400" dirty="0">
                <a:solidFill>
                  <a:srgbClr val="00B050"/>
                </a:solidFill>
              </a:rPr>
              <a:t>Запоріжжя – запорізький, Онега – </a:t>
            </a:r>
            <a:r>
              <a:rPr lang="uk-UA" sz="2400" dirty="0" err="1">
                <a:solidFill>
                  <a:srgbClr val="00B050"/>
                </a:solidFill>
              </a:rPr>
              <a:t>онезький</a:t>
            </a:r>
            <a:r>
              <a:rPr lang="uk-UA" sz="2400" dirty="0">
                <a:solidFill>
                  <a:srgbClr val="00B050"/>
                </a:solidFill>
              </a:rPr>
              <a:t>, Буг – бузький, </a:t>
            </a:r>
            <a:endParaRPr lang="uk-UA" sz="2400" dirty="0" smtClean="0">
              <a:solidFill>
                <a:srgbClr val="00B050"/>
              </a:solidFill>
            </a:endParaRPr>
          </a:p>
          <a:p>
            <a:pPr lvl="0" algn="just"/>
            <a:r>
              <a:rPr lang="uk-UA" sz="2400" b="1" dirty="0" smtClean="0">
                <a:solidFill>
                  <a:srgbClr val="FF0000"/>
                </a:solidFill>
              </a:rPr>
              <a:t>к</a:t>
            </a:r>
            <a:r>
              <a:rPr lang="uk-UA" sz="2400" b="1" dirty="0">
                <a:solidFill>
                  <a:srgbClr val="FF0000"/>
                </a:solidFill>
              </a:rPr>
              <a:t>, ц, ч + </a:t>
            </a:r>
            <a:r>
              <a:rPr lang="uk-UA" sz="2400" b="1" dirty="0" err="1">
                <a:solidFill>
                  <a:srgbClr val="FF0000"/>
                </a:solidFill>
              </a:rPr>
              <a:t>ськ</a:t>
            </a:r>
            <a:r>
              <a:rPr lang="uk-UA" sz="2400" b="1" dirty="0">
                <a:solidFill>
                  <a:srgbClr val="FF0000"/>
                </a:solidFill>
              </a:rPr>
              <a:t> (</a:t>
            </a:r>
            <a:r>
              <a:rPr lang="uk-UA" sz="2400" b="1" dirty="0" err="1">
                <a:solidFill>
                  <a:srgbClr val="FF0000"/>
                </a:solidFill>
              </a:rPr>
              <a:t>ий</a:t>
            </a:r>
            <a:r>
              <a:rPr lang="uk-UA" sz="2400" b="1" dirty="0">
                <a:solidFill>
                  <a:srgbClr val="FF0000"/>
                </a:solidFill>
              </a:rPr>
              <a:t>)</a:t>
            </a:r>
            <a:r>
              <a:rPr lang="uk-UA" sz="2400" dirty="0">
                <a:solidFill>
                  <a:srgbClr val="FF0000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= </a:t>
            </a:r>
            <a:r>
              <a:rPr lang="uk-UA" sz="2400" b="1" dirty="0" err="1">
                <a:solidFill>
                  <a:srgbClr val="FF0000"/>
                </a:solidFill>
              </a:rPr>
              <a:t>цьк</a:t>
            </a:r>
            <a:r>
              <a:rPr lang="uk-UA" sz="2400" b="1" dirty="0">
                <a:solidFill>
                  <a:srgbClr val="FF0000"/>
                </a:solidFill>
              </a:rPr>
              <a:t> (</a:t>
            </a:r>
            <a:r>
              <a:rPr lang="uk-UA" sz="2400" b="1" dirty="0" err="1">
                <a:solidFill>
                  <a:srgbClr val="FF0000"/>
                </a:solidFill>
              </a:rPr>
              <a:t>ий</a:t>
            </a:r>
            <a:r>
              <a:rPr lang="uk-UA" sz="2400" b="1" dirty="0">
                <a:solidFill>
                  <a:srgbClr val="FF0000"/>
                </a:solidFill>
              </a:rPr>
              <a:t>)</a:t>
            </a:r>
            <a:r>
              <a:rPr lang="uk-UA" sz="2400" dirty="0">
                <a:solidFill>
                  <a:srgbClr val="FF0000"/>
                </a:solidFill>
              </a:rPr>
              <a:t>: </a:t>
            </a:r>
            <a:r>
              <a:rPr lang="uk-UA" sz="2400" i="1" dirty="0">
                <a:solidFill>
                  <a:srgbClr val="0070C0"/>
                </a:solidFill>
              </a:rPr>
              <a:t>Ніцца – ніццький, Гринвіч – гринвіцький, Кременчук – кременчуцький, Овруч – овруцький, але Дамаск – дамаський, Мекка – </a:t>
            </a:r>
            <a:r>
              <a:rPr lang="uk-UA" sz="2400" i="1" dirty="0" smtClean="0">
                <a:solidFill>
                  <a:srgbClr val="0070C0"/>
                </a:solidFill>
              </a:rPr>
              <a:t>меккський;</a:t>
            </a:r>
            <a:endParaRPr lang="ru-RU" sz="2400" dirty="0"/>
          </a:p>
          <a:p>
            <a:pPr lvl="0" algn="just"/>
            <a:r>
              <a:rPr lang="uk-UA" sz="2400" b="1" dirty="0">
                <a:solidFill>
                  <a:srgbClr val="FF0000"/>
                </a:solidFill>
              </a:rPr>
              <a:t>с, х, ш</a:t>
            </a:r>
            <a:r>
              <a:rPr lang="uk-UA" sz="2400" dirty="0">
                <a:solidFill>
                  <a:srgbClr val="FF0000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+ </a:t>
            </a:r>
            <a:r>
              <a:rPr lang="uk-UA" sz="2400" b="1" dirty="0" err="1">
                <a:solidFill>
                  <a:srgbClr val="FF0000"/>
                </a:solidFill>
              </a:rPr>
              <a:t>ськ</a:t>
            </a:r>
            <a:r>
              <a:rPr lang="uk-UA" sz="2400" b="1" dirty="0">
                <a:solidFill>
                  <a:srgbClr val="FF0000"/>
                </a:solidFill>
              </a:rPr>
              <a:t> (</a:t>
            </a:r>
            <a:r>
              <a:rPr lang="uk-UA" sz="2400" b="1" dirty="0" err="1">
                <a:solidFill>
                  <a:srgbClr val="FF0000"/>
                </a:solidFill>
              </a:rPr>
              <a:t>ий</a:t>
            </a:r>
            <a:r>
              <a:rPr lang="uk-UA" sz="2400" b="1" dirty="0">
                <a:solidFill>
                  <a:srgbClr val="FF0000"/>
                </a:solidFill>
              </a:rPr>
              <a:t>) = </a:t>
            </a:r>
            <a:r>
              <a:rPr lang="uk-UA" sz="2400" b="1" dirty="0" err="1">
                <a:solidFill>
                  <a:srgbClr val="FF0000"/>
                </a:solidFill>
              </a:rPr>
              <a:t>ськ</a:t>
            </a:r>
            <a:r>
              <a:rPr lang="uk-UA" sz="2400" b="1" dirty="0">
                <a:solidFill>
                  <a:srgbClr val="FF0000"/>
                </a:solidFill>
              </a:rPr>
              <a:t> (</a:t>
            </a:r>
            <a:r>
              <a:rPr lang="uk-UA" sz="2400" b="1" dirty="0" err="1">
                <a:solidFill>
                  <a:srgbClr val="FF0000"/>
                </a:solidFill>
              </a:rPr>
              <a:t>ий</a:t>
            </a:r>
            <a:r>
              <a:rPr lang="uk-UA" sz="2400" b="1" dirty="0">
                <a:solidFill>
                  <a:srgbClr val="FF0000"/>
                </a:solidFill>
              </a:rPr>
              <a:t>)</a:t>
            </a:r>
            <a:r>
              <a:rPr lang="uk-UA" sz="2400" dirty="0">
                <a:solidFill>
                  <a:srgbClr val="FF0000"/>
                </a:solidFill>
              </a:rPr>
              <a:t>: </a:t>
            </a:r>
            <a:r>
              <a:rPr lang="uk-UA" sz="2400" dirty="0">
                <a:solidFill>
                  <a:srgbClr val="00B050"/>
                </a:solidFill>
              </a:rPr>
              <a:t>Карабах – </a:t>
            </a:r>
            <a:r>
              <a:rPr lang="uk-UA" sz="2400" dirty="0" err="1">
                <a:solidFill>
                  <a:srgbClr val="00B050"/>
                </a:solidFill>
              </a:rPr>
              <a:t>карабахський</a:t>
            </a:r>
            <a:r>
              <a:rPr lang="uk-UA" sz="2400" dirty="0">
                <a:solidFill>
                  <a:srgbClr val="00B050"/>
                </a:solidFill>
              </a:rPr>
              <a:t>, Золотоноша – </a:t>
            </a:r>
            <a:r>
              <a:rPr lang="uk-UA" sz="2400" dirty="0" err="1">
                <a:solidFill>
                  <a:srgbClr val="00B050"/>
                </a:solidFill>
              </a:rPr>
              <a:t>золотоніський</a:t>
            </a:r>
            <a:r>
              <a:rPr lang="uk-UA" sz="2400" dirty="0">
                <a:solidFill>
                  <a:srgbClr val="00B050"/>
                </a:solidFill>
              </a:rPr>
              <a:t>, Сиваш – сиваський, але </a:t>
            </a:r>
            <a:r>
              <a:rPr lang="uk-UA" sz="2400" i="1" dirty="0">
                <a:solidFill>
                  <a:srgbClr val="00B050"/>
                </a:solidFill>
              </a:rPr>
              <a:t>казах – казахський, Перемишль – перемишльський</a:t>
            </a:r>
            <a:r>
              <a:rPr lang="uk-UA" sz="2400" i="1" dirty="0" smtClean="0">
                <a:solidFill>
                  <a:srgbClr val="00B050"/>
                </a:solidFill>
              </a:rPr>
              <a:t>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87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8373616" cy="629877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sz="2800" dirty="0"/>
              <a:t>Якщо відкритий склад з </a:t>
            </a:r>
            <a:r>
              <a:rPr lang="uk-UA" sz="2800" b="1" dirty="0">
                <a:solidFill>
                  <a:srgbClr val="FF0000"/>
                </a:solidFill>
              </a:rPr>
              <a:t>о, е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стає закритим, то ці голосні чергуються з </a:t>
            </a:r>
            <a:r>
              <a:rPr lang="uk-UA" sz="2800" b="1" dirty="0">
                <a:solidFill>
                  <a:srgbClr val="FF0000"/>
                </a:solidFill>
              </a:rPr>
              <a:t>і</a:t>
            </a:r>
            <a:r>
              <a:rPr lang="uk-UA" sz="2800" dirty="0"/>
              <a:t>: </a:t>
            </a:r>
            <a:r>
              <a:rPr lang="uk-UA" sz="2800" dirty="0">
                <a:solidFill>
                  <a:srgbClr val="00B0F0"/>
                </a:solidFill>
              </a:rPr>
              <a:t>Гуляйполе – </a:t>
            </a:r>
            <a:r>
              <a:rPr lang="uk-UA" sz="2800" dirty="0" err="1">
                <a:solidFill>
                  <a:srgbClr val="00B0F0"/>
                </a:solidFill>
              </a:rPr>
              <a:t>гуляйпільський</a:t>
            </a:r>
            <a:r>
              <a:rPr lang="uk-UA" sz="2800" dirty="0">
                <a:solidFill>
                  <a:srgbClr val="00B0F0"/>
                </a:solidFill>
              </a:rPr>
              <a:t>, Лозове – </a:t>
            </a:r>
            <a:r>
              <a:rPr lang="uk-UA" sz="2800" dirty="0" err="1">
                <a:solidFill>
                  <a:srgbClr val="00B0F0"/>
                </a:solidFill>
              </a:rPr>
              <a:t>лозівський</a:t>
            </a:r>
            <a:r>
              <a:rPr lang="uk-UA" sz="2800" dirty="0">
                <a:solidFill>
                  <a:srgbClr val="00B0F0"/>
                </a:solidFill>
              </a:rPr>
              <a:t>, Берегове – </a:t>
            </a:r>
            <a:r>
              <a:rPr lang="uk-UA" sz="2800" dirty="0" err="1">
                <a:solidFill>
                  <a:srgbClr val="00B0F0"/>
                </a:solidFill>
              </a:rPr>
              <a:t>берегівський</a:t>
            </a:r>
            <a:r>
              <a:rPr lang="uk-UA" sz="2800" dirty="0">
                <a:solidFill>
                  <a:srgbClr val="00B0F0"/>
                </a:solidFill>
              </a:rPr>
              <a:t>, Мукачеве – мукачівський, Хмелеве – </a:t>
            </a:r>
            <a:r>
              <a:rPr lang="uk-UA" sz="2800" dirty="0" err="1">
                <a:solidFill>
                  <a:srgbClr val="00B0F0"/>
                </a:solidFill>
              </a:rPr>
              <a:t>хмелівський</a:t>
            </a:r>
            <a:r>
              <a:rPr lang="uk-UA" sz="2800" dirty="0"/>
              <a:t>, але в прикметниках, утворених від інших слов’янських назв, </a:t>
            </a:r>
            <a:r>
              <a:rPr lang="uk-UA" sz="2800" b="1" dirty="0">
                <a:solidFill>
                  <a:srgbClr val="FF0000"/>
                </a:solidFill>
              </a:rPr>
              <a:t>о, е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зберігаються в закритому складі: </a:t>
            </a:r>
            <a:r>
              <a:rPr lang="uk-UA" sz="2800" i="1" dirty="0">
                <a:solidFill>
                  <a:srgbClr val="00B050"/>
                </a:solidFill>
              </a:rPr>
              <a:t>Ростов – ростовський</a:t>
            </a:r>
            <a:r>
              <a:rPr lang="uk-UA" sz="2800" dirty="0">
                <a:solidFill>
                  <a:srgbClr val="00B050"/>
                </a:solidFill>
              </a:rPr>
              <a:t>, </a:t>
            </a:r>
            <a:r>
              <a:rPr lang="uk-UA" sz="2800" i="1" dirty="0">
                <a:solidFill>
                  <a:srgbClr val="00B050"/>
                </a:solidFill>
              </a:rPr>
              <a:t>Іваново – </a:t>
            </a:r>
            <a:r>
              <a:rPr lang="uk-UA" sz="2800" i="1" dirty="0" err="1">
                <a:solidFill>
                  <a:srgbClr val="00B050"/>
                </a:solidFill>
              </a:rPr>
              <a:t>івановський</a:t>
            </a:r>
            <a:r>
              <a:rPr lang="uk-UA" sz="2800" i="1" dirty="0">
                <a:solidFill>
                  <a:srgbClr val="00B050"/>
                </a:solidFill>
              </a:rPr>
              <a:t>, Сараєво – </a:t>
            </a:r>
            <a:r>
              <a:rPr lang="uk-UA" sz="2800" i="1" dirty="0" err="1">
                <a:solidFill>
                  <a:srgbClr val="00B050"/>
                </a:solidFill>
              </a:rPr>
              <a:t>сараєвський</a:t>
            </a:r>
            <a:r>
              <a:rPr lang="uk-UA" sz="2800" dirty="0" smtClean="0"/>
              <a:t>. </a:t>
            </a:r>
          </a:p>
          <a:p>
            <a:pPr algn="just"/>
            <a:r>
              <a:rPr lang="uk-UA" sz="2800" dirty="0" smtClean="0"/>
              <a:t>При </a:t>
            </a:r>
            <a:r>
              <a:rPr lang="uk-UA" sz="2800" dirty="0"/>
              <a:t>збігу приголосних у твірній частині між ними може з’явитися вставний </a:t>
            </a:r>
            <a:r>
              <a:rPr lang="uk-UA" sz="2800" b="1" dirty="0"/>
              <a:t>о </a:t>
            </a:r>
            <a:r>
              <a:rPr lang="uk-UA" sz="2800" dirty="0"/>
              <a:t>або </a:t>
            </a:r>
            <a:r>
              <a:rPr lang="uk-UA" sz="2800" b="1" dirty="0"/>
              <a:t>е:</a:t>
            </a:r>
            <a:r>
              <a:rPr lang="uk-UA" sz="2800" dirty="0"/>
              <a:t> </a:t>
            </a:r>
            <a:r>
              <a:rPr lang="uk-UA" sz="2800" i="1" dirty="0">
                <a:solidFill>
                  <a:srgbClr val="7030A0"/>
                </a:solidFill>
              </a:rPr>
              <a:t>Лубни – лубенський, </a:t>
            </a:r>
            <a:r>
              <a:rPr lang="uk-UA" sz="2800" i="1" dirty="0" err="1">
                <a:solidFill>
                  <a:srgbClr val="7030A0"/>
                </a:solidFill>
              </a:rPr>
              <a:t>Драбівці</a:t>
            </a:r>
            <a:r>
              <a:rPr lang="uk-UA" sz="2800" i="1" dirty="0">
                <a:solidFill>
                  <a:srgbClr val="7030A0"/>
                </a:solidFill>
              </a:rPr>
              <a:t> – </a:t>
            </a:r>
            <a:r>
              <a:rPr lang="uk-UA" sz="2800" i="1" dirty="0" err="1">
                <a:solidFill>
                  <a:srgbClr val="7030A0"/>
                </a:solidFill>
              </a:rPr>
              <a:t>драбовецький</a:t>
            </a:r>
            <a:r>
              <a:rPr lang="uk-UA" sz="2800" i="1" dirty="0">
                <a:solidFill>
                  <a:srgbClr val="7030A0"/>
                </a:solidFill>
              </a:rPr>
              <a:t>, </a:t>
            </a:r>
            <a:r>
              <a:rPr lang="uk-UA" sz="2800" i="1" dirty="0" err="1">
                <a:solidFill>
                  <a:srgbClr val="7030A0"/>
                </a:solidFill>
              </a:rPr>
              <a:t>Гречинці</a:t>
            </a:r>
            <a:r>
              <a:rPr lang="uk-UA" sz="2800" i="1" dirty="0">
                <a:solidFill>
                  <a:srgbClr val="7030A0"/>
                </a:solidFill>
              </a:rPr>
              <a:t> – </a:t>
            </a:r>
            <a:r>
              <a:rPr lang="uk-UA" sz="2800" i="1" dirty="0" err="1">
                <a:solidFill>
                  <a:srgbClr val="7030A0"/>
                </a:solidFill>
              </a:rPr>
              <a:t>гречинецький</a:t>
            </a:r>
            <a:r>
              <a:rPr lang="uk-UA" sz="2800" i="1" dirty="0">
                <a:solidFill>
                  <a:srgbClr val="7030A0"/>
                </a:solidFill>
              </a:rPr>
              <a:t>.</a:t>
            </a:r>
            <a:endParaRPr lang="ru-RU" sz="2800" dirty="0">
              <a:solidFill>
                <a:srgbClr val="7030A0"/>
              </a:solidFill>
            </a:endParaRPr>
          </a:p>
          <a:p>
            <a:pPr algn="just"/>
            <a:r>
              <a:rPr lang="uk-UA" sz="2800" dirty="0"/>
              <a:t>Перед префіксом </a:t>
            </a:r>
            <a:r>
              <a:rPr lang="uk-UA" sz="2800" b="1" dirty="0" err="1"/>
              <a:t>-ськ</a:t>
            </a:r>
            <a:r>
              <a:rPr lang="uk-UA" sz="2800" dirty="0"/>
              <a:t> м’який знак не пишеться: </a:t>
            </a:r>
            <a:r>
              <a:rPr lang="uk-UA" sz="2800" i="1" dirty="0">
                <a:solidFill>
                  <a:srgbClr val="00B050"/>
                </a:solidFill>
              </a:rPr>
              <a:t>Оболонь – </a:t>
            </a:r>
            <a:r>
              <a:rPr lang="uk-UA" sz="2800" i="1" dirty="0" err="1">
                <a:solidFill>
                  <a:srgbClr val="00B050"/>
                </a:solidFill>
              </a:rPr>
              <a:t>оболонський</a:t>
            </a:r>
            <a:r>
              <a:rPr lang="uk-UA" sz="2800" i="1" dirty="0">
                <a:solidFill>
                  <a:srgbClr val="00B050"/>
                </a:solidFill>
              </a:rPr>
              <a:t>, Ірпінь – </a:t>
            </a:r>
            <a:r>
              <a:rPr lang="uk-UA" sz="2800" i="1" dirty="0" err="1">
                <a:solidFill>
                  <a:srgbClr val="00B050"/>
                </a:solidFill>
              </a:rPr>
              <a:t>ірпінський</a:t>
            </a:r>
            <a:r>
              <a:rPr lang="uk-UA" sz="2800" i="1" dirty="0">
                <a:solidFill>
                  <a:srgbClr val="00B050"/>
                </a:solidFill>
              </a:rPr>
              <a:t>, Умань – уманський, Прип’ять – прип’ятський</a:t>
            </a:r>
            <a:r>
              <a:rPr lang="uk-UA" sz="2800" dirty="0"/>
              <a:t>; але після </a:t>
            </a:r>
            <a:r>
              <a:rPr lang="uk-UA" sz="2800" b="1" dirty="0"/>
              <a:t>л </a:t>
            </a:r>
            <a:r>
              <a:rPr lang="uk-UA" sz="2800" dirty="0"/>
              <a:t>м’який знак пишеться завжди: </a:t>
            </a:r>
            <a:r>
              <a:rPr lang="uk-UA" sz="2800" i="1" dirty="0"/>
              <a:t>Хорол – </a:t>
            </a:r>
            <a:r>
              <a:rPr lang="uk-UA" sz="2800" i="1" dirty="0" err="1">
                <a:solidFill>
                  <a:srgbClr val="00B0F0"/>
                </a:solidFill>
              </a:rPr>
              <a:t>хорольський</a:t>
            </a:r>
            <a:r>
              <a:rPr lang="uk-UA" sz="2800" i="1" dirty="0">
                <a:solidFill>
                  <a:srgbClr val="00B0F0"/>
                </a:solidFill>
              </a:rPr>
              <a:t>, Сімферополь – сімферопольський, Трипілля – трипільський.</a:t>
            </a:r>
            <a:endParaRPr lang="ru-RU" sz="2800" dirty="0">
              <a:solidFill>
                <a:srgbClr val="00B0F0"/>
              </a:solidFill>
            </a:endParaRPr>
          </a:p>
          <a:p>
            <a:pPr algn="just"/>
            <a:r>
              <a:rPr lang="uk-UA" sz="2800" b="1" i="1" dirty="0"/>
              <a:t> </a:t>
            </a:r>
            <a:endParaRPr lang="ru-RU" sz="2800" dirty="0"/>
          </a:p>
          <a:p>
            <a:pPr algn="just"/>
            <a:r>
              <a:rPr lang="uk-UA" sz="2800" b="1" i="1" dirty="0"/>
              <a:t> 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805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08520" y="10065"/>
            <a:ext cx="8517632" cy="709134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Іноді, щоб утворити прикметник від географічної назви, одного суфікса </a:t>
            </a:r>
            <a:r>
              <a:rPr lang="uk-UA" b="1" dirty="0" err="1"/>
              <a:t>-ськ</a:t>
            </a:r>
            <a:r>
              <a:rPr lang="uk-UA" dirty="0"/>
              <a:t> </a:t>
            </a:r>
            <a:r>
              <a:rPr lang="uk-UA" b="1" dirty="0"/>
              <a:t>(</a:t>
            </a:r>
            <a:r>
              <a:rPr lang="uk-UA" b="1" dirty="0" err="1"/>
              <a:t>ий</a:t>
            </a:r>
            <a:r>
              <a:rPr lang="uk-UA" b="1" dirty="0"/>
              <a:t>)</a:t>
            </a:r>
            <a:r>
              <a:rPr lang="uk-UA" dirty="0"/>
              <a:t> недостатньо. Тоді використовуємо складні суфікси:</a:t>
            </a:r>
            <a:endParaRPr lang="ru-RU" dirty="0"/>
          </a:p>
          <a:p>
            <a:pPr algn="just"/>
            <a:r>
              <a:rPr lang="uk-UA" b="1" dirty="0" err="1">
                <a:solidFill>
                  <a:srgbClr val="FF0000"/>
                </a:solidFill>
              </a:rPr>
              <a:t>-івськ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додається переважно до назв, що мають форму множини: </a:t>
            </a:r>
            <a:r>
              <a:rPr lang="uk-UA" dirty="0" err="1">
                <a:solidFill>
                  <a:srgbClr val="C00000"/>
                </a:solidFill>
              </a:rPr>
              <a:t>Вишняки-вишняківський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>
                <a:solidFill>
                  <a:srgbClr val="C00000"/>
                </a:solidFill>
              </a:rPr>
              <a:t>Півні-півнівський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>
                <a:solidFill>
                  <a:srgbClr val="C00000"/>
                </a:solidFill>
              </a:rPr>
              <a:t>Турбаї-турбаївський</a:t>
            </a:r>
            <a:r>
              <a:rPr lang="uk-UA" dirty="0">
                <a:solidFill>
                  <a:srgbClr val="C00000"/>
                </a:solidFill>
              </a:rPr>
              <a:t>;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uk-UA" b="1" dirty="0" err="1">
                <a:solidFill>
                  <a:srgbClr val="FF0000"/>
                </a:solidFill>
              </a:rPr>
              <a:t>-анськ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додається до деяких назв на </a:t>
            </a:r>
            <a:r>
              <a:rPr lang="uk-UA" b="1" dirty="0"/>
              <a:t>-а</a:t>
            </a:r>
            <a:r>
              <a:rPr lang="uk-UA" dirty="0"/>
              <a:t>: </a:t>
            </a:r>
            <a:r>
              <a:rPr lang="uk-UA" dirty="0" err="1">
                <a:solidFill>
                  <a:srgbClr val="0070C0"/>
                </a:solidFill>
              </a:rPr>
              <a:t>Рудня-руднянський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Ружа-ружанський</a:t>
            </a:r>
            <a:r>
              <a:rPr lang="uk-UA" dirty="0">
                <a:solidFill>
                  <a:srgbClr val="0070C0"/>
                </a:solidFill>
              </a:rPr>
              <a:t>, </a:t>
            </a:r>
            <a:r>
              <a:rPr lang="uk-UA" dirty="0" err="1">
                <a:solidFill>
                  <a:srgbClr val="0070C0"/>
                </a:solidFill>
              </a:rPr>
              <a:t>Залуччя-залучанський</a:t>
            </a:r>
            <a:r>
              <a:rPr lang="uk-UA" dirty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b="1" dirty="0" err="1">
                <a:solidFill>
                  <a:srgbClr val="FF0000"/>
                </a:solidFill>
              </a:rPr>
              <a:t>енськ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додається до назв на </a:t>
            </a:r>
            <a:r>
              <a:rPr lang="uk-UA" b="1" dirty="0"/>
              <a:t>-е</a:t>
            </a:r>
            <a:r>
              <a:rPr lang="uk-UA" dirty="0"/>
              <a:t>: </a:t>
            </a:r>
            <a:r>
              <a:rPr lang="uk-UA" dirty="0">
                <a:solidFill>
                  <a:srgbClr val="00B050"/>
                </a:solidFill>
              </a:rPr>
              <a:t>Рівне-рівненський, </a:t>
            </a:r>
            <a:r>
              <a:rPr lang="uk-UA" dirty="0" err="1">
                <a:solidFill>
                  <a:srgbClr val="00B050"/>
                </a:solidFill>
              </a:rPr>
              <a:t>Підлісне-підлісненський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Ставище-ставищенський</a:t>
            </a:r>
            <a:r>
              <a:rPr lang="uk-UA" i="1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b="1" dirty="0" err="1">
                <a:solidFill>
                  <a:srgbClr val="FF0000"/>
                </a:solidFill>
              </a:rPr>
              <a:t>инськ</a:t>
            </a:r>
            <a:r>
              <a:rPr lang="uk-UA" dirty="0" err="1">
                <a:solidFill>
                  <a:srgbClr val="FF0000"/>
                </a:solidFill>
              </a:rPr>
              <a:t>-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часом додається до іншомовних назв: </a:t>
            </a:r>
            <a:r>
              <a:rPr lang="uk-UA" b="1" dirty="0" err="1">
                <a:solidFill>
                  <a:srgbClr val="00B0F0"/>
                </a:solidFill>
              </a:rPr>
              <a:t>Ялта-ялтинський</a:t>
            </a:r>
            <a:r>
              <a:rPr lang="uk-UA" b="1" dirty="0">
                <a:solidFill>
                  <a:srgbClr val="00B0F0"/>
                </a:solidFill>
              </a:rPr>
              <a:t>, Баку-бакинський, </a:t>
            </a:r>
            <a:r>
              <a:rPr lang="uk-UA" b="1" dirty="0" err="1">
                <a:solidFill>
                  <a:srgbClr val="00B0F0"/>
                </a:solidFill>
              </a:rPr>
              <a:t>Аляска-аляскинський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Чита-читинський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Поті-потинський</a:t>
            </a:r>
            <a:r>
              <a:rPr lang="uk-UA" b="1" dirty="0">
                <a:solidFill>
                  <a:srgbClr val="00B0F0"/>
                </a:solidFill>
              </a:rPr>
              <a:t>.</a:t>
            </a:r>
            <a:endParaRPr lang="ru-RU" b="1" dirty="0">
              <a:solidFill>
                <a:srgbClr val="00B0F0"/>
              </a:solidFill>
            </a:endParaRPr>
          </a:p>
          <a:p>
            <a:pPr algn="just"/>
            <a:r>
              <a:rPr lang="uk-UA" dirty="0"/>
              <a:t>Прикметники, утворені від географічних назв, написаних через дефіс, пишуться також через дефіс: </a:t>
            </a:r>
            <a:r>
              <a:rPr lang="uk-UA" b="1" i="1" dirty="0">
                <a:solidFill>
                  <a:srgbClr val="00B050"/>
                </a:solidFill>
              </a:rPr>
              <a:t>Пуща-Водиця – </a:t>
            </a:r>
            <a:r>
              <a:rPr lang="uk-UA" b="1" i="1" dirty="0" err="1">
                <a:solidFill>
                  <a:srgbClr val="00B050"/>
                </a:solidFill>
              </a:rPr>
              <a:t>пуща-водицький</a:t>
            </a:r>
            <a:r>
              <a:rPr lang="uk-UA" b="1" i="1" dirty="0">
                <a:solidFill>
                  <a:srgbClr val="00B050"/>
                </a:solidFill>
              </a:rPr>
              <a:t>, Ла-Манш – ла-маншський, Михайло-Коцюбинське – </a:t>
            </a:r>
            <a:r>
              <a:rPr lang="uk-UA" b="1" i="1" dirty="0" err="1">
                <a:solidFill>
                  <a:srgbClr val="00B050"/>
                </a:solidFill>
              </a:rPr>
              <a:t>михайло-коцюбинський</a:t>
            </a:r>
            <a:r>
              <a:rPr lang="uk-UA" b="1" i="1" dirty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Прикметники, утворені від географічних назв, що складаються з прикметника та іменника, пишуться разом: </a:t>
            </a:r>
            <a:r>
              <a:rPr lang="uk-UA" b="1" dirty="0">
                <a:solidFill>
                  <a:srgbClr val="0070C0"/>
                </a:solidFill>
              </a:rPr>
              <a:t>Біла Церква - білоцерківський, Західна Європа – західноєвропейський, Нижня Наддніпрянщина – </a:t>
            </a:r>
            <a:r>
              <a:rPr lang="uk-UA" b="1" dirty="0" err="1">
                <a:solidFill>
                  <a:srgbClr val="0070C0"/>
                </a:solidFill>
              </a:rPr>
              <a:t>нижньонаддніпрянський</a:t>
            </a:r>
            <a:r>
              <a:rPr lang="uk-UA" b="1" dirty="0">
                <a:solidFill>
                  <a:srgbClr val="0070C0"/>
                </a:solidFill>
              </a:rPr>
              <a:t>.  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uk-UA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681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589065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/>
              <a:t>С</a:t>
            </a:r>
            <a:r>
              <a:rPr lang="uk-UA" dirty="0" smtClean="0"/>
              <a:t>ловотвірні </a:t>
            </a:r>
            <a:r>
              <a:rPr lang="uk-UA" dirty="0"/>
              <a:t>категорії прикметника</a:t>
            </a:r>
          </a:p>
          <a:p>
            <a:pPr algn="just"/>
            <a:r>
              <a:rPr lang="uk-UA" dirty="0" err="1">
                <a:solidFill>
                  <a:srgbClr val="0070C0"/>
                </a:solidFill>
              </a:rPr>
              <a:t>Категоря</a:t>
            </a:r>
            <a:r>
              <a:rPr lang="uk-UA" dirty="0">
                <a:solidFill>
                  <a:srgbClr val="0070C0"/>
                </a:solidFill>
              </a:rPr>
              <a:t> недостатнього ступеня вияву ознаки: </a:t>
            </a:r>
            <a:r>
              <a:rPr lang="uk-UA" dirty="0" err="1">
                <a:solidFill>
                  <a:srgbClr val="FF0000"/>
                </a:solidFill>
              </a:rPr>
              <a:t>низьк-уват-ий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>
                <a:solidFill>
                  <a:srgbClr val="FF0000"/>
                </a:solidFill>
              </a:rPr>
              <a:t>солодк-уват-ий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>
                <a:solidFill>
                  <a:srgbClr val="FF0000"/>
                </a:solidFill>
              </a:rPr>
              <a:t>біл-яв-ий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>
                <a:solidFill>
                  <a:srgbClr val="FF0000"/>
                </a:solidFill>
              </a:rPr>
              <a:t>біл-яст-ий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>
                <a:solidFill>
                  <a:srgbClr val="FF0000"/>
                </a:solidFill>
              </a:rPr>
              <a:t>червон-аст-ий</a:t>
            </a:r>
            <a:r>
              <a:rPr lang="uk-UA" dirty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Категорія надмірної інтенсивності ознаки</a:t>
            </a:r>
            <a:r>
              <a:rPr lang="uk-UA" dirty="0"/>
              <a:t>: </a:t>
            </a:r>
            <a:r>
              <a:rPr lang="uk-UA" dirty="0" err="1">
                <a:solidFill>
                  <a:srgbClr val="00B050"/>
                </a:solidFill>
              </a:rPr>
              <a:t>багат-ющ-ий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височ-енн-ий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стар-езн-ий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товст-елезн-ий</a:t>
            </a:r>
            <a:r>
              <a:rPr lang="uk-UA" dirty="0">
                <a:solidFill>
                  <a:srgbClr val="00B050"/>
                </a:solidFill>
              </a:rPr>
              <a:t>; </a:t>
            </a:r>
            <a:r>
              <a:rPr lang="uk-UA" dirty="0" err="1">
                <a:solidFill>
                  <a:srgbClr val="00B050"/>
                </a:solidFill>
              </a:rPr>
              <a:t>за-високий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пре-чудовий</a:t>
            </a:r>
            <a:r>
              <a:rPr lang="uk-UA" dirty="0">
                <a:solidFill>
                  <a:srgbClr val="00B050"/>
                </a:solidFill>
              </a:rPr>
              <a:t>,   </a:t>
            </a:r>
            <a:r>
              <a:rPr lang="uk-UA" dirty="0" err="1">
                <a:solidFill>
                  <a:srgbClr val="00B050"/>
                </a:solidFill>
              </a:rPr>
              <a:t>над-чутливий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супер-елітний</a:t>
            </a:r>
            <a:r>
              <a:rPr lang="uk-UA" dirty="0">
                <a:solidFill>
                  <a:srgbClr val="00B050"/>
                </a:solidFill>
              </a:rPr>
              <a:t>, </a:t>
            </a:r>
            <a:r>
              <a:rPr lang="uk-UA" dirty="0" err="1">
                <a:solidFill>
                  <a:srgbClr val="00B050"/>
                </a:solidFill>
              </a:rPr>
              <a:t>пра-давній</a:t>
            </a:r>
            <a:r>
              <a:rPr lang="uk-UA" dirty="0">
                <a:solidFill>
                  <a:srgbClr val="00B050"/>
                </a:solidFill>
              </a:rPr>
              <a:t>; </a:t>
            </a: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Категорія суб’єктивної оцінки якості</a:t>
            </a:r>
            <a:r>
              <a:rPr lang="uk-UA" dirty="0"/>
              <a:t>:  </a:t>
            </a:r>
            <a:r>
              <a:rPr lang="uk-UA" dirty="0" err="1">
                <a:solidFill>
                  <a:srgbClr val="FF0000"/>
                </a:solidFill>
              </a:rPr>
              <a:t>широч-еньк-ий</a:t>
            </a:r>
            <a:r>
              <a:rPr lang="uk-UA" dirty="0">
                <a:solidFill>
                  <a:srgbClr val="FF0000"/>
                </a:solidFill>
              </a:rPr>
              <a:t>,  </a:t>
            </a:r>
            <a:r>
              <a:rPr lang="uk-UA" dirty="0" err="1">
                <a:solidFill>
                  <a:srgbClr val="FF0000"/>
                </a:solidFill>
              </a:rPr>
              <a:t>рідн-еньк-ий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>
                <a:solidFill>
                  <a:srgbClr val="FF0000"/>
                </a:solidFill>
              </a:rPr>
              <a:t>чист-есеньк-ий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>
                <a:solidFill>
                  <a:srgbClr val="FF0000"/>
                </a:solidFill>
              </a:rPr>
              <a:t>нов-ісіньк-ий</a:t>
            </a:r>
            <a:r>
              <a:rPr lang="uk-UA" dirty="0"/>
              <a:t>; </a:t>
            </a: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Категорія протилежності: </a:t>
            </a:r>
            <a:r>
              <a:rPr lang="uk-UA" dirty="0" err="1">
                <a:solidFill>
                  <a:srgbClr val="C00000"/>
                </a:solidFill>
              </a:rPr>
              <a:t>не-рідний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>
                <a:solidFill>
                  <a:srgbClr val="C00000"/>
                </a:solidFill>
              </a:rPr>
              <a:t>без-сумнівний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>
                <a:solidFill>
                  <a:srgbClr val="C00000"/>
                </a:solidFill>
              </a:rPr>
              <a:t>ір-реальний</a:t>
            </a:r>
            <a:r>
              <a:rPr lang="uk-UA" dirty="0">
                <a:solidFill>
                  <a:srgbClr val="C00000"/>
                </a:solidFill>
              </a:rPr>
              <a:t>,  </a:t>
            </a:r>
            <a:r>
              <a:rPr lang="uk-UA" dirty="0" err="1">
                <a:solidFill>
                  <a:srgbClr val="C00000"/>
                </a:solidFill>
              </a:rPr>
              <a:t>а-хроматичний</a:t>
            </a:r>
            <a:r>
              <a:rPr lang="uk-UA" dirty="0">
                <a:solidFill>
                  <a:srgbClr val="C00000"/>
                </a:solidFill>
              </a:rPr>
              <a:t>,     </a:t>
            </a:r>
            <a:r>
              <a:rPr lang="uk-UA" dirty="0" err="1">
                <a:solidFill>
                  <a:srgbClr val="C00000"/>
                </a:solidFill>
              </a:rPr>
              <a:t>де-централізований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dirty="0" err="1">
                <a:solidFill>
                  <a:srgbClr val="C00000"/>
                </a:solidFill>
              </a:rPr>
              <a:t>анти-науковий</a:t>
            </a:r>
            <a:r>
              <a:rPr lang="uk-UA" dirty="0">
                <a:solidFill>
                  <a:srgbClr val="C00000"/>
                </a:solidFill>
              </a:rPr>
              <a:t>;</a:t>
            </a:r>
          </a:p>
          <a:p>
            <a:pPr algn="just"/>
            <a:r>
              <a:rPr lang="uk-UA" dirty="0">
                <a:solidFill>
                  <a:srgbClr val="0070C0"/>
                </a:solidFill>
              </a:rPr>
              <a:t>Категорія присвійності</a:t>
            </a:r>
            <a:r>
              <a:rPr lang="uk-UA" dirty="0"/>
              <a:t>: </a:t>
            </a:r>
            <a:r>
              <a:rPr lang="uk-UA" dirty="0" err="1">
                <a:solidFill>
                  <a:srgbClr val="FF0000"/>
                </a:solidFill>
              </a:rPr>
              <a:t>брат-ів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Ø</a:t>
            </a:r>
            <a:r>
              <a:rPr lang="uk-UA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uk-UA" dirty="0" err="1">
                <a:solidFill>
                  <a:srgbClr val="FF0000"/>
                </a:solidFill>
                <a:latin typeface="Times New Roman"/>
                <a:cs typeface="Times New Roman"/>
              </a:rPr>
              <a:t>сестр-ин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Ø</a:t>
            </a:r>
            <a:r>
              <a:rPr lang="uk-UA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uk-UA" dirty="0">
                <a:solidFill>
                  <a:srgbClr val="0070C0"/>
                </a:solidFill>
                <a:latin typeface="Times New Roman"/>
                <a:cs typeface="Times New Roman"/>
              </a:rPr>
              <a:t>Категорія </a:t>
            </a:r>
            <a:r>
              <a:rPr lang="uk-UA" dirty="0" err="1">
                <a:solidFill>
                  <a:srgbClr val="0070C0"/>
                </a:solidFill>
                <a:latin typeface="Times New Roman"/>
                <a:cs typeface="Times New Roman"/>
              </a:rPr>
              <a:t>локативної</a:t>
            </a:r>
            <a:r>
              <a:rPr lang="uk-UA" dirty="0">
                <a:solidFill>
                  <a:srgbClr val="0070C0"/>
                </a:solidFill>
                <a:latin typeface="Times New Roman"/>
                <a:cs typeface="Times New Roman"/>
              </a:rPr>
              <a:t> атрибутивності</a:t>
            </a:r>
            <a:r>
              <a:rPr lang="uk-UA" dirty="0">
                <a:latin typeface="Times New Roman"/>
                <a:cs typeface="Times New Roman"/>
              </a:rPr>
              <a:t>: </a:t>
            </a:r>
            <a:r>
              <a:rPr lang="uk-UA" dirty="0" err="1">
                <a:solidFill>
                  <a:srgbClr val="00B050"/>
                </a:solidFill>
                <a:latin typeface="Times New Roman"/>
                <a:cs typeface="Times New Roman"/>
              </a:rPr>
              <a:t>між-гір-н-ий</a:t>
            </a:r>
            <a:r>
              <a:rPr lang="uk-UA" dirty="0">
                <a:solidFill>
                  <a:srgbClr val="00B050"/>
                </a:solidFill>
                <a:latin typeface="Times New Roman"/>
                <a:cs typeface="Times New Roman"/>
              </a:rPr>
              <a:t>, </a:t>
            </a:r>
            <a:r>
              <a:rPr lang="uk-UA" dirty="0" err="1">
                <a:solidFill>
                  <a:srgbClr val="00B050"/>
                </a:solidFill>
                <a:latin typeface="Times New Roman"/>
                <a:cs typeface="Times New Roman"/>
              </a:rPr>
              <a:t>над-зем-н-ий</a:t>
            </a:r>
            <a:r>
              <a:rPr lang="uk-UA" dirty="0">
                <a:solidFill>
                  <a:srgbClr val="00B050"/>
                </a:solidFill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uk-UA" dirty="0">
                <a:solidFill>
                  <a:srgbClr val="0070C0"/>
                </a:solidFill>
                <a:latin typeface="Times New Roman"/>
                <a:cs typeface="Times New Roman"/>
              </a:rPr>
              <a:t>Категорія темпоральної атрибутивності</a:t>
            </a:r>
            <a:r>
              <a:rPr lang="uk-UA" dirty="0">
                <a:latin typeface="Times New Roman"/>
                <a:cs typeface="Times New Roman"/>
              </a:rPr>
              <a:t>:     </a:t>
            </a:r>
            <a:r>
              <a:rPr lang="uk-UA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після-обід-ій</a:t>
            </a:r>
            <a:r>
              <a:rPr lang="uk-UA" dirty="0">
                <a:solidFill>
                  <a:srgbClr val="7030A0"/>
                </a:solidFill>
                <a:latin typeface="Times New Roman"/>
                <a:cs typeface="Times New Roman"/>
              </a:rPr>
              <a:t>, </a:t>
            </a:r>
            <a:r>
              <a:rPr lang="uk-UA" dirty="0" err="1">
                <a:solidFill>
                  <a:srgbClr val="7030A0"/>
                </a:solidFill>
                <a:latin typeface="Times New Roman"/>
                <a:cs typeface="Times New Roman"/>
              </a:rPr>
              <a:t>між-сесій-н-ий</a:t>
            </a:r>
            <a:r>
              <a:rPr lang="uk-UA" dirty="0">
                <a:solidFill>
                  <a:srgbClr val="7030A0"/>
                </a:solidFill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uk-UA" dirty="0">
                <a:solidFill>
                  <a:srgbClr val="0070C0"/>
                </a:solidFill>
                <a:latin typeface="Times New Roman"/>
                <a:cs typeface="Times New Roman"/>
              </a:rPr>
              <a:t>Категорія </a:t>
            </a:r>
            <a:r>
              <a:rPr lang="uk-UA" dirty="0" err="1">
                <a:solidFill>
                  <a:srgbClr val="0070C0"/>
                </a:solidFill>
                <a:latin typeface="Times New Roman"/>
                <a:cs typeface="Times New Roman"/>
              </a:rPr>
              <a:t>порядковості</a:t>
            </a:r>
            <a:r>
              <a:rPr lang="uk-UA" dirty="0">
                <a:latin typeface="Times New Roman"/>
                <a:cs typeface="Times New Roman"/>
              </a:rPr>
              <a:t>: </a:t>
            </a:r>
            <a:r>
              <a:rPr lang="uk-UA" dirty="0">
                <a:solidFill>
                  <a:srgbClr val="FF0000"/>
                </a:solidFill>
                <a:latin typeface="Times New Roman"/>
                <a:cs typeface="Times New Roman"/>
              </a:rPr>
              <a:t>п’ят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Ø</a:t>
            </a:r>
            <a:r>
              <a:rPr lang="uk-UA" dirty="0" err="1">
                <a:solidFill>
                  <a:srgbClr val="FF0000"/>
                </a:solidFill>
                <a:latin typeface="Times New Roman"/>
                <a:cs typeface="Times New Roman"/>
              </a:rPr>
              <a:t>-ий</a:t>
            </a:r>
            <a:r>
              <a:rPr lang="uk-UA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algn="just"/>
            <a:endParaRPr lang="uk-UA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r>
              <a:rPr lang="uk-UA" dirty="0" err="1">
                <a:latin typeface="Times New Roman"/>
                <a:cs typeface="Times New Roman"/>
              </a:rPr>
              <a:t>Міжрівнева</a:t>
            </a:r>
            <a:r>
              <a:rPr lang="uk-UA" dirty="0">
                <a:latin typeface="Times New Roman"/>
                <a:cs typeface="Times New Roman"/>
              </a:rPr>
              <a:t> </a:t>
            </a:r>
            <a:r>
              <a:rPr lang="uk-UA" dirty="0" err="1" smtClean="0">
                <a:latin typeface="Times New Roman"/>
                <a:cs typeface="Times New Roman"/>
              </a:rPr>
              <a:t>морфолого-синтаксико-словотвірна</a:t>
            </a:r>
            <a:r>
              <a:rPr lang="uk-UA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категорія</a:t>
            </a:r>
            <a:r>
              <a:rPr lang="uk-UA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uk-UA" dirty="0">
                <a:solidFill>
                  <a:srgbClr val="0070C0"/>
                </a:solidFill>
                <a:latin typeface="Times New Roman"/>
                <a:cs typeface="Times New Roman"/>
              </a:rPr>
              <a:t>ступенів порівняння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100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157592" cy="6048672"/>
          </a:xfrm>
        </p:spPr>
        <p:txBody>
          <a:bodyPr>
            <a:normAutofit fontScale="47500" lnSpcReduction="20000"/>
          </a:bodyPr>
          <a:lstStyle/>
          <a:p>
            <a:r>
              <a:rPr lang="uk-UA" sz="4200" b="1" dirty="0"/>
              <a:t>Схема морфологічного аналізу прикметника</a:t>
            </a:r>
            <a:endParaRPr lang="ru-RU" sz="4200" dirty="0"/>
          </a:p>
          <a:p>
            <a:r>
              <a:rPr lang="uk-UA" b="1" dirty="0"/>
              <a:t> </a:t>
            </a:r>
            <a:endParaRPr lang="ru-RU" dirty="0"/>
          </a:p>
          <a:p>
            <a:pPr lvl="0"/>
            <a:r>
              <a:rPr lang="uk-UA" sz="4500" dirty="0" smtClean="0"/>
              <a:t>1. Аналізована </a:t>
            </a:r>
            <a:r>
              <a:rPr lang="uk-UA" sz="4500" dirty="0"/>
              <a:t>словоформа.</a:t>
            </a:r>
            <a:endParaRPr lang="ru-RU" sz="4500" dirty="0"/>
          </a:p>
          <a:p>
            <a:pPr lvl="0"/>
            <a:r>
              <a:rPr lang="uk-UA" sz="4500" dirty="0" smtClean="0"/>
              <a:t>2. Початкова </a:t>
            </a:r>
            <a:r>
              <a:rPr lang="uk-UA" sz="4500" dirty="0"/>
              <a:t>форма (називний відмінок однини чоловічого роду).</a:t>
            </a:r>
            <a:endParaRPr lang="ru-RU" sz="4500" dirty="0"/>
          </a:p>
          <a:p>
            <a:pPr lvl="0"/>
            <a:r>
              <a:rPr lang="uk-UA" sz="4500" dirty="0" smtClean="0"/>
              <a:t>3. Розряд </a:t>
            </a:r>
            <a:r>
              <a:rPr lang="uk-UA" sz="4500" dirty="0"/>
              <a:t>за значенням (якісний, відносний, присвійний).</a:t>
            </a:r>
            <a:endParaRPr lang="ru-RU" sz="4500" dirty="0"/>
          </a:p>
          <a:p>
            <a:pPr lvl="0"/>
            <a:r>
              <a:rPr lang="uk-UA" sz="4500" dirty="0" smtClean="0"/>
              <a:t>4. Ступінь </a:t>
            </a:r>
            <a:r>
              <a:rPr lang="uk-UA" sz="4500" dirty="0"/>
              <a:t>порівняння (для якісних прикметників) та засоби його вираження, форма (синтетична (проста) чи аналітична (складена). Якщо прикметник вжитий у </a:t>
            </a:r>
            <a:r>
              <a:rPr lang="uk-UA" sz="4500" dirty="0" err="1"/>
              <a:t>неступеньованій</a:t>
            </a:r>
            <a:r>
              <a:rPr lang="uk-UA" sz="4500" dirty="0"/>
              <a:t> формі, то не потрібно утворювати ступені </a:t>
            </a:r>
            <a:r>
              <a:rPr lang="uk-UA" sz="4500" dirty="0" smtClean="0"/>
              <a:t>порівняння, а зазначити, що він має форму нульового ступеня вияву ознаки</a:t>
            </a:r>
            <a:endParaRPr lang="ru-RU" sz="4500" dirty="0"/>
          </a:p>
          <a:p>
            <a:pPr lvl="0"/>
            <a:r>
              <a:rPr lang="uk-UA" sz="4500" dirty="0" smtClean="0"/>
              <a:t>5.  </a:t>
            </a:r>
            <a:r>
              <a:rPr lang="uk-UA" sz="4500" dirty="0"/>
              <a:t>Форма прикметника: повна стягнена / нестягнена чи коротка.</a:t>
            </a:r>
            <a:endParaRPr lang="ru-RU" sz="4500" dirty="0"/>
          </a:p>
          <a:p>
            <a:pPr lvl="0"/>
            <a:r>
              <a:rPr lang="uk-UA" sz="4500" dirty="0" smtClean="0"/>
              <a:t>6. Рід</a:t>
            </a:r>
            <a:r>
              <a:rPr lang="uk-UA" sz="4500" dirty="0"/>
              <a:t>, число, відмінок (засоби вираження).</a:t>
            </a:r>
            <a:endParaRPr lang="ru-RU" sz="4500" dirty="0"/>
          </a:p>
          <a:p>
            <a:pPr lvl="0"/>
            <a:r>
              <a:rPr lang="uk-UA" sz="4500" dirty="0" smtClean="0"/>
              <a:t>7. Група </a:t>
            </a:r>
            <a:r>
              <a:rPr lang="uk-UA" sz="4500" dirty="0"/>
              <a:t>за кінцевим приголосним основи (тверда чи м’яка).</a:t>
            </a:r>
            <a:endParaRPr lang="ru-RU" sz="4500" dirty="0"/>
          </a:p>
          <a:p>
            <a:pPr lvl="0"/>
            <a:r>
              <a:rPr lang="uk-UA" sz="4500" dirty="0" smtClean="0"/>
              <a:t>8. Синтаксична </a:t>
            </a:r>
            <a:r>
              <a:rPr lang="uk-UA" sz="4500" dirty="0"/>
              <a:t>функція.</a:t>
            </a:r>
            <a:endParaRPr lang="ru-RU" sz="4500" dirty="0"/>
          </a:p>
          <a:p>
            <a:pPr lvl="0"/>
            <a:r>
              <a:rPr lang="uk-UA" sz="4500" dirty="0" smtClean="0"/>
              <a:t>9.Морфемна </a:t>
            </a:r>
            <a:r>
              <a:rPr lang="uk-UA" sz="4500" dirty="0"/>
              <a:t>будова і словотвірний аналіз.</a:t>
            </a:r>
            <a:endParaRPr lang="ru-RU" sz="4500" dirty="0"/>
          </a:p>
          <a:p>
            <a:r>
              <a:rPr lang="uk-UA" sz="4500" dirty="0"/>
              <a:t> </a:t>
            </a:r>
            <a:endParaRPr lang="ru-RU" sz="4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500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74664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uk-UA" dirty="0"/>
              <a:t>Україна – це тихі води і ясні зорі, зелені сади, білі хати, лани золотої пшениці, </a:t>
            </a:r>
            <a:r>
              <a:rPr lang="uk-UA" dirty="0" err="1"/>
              <a:t>медовії</a:t>
            </a:r>
            <a:r>
              <a:rPr lang="uk-UA" dirty="0"/>
              <a:t> та </a:t>
            </a:r>
            <a:r>
              <a:rPr lang="uk-UA" dirty="0" err="1"/>
              <a:t>молочнії</a:t>
            </a:r>
            <a:r>
              <a:rPr lang="uk-UA" dirty="0"/>
              <a:t> ріки. Україна – розкішний вінок із рути і барвінку. Немає в світі країни, ріднішої і красивішої за Україну. Це батькова земля.</a:t>
            </a:r>
            <a:endParaRPr lang="ru-RU" dirty="0"/>
          </a:p>
          <a:p>
            <a:pPr algn="just"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44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229600" cy="5472608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uk-UA" dirty="0">
                <a:solidFill>
                  <a:srgbClr val="C00000"/>
                </a:solidFill>
              </a:rPr>
              <a:t>Словозміна</a:t>
            </a:r>
            <a:r>
              <a:rPr lang="uk-UA" dirty="0"/>
              <a:t> прикметників відображає процес творення </a:t>
            </a:r>
            <a:r>
              <a:rPr lang="uk-UA" dirty="0">
                <a:solidFill>
                  <a:srgbClr val="C00000"/>
                </a:solidFill>
              </a:rPr>
              <a:t>родово-відмінково-числових</a:t>
            </a:r>
            <a:r>
              <a:rPr lang="uk-UA" dirty="0"/>
              <a:t> або </a:t>
            </a:r>
            <a:r>
              <a:rPr lang="uk-UA" dirty="0">
                <a:solidFill>
                  <a:srgbClr val="C00000"/>
                </a:solidFill>
              </a:rPr>
              <a:t>відмінково-числових</a:t>
            </a:r>
            <a:r>
              <a:rPr lang="uk-UA" dirty="0"/>
              <a:t> сло­воформ прикметникових лексем, об'єднаних у морфоло­гічні </a:t>
            </a:r>
            <a:r>
              <a:rPr lang="uk-UA" dirty="0" smtClean="0"/>
              <a:t>парадигми.</a:t>
            </a:r>
          </a:p>
          <a:p>
            <a:pPr marL="109728" indent="0" algn="just">
              <a:buNone/>
            </a:pPr>
            <a:r>
              <a:rPr lang="uk-UA" dirty="0"/>
              <a:t>За </a:t>
            </a:r>
            <a:r>
              <a:rPr lang="uk-UA" dirty="0">
                <a:solidFill>
                  <a:srgbClr val="C00000"/>
                </a:solidFill>
              </a:rPr>
              <a:t>кількістю</a:t>
            </a:r>
            <a:r>
              <a:rPr lang="uk-UA" dirty="0"/>
              <a:t> та </a:t>
            </a:r>
            <a:r>
              <a:rPr lang="uk-UA" dirty="0">
                <a:solidFill>
                  <a:srgbClr val="C00000"/>
                </a:solidFill>
              </a:rPr>
              <a:t>якісною</a:t>
            </a:r>
            <a:r>
              <a:rPr lang="uk-UA" dirty="0"/>
              <a:t> морфологічною характеристикою слово­форм з однаковим набором флексій морфологічні парадигми при­кметників групуються у парадигматичні типи</a:t>
            </a:r>
            <a:r>
              <a:rPr lang="uk-UA" dirty="0" smtClean="0"/>
              <a:t>.</a:t>
            </a:r>
          </a:p>
          <a:p>
            <a:pPr marL="109728" indent="0" algn="just">
              <a:buNone/>
            </a:pPr>
            <a:r>
              <a:rPr lang="uk-UA" dirty="0"/>
              <a:t>В</a:t>
            </a:r>
            <a:r>
              <a:rPr lang="uk-UA" dirty="0" smtClean="0"/>
              <a:t>аріювання </a:t>
            </a:r>
            <a:r>
              <a:rPr lang="uk-UA" dirty="0"/>
              <a:t>прикметникових типів зумовлюється </a:t>
            </a:r>
            <a:r>
              <a:rPr lang="uk-UA" dirty="0" smtClean="0">
                <a:solidFill>
                  <a:srgbClr val="C00000"/>
                </a:solidFill>
              </a:rPr>
              <a:t>фонетичними</a:t>
            </a:r>
            <a:r>
              <a:rPr lang="uk-UA" dirty="0" smtClean="0"/>
              <a:t> </a:t>
            </a:r>
            <a:r>
              <a:rPr lang="uk-UA" dirty="0"/>
              <a:t>ознаками та </a:t>
            </a:r>
            <a:r>
              <a:rPr lang="uk-UA" dirty="0">
                <a:solidFill>
                  <a:srgbClr val="C00000"/>
                </a:solidFill>
              </a:rPr>
              <a:t>історичними</a:t>
            </a:r>
            <a:r>
              <a:rPr lang="uk-UA" dirty="0"/>
              <a:t> особливостями тво­рення прикметникових форм.</a:t>
            </a:r>
            <a:endParaRPr lang="ru-RU" dirty="0"/>
          </a:p>
          <a:p>
            <a:pPr marL="10972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87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8122096" cy="6010747"/>
          </a:xfrm>
        </p:spPr>
        <p:txBody>
          <a:bodyPr/>
          <a:lstStyle/>
          <a:p>
            <a:pPr algn="just"/>
            <a:r>
              <a:rPr lang="uk-UA" dirty="0"/>
              <a:t>До </a:t>
            </a:r>
            <a:r>
              <a:rPr lang="uk-UA" dirty="0">
                <a:solidFill>
                  <a:srgbClr val="C00000"/>
                </a:solidFill>
              </a:rPr>
              <a:t>ад'єк­тивного типу </a:t>
            </a:r>
            <a:r>
              <a:rPr lang="uk-UA" dirty="0"/>
              <a:t>належать прикметники, які утворюють повні </a:t>
            </a:r>
            <a:r>
              <a:rPr lang="uk-UA" dirty="0" smtClean="0"/>
              <a:t>             морфо­логічні </a:t>
            </a:r>
            <a:r>
              <a:rPr lang="uk-UA" dirty="0"/>
              <a:t>парадигми (</a:t>
            </a:r>
            <a:r>
              <a:rPr lang="uk-UA" dirty="0">
                <a:solidFill>
                  <a:srgbClr val="C00000"/>
                </a:solidFill>
              </a:rPr>
              <a:t>28 словоформ</a:t>
            </a:r>
            <a:r>
              <a:rPr lang="uk-UA" dirty="0"/>
              <a:t>), представлені наборами флексій повних форм прикметників. </a:t>
            </a:r>
            <a:endParaRPr lang="uk-UA" dirty="0" smtClean="0"/>
          </a:p>
          <a:p>
            <a:pPr algn="just"/>
            <a:r>
              <a:rPr lang="uk-UA" dirty="0"/>
              <a:t>У межах цього типу можна визначити </a:t>
            </a:r>
            <a:r>
              <a:rPr lang="uk-UA" b="1" dirty="0">
                <a:solidFill>
                  <a:srgbClr val="C00000"/>
                </a:solidFill>
              </a:rPr>
              <a:t>три</a:t>
            </a:r>
            <a:r>
              <a:rPr lang="uk-UA" b="1" dirty="0"/>
              <a:t> </a:t>
            </a:r>
            <a:r>
              <a:rPr lang="uk-UA" dirty="0"/>
              <a:t>парадигматичні групи прикметників</a:t>
            </a:r>
            <a:r>
              <a:rPr lang="uk-UA" b="1" dirty="0"/>
              <a:t>: </a:t>
            </a:r>
            <a:r>
              <a:rPr lang="uk-UA" b="1" dirty="0">
                <a:solidFill>
                  <a:srgbClr val="C00000"/>
                </a:solidFill>
              </a:rPr>
              <a:t>тверду групу; 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м'яку </a:t>
            </a:r>
            <a:r>
              <a:rPr lang="uk-UA" b="1" dirty="0">
                <a:solidFill>
                  <a:srgbClr val="C00000"/>
                </a:solidFill>
              </a:rPr>
              <a:t>групу</a:t>
            </a:r>
            <a:r>
              <a:rPr lang="uk-UA" b="1" dirty="0" smtClean="0">
                <a:solidFill>
                  <a:srgbClr val="C00000"/>
                </a:solidFill>
              </a:rPr>
              <a:t>;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групу прикмет­ників на </a:t>
            </a:r>
            <a:r>
              <a:rPr lang="uk-UA" b="1" dirty="0" err="1">
                <a:solidFill>
                  <a:srgbClr val="C0000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лиций</a:t>
            </a:r>
            <a:r>
              <a:rPr lang="uk-UA" dirty="0"/>
              <a:t>, що визначаються за </a:t>
            </a:r>
            <a:r>
              <a:rPr lang="uk-UA" dirty="0">
                <a:solidFill>
                  <a:srgbClr val="C00000"/>
                </a:solidFill>
              </a:rPr>
              <a:t>характером кінцевої приголосної фонеми основи</a:t>
            </a:r>
            <a:r>
              <a:rPr lang="uk-UA" dirty="0"/>
              <a:t> усіх родових словоформ у на­зивному відмінку </a:t>
            </a:r>
            <a:r>
              <a:rPr lang="uk-UA" dirty="0" smtClean="0"/>
              <a:t>однини.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8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280920" cy="5818651"/>
          </a:xfrm>
        </p:spPr>
        <p:txBody>
          <a:bodyPr/>
          <a:lstStyle/>
          <a:p>
            <a:pPr lvl="0" algn="just"/>
            <a:r>
              <a:rPr lang="uk-UA" b="1" dirty="0">
                <a:solidFill>
                  <a:srgbClr val="C00000"/>
                </a:solidFill>
              </a:rPr>
              <a:t>тверда група </a:t>
            </a:r>
            <a:r>
              <a:rPr lang="uk-UA" dirty="0"/>
              <a:t>– тверда кінцева приголосна основи в усіх родових формах називного відмінка</a:t>
            </a:r>
            <a:r>
              <a:rPr lang="uk-UA" dirty="0" smtClean="0"/>
              <a:t>: </a:t>
            </a:r>
            <a:r>
              <a:rPr lang="uk-UA" dirty="0" err="1" smtClean="0">
                <a:solidFill>
                  <a:srgbClr val="0070C0"/>
                </a:solidFill>
              </a:rPr>
              <a:t>муд</a:t>
            </a:r>
            <a:r>
              <a:rPr lang="uk-UA" b="1" dirty="0" err="1" smtClean="0">
                <a:solidFill>
                  <a:srgbClr val="C00000"/>
                </a:solidFill>
              </a:rPr>
              <a:t>р</a:t>
            </a:r>
            <a:r>
              <a:rPr lang="uk-UA" dirty="0" err="1" smtClean="0">
                <a:solidFill>
                  <a:srgbClr val="0070C0"/>
                </a:solidFill>
              </a:rPr>
              <a:t>-ий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муд</a:t>
            </a:r>
            <a:r>
              <a:rPr lang="uk-UA" b="1" dirty="0" err="1" smtClean="0">
                <a:solidFill>
                  <a:srgbClr val="C00000"/>
                </a:solidFill>
              </a:rPr>
              <a:t>р</a:t>
            </a:r>
            <a:r>
              <a:rPr lang="uk-UA" dirty="0" err="1" smtClean="0">
                <a:solidFill>
                  <a:srgbClr val="0070C0"/>
                </a:solidFill>
              </a:rPr>
              <a:t>-а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муд</a:t>
            </a:r>
            <a:r>
              <a:rPr lang="uk-UA" b="1" dirty="0" err="1" smtClean="0">
                <a:solidFill>
                  <a:srgbClr val="C00000"/>
                </a:solidFill>
              </a:rPr>
              <a:t>р</a:t>
            </a:r>
            <a:r>
              <a:rPr lang="uk-UA" dirty="0" err="1" smtClean="0">
                <a:solidFill>
                  <a:srgbClr val="0070C0"/>
                </a:solidFill>
              </a:rPr>
              <a:t>-е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сільсь</a:t>
            </a:r>
            <a:r>
              <a:rPr lang="uk-UA" b="1" dirty="0" err="1" smtClean="0">
                <a:solidFill>
                  <a:srgbClr val="C00000"/>
                </a:solidFill>
              </a:rPr>
              <a:t>к</a:t>
            </a:r>
            <a:r>
              <a:rPr lang="uk-UA" dirty="0" err="1" smtClean="0">
                <a:solidFill>
                  <a:srgbClr val="0070C0"/>
                </a:solidFill>
              </a:rPr>
              <a:t>-ий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сільсь</a:t>
            </a:r>
            <a:r>
              <a:rPr lang="uk-UA" b="1" dirty="0" err="1" smtClean="0">
                <a:solidFill>
                  <a:srgbClr val="C00000"/>
                </a:solidFill>
              </a:rPr>
              <a:t>к</a:t>
            </a:r>
            <a:r>
              <a:rPr lang="uk-UA" dirty="0" err="1" smtClean="0">
                <a:solidFill>
                  <a:srgbClr val="0070C0"/>
                </a:solidFill>
              </a:rPr>
              <a:t>-а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сільсь</a:t>
            </a:r>
            <a:r>
              <a:rPr lang="uk-UA" b="1" dirty="0" err="1" smtClean="0">
                <a:solidFill>
                  <a:srgbClr val="C00000"/>
                </a:solidFill>
              </a:rPr>
              <a:t>к</a:t>
            </a:r>
            <a:r>
              <a:rPr lang="uk-UA" dirty="0" err="1" smtClean="0">
                <a:solidFill>
                  <a:srgbClr val="0070C0"/>
                </a:solidFill>
              </a:rPr>
              <a:t>-е</a:t>
            </a:r>
            <a:r>
              <a:rPr lang="uk-UA" i="1" dirty="0" smtClean="0"/>
              <a:t>;</a:t>
            </a:r>
          </a:p>
          <a:p>
            <a:pPr algn="just"/>
            <a:r>
              <a:rPr lang="uk-UA" b="1" dirty="0">
                <a:solidFill>
                  <a:srgbClr val="C00000"/>
                </a:solidFill>
              </a:rPr>
              <a:t>м'яка група </a:t>
            </a:r>
            <a:r>
              <a:rPr lang="uk-UA" dirty="0"/>
              <a:t>– м'яка кінцева приголосна основи в усіх родових формах називного відмінка: </a:t>
            </a:r>
            <a:r>
              <a:rPr lang="uk-UA" i="1" dirty="0" err="1">
                <a:solidFill>
                  <a:srgbClr val="0070C0"/>
                </a:solidFill>
              </a:rPr>
              <a:t>вечір</a:t>
            </a:r>
            <a:r>
              <a:rPr lang="uk-UA" b="1" i="1" dirty="0" err="1">
                <a:solidFill>
                  <a:srgbClr val="C00000"/>
                </a:solidFill>
              </a:rPr>
              <a:t>н</a:t>
            </a:r>
            <a:r>
              <a:rPr lang="uk-UA" i="1" dirty="0" err="1">
                <a:solidFill>
                  <a:srgbClr val="C00000"/>
                </a:solidFill>
              </a:rPr>
              <a:t>'-</a:t>
            </a:r>
            <a:r>
              <a:rPr lang="uk-UA" i="1" dirty="0" err="1">
                <a:solidFill>
                  <a:srgbClr val="0070C0"/>
                </a:solidFill>
              </a:rPr>
              <a:t>ій</a:t>
            </a:r>
            <a:r>
              <a:rPr lang="uk-UA" i="1" dirty="0">
                <a:solidFill>
                  <a:srgbClr val="0070C0"/>
                </a:solidFill>
              </a:rPr>
              <a:t>, </a:t>
            </a:r>
            <a:r>
              <a:rPr lang="uk-UA" i="1" dirty="0" err="1">
                <a:solidFill>
                  <a:srgbClr val="0070C0"/>
                </a:solidFill>
              </a:rPr>
              <a:t>вечір</a:t>
            </a:r>
            <a:r>
              <a:rPr lang="uk-UA" b="1" i="1" dirty="0" err="1">
                <a:solidFill>
                  <a:srgbClr val="C00000"/>
                </a:solidFill>
              </a:rPr>
              <a:t>н'-</a:t>
            </a:r>
            <a:r>
              <a:rPr lang="uk-UA" i="1" dirty="0" err="1">
                <a:solidFill>
                  <a:srgbClr val="0070C0"/>
                </a:solidFill>
              </a:rPr>
              <a:t>а</a:t>
            </a:r>
            <a:r>
              <a:rPr lang="uk-UA" i="1" dirty="0">
                <a:solidFill>
                  <a:srgbClr val="0070C0"/>
                </a:solidFill>
              </a:rPr>
              <a:t>, </a:t>
            </a:r>
            <a:r>
              <a:rPr lang="uk-UA" i="1" dirty="0" err="1" smtClean="0">
                <a:solidFill>
                  <a:srgbClr val="0070C0"/>
                </a:solidFill>
              </a:rPr>
              <a:t>вечір</a:t>
            </a:r>
            <a:r>
              <a:rPr lang="uk-UA" b="1" i="1" dirty="0" err="1" smtClean="0">
                <a:solidFill>
                  <a:srgbClr val="C00000"/>
                </a:solidFill>
              </a:rPr>
              <a:t>н'-</a:t>
            </a:r>
            <a:r>
              <a:rPr lang="uk-UA" i="1" dirty="0" err="1" smtClean="0">
                <a:solidFill>
                  <a:srgbClr val="0070C0"/>
                </a:solidFill>
              </a:rPr>
              <a:t>е</a:t>
            </a:r>
            <a:r>
              <a:rPr lang="uk-UA" i="1" dirty="0"/>
              <a:t>;</a:t>
            </a:r>
            <a:endParaRPr lang="ru-RU" dirty="0"/>
          </a:p>
          <a:p>
            <a:pPr algn="just"/>
            <a:r>
              <a:rPr lang="uk-UA" b="1" dirty="0"/>
              <a:t>група на </a:t>
            </a:r>
            <a:r>
              <a:rPr lang="uk-UA" b="1" dirty="0" err="1">
                <a:solidFill>
                  <a:srgbClr val="C00000"/>
                </a:solidFill>
              </a:rPr>
              <a:t>-лиций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/>
              <a:t>змішує тверді і м'які основи: форми </a:t>
            </a:r>
            <a:r>
              <a:rPr lang="uk-UA" dirty="0">
                <a:solidFill>
                  <a:srgbClr val="00B050"/>
                </a:solidFill>
              </a:rPr>
              <a:t>називного</a:t>
            </a:r>
            <a:r>
              <a:rPr lang="uk-UA" dirty="0"/>
              <a:t> відмінка </a:t>
            </a:r>
            <a:r>
              <a:rPr lang="uk-UA" dirty="0">
                <a:solidFill>
                  <a:srgbClr val="00B050"/>
                </a:solidFill>
              </a:rPr>
              <a:t>чоловічого</a:t>
            </a:r>
            <a:r>
              <a:rPr lang="uk-UA" dirty="0"/>
              <a:t> і </a:t>
            </a:r>
            <a:r>
              <a:rPr lang="uk-UA" dirty="0">
                <a:solidFill>
                  <a:srgbClr val="00B050"/>
                </a:solidFill>
              </a:rPr>
              <a:t>середнього</a:t>
            </a:r>
            <a:r>
              <a:rPr lang="uk-UA" dirty="0"/>
              <a:t> роду мають </a:t>
            </a:r>
            <a:r>
              <a:rPr lang="uk-UA" dirty="0">
                <a:solidFill>
                  <a:srgbClr val="00B050"/>
                </a:solidFill>
              </a:rPr>
              <a:t>тверду</a:t>
            </a:r>
            <a:r>
              <a:rPr lang="uk-UA" dirty="0"/>
              <a:t> кінцеву приголосну основи </a:t>
            </a:r>
            <a:r>
              <a:rPr lang="uk-UA" i="1" dirty="0"/>
              <a:t>(</a:t>
            </a:r>
            <a:r>
              <a:rPr lang="uk-UA" i="1" dirty="0" err="1" smtClean="0">
                <a:solidFill>
                  <a:srgbClr val="0070C0"/>
                </a:solidFill>
              </a:rPr>
              <a:t>повноли</a:t>
            </a:r>
            <a:r>
              <a:rPr lang="uk-UA" b="1" i="1" dirty="0" err="1" smtClean="0">
                <a:solidFill>
                  <a:srgbClr val="C00000"/>
                </a:solidFill>
              </a:rPr>
              <a:t>ц</a:t>
            </a:r>
            <a:r>
              <a:rPr lang="uk-UA" i="1" dirty="0" err="1" smtClean="0">
                <a:solidFill>
                  <a:srgbClr val="0070C0"/>
                </a:solidFill>
              </a:rPr>
              <a:t>-ий</a:t>
            </a:r>
            <a:r>
              <a:rPr lang="uk-UA" i="1" dirty="0">
                <a:solidFill>
                  <a:srgbClr val="0070C0"/>
                </a:solidFill>
              </a:rPr>
              <a:t>, </a:t>
            </a:r>
            <a:r>
              <a:rPr lang="uk-UA" i="1" dirty="0" err="1" smtClean="0">
                <a:solidFill>
                  <a:srgbClr val="0070C0"/>
                </a:solidFill>
              </a:rPr>
              <a:t>повноли</a:t>
            </a:r>
            <a:r>
              <a:rPr lang="uk-UA" b="1" i="1" dirty="0" err="1" smtClean="0">
                <a:solidFill>
                  <a:srgbClr val="C00000"/>
                </a:solidFill>
              </a:rPr>
              <a:t>ц</a:t>
            </a:r>
            <a:r>
              <a:rPr lang="uk-UA" i="1" dirty="0" err="1" smtClean="0">
                <a:solidFill>
                  <a:srgbClr val="0070C0"/>
                </a:solidFill>
              </a:rPr>
              <a:t>-е</a:t>
            </a:r>
            <a:r>
              <a:rPr lang="uk-UA" i="1" dirty="0"/>
              <a:t>); </a:t>
            </a:r>
            <a:r>
              <a:rPr lang="uk-UA" dirty="0"/>
              <a:t>форми жіночого роду – </a:t>
            </a:r>
            <a:r>
              <a:rPr lang="uk-UA" dirty="0">
                <a:solidFill>
                  <a:srgbClr val="00B050"/>
                </a:solidFill>
              </a:rPr>
              <a:t>м'яку</a:t>
            </a:r>
            <a:r>
              <a:rPr lang="uk-UA" dirty="0"/>
              <a:t> кінцеву приголосну основи (</a:t>
            </a:r>
            <a:r>
              <a:rPr lang="uk-UA" i="1" dirty="0" err="1" smtClean="0">
                <a:solidFill>
                  <a:srgbClr val="0070C0"/>
                </a:solidFill>
              </a:rPr>
              <a:t>повноли</a:t>
            </a:r>
            <a:r>
              <a:rPr lang="uk-UA" b="1" i="1" dirty="0" err="1" smtClean="0">
                <a:solidFill>
                  <a:srgbClr val="C00000"/>
                </a:solidFill>
              </a:rPr>
              <a:t>ц</a:t>
            </a:r>
            <a:r>
              <a:rPr lang="uk-UA" b="1" i="1" dirty="0" err="1">
                <a:solidFill>
                  <a:srgbClr val="C00000"/>
                </a:solidFill>
              </a:rPr>
              <a:t>'-</a:t>
            </a:r>
            <a:r>
              <a:rPr lang="uk-UA" i="1" dirty="0" err="1">
                <a:solidFill>
                  <a:srgbClr val="0070C0"/>
                </a:solidFill>
              </a:rPr>
              <a:t>а</a:t>
            </a:r>
            <a:r>
              <a:rPr lang="uk-UA" i="1" dirty="0"/>
              <a:t>).</a:t>
            </a:r>
            <a:endParaRPr lang="ru-RU" dirty="0"/>
          </a:p>
          <a:p>
            <a:pPr lvl="0"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6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8640"/>
            <a:ext cx="8229600" cy="5832648"/>
          </a:xfrm>
        </p:spPr>
        <p:txBody>
          <a:bodyPr/>
          <a:lstStyle/>
          <a:p>
            <a:pPr algn="just"/>
            <a:r>
              <a:rPr lang="uk-UA" b="1" dirty="0"/>
              <a:t>За зразком </a:t>
            </a:r>
            <a:r>
              <a:rPr lang="uk-UA" b="1" dirty="0">
                <a:solidFill>
                  <a:srgbClr val="C00000"/>
                </a:solidFill>
              </a:rPr>
              <a:t>твердої групи </a:t>
            </a:r>
            <a:r>
              <a:rPr lang="uk-UA" dirty="0"/>
              <a:t>відмінюється переважна більшість </a:t>
            </a:r>
            <a:r>
              <a:rPr lang="uk-UA" dirty="0">
                <a:solidFill>
                  <a:srgbClr val="C00000"/>
                </a:solidFill>
              </a:rPr>
              <a:t>якісних</a:t>
            </a:r>
            <a:r>
              <a:rPr lang="uk-UA" dirty="0"/>
              <a:t> та </a:t>
            </a:r>
            <a:r>
              <a:rPr lang="uk-UA" dirty="0">
                <a:solidFill>
                  <a:srgbClr val="C00000"/>
                </a:solidFill>
              </a:rPr>
              <a:t>власне</a:t>
            </a:r>
            <a:r>
              <a:rPr lang="uk-UA" dirty="0"/>
              <a:t> </a:t>
            </a:r>
            <a:r>
              <a:rPr lang="uk-UA" dirty="0">
                <a:solidFill>
                  <a:srgbClr val="C00000"/>
                </a:solidFill>
              </a:rPr>
              <a:t>відносних</a:t>
            </a:r>
            <a:r>
              <a:rPr lang="uk-UA" dirty="0"/>
              <a:t> прикметників української мови, а та­кож усі </a:t>
            </a:r>
            <a:r>
              <a:rPr lang="uk-UA" dirty="0">
                <a:solidFill>
                  <a:srgbClr val="C00000"/>
                </a:solidFill>
              </a:rPr>
              <a:t>дієприкметники</a:t>
            </a:r>
            <a:r>
              <a:rPr lang="uk-UA" dirty="0"/>
              <a:t>, </a:t>
            </a:r>
            <a:r>
              <a:rPr lang="uk-UA" dirty="0">
                <a:solidFill>
                  <a:srgbClr val="C00000"/>
                </a:solidFill>
              </a:rPr>
              <a:t>присвійно-відносні</a:t>
            </a:r>
            <a:r>
              <a:rPr lang="uk-UA" dirty="0"/>
              <a:t> прикметники та </a:t>
            </a:r>
            <a:r>
              <a:rPr lang="uk-UA" dirty="0">
                <a:solidFill>
                  <a:srgbClr val="C00000"/>
                </a:solidFill>
              </a:rPr>
              <a:t>по­рядково-відносні</a:t>
            </a:r>
            <a:r>
              <a:rPr lang="uk-UA" dirty="0"/>
              <a:t> (крім </a:t>
            </a:r>
            <a:r>
              <a:rPr lang="uk-UA" i="1" dirty="0" smtClean="0"/>
              <a:t>третій)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09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589640" cy="5822107"/>
          </a:xfrm>
        </p:spPr>
        <p:txBody>
          <a:bodyPr/>
          <a:lstStyle/>
          <a:p>
            <a:r>
              <a:rPr lang="uk-UA" b="1" dirty="0" smtClean="0"/>
              <a:t>Зразки </a:t>
            </a:r>
            <a:r>
              <a:rPr lang="uk-UA" b="1" dirty="0"/>
              <a:t>парадигм прикметників твердої </a:t>
            </a:r>
            <a:r>
              <a:rPr lang="uk-UA" b="1" dirty="0" smtClean="0"/>
              <a:t>групи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Чол. р.              Середній р.           </a:t>
            </a:r>
            <a:r>
              <a:rPr lang="uk-UA" dirty="0" err="1" smtClean="0">
                <a:solidFill>
                  <a:srgbClr val="0070C0"/>
                </a:solidFill>
              </a:rPr>
              <a:t>Жін.р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Н.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ий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е</a:t>
            </a:r>
            <a:r>
              <a:rPr lang="uk-UA" b="1" dirty="0" smtClean="0">
                <a:solidFill>
                  <a:srgbClr val="00B050"/>
                </a:solidFill>
              </a:rPr>
              <a:t> (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еє</a:t>
            </a:r>
            <a:r>
              <a:rPr lang="uk-UA" b="1" dirty="0" smtClean="0">
                <a:solidFill>
                  <a:srgbClr val="00B050"/>
                </a:solidFill>
              </a:rPr>
              <a:t>)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а</a:t>
            </a:r>
            <a:r>
              <a:rPr lang="uk-UA" b="1" dirty="0" smtClean="0">
                <a:solidFill>
                  <a:srgbClr val="C00000"/>
                </a:solidFill>
              </a:rPr>
              <a:t> (</a:t>
            </a:r>
            <a:r>
              <a:rPr lang="uk-UA" b="1" dirty="0" err="1" smtClean="0">
                <a:solidFill>
                  <a:srgbClr val="C00000"/>
                </a:solidFill>
              </a:rPr>
              <a:t>-ая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Р. 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ого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    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ої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Д.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ому</a:t>
            </a:r>
            <a:r>
              <a:rPr lang="uk-UA" b="1" dirty="0" smtClean="0">
                <a:solidFill>
                  <a:srgbClr val="00B050"/>
                </a:solidFill>
              </a:rPr>
              <a:t>         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ій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З.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ий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е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-еє</a:t>
            </a:r>
            <a:r>
              <a:rPr lang="uk-UA" b="1" dirty="0" smtClean="0">
                <a:solidFill>
                  <a:srgbClr val="C00000"/>
                </a:solidFill>
              </a:rPr>
              <a:t>)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у</a:t>
            </a:r>
            <a:r>
              <a:rPr lang="uk-UA" b="1" dirty="0" smtClean="0">
                <a:solidFill>
                  <a:srgbClr val="C00000"/>
                </a:solidFill>
              </a:rPr>
              <a:t> (</a:t>
            </a:r>
            <a:r>
              <a:rPr lang="uk-UA" b="1" dirty="0" err="1" smtClean="0">
                <a:solidFill>
                  <a:srgbClr val="C00000"/>
                </a:solidFill>
              </a:rPr>
              <a:t>-ую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               або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ого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О. 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им</a:t>
            </a:r>
            <a:r>
              <a:rPr lang="uk-UA" b="1" dirty="0" smtClean="0">
                <a:solidFill>
                  <a:srgbClr val="00B050"/>
                </a:solidFill>
              </a:rPr>
              <a:t>            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ою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М. </a:t>
            </a:r>
            <a:r>
              <a:rPr lang="uk-UA" b="1" dirty="0" smtClean="0">
                <a:solidFill>
                  <a:srgbClr val="00B050"/>
                </a:solidFill>
              </a:rPr>
              <a:t>(</a:t>
            </a:r>
            <a:r>
              <a:rPr lang="uk-UA" b="1" dirty="0" smtClean="0">
                <a:solidFill>
                  <a:srgbClr val="C00000"/>
                </a:solidFill>
              </a:rPr>
              <a:t>у, на, по, при</a:t>
            </a:r>
            <a:r>
              <a:rPr lang="uk-UA" b="1" dirty="0" smtClean="0">
                <a:solidFill>
                  <a:srgbClr val="00B050"/>
                </a:solidFill>
              </a:rPr>
              <a:t>)</a:t>
            </a:r>
          </a:p>
          <a:p>
            <a:pPr marL="109728" indent="0">
              <a:buNone/>
            </a:pP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ому</a:t>
            </a:r>
            <a:r>
              <a:rPr lang="uk-UA" b="1" dirty="0" smtClean="0">
                <a:solidFill>
                  <a:srgbClr val="00B050"/>
                </a:solidFill>
              </a:rPr>
              <a:t> і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ім</a:t>
            </a:r>
            <a:r>
              <a:rPr lang="uk-UA" b="1" dirty="0" smtClean="0">
                <a:solidFill>
                  <a:srgbClr val="00B050"/>
                </a:solidFill>
              </a:rPr>
              <a:t>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ій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Кл.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ий</a:t>
            </a:r>
            <a:r>
              <a:rPr lang="uk-UA" b="1" dirty="0" smtClean="0">
                <a:solidFill>
                  <a:srgbClr val="C00000"/>
                </a:solidFill>
              </a:rPr>
              <a:t>  </a:t>
            </a:r>
            <a:r>
              <a:rPr lang="uk-UA" b="1" dirty="0" smtClean="0">
                <a:solidFill>
                  <a:srgbClr val="00B050"/>
                </a:solidFill>
              </a:rPr>
              <a:t>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е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-еє</a:t>
            </a:r>
            <a:r>
              <a:rPr lang="uk-UA" b="1" dirty="0" smtClean="0">
                <a:solidFill>
                  <a:srgbClr val="C00000"/>
                </a:solidFill>
              </a:rPr>
              <a:t>) </a:t>
            </a:r>
            <a:r>
              <a:rPr lang="uk-UA" b="1" dirty="0" smtClean="0">
                <a:solidFill>
                  <a:srgbClr val="00B050"/>
                </a:solidFill>
              </a:rPr>
              <a:t>         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а</a:t>
            </a:r>
            <a:r>
              <a:rPr lang="uk-UA" b="1" dirty="0" smtClean="0">
                <a:solidFill>
                  <a:srgbClr val="C00000"/>
                </a:solidFill>
              </a:rPr>
              <a:t> (</a:t>
            </a:r>
            <a:r>
              <a:rPr lang="uk-UA" b="1" dirty="0" err="1" smtClean="0">
                <a:solidFill>
                  <a:srgbClr val="C00000"/>
                </a:solidFill>
              </a:rPr>
              <a:t>-ая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8252301" cy="5688632"/>
          </a:xfrm>
        </p:spPr>
        <p:txBody>
          <a:bodyPr/>
          <a:lstStyle/>
          <a:p>
            <a:pPr algn="ctr"/>
            <a:r>
              <a:rPr lang="uk-UA" b="1" dirty="0"/>
              <a:t>Зразки парадигм прикметників твердої групи</a:t>
            </a:r>
          </a:p>
          <a:p>
            <a:r>
              <a:rPr lang="uk-UA" dirty="0">
                <a:solidFill>
                  <a:srgbClr val="0070C0"/>
                </a:solidFill>
              </a:rPr>
              <a:t>Чол. р.              Середній р.           </a:t>
            </a:r>
            <a:r>
              <a:rPr lang="uk-UA" dirty="0" err="1">
                <a:solidFill>
                  <a:srgbClr val="0070C0"/>
                </a:solidFill>
              </a:rPr>
              <a:t>Жін.р</a:t>
            </a:r>
            <a:r>
              <a:rPr lang="uk-UA" dirty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Н. </a:t>
            </a:r>
            <a:r>
              <a:rPr lang="uk-UA" dirty="0" err="1" smtClean="0">
                <a:solidFill>
                  <a:srgbClr val="00B050"/>
                </a:solidFill>
              </a:rPr>
              <a:t>батьків-</a:t>
            </a:r>
            <a:r>
              <a:rPr lang="pl-PL" dirty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         </a:t>
            </a:r>
            <a:r>
              <a:rPr lang="uk-UA" dirty="0" err="1">
                <a:solidFill>
                  <a:srgbClr val="00B050"/>
                </a:solidFill>
              </a:rPr>
              <a:t>батьков-</a:t>
            </a:r>
            <a:r>
              <a:rPr lang="uk-UA" dirty="0" err="1">
                <a:solidFill>
                  <a:srgbClr val="C00000"/>
                </a:solidFill>
              </a:rPr>
              <a:t>е</a:t>
            </a:r>
            <a:r>
              <a:rPr lang="uk-UA" dirty="0">
                <a:solidFill>
                  <a:srgbClr val="00B050"/>
                </a:solidFill>
              </a:rPr>
              <a:t>           </a:t>
            </a:r>
            <a:r>
              <a:rPr lang="uk-UA" dirty="0" err="1">
                <a:solidFill>
                  <a:srgbClr val="00B050"/>
                </a:solidFill>
              </a:rPr>
              <a:t>батьков-</a:t>
            </a:r>
            <a:r>
              <a:rPr lang="uk-UA" dirty="0" err="1">
                <a:solidFill>
                  <a:srgbClr val="C00000"/>
                </a:solidFill>
              </a:rPr>
              <a:t>а</a:t>
            </a:r>
            <a:endParaRPr lang="uk-UA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>
                <a:solidFill>
                  <a:srgbClr val="C00000"/>
                </a:solidFill>
              </a:rPr>
              <a:t>Р.               </a:t>
            </a:r>
            <a:r>
              <a:rPr lang="uk-UA" dirty="0" err="1">
                <a:solidFill>
                  <a:srgbClr val="00B050"/>
                </a:solidFill>
              </a:rPr>
              <a:t>батьков-</a:t>
            </a:r>
            <a:r>
              <a:rPr lang="uk-UA" dirty="0" err="1">
                <a:solidFill>
                  <a:srgbClr val="C00000"/>
                </a:solidFill>
              </a:rPr>
              <a:t>ого</a:t>
            </a:r>
            <a:r>
              <a:rPr lang="uk-UA" dirty="0">
                <a:solidFill>
                  <a:srgbClr val="00B050"/>
                </a:solidFill>
              </a:rPr>
              <a:t>    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ої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Д. 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ому</a:t>
            </a:r>
            <a:r>
              <a:rPr lang="uk-UA" dirty="0" smtClean="0">
                <a:solidFill>
                  <a:srgbClr val="C00000"/>
                </a:solidFill>
              </a:rPr>
              <a:t>   </a:t>
            </a:r>
            <a:r>
              <a:rPr lang="uk-UA" dirty="0" smtClean="0">
                <a:solidFill>
                  <a:srgbClr val="00B050"/>
                </a:solidFill>
              </a:rPr>
              <a:t>   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ій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З</a:t>
            </a:r>
            <a:r>
              <a:rPr lang="uk-UA" dirty="0">
                <a:solidFill>
                  <a:srgbClr val="C00000"/>
                </a:solidFill>
              </a:rPr>
              <a:t>. </a:t>
            </a:r>
            <a:r>
              <a:rPr lang="uk-UA" dirty="0" err="1">
                <a:solidFill>
                  <a:srgbClr val="00B050"/>
                </a:solidFill>
              </a:rPr>
              <a:t>батьків-</a:t>
            </a:r>
            <a:r>
              <a:rPr lang="pl-PL" dirty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е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у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</a:t>
            </a:r>
            <a:r>
              <a:rPr lang="uk-UA" dirty="0">
                <a:solidFill>
                  <a:srgbClr val="00B050"/>
                </a:solidFill>
              </a:rPr>
              <a:t>або </a:t>
            </a:r>
            <a:r>
              <a:rPr lang="uk-UA" dirty="0" err="1">
                <a:solidFill>
                  <a:srgbClr val="00B050"/>
                </a:solidFill>
              </a:rPr>
              <a:t>батьков-</a:t>
            </a:r>
            <a:r>
              <a:rPr lang="uk-UA" dirty="0" err="1">
                <a:solidFill>
                  <a:srgbClr val="C00000"/>
                </a:solidFill>
              </a:rPr>
              <a:t>ого</a:t>
            </a:r>
            <a:r>
              <a:rPr lang="uk-UA" dirty="0">
                <a:solidFill>
                  <a:srgbClr val="00B050"/>
                </a:solidFill>
              </a:rPr>
              <a:t> </a:t>
            </a:r>
            <a:endParaRPr lang="uk-UA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О</a:t>
            </a:r>
            <a:r>
              <a:rPr lang="uk-UA" dirty="0" smtClean="0">
                <a:solidFill>
                  <a:srgbClr val="00B050"/>
                </a:solidFill>
              </a:rPr>
              <a:t>.  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им</a:t>
            </a:r>
            <a:r>
              <a:rPr lang="uk-UA" dirty="0" smtClean="0">
                <a:solidFill>
                  <a:srgbClr val="00B050"/>
                </a:solidFill>
              </a:rPr>
              <a:t>     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dirty="0" err="1" smtClean="0">
                <a:solidFill>
                  <a:srgbClr val="C00000"/>
                </a:solidFill>
              </a:rPr>
              <a:t>ою</a:t>
            </a:r>
            <a:endParaRPr lang="uk-UA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М. </a:t>
            </a:r>
            <a:r>
              <a:rPr lang="uk-UA" b="1" dirty="0">
                <a:solidFill>
                  <a:srgbClr val="00B050"/>
                </a:solidFill>
              </a:rPr>
              <a:t>(</a:t>
            </a:r>
            <a:r>
              <a:rPr lang="uk-UA" b="1" dirty="0">
                <a:solidFill>
                  <a:srgbClr val="C00000"/>
                </a:solidFill>
              </a:rPr>
              <a:t>у, на, по, при</a:t>
            </a:r>
            <a:r>
              <a:rPr lang="uk-UA" b="1" dirty="0" smtClean="0">
                <a:solidFill>
                  <a:srgbClr val="00B050"/>
                </a:solidFill>
              </a:rPr>
              <a:t>)              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00B050"/>
                </a:solidFill>
              </a:rPr>
              <a:t>ій</a:t>
            </a:r>
            <a:endParaRPr lang="uk-UA" b="1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uk-UA" dirty="0" smtClean="0"/>
              <a:t>            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ому</a:t>
            </a:r>
            <a:r>
              <a:rPr lang="uk-UA" dirty="0" smtClean="0">
                <a:solidFill>
                  <a:srgbClr val="00B050"/>
                </a:solidFill>
              </a:rPr>
              <a:t> і </a:t>
            </a:r>
            <a:r>
              <a:rPr lang="uk-UA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ім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dirty="0" smtClean="0">
                <a:solidFill>
                  <a:srgbClr val="C00000"/>
                </a:solidFill>
              </a:rPr>
              <a:t>Кл.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err="1">
                <a:solidFill>
                  <a:srgbClr val="00B050"/>
                </a:solidFill>
              </a:rPr>
              <a:t>батьків-</a:t>
            </a:r>
            <a:r>
              <a:rPr lang="pl-PL" dirty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dirty="0">
                <a:solidFill>
                  <a:srgbClr val="00B050"/>
                </a:solidFill>
              </a:rPr>
              <a:t>          </a:t>
            </a:r>
            <a:r>
              <a:rPr lang="uk-UA" dirty="0" err="1">
                <a:solidFill>
                  <a:srgbClr val="00B050"/>
                </a:solidFill>
              </a:rPr>
              <a:t>батьков-</a:t>
            </a:r>
            <a:r>
              <a:rPr lang="uk-UA" dirty="0" err="1">
                <a:solidFill>
                  <a:srgbClr val="C00000"/>
                </a:solidFill>
              </a:rPr>
              <a:t>е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          </a:t>
            </a:r>
            <a:r>
              <a:rPr lang="uk-UA" dirty="0" err="1">
                <a:solidFill>
                  <a:srgbClr val="00B050"/>
                </a:solidFill>
              </a:rPr>
              <a:t>батьков-</a:t>
            </a:r>
            <a:r>
              <a:rPr lang="uk-UA" b="1" dirty="0" err="1">
                <a:solidFill>
                  <a:srgbClr val="C00000"/>
                </a:solidFill>
              </a:rPr>
              <a:t>а</a:t>
            </a:r>
            <a:endParaRPr lang="uk-UA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44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5544616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Зразки парадигм прикметників твердої </a:t>
            </a:r>
            <a:r>
              <a:rPr lang="uk-UA" b="1" dirty="0" smtClean="0"/>
              <a:t>групи</a:t>
            </a:r>
          </a:p>
          <a:p>
            <a:pPr algn="ctr"/>
            <a:r>
              <a:rPr lang="uk-UA" b="1" dirty="0" smtClean="0"/>
              <a:t>Множина</a:t>
            </a: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Н. </a:t>
            </a:r>
            <a:r>
              <a:rPr lang="uk-UA" b="1" dirty="0" err="1" smtClean="0">
                <a:solidFill>
                  <a:srgbClr val="00B050"/>
                </a:solidFill>
              </a:rPr>
              <a:t>добр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-ії</a:t>
            </a:r>
            <a:r>
              <a:rPr lang="uk-UA" b="1" dirty="0" smtClean="0">
                <a:solidFill>
                  <a:srgbClr val="C00000"/>
                </a:solidFill>
              </a:rPr>
              <a:t>)  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 smtClean="0">
                <a:solidFill>
                  <a:srgbClr val="00B050"/>
                </a:solidFill>
              </a:rPr>
              <a:t>           </a:t>
            </a: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Р.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r>
              <a:rPr lang="uk-UA" b="1" dirty="0" smtClean="0">
                <a:solidFill>
                  <a:srgbClr val="00B050"/>
                </a:solidFill>
              </a:rPr>
              <a:t>    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Д.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им</a:t>
            </a:r>
            <a:r>
              <a:rPr lang="uk-UA" b="1" dirty="0" smtClean="0">
                <a:solidFill>
                  <a:srgbClr val="00B050"/>
                </a:solidFill>
              </a:rPr>
              <a:t>   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им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материн-</a:t>
            </a:r>
            <a:r>
              <a:rPr lang="uk-UA" b="1" dirty="0" err="1" smtClean="0">
                <a:solidFill>
                  <a:srgbClr val="C00000"/>
                </a:solidFill>
              </a:rPr>
              <a:t>им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З. </a:t>
            </a:r>
            <a:r>
              <a:rPr lang="uk-UA" b="1" dirty="0" err="1" smtClean="0">
                <a:solidFill>
                  <a:srgbClr val="00B050"/>
                </a:solidFill>
              </a:rPr>
              <a:t>добр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-ії</a:t>
            </a:r>
            <a:r>
              <a:rPr lang="uk-UA" b="1" dirty="0" smtClean="0">
                <a:solidFill>
                  <a:srgbClr val="C00000"/>
                </a:solidFill>
              </a:rPr>
              <a:t>)  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 smtClean="0">
                <a:solidFill>
                  <a:srgbClr val="00B050"/>
                </a:solidFill>
              </a:rPr>
              <a:t>     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uk-UA" b="1" dirty="0"/>
              <a:t>а</a:t>
            </a:r>
            <a:r>
              <a:rPr lang="uk-UA" b="1" dirty="0" smtClean="0"/>
              <a:t>бо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r>
              <a:rPr lang="uk-UA" b="1" dirty="0" smtClean="0">
                <a:solidFill>
                  <a:srgbClr val="00B050"/>
                </a:solidFill>
              </a:rPr>
              <a:t>  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О. </a:t>
            </a:r>
            <a:r>
              <a:rPr lang="uk-UA" b="1" dirty="0" err="1" smtClean="0">
                <a:solidFill>
                  <a:srgbClr val="00B050"/>
                </a:solidFill>
              </a:rPr>
              <a:t>добр-ими</a:t>
            </a:r>
            <a:r>
              <a:rPr lang="uk-UA" b="1" dirty="0" smtClean="0">
                <a:solidFill>
                  <a:srgbClr val="00B050"/>
                </a:solidFill>
              </a:rPr>
              <a:t>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ими</a:t>
            </a:r>
            <a:r>
              <a:rPr lang="uk-UA" b="1" dirty="0" smtClean="0">
                <a:solidFill>
                  <a:srgbClr val="00B050"/>
                </a:solidFill>
              </a:rPr>
              <a:t>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материн-</a:t>
            </a:r>
            <a:r>
              <a:rPr lang="uk-UA" b="1" dirty="0" err="1" smtClean="0">
                <a:solidFill>
                  <a:srgbClr val="C00000"/>
                </a:solidFill>
              </a:rPr>
              <a:t>ими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М.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(</a:t>
            </a:r>
            <a:r>
              <a:rPr lang="uk-UA" b="1" dirty="0">
                <a:solidFill>
                  <a:srgbClr val="C00000"/>
                </a:solidFill>
              </a:rPr>
              <a:t>у, на, по, при</a:t>
            </a:r>
            <a:r>
              <a:rPr lang="uk-UA" b="1" dirty="0">
                <a:solidFill>
                  <a:srgbClr val="00B050"/>
                </a:solidFill>
              </a:rPr>
              <a:t>) </a:t>
            </a:r>
            <a:endParaRPr lang="uk-UA" b="1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</a:t>
            </a:r>
            <a:r>
              <a:rPr lang="uk-UA" b="1" dirty="0" err="1" smtClean="0">
                <a:solidFill>
                  <a:srgbClr val="00B050"/>
                </a:solidFill>
              </a:rPr>
              <a:t>добр-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r>
              <a:rPr lang="uk-UA" b="1" dirty="0" smtClean="0">
                <a:solidFill>
                  <a:srgbClr val="00B050"/>
                </a:solidFill>
              </a:rPr>
              <a:t>      </a:t>
            </a:r>
            <a:r>
              <a:rPr lang="uk-UA" b="1" dirty="0" err="1" smtClean="0">
                <a:solidFill>
                  <a:srgbClr val="00B050"/>
                </a:solidFill>
              </a:rPr>
              <a:t>батьков-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материн-</a:t>
            </a:r>
            <a:r>
              <a:rPr lang="uk-UA" b="1" dirty="0" err="1" smtClean="0">
                <a:solidFill>
                  <a:srgbClr val="C00000"/>
                </a:solidFill>
              </a:rPr>
              <a:t>их</a:t>
            </a:r>
            <a:endParaRPr lang="uk-UA" b="1" dirty="0" smtClean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Кл.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err="1" smtClean="0">
                <a:solidFill>
                  <a:srgbClr val="00B050"/>
                </a:solidFill>
              </a:rPr>
              <a:t>добр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і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</a:rPr>
              <a:t>-ії</a:t>
            </a:r>
            <a:r>
              <a:rPr lang="uk-UA" b="1" dirty="0" smtClean="0">
                <a:solidFill>
                  <a:srgbClr val="C00000"/>
                </a:solidFill>
              </a:rPr>
              <a:t>) 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батьков-</a:t>
            </a:r>
            <a:r>
              <a:rPr lang="uk-UA" b="1" dirty="0" err="1">
                <a:solidFill>
                  <a:srgbClr val="C00000"/>
                </a:solidFill>
              </a:rPr>
              <a:t>і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            </a:t>
            </a:r>
            <a:r>
              <a:rPr lang="uk-UA" b="1" dirty="0" err="1" smtClean="0">
                <a:solidFill>
                  <a:srgbClr val="00B050"/>
                </a:solidFill>
              </a:rPr>
              <a:t>материн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і</a:t>
            </a:r>
            <a:r>
              <a:rPr lang="uk-UA" b="1" dirty="0">
                <a:solidFill>
                  <a:srgbClr val="00B050"/>
                </a:solidFill>
              </a:rPr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017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760</TotalTime>
  <Words>2267</Words>
  <Application>Microsoft Office PowerPoint</Application>
  <PresentationFormat>Экран (4:3)</PresentationFormat>
  <Paragraphs>191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ВІДМІНЮВАННЯ ПРИКМЕТНИКІВ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дисципліни сучасна українська літературна мова на тему “Принципи поділу іменників на відміни ”</dc:title>
  <dc:creator>Юля</dc:creator>
  <cp:lastModifiedBy>Andrey</cp:lastModifiedBy>
  <cp:revision>44</cp:revision>
  <dcterms:created xsi:type="dcterms:W3CDTF">2019-04-24T15:17:50Z</dcterms:created>
  <dcterms:modified xsi:type="dcterms:W3CDTF">2023-04-25T12:55:09Z</dcterms:modified>
</cp:coreProperties>
</file>