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3" r:id="rId4"/>
    <p:sldId id="265" r:id="rId5"/>
    <p:sldId id="268" r:id="rId6"/>
    <p:sldId id="262" r:id="rId7"/>
    <p:sldId id="269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84583" autoAdjust="0"/>
  </p:normalViewPr>
  <p:slideViewPr>
    <p:cSldViewPr>
      <p:cViewPr varScale="1">
        <p:scale>
          <a:sx n="74" d="100"/>
          <a:sy n="74" d="100"/>
        </p:scale>
        <p:origin x="-154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0DAE9-8822-4F6C-89B5-D04E690F0D84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E131C47-C584-40BB-A732-538A0C2396C4}">
      <dgm:prSet phldrT="[Текст]"/>
      <dgm:spPr/>
      <dgm:t>
        <a:bodyPr/>
        <a:lstStyle/>
        <a:p>
          <a:r>
            <a:rPr lang="uk-UA" dirty="0" err="1" smtClean="0"/>
            <a:t>“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Моралісти”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(41%)</a:t>
          </a:r>
          <a:endParaRPr lang="en-GB" dirty="0">
            <a:latin typeface="Times New Roman" pitchFamily="18" charset="0"/>
            <a:cs typeface="Times New Roman" pitchFamily="18" charset="0"/>
          </a:endParaRPr>
        </a:p>
      </dgm:t>
    </dgm:pt>
    <dgm:pt modelId="{514F5DED-EF58-469B-BEBC-9BCE81975EE3}" type="parTrans" cxnId="{586D268F-F603-4E0A-BE62-3D1609C35171}">
      <dgm:prSet/>
      <dgm:spPr/>
      <dgm:t>
        <a:bodyPr/>
        <a:lstStyle/>
        <a:p>
          <a:endParaRPr lang="en-GB"/>
        </a:p>
      </dgm:t>
    </dgm:pt>
    <dgm:pt modelId="{744EC678-844A-4322-B7F0-5AB2324AD249}" type="sibTrans" cxnId="{586D268F-F603-4E0A-BE62-3D1609C35171}">
      <dgm:prSet/>
      <dgm:spPr/>
      <dgm:t>
        <a:bodyPr/>
        <a:lstStyle/>
        <a:p>
          <a:endParaRPr lang="en-GB"/>
        </a:p>
      </dgm:t>
    </dgm:pt>
    <dgm:pt modelId="{D69276E5-7BFA-46D6-885D-20DBEF2C938E}">
      <dgm:prSet phldrT="[Текст]"/>
      <dgm:spPr/>
      <dgm:t>
        <a:bodyPr/>
        <a:lstStyle/>
        <a:p>
          <a:r>
            <a:rPr lang="uk-UA" dirty="0" err="1" smtClean="0">
              <a:latin typeface="Times New Roman" pitchFamily="18" charset="0"/>
              <a:cs typeface="Times New Roman" pitchFamily="18" charset="0"/>
            </a:rPr>
            <a:t>“Не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піддаються </a:t>
          </a:r>
          <a:r>
            <a:rPr lang="uk-UA" dirty="0" err="1" smtClean="0">
              <a:latin typeface="Times New Roman" pitchFamily="18" charset="0"/>
              <a:cs typeface="Times New Roman" pitchFamily="18" charset="0"/>
            </a:rPr>
            <a:t>рекламі”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(46%)</a:t>
          </a:r>
          <a:endParaRPr lang="en-GB" dirty="0">
            <a:latin typeface="Times New Roman" pitchFamily="18" charset="0"/>
            <a:cs typeface="Times New Roman" pitchFamily="18" charset="0"/>
          </a:endParaRPr>
        </a:p>
      </dgm:t>
    </dgm:pt>
    <dgm:pt modelId="{22A2FB83-2749-4B87-97B8-379A6F14F041}" type="parTrans" cxnId="{F66EC9F7-A1B6-47B7-B611-E6D68ABD5FA8}">
      <dgm:prSet/>
      <dgm:spPr/>
      <dgm:t>
        <a:bodyPr/>
        <a:lstStyle/>
        <a:p>
          <a:endParaRPr lang="en-GB"/>
        </a:p>
      </dgm:t>
    </dgm:pt>
    <dgm:pt modelId="{80D9386A-D628-4897-AC4B-ED39397B928E}" type="sibTrans" cxnId="{F66EC9F7-A1B6-47B7-B611-E6D68ABD5FA8}">
      <dgm:prSet/>
      <dgm:spPr/>
      <dgm:t>
        <a:bodyPr/>
        <a:lstStyle/>
        <a:p>
          <a:endParaRPr lang="en-GB"/>
        </a:p>
      </dgm:t>
    </dgm:pt>
    <dgm:pt modelId="{FA3A77FE-C1D6-409A-A83D-43C52EBA469F}">
      <dgm:prSet phldrT="[Текст]"/>
      <dgm:spPr/>
      <dgm:t>
        <a:bodyPr/>
        <a:lstStyle/>
        <a:p>
          <a:r>
            <a:rPr lang="uk-UA" dirty="0" err="1" smtClean="0">
              <a:latin typeface="Times New Roman" pitchFamily="18" charset="0"/>
              <a:cs typeface="Times New Roman" pitchFamily="18" charset="0"/>
            </a:rPr>
            <a:t>“Ентузіасти”</a:t>
          </a:r>
          <a:r>
            <a:rPr lang="uk-UA" dirty="0" smtClean="0">
              <a:latin typeface="Times New Roman" pitchFamily="18" charset="0"/>
              <a:cs typeface="Times New Roman" pitchFamily="18" charset="0"/>
            </a:rPr>
            <a:t> (9%)</a:t>
          </a:r>
          <a:endParaRPr lang="en-GB" dirty="0">
            <a:latin typeface="Times New Roman" pitchFamily="18" charset="0"/>
            <a:cs typeface="Times New Roman" pitchFamily="18" charset="0"/>
          </a:endParaRPr>
        </a:p>
      </dgm:t>
    </dgm:pt>
    <dgm:pt modelId="{96E1D508-E496-49C3-9CE8-6F0A79AE6547}" type="parTrans" cxnId="{0FB9242C-B41A-4D5E-9E72-EFEC47AEEB4C}">
      <dgm:prSet/>
      <dgm:spPr/>
      <dgm:t>
        <a:bodyPr/>
        <a:lstStyle/>
        <a:p>
          <a:endParaRPr lang="en-GB"/>
        </a:p>
      </dgm:t>
    </dgm:pt>
    <dgm:pt modelId="{A44F2B34-C78F-4579-8B4F-A46CFDD7D17C}" type="sibTrans" cxnId="{0FB9242C-B41A-4D5E-9E72-EFEC47AEEB4C}">
      <dgm:prSet/>
      <dgm:spPr/>
      <dgm:t>
        <a:bodyPr/>
        <a:lstStyle/>
        <a:p>
          <a:endParaRPr lang="en-GB"/>
        </a:p>
      </dgm:t>
    </dgm:pt>
    <dgm:pt modelId="{48004E12-0B44-420D-A39E-0253157EB255}" type="pres">
      <dgm:prSet presAssocID="{2F30DAE9-8822-4F6C-89B5-D04E690F0D84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3C4382-D950-4FE1-8E3C-FEB73B75AF99}" type="pres">
      <dgm:prSet presAssocID="{2F30DAE9-8822-4F6C-89B5-D04E690F0D84}" presName="diamond" presStyleLbl="bgShp" presStyleIdx="0" presStyleCnt="1"/>
      <dgm:spPr/>
    </dgm:pt>
    <dgm:pt modelId="{A71EEC94-A51C-4321-8384-4FCB7F30ACB0}" type="pres">
      <dgm:prSet presAssocID="{2F30DAE9-8822-4F6C-89B5-D04E690F0D84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3ED5DD-97CC-4DC8-8F2F-B4BFA091A2F5}" type="pres">
      <dgm:prSet presAssocID="{2F30DAE9-8822-4F6C-89B5-D04E690F0D84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DB15F0-1637-4D8E-9060-5D73CA5F4BCE}" type="pres">
      <dgm:prSet presAssocID="{2F30DAE9-8822-4F6C-89B5-D04E690F0D84}" presName="quad3" presStyleLbl="node1" presStyleIdx="2" presStyleCnt="4" custLinFactNeighborX="63281" custLinFactNeighborY="6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DB650-6921-44E9-9A5B-B67F46B129C7}" type="pres">
      <dgm:prSet presAssocID="{2F30DAE9-8822-4F6C-89B5-D04E690F0D84}" presName="quad4" presStyleLbl="node1" presStyleIdx="3" presStyleCnt="4" custFlipVert="0" custFlipHor="1" custScaleX="5166" custScaleY="5849" custLinFactNeighborX="-45252" custLinFactNeighborY="231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86D268F-F603-4E0A-BE62-3D1609C35171}" srcId="{2F30DAE9-8822-4F6C-89B5-D04E690F0D84}" destId="{7E131C47-C584-40BB-A732-538A0C2396C4}" srcOrd="0" destOrd="0" parTransId="{514F5DED-EF58-469B-BEBC-9BCE81975EE3}" sibTransId="{744EC678-844A-4322-B7F0-5AB2324AD249}"/>
    <dgm:cxn modelId="{AE83ACD4-73DC-4AA4-A114-9774B162CFEB}" type="presOf" srcId="{7E131C47-C584-40BB-A732-538A0C2396C4}" destId="{A71EEC94-A51C-4321-8384-4FCB7F30ACB0}" srcOrd="0" destOrd="0" presId="urn:microsoft.com/office/officeart/2005/8/layout/matrix3"/>
    <dgm:cxn modelId="{C0EC97E2-A147-4E7A-BB93-8113A3A72940}" type="presOf" srcId="{2F30DAE9-8822-4F6C-89B5-D04E690F0D84}" destId="{48004E12-0B44-420D-A39E-0253157EB255}" srcOrd="0" destOrd="0" presId="urn:microsoft.com/office/officeart/2005/8/layout/matrix3"/>
    <dgm:cxn modelId="{B06A730A-DD62-489E-AE0B-622243E3EBC9}" type="presOf" srcId="{FA3A77FE-C1D6-409A-A83D-43C52EBA469F}" destId="{C4DB15F0-1637-4D8E-9060-5D73CA5F4BCE}" srcOrd="0" destOrd="0" presId="urn:microsoft.com/office/officeart/2005/8/layout/matrix3"/>
    <dgm:cxn modelId="{0FB9242C-B41A-4D5E-9E72-EFEC47AEEB4C}" srcId="{2F30DAE9-8822-4F6C-89B5-D04E690F0D84}" destId="{FA3A77FE-C1D6-409A-A83D-43C52EBA469F}" srcOrd="2" destOrd="0" parTransId="{96E1D508-E496-49C3-9CE8-6F0A79AE6547}" sibTransId="{A44F2B34-C78F-4579-8B4F-A46CFDD7D17C}"/>
    <dgm:cxn modelId="{C1EA0F0F-02DA-4A1A-A650-4DF99C8871F2}" type="presOf" srcId="{D69276E5-7BFA-46D6-885D-20DBEF2C938E}" destId="{0E3ED5DD-97CC-4DC8-8F2F-B4BFA091A2F5}" srcOrd="0" destOrd="0" presId="urn:microsoft.com/office/officeart/2005/8/layout/matrix3"/>
    <dgm:cxn modelId="{F66EC9F7-A1B6-47B7-B611-E6D68ABD5FA8}" srcId="{2F30DAE9-8822-4F6C-89B5-D04E690F0D84}" destId="{D69276E5-7BFA-46D6-885D-20DBEF2C938E}" srcOrd="1" destOrd="0" parTransId="{22A2FB83-2749-4B87-97B8-379A6F14F041}" sibTransId="{80D9386A-D628-4897-AC4B-ED39397B928E}"/>
    <dgm:cxn modelId="{BEB1A4A1-C06F-4DFA-AC2B-CB5B9E718A20}" type="presParOf" srcId="{48004E12-0B44-420D-A39E-0253157EB255}" destId="{C03C4382-D950-4FE1-8E3C-FEB73B75AF99}" srcOrd="0" destOrd="0" presId="urn:microsoft.com/office/officeart/2005/8/layout/matrix3"/>
    <dgm:cxn modelId="{E1602C2E-CA17-4103-8D98-E5119C5493EA}" type="presParOf" srcId="{48004E12-0B44-420D-A39E-0253157EB255}" destId="{A71EEC94-A51C-4321-8384-4FCB7F30ACB0}" srcOrd="1" destOrd="0" presId="urn:microsoft.com/office/officeart/2005/8/layout/matrix3"/>
    <dgm:cxn modelId="{BD55A26A-DC11-453A-BF7D-FF95C6DFD129}" type="presParOf" srcId="{48004E12-0B44-420D-A39E-0253157EB255}" destId="{0E3ED5DD-97CC-4DC8-8F2F-B4BFA091A2F5}" srcOrd="2" destOrd="0" presId="urn:microsoft.com/office/officeart/2005/8/layout/matrix3"/>
    <dgm:cxn modelId="{626C5F45-E195-4A8C-98BA-49D45E02C845}" type="presParOf" srcId="{48004E12-0B44-420D-A39E-0253157EB255}" destId="{C4DB15F0-1637-4D8E-9060-5D73CA5F4BCE}" srcOrd="3" destOrd="0" presId="urn:microsoft.com/office/officeart/2005/8/layout/matrix3"/>
    <dgm:cxn modelId="{CBEF7AFE-286A-4F50-9663-2278A4254082}" type="presParOf" srcId="{48004E12-0B44-420D-A39E-0253157EB255}" destId="{B27DB650-6921-44E9-9A5B-B67F46B129C7}" srcOrd="4" destOrd="0" presId="urn:microsoft.com/office/officeart/2005/8/layout/matrix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6552728" cy="1224136"/>
          </a:xfrm>
        </p:spPr>
        <p:txBody>
          <a:bodyPr/>
          <a:lstStyle>
            <a:lvl1pPr>
              <a:defRPr b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62473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259632" y="1556792"/>
            <a:ext cx="7776864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02.09.2021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8"/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650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3116"/>
            <a:ext cx="6552728" cy="1224136"/>
          </a:xfrm>
        </p:spPr>
        <p:txBody>
          <a:bodyPr>
            <a:noAutofit/>
          </a:bodyPr>
          <a:lstStyle/>
          <a:p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Вступ до курсу </a:t>
            </a:r>
            <a:r>
              <a:rPr 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“Соціальні</a:t>
            </a:r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технології в </a:t>
            </a:r>
            <a:r>
              <a:rPr lang="uk-UA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рекламі”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3108" y="3929066"/>
            <a:ext cx="6552728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Автор курсу: 	</a:t>
            </a:r>
            <a:r>
              <a:rPr lang="uk-U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к.соціол.н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., доцент кафедри соціології ЗНУ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Кулик Марія Анатоліївна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14290"/>
            <a:ext cx="1928826" cy="181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43182"/>
            <a:ext cx="6552728" cy="1224136"/>
          </a:xfrm>
        </p:spPr>
        <p:txBody>
          <a:bodyPr>
            <a:noAutofit/>
          </a:bodyPr>
          <a:lstStyle/>
          <a:p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George" panose="02000500000000000000" pitchFamily="50" charset="0"/>
                <a:cs typeface="Times New Roman" pitchFamily="18" charset="0"/>
              </a:rPr>
              <a:t>ТЕХНОЛОГІЯ 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(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від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гр. </a:t>
            </a:r>
            <a:r>
              <a:rPr lang="en-GB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tekhne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−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мистецтво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майстерність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уміння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) ‑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це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сукупність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прийомів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способів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бажаного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ефекту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або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George" panose="02000500000000000000" pitchFamily="50" charset="0"/>
                <a:cs typeface="Times New Roman" pitchFamily="18" charset="0"/>
              </a:rPr>
              <a:t> результату </a:t>
            </a:r>
            <a:endParaRPr lang="ru-RU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2050" name="Picture 2" descr="Государственный университет «Дубна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3786190"/>
            <a:ext cx="2857520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428604"/>
            <a:ext cx="4876024" cy="1048666"/>
          </a:xfrm>
        </p:spPr>
        <p:txBody>
          <a:bodyPr>
            <a:noAutofit/>
          </a:bodyPr>
          <a:lstStyle/>
          <a:p>
            <a:r>
              <a:rPr lang="ru-RU" sz="2400" b="1" i="1" dirty="0" err="1" smtClean="0"/>
              <a:t>Характерні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ознаки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особливості</a:t>
            </a:r>
            <a:r>
              <a:rPr lang="ru-RU" sz="2400" b="1" i="1" dirty="0" smtClean="0"/>
              <a:t> </a:t>
            </a:r>
            <a:r>
              <a:rPr lang="ru-RU" sz="2400" b="1" i="1" u="sng" dirty="0" err="1" smtClean="0"/>
              <a:t>соціальних</a:t>
            </a:r>
            <a:r>
              <a:rPr lang="ru-RU" sz="2400" b="1" i="1" u="sng" dirty="0" smtClean="0"/>
              <a:t> </a:t>
            </a:r>
            <a:r>
              <a:rPr lang="ru-RU" sz="2400" b="1" i="1" u="sng" dirty="0" err="1" smtClean="0"/>
              <a:t>технологій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якими</a:t>
            </a:r>
            <a:r>
              <a:rPr lang="ru-RU" sz="2400" b="1" i="1" dirty="0" smtClean="0"/>
              <a:t> вони </a:t>
            </a:r>
            <a:r>
              <a:rPr lang="ru-RU" sz="2400" b="1" i="1" dirty="0" err="1" smtClean="0"/>
              <a:t>відрізняються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від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промислових</a:t>
            </a:r>
            <a:r>
              <a:rPr lang="ru-RU" sz="2400" b="1" i="1" dirty="0" smtClean="0"/>
              <a:t> : </a:t>
            </a:r>
            <a:endParaRPr lang="en-GB" sz="2400" dirty="0"/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517095" y="4946182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2232932" y="4369920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288495" y="44127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517095" y="2431582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160924" y="185532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3500430" y="2000240"/>
            <a:ext cx="26847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набагато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складніші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288495" y="18981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517095" y="3269782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2232932" y="269352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288495" y="27363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518683" y="4106395"/>
            <a:ext cx="4799012" cy="1587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232932" y="3531720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288495" y="357458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517095" y="5806607"/>
            <a:ext cx="4800600" cy="0"/>
          </a:xfrm>
          <a:prstGeom prst="line">
            <a:avLst/>
          </a:prstGeom>
          <a:noFill/>
          <a:ln w="25400">
            <a:solidFill>
              <a:schemeClr val="accent4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232932" y="5230345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288495" y="527320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583895" y="2804645"/>
            <a:ext cx="28949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менш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детерміновані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3583895" y="3644432"/>
            <a:ext cx="30123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інституційно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утворені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3583895" y="4485807"/>
            <a:ext cx="195919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діяльнісністні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3583895" y="5336707"/>
            <a:ext cx="264848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більш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різноманітні</a:t>
            </a:r>
            <a:endParaRPr lang="en-US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285860"/>
            <a:ext cx="9001156" cy="5214974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 smtClean="0"/>
              <a:t>Соціальна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технологія</a:t>
            </a:r>
            <a:r>
              <a:rPr lang="ru-RU" sz="2400" dirty="0" smtClean="0"/>
              <a:t> 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‑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сукупність</a:t>
            </a:r>
            <a:r>
              <a:rPr lang="en-GB" sz="2400" b="0" dirty="0" smtClean="0">
                <a:solidFill>
                  <a:schemeClr val="bg2">
                    <a:lumMod val="25000"/>
                  </a:schemeClr>
                </a:solidFill>
              </a:rPr>
              <a:t> 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методів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рішення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конкретної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соціальної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проблеми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ru-RU" sz="2400" dirty="0" smtClean="0"/>
              <a:t>Маркетинг 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це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організація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процесу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що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забезпечує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			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прибуток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,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передбачення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задоволення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потреб 			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споживача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			</a:t>
            </a:r>
            <a:r>
              <a:rPr lang="ru-RU" sz="2400" dirty="0" smtClean="0"/>
              <a:t>Реклама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– точно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позиційоване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для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цільової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			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аудиторії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повідомлення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про товар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або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400" b="0" dirty="0" err="1" smtClean="0">
                <a:solidFill>
                  <a:schemeClr val="bg2">
                    <a:lumMod val="25000"/>
                  </a:schemeClr>
                </a:solidFill>
              </a:rPr>
              <a:t>послугу</a:t>
            </a: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400" b="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-2071726"/>
            <a:ext cx="11501486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57430"/>
            <a:ext cx="6552728" cy="1224136"/>
          </a:xfrm>
        </p:spPr>
        <p:txBody>
          <a:bodyPr>
            <a:noAutofit/>
          </a:bodyPr>
          <a:lstStyle/>
          <a:p>
            <a:r>
              <a:rPr lang="uk-UA" sz="2400" b="0" dirty="0" smtClean="0"/>
              <a:t>Британська компанія </a:t>
            </a:r>
            <a:r>
              <a:rPr lang="en-US" sz="2400" i="1" dirty="0" smtClean="0"/>
              <a:t>Marketing Week </a:t>
            </a:r>
            <a:r>
              <a:rPr lang="ru-RU" sz="2400" i="1" dirty="0" smtClean="0"/>
              <a:t> </a:t>
            </a:r>
            <a:r>
              <a:rPr lang="ru-RU" sz="2400" b="0" dirty="0" smtClean="0"/>
              <a:t>провел</a:t>
            </a:r>
            <a:r>
              <a:rPr lang="uk-UA" sz="2400" b="0" dirty="0" smtClean="0"/>
              <a:t>а соціологічне дослідження серед споживачів реклами</a:t>
            </a:r>
            <a:r>
              <a:rPr lang="uk-UA" sz="2400" i="1" dirty="0" smtClean="0"/>
              <a:t> (</a:t>
            </a:r>
            <a:r>
              <a:rPr lang="en-GB" sz="2400" i="1" dirty="0" smtClean="0"/>
              <a:t>n=1000</a:t>
            </a:r>
            <a:r>
              <a:rPr lang="uk-UA" sz="2400" i="1" dirty="0" smtClean="0"/>
              <a:t>)</a:t>
            </a:r>
            <a:br>
              <a:rPr lang="uk-UA" sz="2400" i="1" dirty="0" smtClean="0"/>
            </a:br>
            <a:r>
              <a:rPr lang="uk-UA" sz="2400" i="1" dirty="0" smtClean="0"/>
              <a:t/>
            </a:r>
            <a:br>
              <a:rPr lang="uk-UA" sz="2400" i="1" dirty="0" smtClean="0"/>
            </a:br>
            <a:r>
              <a:rPr lang="uk-UA" sz="2400" i="1" dirty="0" smtClean="0">
                <a:solidFill>
                  <a:schemeClr val="accent2">
                    <a:lumMod val="75000"/>
                  </a:schemeClr>
                </a:solidFill>
              </a:rPr>
              <a:t>Як Ви ставитесь до реклами?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endParaRPr lang="ru-RU" sz="2400" b="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29058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7" name="Соединительная линия уступом 6"/>
          <p:cNvCxnSpPr/>
          <p:nvPr/>
        </p:nvCxnSpPr>
        <p:spPr>
          <a:xfrm>
            <a:off x="2000232" y="3786190"/>
            <a:ext cx="2714644" cy="1000132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571800" y="-2071726"/>
            <a:ext cx="14144724" cy="10590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624736" cy="1048666"/>
          </a:xfrm>
        </p:spPr>
        <p:txBody>
          <a:bodyPr/>
          <a:lstStyle/>
          <a:p>
            <a:r>
              <a:rPr lang="ru-RU" dirty="0" err="1" smtClean="0"/>
              <a:t>Змісто</a:t>
            </a:r>
            <a:r>
              <a:rPr lang="uk-UA" dirty="0" err="1" smtClean="0"/>
              <a:t>вні</a:t>
            </a:r>
            <a:r>
              <a:rPr lang="uk-UA" dirty="0" smtClean="0"/>
              <a:t> теми курсу: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Споживацька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поведінка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споживання</a:t>
            </a:r>
            <a:endParaRPr lang="uk-UA" sz="2400" dirty="0" smtClean="0"/>
          </a:p>
          <a:p>
            <a:r>
              <a:rPr lang="uk-UA" sz="2400" dirty="0" smtClean="0"/>
              <a:t>Психічні процеси людини в рекламі</a:t>
            </a:r>
          </a:p>
          <a:p>
            <a:r>
              <a:rPr lang="uk-UA" sz="2400" dirty="0" err="1" smtClean="0"/>
              <a:t>Маніпулятивні</a:t>
            </a:r>
            <a:r>
              <a:rPr lang="uk-UA" sz="2400" dirty="0" smtClean="0"/>
              <a:t> соціальні технології в рекламі</a:t>
            </a:r>
          </a:p>
          <a:p>
            <a:r>
              <a:rPr lang="uk-UA" sz="2400" dirty="0" smtClean="0"/>
              <a:t>Соціальні технології політичної реклами</a:t>
            </a:r>
          </a:p>
          <a:p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соціальній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рекламі</a:t>
            </a:r>
            <a:endParaRPr lang="ru-RU" sz="2400" dirty="0" smtClean="0"/>
          </a:p>
          <a:p>
            <a:r>
              <a:rPr lang="uk-UA" sz="2400" dirty="0" smtClean="0"/>
              <a:t>Соціальні технології в друкованій рекламі</a:t>
            </a:r>
          </a:p>
          <a:p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інтернет-рекламі</a:t>
            </a:r>
            <a:endParaRPr lang="ru-RU" sz="2400" dirty="0" smtClean="0"/>
          </a:p>
          <a:p>
            <a:r>
              <a:rPr lang="uk-UA" sz="2400" dirty="0" smtClean="0"/>
              <a:t>Тренінг публічного виступу та самореклама</a:t>
            </a:r>
          </a:p>
          <a:p>
            <a:r>
              <a:rPr lang="uk-UA" sz="2400" dirty="0" smtClean="0"/>
              <a:t>Тренінг написання резюме</a:t>
            </a:r>
          </a:p>
          <a:p>
            <a:r>
              <a:rPr lang="ru-RU" sz="2400" dirty="0" err="1" smtClean="0"/>
              <a:t>Оцінка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рекламі</a:t>
            </a:r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714356"/>
            <a:ext cx="5893635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6666" y="1628775"/>
            <a:ext cx="235743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85926"/>
            <a:ext cx="3905248" cy="3680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29475" y="4538663"/>
            <a:ext cx="4619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8450" y="4562475"/>
            <a:ext cx="444104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63854" y="4549775"/>
            <a:ext cx="44767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5575697" y="5154613"/>
            <a:ext cx="2589609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d99c277f280234992a36bb463b6c6b1dbfe9e34"/>
</p:tagLst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</TotalTime>
  <Words>165</Words>
  <Application>Microsoft Office PowerPoint</Application>
  <PresentationFormat>Экран (4:3)</PresentationFormat>
  <Paragraphs>39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Вступ до курсу “Соціальні технології в рекламі”</vt:lpstr>
      <vt:lpstr>ТЕХНОЛОГІЯ (від гр. tekhne − мистецтво, майстерність, уміння) ‑ це сукупність прийомів і способів отримання бажаного ефекту або результату </vt:lpstr>
      <vt:lpstr>Характерні ознаки і особливості соціальних технологій, якими вони відрізняються від промислових : </vt:lpstr>
      <vt:lpstr>Соціальна технологія ‑ сукупність  методів рішення  конкретної соціальної проблеми   Маркетинг – це організація процесу, що забезпечує    прибуток , передбачення та задоволення потреб    споживача.     Реклама – точно позиційоване для цільової    аудиторії повідомлення про товар або послугу  </vt:lpstr>
      <vt:lpstr>Британська компанія Marketing Week  провела соціологічне дослідження серед споживачів реклами (n=1000)  Як Ви ставитесь до реклами? </vt:lpstr>
      <vt:lpstr>Змістовні теми курсу:</vt:lpstr>
      <vt:lpstr>ДЯКУЮ ЗА УВАГУ!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 из разноцветных треугольников</dc:title>
  <dc:creator>obstinate</dc:creator>
  <dc:description>Шаблон презентации с сайта https://presentation-creation.ru/</dc:description>
  <cp:lastModifiedBy>kulik</cp:lastModifiedBy>
  <cp:revision>879</cp:revision>
  <dcterms:created xsi:type="dcterms:W3CDTF">2018-02-25T09:09:03Z</dcterms:created>
  <dcterms:modified xsi:type="dcterms:W3CDTF">2021-09-02T08:06:15Z</dcterms:modified>
</cp:coreProperties>
</file>