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4" r:id="rId7"/>
    <p:sldId id="265" r:id="rId8"/>
    <p:sldId id="280" r:id="rId9"/>
    <p:sldId id="278" r:id="rId10"/>
    <p:sldId id="281" r:id="rId11"/>
    <p:sldId id="282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026" y="606460"/>
            <a:ext cx="856895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200" b="1" dirty="0" smtClean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Іван Карпенко-Карий</a:t>
            </a:r>
          </a:p>
          <a:p>
            <a:pPr algn="ctr"/>
            <a:r>
              <a:rPr lang="uk-UA" sz="5200" b="1" dirty="0" smtClean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 </a:t>
            </a:r>
            <a:r>
              <a:rPr lang="uk-UA" sz="3600" b="1" dirty="0" smtClean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1845-1907</a:t>
            </a:r>
            <a:endParaRPr lang="ru-RU" sz="3600" b="1" dirty="0">
              <a:solidFill>
                <a:srgbClr val="99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anose="030B0504020000000003" pitchFamily="66" charset="0"/>
            </a:endParaRPr>
          </a:p>
        </p:txBody>
      </p:sp>
      <p:pic>
        <p:nvPicPr>
          <p:cNvPr id="3" name="Picture 2" descr="D:\Users\Валя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8856984" cy="40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311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Segoe Script" panose="030B0504020000000003" pitchFamily="66" charset="0"/>
              </a:rPr>
              <a:t>«Хазяїн</a:t>
            </a:r>
            <a:r>
              <a:rPr lang="uk-UA" sz="2800" b="1" dirty="0" smtClean="0">
                <a:latin typeface="Segoe Script" panose="030B0504020000000003" pitchFamily="66" charset="0"/>
              </a:rPr>
              <a:t>»</a:t>
            </a:r>
            <a:r>
              <a:rPr lang="en-US" sz="2800" b="1" dirty="0" smtClean="0">
                <a:latin typeface="Segoe Script" panose="030B0504020000000003" pitchFamily="66" charset="0"/>
              </a:rPr>
              <a:t>(1990)</a:t>
            </a:r>
            <a:endParaRPr lang="uk-UA" sz="2800" b="1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твір нової якості: </a:t>
            </a:r>
            <a:r>
              <a:rPr lang="uk-UA" dirty="0">
                <a:latin typeface="Segoe Script" panose="030B0504020000000003" pitchFamily="66" charset="0"/>
              </a:rPr>
              <a:t>реалізм, який </a:t>
            </a:r>
            <a:r>
              <a:rPr lang="uk-UA" dirty="0" smtClean="0">
                <a:latin typeface="Segoe Script" panose="030B0504020000000003" pitchFamily="66" charset="0"/>
              </a:rPr>
              <a:t>«витончився </a:t>
            </a:r>
            <a:r>
              <a:rPr lang="uk-UA" dirty="0">
                <a:latin typeface="Segoe Script" panose="030B0504020000000003" pitchFamily="66" charset="0"/>
              </a:rPr>
              <a:t>до </a:t>
            </a:r>
            <a:r>
              <a:rPr lang="uk-UA" dirty="0" smtClean="0">
                <a:latin typeface="Segoe Script" panose="030B0504020000000003" pitchFamily="66" charset="0"/>
              </a:rPr>
              <a:t>символу»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водночас тут  художнє відтворення життя позбавлене </a:t>
            </a:r>
            <a:r>
              <a:rPr lang="uk-UA" dirty="0">
                <a:latin typeface="Segoe Script" panose="030B0504020000000003" pitchFamily="66" charset="0"/>
              </a:rPr>
              <a:t>художньої </a:t>
            </a:r>
            <a:r>
              <a:rPr lang="uk-UA" dirty="0" smtClean="0">
                <a:latin typeface="Segoe Script" panose="030B0504020000000003" pitchFamily="66" charset="0"/>
              </a:rPr>
              <a:t>умовності</a:t>
            </a:r>
          </a:p>
          <a:p>
            <a:pPr marL="285750" indent="-285750" algn="just">
              <a:buFontTx/>
              <a:buChar char="-"/>
            </a:pPr>
            <a:endParaRPr lang="uk-UA" dirty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Segoe Script" panose="030B0504020000000003" pitchFamily="66" charset="0"/>
              </a:rPr>
              <a:t>п’єса може сприйматися як камерна, </a:t>
            </a:r>
            <a:r>
              <a:rPr lang="uk-UA" dirty="0" smtClean="0">
                <a:latin typeface="Segoe Script" panose="030B0504020000000003" pitchFamily="66" charset="0"/>
              </a:rPr>
              <a:t>сімейна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Segoe Script" panose="030B0504020000000003" pitchFamily="66" charset="0"/>
              </a:rPr>
              <a:t>кілька сюжетних ліній: </a:t>
            </a:r>
            <a:r>
              <a:rPr lang="uk-UA" dirty="0">
                <a:latin typeface="Segoe Script" panose="030B0504020000000003" pitchFamily="66" charset="0"/>
                <a:ea typeface="Calibri"/>
              </a:rPr>
              <a:t>кожен персонаж веде свою </a:t>
            </a:r>
            <a:r>
              <a:rPr lang="uk-UA" dirty="0" smtClean="0">
                <a:latin typeface="Segoe Script" panose="030B0504020000000003" pitchFamily="66" charset="0"/>
                <a:ea typeface="Calibri"/>
              </a:rPr>
              <a:t>партію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  <a:ea typeface="Calibri"/>
            </a:endParaRP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Segoe Script" panose="030B0504020000000003" pitchFamily="66" charset="0"/>
              </a:rPr>
              <a:t>опозиційні сили з інтелігентських </a:t>
            </a:r>
            <a:r>
              <a:rPr lang="uk-UA" dirty="0" smtClean="0">
                <a:latin typeface="Segoe Script" panose="030B0504020000000003" pitchFamily="66" charset="0"/>
              </a:rPr>
              <a:t>кіл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епізодичне, але виразне зростання </a:t>
            </a:r>
            <a:r>
              <a:rPr lang="uk-UA" dirty="0">
                <a:latin typeface="Segoe Script" panose="030B0504020000000003" pitchFamily="66" charset="0"/>
              </a:rPr>
              <a:t>активності найманих робітників – </a:t>
            </a:r>
            <a:r>
              <a:rPr lang="uk-UA" dirty="0" smtClean="0">
                <a:latin typeface="Segoe Script" panose="030B0504020000000003" pitchFamily="66" charset="0"/>
              </a:rPr>
              <a:t>батраків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Segoe Script" panose="030B0504020000000003" pitchFamily="66" charset="0"/>
              </a:rPr>
              <a:t>бунт </a:t>
            </a:r>
            <a:r>
              <a:rPr lang="uk-UA" dirty="0" smtClean="0">
                <a:latin typeface="Segoe Script" panose="030B0504020000000003" pitchFamily="66" charset="0"/>
              </a:rPr>
              <a:t>у Мануйлівці – </a:t>
            </a:r>
            <a:r>
              <a:rPr lang="uk-UA" dirty="0">
                <a:latin typeface="Segoe Script" panose="030B0504020000000003" pitchFamily="66" charset="0"/>
              </a:rPr>
              <a:t>зародок селянських заворушень і страйків, що передували подіям революції 1905-1907 </a:t>
            </a:r>
            <a:r>
              <a:rPr lang="uk-UA" dirty="0" smtClean="0">
                <a:latin typeface="Segoe Script" panose="030B0504020000000003" pitchFamily="66" charset="0"/>
              </a:rPr>
              <a:t>рр.</a:t>
            </a:r>
          </a:p>
          <a:p>
            <a:pPr marL="285750" indent="-285750" algn="just">
              <a:buFontTx/>
              <a:buChar char="-"/>
            </a:pP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жорстока  хазяйська силу урівноважується  </a:t>
            </a:r>
            <a:r>
              <a:rPr lang="uk-UA" dirty="0">
                <a:latin typeface="Segoe Script" panose="030B0504020000000003" pitchFamily="66" charset="0"/>
              </a:rPr>
              <a:t>думкою про слабкість </a:t>
            </a:r>
            <a:r>
              <a:rPr lang="uk-UA" dirty="0" smtClean="0">
                <a:latin typeface="Segoe Script" panose="030B0504020000000003" pitchFamily="66" charset="0"/>
              </a:rPr>
              <a:t>життя</a:t>
            </a:r>
          </a:p>
          <a:p>
            <a:pPr marL="285750" indent="-285750" algn="just">
              <a:buFontTx/>
              <a:buChar char="-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1757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596" y="764704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 smtClean="0">
                <a:latin typeface="Segoe Script" panose="030B0504020000000003" pitchFamily="66" charset="0"/>
                <a:ea typeface="Calibri"/>
              </a:rPr>
              <a:t>«Розумний </a:t>
            </a:r>
            <a:r>
              <a:rPr lang="uk-UA" sz="3200" b="1" dirty="0">
                <a:latin typeface="Segoe Script" panose="030B0504020000000003" pitchFamily="66" charset="0"/>
                <a:ea typeface="Calibri"/>
              </a:rPr>
              <a:t>і </a:t>
            </a:r>
            <a:r>
              <a:rPr lang="uk-UA" sz="3200" b="1" dirty="0" smtClean="0">
                <a:latin typeface="Segoe Script" panose="030B0504020000000003" pitchFamily="66" charset="0"/>
                <a:ea typeface="Calibri"/>
              </a:rPr>
              <a:t>дурень» </a:t>
            </a:r>
            <a:r>
              <a:rPr lang="uk-UA" sz="3200" dirty="0" smtClean="0">
                <a:latin typeface="Segoe Script" panose="030B0504020000000003" pitchFamily="66" charset="0"/>
                <a:ea typeface="Calibri"/>
              </a:rPr>
              <a:t>- </a:t>
            </a:r>
            <a:r>
              <a:rPr lang="uk-UA" sz="3200" dirty="0">
                <a:latin typeface="Segoe Script" panose="030B0504020000000003" pitchFamily="66" charset="0"/>
              </a:rPr>
              <a:t>становлення </a:t>
            </a:r>
            <a:r>
              <a:rPr lang="uk-UA" sz="3200" dirty="0" smtClean="0">
                <a:latin typeface="Segoe Script" panose="030B0504020000000003" pitchFamily="66" charset="0"/>
              </a:rPr>
              <a:t>«</a:t>
            </a:r>
            <a:r>
              <a:rPr lang="uk-UA" sz="3200" dirty="0" err="1" smtClean="0">
                <a:latin typeface="Segoe Script" panose="030B0504020000000003" pitchFamily="66" charset="0"/>
              </a:rPr>
              <a:t>хазяйственного</a:t>
            </a:r>
            <a:r>
              <a:rPr lang="uk-UA" sz="3200" dirty="0" smtClean="0">
                <a:latin typeface="Segoe Script" panose="030B0504020000000003" pitchFamily="66" charset="0"/>
              </a:rPr>
              <a:t>  мужика» </a:t>
            </a:r>
          </a:p>
          <a:p>
            <a:pPr algn="just"/>
            <a:endParaRPr lang="uk-UA" sz="3200" b="1" dirty="0" smtClean="0">
              <a:latin typeface="Segoe Script" panose="030B0504020000000003" pitchFamily="66" charset="0"/>
            </a:endParaRPr>
          </a:p>
          <a:p>
            <a:pPr algn="just"/>
            <a:r>
              <a:rPr lang="uk-UA" sz="3200" b="1" dirty="0" smtClean="0">
                <a:latin typeface="Segoe Script" panose="030B0504020000000003" pitchFamily="66" charset="0"/>
              </a:rPr>
              <a:t>«Сто тисяча» </a:t>
            </a:r>
            <a:r>
              <a:rPr lang="uk-UA" sz="3200" dirty="0" smtClean="0">
                <a:latin typeface="Segoe Script" panose="030B0504020000000003" pitchFamily="66" charset="0"/>
              </a:rPr>
              <a:t>– утвердження «</a:t>
            </a:r>
            <a:r>
              <a:rPr lang="uk-UA" sz="3200" dirty="0" err="1" smtClean="0">
                <a:latin typeface="Segoe Script" panose="030B0504020000000003" pitchFamily="66" charset="0"/>
              </a:rPr>
              <a:t>хазяйственного</a:t>
            </a:r>
            <a:r>
              <a:rPr lang="uk-UA" sz="3200" dirty="0" smtClean="0">
                <a:latin typeface="Segoe Script" panose="030B0504020000000003" pitchFamily="66" charset="0"/>
              </a:rPr>
              <a:t>  мужика»</a:t>
            </a:r>
          </a:p>
          <a:p>
            <a:pPr algn="just"/>
            <a:endParaRPr lang="uk-UA" sz="3200" b="1" dirty="0" smtClean="0">
              <a:latin typeface="Segoe Script" panose="030B0504020000000003" pitchFamily="66" charset="0"/>
            </a:endParaRPr>
          </a:p>
          <a:p>
            <a:pPr algn="just"/>
            <a:r>
              <a:rPr lang="uk-UA" sz="3200" b="1" dirty="0" smtClean="0">
                <a:latin typeface="Segoe Script" panose="030B0504020000000003" pitchFamily="66" charset="0"/>
              </a:rPr>
              <a:t> «Хазяїн»– </a:t>
            </a:r>
            <a:r>
              <a:rPr lang="uk-UA" sz="3200" dirty="0">
                <a:latin typeface="Segoe Script" panose="030B0504020000000003" pitchFamily="66" charset="0"/>
              </a:rPr>
              <a:t>вся система господарювання </a:t>
            </a:r>
            <a:r>
              <a:rPr lang="uk-UA" sz="3200" dirty="0" smtClean="0">
                <a:latin typeface="Segoe Script" panose="030B0504020000000003" pitchFamily="66" charset="0"/>
              </a:rPr>
              <a:t>мільйонера-землевласника</a:t>
            </a:r>
            <a:endParaRPr lang="ru-RU" sz="3200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2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538477"/>
              </p:ext>
            </p:extLst>
          </p:nvPr>
        </p:nvGraphicFramePr>
        <p:xfrm>
          <a:off x="323528" y="188640"/>
          <a:ext cx="8640960" cy="6480720"/>
        </p:xfrm>
        <a:graphic>
          <a:graphicData uri="http://schemas.openxmlformats.org/drawingml/2006/table">
            <a:tbl>
              <a:tblPr firstRow="1" bandRow="1"/>
              <a:tblGrid>
                <a:gridCol w="2808312"/>
                <a:gridCol w="1512168"/>
                <a:gridCol w="939235"/>
                <a:gridCol w="3381245"/>
              </a:tblGrid>
              <a:tr h="13681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«Бондарівна</a:t>
                      </a: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»</a:t>
                      </a:r>
                      <a:r>
                        <a:rPr lang="uk-UA" sz="2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 «Ґандзя» «Мазепа»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драма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uk-UA" sz="3200" dirty="0" smtClean="0">
                          <a:latin typeface="Segoe Script" panose="030B0504020000000003" pitchFamily="66" charset="0"/>
                        </a:rPr>
                        <a:t>історична тема</a:t>
                      </a:r>
                      <a:endParaRPr lang="ru-RU" sz="3200" dirty="0">
                        <a:latin typeface="Segoe Script" panose="030B0504020000000003" pitchFamily="66" charset="0"/>
                      </a:endParaRPr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75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романтична основа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романтичний герой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реалістичний малюнок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людина в руслі  часу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результати</a:t>
                      </a:r>
                      <a:r>
                        <a:rPr lang="uk-UA" sz="2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 діяльності людської – з відстані часу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основою драматичної дії  -переддень визвольної війни 1648-1654 років.</a:t>
                      </a:r>
                      <a:endParaRPr lang="ru-RU" sz="2200" b="1" kern="1200" dirty="0" smtClean="0">
                        <a:solidFill>
                          <a:schemeClr val="lt1"/>
                        </a:solidFill>
                        <a:effectLst/>
                        <a:latin typeface="Segoe Script" panose="030B0504020000000003" pitchFamily="66" charset="0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endParaRPr lang="uk-UA" sz="2400" b="1" kern="1200" dirty="0" smtClean="0">
                        <a:solidFill>
                          <a:schemeClr val="lt1"/>
                        </a:solidFill>
                        <a:effectLst/>
                        <a:latin typeface="Segoe Script" panose="030B0504020000000003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</a:tr>
              <a:tr h="14950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 «Паливода Х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V</a:t>
                      </a:r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ІІІ ст.»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комедія-жарт 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381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969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/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„Лиха іскра поле спалить і сама щезне”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dirty="0" err="1" smtClean="0">
                          <a:solidFill>
                            <a:schemeClr val="bg1"/>
                          </a:solidFill>
                          <a:latin typeface="Segoe Script" panose="030B0504020000000003" pitchFamily="66" charset="0"/>
                        </a:rPr>
                        <a:t>мелорама</a:t>
                      </a:r>
                      <a:endParaRPr lang="ru-RU" sz="2200" b="1" dirty="0">
                        <a:solidFill>
                          <a:schemeClr val="bg1"/>
                        </a:solidFill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381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205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„Сава Чалий”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uk-UA" sz="2200" b="1" kern="1200" dirty="0" smtClean="0">
                          <a:solidFill>
                            <a:schemeClr val="lt1"/>
                          </a:solidFill>
                          <a:effectLst/>
                          <a:latin typeface="Segoe Script" panose="030B0504020000000003" pitchFamily="66" charset="0"/>
                          <a:ea typeface="+mn-ea"/>
                          <a:cs typeface="+mn-cs"/>
                        </a:rPr>
                        <a:t>трагедія </a:t>
                      </a:r>
                      <a:endParaRPr lang="ru-RU" sz="2200" dirty="0">
                        <a:latin typeface="Segoe Script" panose="030B0504020000000003" pitchFamily="66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381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60000"/>
                        <a:lumOff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092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5"/>
            <a:ext cx="8496944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«БОНДАРІВНА</a:t>
            </a:r>
            <a:r>
              <a:rPr lang="uk-UA" sz="24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»</a:t>
            </a:r>
            <a:r>
              <a:rPr lang="en-US" sz="24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 (1889)</a:t>
            </a:r>
            <a:endParaRPr lang="uk-UA" sz="2400" b="1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en-US" sz="2400" b="1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героїко-романтичний зміст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інтрига – любовного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новий романтизм: незвичайний характер соціально й психологічно </a:t>
            </a:r>
            <a:r>
              <a:rPr lang="uk-UA" sz="2400" dirty="0" err="1" smtClean="0">
                <a:latin typeface="Segoe Script" panose="030B0504020000000003" pitchFamily="66" charset="0"/>
                <a:ea typeface="Calibri"/>
                <a:cs typeface="Times New Roman"/>
              </a:rPr>
              <a:t>обгрунтований</a:t>
            </a: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драматична </a:t>
            </a:r>
            <a:r>
              <a:rPr lang="uk-UA" sz="2400" dirty="0">
                <a:latin typeface="Segoe Script" panose="030B0504020000000003" pitchFamily="66" charset="0"/>
                <a:ea typeface="Calibri"/>
                <a:cs typeface="Times New Roman"/>
              </a:rPr>
              <a:t>напруженість </a:t>
            </a: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зумовлена художнім осмисленням часу: переддень Хмельниччини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головна ідея: самопожертва </a:t>
            </a:r>
            <a:r>
              <a:rPr lang="uk-UA" sz="2400" dirty="0">
                <a:latin typeface="Segoe Script" panose="030B0504020000000003" pitchFamily="66" charset="0"/>
                <a:ea typeface="Calibri"/>
                <a:cs typeface="Times New Roman"/>
              </a:rPr>
              <a:t>в ім’я </a:t>
            </a: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народу</a:t>
            </a:r>
            <a:endParaRPr lang="ru-RU" sz="2400" dirty="0">
              <a:latin typeface="Segoe Script" panose="030B0504020000000003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589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Segoe Script" panose="030B0504020000000003" pitchFamily="66" charset="0"/>
              </a:rPr>
              <a:t>«ЛИХА ІСКРА ПОЛЕ СПАЛИТЬ І САМА ЩЕЗНЕ</a:t>
            </a:r>
            <a:r>
              <a:rPr lang="uk-UA" sz="2000" b="1" dirty="0" smtClean="0">
                <a:latin typeface="Segoe Script" panose="030B0504020000000003" pitchFamily="66" charset="0"/>
              </a:rPr>
              <a:t>» (1896)</a:t>
            </a:r>
            <a:endParaRPr lang="uk-UA" sz="2000" b="1" dirty="0" smtClean="0">
              <a:latin typeface="Segoe Script" panose="030B0504020000000003" pitchFamily="66" charset="0"/>
            </a:endParaRPr>
          </a:p>
          <a:p>
            <a:pPr marL="342900" indent="-342900">
              <a:buFontTx/>
              <a:buChar char="-"/>
              <a:tabLst>
                <a:tab pos="95250" algn="l"/>
              </a:tabLst>
            </a:pPr>
            <a:r>
              <a:rPr lang="uk-UA" sz="2000" dirty="0" smtClean="0">
                <a:latin typeface="Segoe Script" panose="030B0504020000000003" pitchFamily="66" charset="0"/>
              </a:rPr>
              <a:t>продовжено мотиви «Бондарівни» </a:t>
            </a:r>
          </a:p>
          <a:p>
            <a:pPr marL="342900" indent="-342900">
              <a:buFontTx/>
              <a:buChar char="-"/>
              <a:tabLst>
                <a:tab pos="95250" algn="l"/>
              </a:tabLst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ретроспекція подій  Х</a:t>
            </a:r>
            <a:r>
              <a:rPr lang="en-US" sz="2000" dirty="0">
                <a:latin typeface="Segoe Script" panose="030B0504020000000003" pitchFamily="66" charset="0"/>
              </a:rPr>
              <a:t>V</a:t>
            </a:r>
            <a:r>
              <a:rPr lang="uk-UA" sz="2000" dirty="0">
                <a:latin typeface="Segoe Script" panose="030B0504020000000003" pitchFamily="66" charset="0"/>
              </a:rPr>
              <a:t>ІІІ </a:t>
            </a:r>
            <a:r>
              <a:rPr lang="uk-UA" sz="2000" dirty="0" smtClean="0">
                <a:latin typeface="Segoe Script" panose="030B0504020000000003" pitchFamily="66" charset="0"/>
              </a:rPr>
              <a:t>століття (згадки, розповіді)</a:t>
            </a:r>
          </a:p>
          <a:p>
            <a:pPr marL="285750" indent="-285750" algn="just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історичні </a:t>
            </a:r>
            <a:r>
              <a:rPr lang="uk-UA" sz="2000" dirty="0">
                <a:latin typeface="Segoe Script" panose="030B0504020000000003" pitchFamily="66" charset="0"/>
              </a:rPr>
              <a:t>події </a:t>
            </a:r>
            <a:r>
              <a:rPr lang="uk-UA" sz="2000" dirty="0" smtClean="0">
                <a:latin typeface="Segoe Script" panose="030B0504020000000003" pitchFamily="66" charset="0"/>
              </a:rPr>
              <a:t> - тло </a:t>
            </a:r>
            <a:r>
              <a:rPr lang="uk-UA" sz="2000" dirty="0">
                <a:latin typeface="Segoe Script" panose="030B0504020000000003" pitchFamily="66" charset="0"/>
              </a:rPr>
              <a:t>для розкриття </a:t>
            </a:r>
            <a:r>
              <a:rPr lang="uk-UA" sz="2000" dirty="0" smtClean="0">
                <a:latin typeface="Segoe Script" panose="030B0504020000000003" pitchFamily="66" charset="0"/>
              </a:rPr>
              <a:t>приватних стосунків 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приватні стосунки складають </a:t>
            </a:r>
            <a:r>
              <a:rPr lang="uk-UA" sz="2000" dirty="0">
                <a:latin typeface="Segoe Script" panose="030B0504020000000003" pitchFamily="66" charset="0"/>
              </a:rPr>
              <a:t>драматичну </a:t>
            </a:r>
            <a:r>
              <a:rPr lang="uk-UA" sz="2000" dirty="0" smtClean="0">
                <a:latin typeface="Segoe Script" panose="030B0504020000000003" pitchFamily="66" charset="0"/>
              </a:rPr>
              <a:t>інтригу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домінують  морально-етичні проблеми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риси романтизму: підступні </a:t>
            </a:r>
            <a:r>
              <a:rPr lang="uk-UA" sz="2000" dirty="0">
                <a:latin typeface="Segoe Script" panose="030B0504020000000003" pitchFamily="66" charset="0"/>
              </a:rPr>
              <a:t>й злочинні задуми, віщі передчуття й сни, чаклування відьми-чарівниці, </a:t>
            </a:r>
            <a:r>
              <a:rPr lang="uk-UA" sz="2000" dirty="0" smtClean="0">
                <a:latin typeface="Segoe Script" panose="030B0504020000000003" pitchFamily="66" charset="0"/>
              </a:rPr>
              <a:t>незвичайні повороти долі,  характери сильні</a:t>
            </a:r>
            <a:r>
              <a:rPr lang="uk-UA" sz="2000" dirty="0">
                <a:latin typeface="Segoe Script" panose="030B0504020000000003" pitchFamily="66" charset="0"/>
              </a:rPr>
              <a:t>, </a:t>
            </a:r>
            <a:r>
              <a:rPr lang="uk-UA" sz="2000" dirty="0" smtClean="0">
                <a:latin typeface="Segoe Script" panose="030B0504020000000003" pitchFamily="66" charset="0"/>
              </a:rPr>
              <a:t> почуття</a:t>
            </a:r>
          </a:p>
          <a:p>
            <a:pPr marL="285750" indent="-285750" algn="just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мінуси: мелодраматизм </a:t>
            </a:r>
            <a:r>
              <a:rPr lang="uk-UA" sz="2000" dirty="0">
                <a:latin typeface="Segoe Script" panose="030B0504020000000003" pitchFamily="66" charset="0"/>
              </a:rPr>
              <a:t>подій і </a:t>
            </a:r>
            <a:r>
              <a:rPr lang="uk-UA" sz="2000" dirty="0" smtClean="0">
                <a:latin typeface="Segoe Script" panose="030B0504020000000003" pitchFamily="66" charset="0"/>
              </a:rPr>
              <a:t>ситуацій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переваги: поглиблений психологізм  героїв  і композиції </a:t>
            </a:r>
            <a:r>
              <a:rPr lang="uk-UA" sz="2000" dirty="0">
                <a:latin typeface="Segoe Script" panose="030B0504020000000003" pitchFamily="66" charset="0"/>
              </a:rPr>
              <a:t>твору </a:t>
            </a:r>
          </a:p>
        </p:txBody>
      </p:sp>
    </p:spTree>
    <p:extLst>
      <p:ext uri="{BB962C8B-B14F-4D97-AF65-F5344CB8AC3E}">
        <p14:creationId xmlns:p14="http://schemas.microsoft.com/office/powerpoint/2010/main" val="290302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50" y="188640"/>
            <a:ext cx="894875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«САВА ЧАЛИЙ» </a:t>
            </a:r>
            <a:r>
              <a:rPr lang="uk-UA" sz="24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(1899)</a:t>
            </a:r>
            <a:endParaRPr lang="uk-UA" sz="2400" b="1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синтез морально-людських </a:t>
            </a:r>
            <a:r>
              <a:rPr lang="uk-UA" sz="2400" dirty="0">
                <a:latin typeface="Segoe Script" panose="030B0504020000000003" pitchFamily="66" charset="0"/>
                <a:ea typeface="Calibri"/>
                <a:cs typeface="Times New Roman"/>
              </a:rPr>
              <a:t>і </a:t>
            </a: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соціально-історичних аспектів </a:t>
            </a:r>
            <a:r>
              <a:rPr lang="uk-UA" sz="2400" dirty="0">
                <a:latin typeface="Segoe Script" panose="030B0504020000000003" pitchFamily="66" charset="0"/>
                <a:ea typeface="Calibri"/>
                <a:cs typeface="Times New Roman"/>
              </a:rPr>
              <a:t>зображення </a:t>
            </a: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особистості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2400" dirty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головна проблема: «народ і вождь»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головна проблема подана з позицій часу автора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героїко-романтичний/</a:t>
            </a:r>
            <a:r>
              <a:rPr lang="uk-UA" sz="2400" dirty="0" err="1" smtClean="0">
                <a:latin typeface="Segoe Script" panose="030B0504020000000003" pitchFamily="66" charset="0"/>
                <a:ea typeface="Calibri"/>
                <a:cs typeface="Times New Roman"/>
              </a:rPr>
              <a:t>трагікоромантичний</a:t>
            </a: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 пафос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Segoe Script" panose="030B0504020000000003" pitchFamily="66" charset="0"/>
                <a:ea typeface="Calibri"/>
                <a:cs typeface="Times New Roman"/>
              </a:rPr>
              <a:t>в основі зображення - контраст</a:t>
            </a:r>
            <a:endParaRPr lang="ru-RU" sz="2400" dirty="0">
              <a:latin typeface="Segoe Script" panose="030B0504020000000003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462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4969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ЗДОБУТКИ ДРАМАТУРГІЇ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драматичні твори віх класичних жанрів (драма, комедія, трагедія)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проблемний діапазон: соціальні, політичні, моральні, етичні проблеми в найрізноманітніших  проявах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і тенденціях.  </a:t>
            </a:r>
            <a:endParaRPr lang="ru-RU" dirty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18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оригінальних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творів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322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образи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головних і другорядних персонажів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обмежувався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дуже загальними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описом персонажів чи й взагалі обходився без нього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зосереджувався на розкритті внутрішнього світу персонажа</a:t>
            </a:r>
            <a:endParaRPr lang="ru-RU" dirty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мова – головний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засіб змалювання персонажів </a:t>
            </a:r>
            <a:endParaRPr lang="uk-UA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використання </a:t>
            </a:r>
            <a:r>
              <a:rPr lang="uk-UA" dirty="0" err="1" smtClean="0">
                <a:latin typeface="Segoe Script" panose="030B0504020000000003" pitchFamily="66" charset="0"/>
                <a:ea typeface="Calibri"/>
                <a:cs typeface="Times New Roman"/>
              </a:rPr>
              <a:t>апосіопези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, що дає можливість   глядачеві/читачеві бути співучасником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творчості письменника й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акторів</a:t>
            </a:r>
            <a:endParaRPr lang="ru-RU" dirty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важливе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місце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посідають діалоги й монологи. Монолог вводиться </a:t>
            </a:r>
            <a:r>
              <a:rPr lang="uk-UA" dirty="0">
                <a:latin typeface="Segoe Script" panose="030B0504020000000003" pitchFamily="66" charset="0"/>
                <a:ea typeface="Calibri"/>
                <a:cs typeface="Times New Roman"/>
              </a:rPr>
              <a:t>в момент найвищого напруження душевної боротьби </a:t>
            </a: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персонажа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latin typeface="Segoe Script" panose="030B0504020000000003" pitchFamily="66" charset="0"/>
                <a:ea typeface="Calibri"/>
                <a:cs typeface="Times New Roman"/>
              </a:rPr>
              <a:t>життя - епіграф до всієї своєї творчості</a:t>
            </a:r>
          </a:p>
        </p:txBody>
      </p:sp>
    </p:spTree>
    <p:extLst>
      <p:ext uri="{BB962C8B-B14F-4D97-AF65-F5344CB8AC3E}">
        <p14:creationId xmlns:p14="http://schemas.microsoft.com/office/powerpoint/2010/main" val="18665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03255"/>
            <a:ext cx="432977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Segoe Script" panose="030B0504020000000003" pitchFamily="66" charset="0"/>
              </a:rPr>
              <a:t>ІВАН КАРПОВИЧ ТОБІЛЕВИЧ</a:t>
            </a:r>
            <a:endParaRPr lang="en-US" b="1" dirty="0" smtClean="0">
              <a:latin typeface="Segoe Script" panose="030B0504020000000003" pitchFamily="66" charset="0"/>
            </a:endParaRPr>
          </a:p>
          <a:p>
            <a:r>
              <a:rPr lang="uk-UA" dirty="0" smtClean="0">
                <a:latin typeface="Segoe Script" panose="030B0504020000000003" pitchFamily="66" charset="0"/>
              </a:rPr>
              <a:t>Дата </a:t>
            </a:r>
            <a:r>
              <a:rPr lang="uk-UA" dirty="0" smtClean="0">
                <a:latin typeface="Segoe Script" panose="030B0504020000000003" pitchFamily="66" charset="0"/>
              </a:rPr>
              <a:t>народження: 17 </a:t>
            </a:r>
            <a:r>
              <a:rPr lang="uk-UA" dirty="0">
                <a:latin typeface="Segoe Script" panose="030B0504020000000003" pitchFamily="66" charset="0"/>
              </a:rPr>
              <a:t>вересня (29 серпня за н. ст.) 1845 </a:t>
            </a:r>
            <a:r>
              <a:rPr lang="uk-UA" dirty="0" smtClean="0">
                <a:latin typeface="Segoe Script" panose="030B0504020000000003" pitchFamily="66" charset="0"/>
              </a:rPr>
              <a:t>року</a:t>
            </a:r>
          </a:p>
          <a:p>
            <a:pPr algn="just"/>
            <a:r>
              <a:rPr lang="uk-UA" dirty="0" smtClean="0">
                <a:latin typeface="Segoe Script" panose="030B0504020000000003" pitchFamily="66" charset="0"/>
              </a:rPr>
              <a:t>Місце народження:  с. Арсенівна (</a:t>
            </a:r>
            <a:r>
              <a:rPr lang="uk-UA" dirty="0" err="1">
                <a:latin typeface="Segoe Script" panose="030B0504020000000003" pitchFamily="66" charset="0"/>
              </a:rPr>
              <a:t>Великовисківська</a:t>
            </a:r>
            <a:r>
              <a:rPr lang="uk-UA" dirty="0">
                <a:latin typeface="Segoe Script" panose="030B0504020000000003" pitchFamily="66" charset="0"/>
              </a:rPr>
              <a:t> волость, тепер село </a:t>
            </a:r>
            <a:r>
              <a:rPr lang="uk-UA" dirty="0" err="1">
                <a:latin typeface="Segoe Script" panose="030B0504020000000003" pitchFamily="66" charset="0"/>
              </a:rPr>
              <a:t>Веселівка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Новомиргородського</a:t>
            </a:r>
            <a:r>
              <a:rPr lang="uk-UA" dirty="0">
                <a:latin typeface="Segoe Script" panose="030B0504020000000003" pitchFamily="66" charset="0"/>
              </a:rPr>
              <a:t> району Кіровоградської області) в родині дрібного шляхтича, управителя панських </a:t>
            </a:r>
            <a:r>
              <a:rPr lang="uk-UA" dirty="0" err="1" smtClean="0">
                <a:latin typeface="Segoe Script" panose="030B0504020000000003" pitchFamily="66" charset="0"/>
              </a:rPr>
              <a:t>економій</a:t>
            </a:r>
            <a:endParaRPr lang="uk-UA" dirty="0" smtClean="0">
              <a:latin typeface="Segoe Script" panose="030B0504020000000003" pitchFamily="66" charset="0"/>
            </a:endParaRPr>
          </a:p>
          <a:p>
            <a:pPr algn="just"/>
            <a:r>
              <a:rPr lang="uk-UA" dirty="0" smtClean="0">
                <a:latin typeface="Segoe Script" panose="030B0504020000000003" pitchFamily="66" charset="0"/>
              </a:rPr>
              <a:t>Освіта: повітова школа </a:t>
            </a:r>
          </a:p>
          <a:p>
            <a:pPr algn="just"/>
            <a:r>
              <a:rPr lang="uk-UA" dirty="0" smtClean="0">
                <a:latin typeface="Segoe Script" panose="030B0504020000000003" pitchFamily="66" charset="0"/>
              </a:rPr>
              <a:t>Кар'єра: 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з 14 років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писар </a:t>
            </a:r>
            <a:r>
              <a:rPr lang="uk-UA" dirty="0">
                <a:latin typeface="Segoe Script" panose="030B0504020000000003" pitchFamily="66" charset="0"/>
              </a:rPr>
              <a:t>у канцелярії ставного пристава Абрамова у Малій </a:t>
            </a:r>
            <a:r>
              <a:rPr lang="uk-UA" dirty="0" err="1" smtClean="0">
                <a:latin typeface="Segoe Script" panose="030B0504020000000003" pitchFamily="66" charset="0"/>
              </a:rPr>
              <a:t>Висці</a:t>
            </a: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Segoe Script" panose="030B0504020000000003" pitchFamily="66" charset="0"/>
              </a:rPr>
              <a:t>писар </a:t>
            </a:r>
            <a:r>
              <a:rPr lang="uk-UA" dirty="0" err="1" smtClean="0">
                <a:latin typeface="Segoe Script" panose="030B0504020000000003" pitchFamily="66" charset="0"/>
              </a:rPr>
              <a:t>Бобринецького</a:t>
            </a:r>
            <a:r>
              <a:rPr lang="uk-UA" dirty="0" smtClean="0">
                <a:latin typeface="Segoe Script" panose="030B0504020000000003" pitchFamily="66" charset="0"/>
              </a:rPr>
              <a:t> повітового суду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писар в </a:t>
            </a:r>
            <a:r>
              <a:rPr lang="uk-UA" dirty="0" err="1" smtClean="0">
                <a:latin typeface="Segoe Script" panose="030B0504020000000003" pitchFamily="66" charset="0"/>
              </a:rPr>
              <a:t>Єлисаветграді</a:t>
            </a:r>
            <a:endParaRPr lang="uk-UA" dirty="0" smtClean="0">
              <a:latin typeface="Segoe Script" panose="030B0504020000000003" pitchFamily="66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 секретар міської </a:t>
            </a:r>
            <a:r>
              <a:rPr lang="uk-UA" dirty="0">
                <a:latin typeface="Segoe Script" panose="030B0504020000000003" pitchFamily="66" charset="0"/>
              </a:rPr>
              <a:t>поліції в </a:t>
            </a:r>
            <a:r>
              <a:rPr lang="uk-UA" dirty="0" smtClean="0">
                <a:latin typeface="Segoe Script" panose="030B0504020000000003" pitchFamily="66" charset="0"/>
              </a:rPr>
              <a:t>Херсоні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Segoe Script" panose="030B0504020000000003" pitchFamily="66" charset="0"/>
              </a:rPr>
              <a:t>знову </a:t>
            </a:r>
            <a:r>
              <a:rPr lang="uk-UA" dirty="0">
                <a:latin typeface="Segoe Script" panose="030B0504020000000003" pitchFamily="66" charset="0"/>
              </a:rPr>
              <a:t>в </a:t>
            </a:r>
            <a:r>
              <a:rPr lang="uk-UA" dirty="0" err="1" smtClean="0">
                <a:latin typeface="Segoe Script" panose="030B0504020000000003" pitchFamily="66" charset="0"/>
              </a:rPr>
              <a:t>Єлисаветграді</a:t>
            </a:r>
            <a:endParaRPr lang="ru-RU" dirty="0">
              <a:latin typeface="Segoe Script" panose="030B0504020000000003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72438" y="121581"/>
            <a:ext cx="4572000" cy="67095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sz="1700" dirty="0" smtClean="0">
                <a:latin typeface="Segoe Script" panose="030B0504020000000003" pitchFamily="66" charset="0"/>
              </a:rPr>
              <a:t>МЕТРИЧНА КНИГА АРСЕНІВСЬКОЇ ЦЕРКВИ СЕЛА МАКСИМІВНА: </a:t>
            </a:r>
            <a:endParaRPr lang="uk-UA" sz="1700" dirty="0">
              <a:latin typeface="Segoe Script" panose="030B0504020000000003" pitchFamily="66" charset="0"/>
            </a:endParaRPr>
          </a:p>
          <a:p>
            <a:pPr algn="just">
              <a:defRPr/>
            </a:pPr>
            <a:r>
              <a:rPr lang="uk-UA" dirty="0" err="1">
                <a:latin typeface="Segoe Script" panose="030B0504020000000003" pitchFamily="66" charset="0"/>
              </a:rPr>
              <a:t>Рождение</a:t>
            </a:r>
            <a:r>
              <a:rPr lang="uk-UA" dirty="0">
                <a:latin typeface="Segoe Script" panose="030B0504020000000003" pitchFamily="66" charset="0"/>
              </a:rPr>
              <a:t> – 17 </a:t>
            </a:r>
            <a:r>
              <a:rPr lang="uk-UA" dirty="0" err="1">
                <a:latin typeface="Segoe Script" panose="030B0504020000000003" pitchFamily="66" charset="0"/>
              </a:rPr>
              <a:t>сентября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крещение</a:t>
            </a:r>
            <a:r>
              <a:rPr lang="uk-UA" dirty="0">
                <a:latin typeface="Segoe Script" panose="030B0504020000000003" pitchFamily="66" charset="0"/>
              </a:rPr>
              <a:t> – 18 </a:t>
            </a:r>
            <a:r>
              <a:rPr lang="uk-UA" dirty="0" err="1">
                <a:latin typeface="Segoe Script" panose="030B0504020000000003" pitchFamily="66" charset="0"/>
              </a:rPr>
              <a:t>сентября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имя</a:t>
            </a:r>
            <a:r>
              <a:rPr lang="uk-UA" dirty="0">
                <a:latin typeface="Segoe Script" panose="030B0504020000000003" pitchFamily="66" charset="0"/>
              </a:rPr>
              <a:t> – </a:t>
            </a:r>
            <a:r>
              <a:rPr lang="uk-UA" dirty="0" err="1">
                <a:latin typeface="Segoe Script" panose="030B0504020000000003" pitchFamily="66" charset="0"/>
              </a:rPr>
              <a:t>Иоанн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звание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имя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отчество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родителей</a:t>
            </a:r>
            <a:r>
              <a:rPr lang="uk-UA" dirty="0">
                <a:latin typeface="Segoe Script" panose="030B0504020000000003" pitchFamily="66" charset="0"/>
              </a:rPr>
              <a:t> и </a:t>
            </a:r>
            <a:r>
              <a:rPr lang="uk-UA" dirty="0" err="1">
                <a:latin typeface="Segoe Script" panose="030B0504020000000003" pitchFamily="66" charset="0"/>
              </a:rPr>
              <a:t>какого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вероисповедания</a:t>
            </a:r>
            <a:r>
              <a:rPr lang="uk-UA" dirty="0">
                <a:latin typeface="Segoe Script" panose="030B0504020000000003" pitchFamily="66" charset="0"/>
              </a:rPr>
              <a:t> – </a:t>
            </a:r>
            <a:r>
              <a:rPr lang="uk-UA" dirty="0" err="1">
                <a:latin typeface="Segoe Script" panose="030B0504020000000003" pitchFamily="66" charset="0"/>
              </a:rPr>
              <a:t>проживающий</a:t>
            </a:r>
            <a:r>
              <a:rPr lang="uk-UA" dirty="0">
                <a:latin typeface="Segoe Script" panose="030B0504020000000003" pitchFamily="66" charset="0"/>
              </a:rPr>
              <a:t> в </a:t>
            </a:r>
            <a:r>
              <a:rPr lang="uk-UA" dirty="0" err="1">
                <a:latin typeface="Segoe Script" panose="030B0504020000000003" pitchFamily="66" charset="0"/>
              </a:rPr>
              <a:t>слободе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Арсениська</a:t>
            </a:r>
            <a:r>
              <a:rPr lang="uk-UA" dirty="0">
                <a:latin typeface="Segoe Script" panose="030B0504020000000003" pitchFamily="66" charset="0"/>
              </a:rPr>
              <a:t> 2-го </a:t>
            </a:r>
            <a:r>
              <a:rPr lang="uk-UA" dirty="0" err="1">
                <a:latin typeface="Segoe Script" panose="030B0504020000000003" pitchFamily="66" charset="0"/>
              </a:rPr>
              <a:t>разряда</a:t>
            </a:r>
            <a:r>
              <a:rPr lang="uk-UA" dirty="0">
                <a:latin typeface="Segoe Script" panose="030B0504020000000003" pitchFamily="66" charset="0"/>
              </a:rPr>
              <a:t> дворянин Карп </a:t>
            </a:r>
            <a:r>
              <a:rPr lang="uk-UA" dirty="0" err="1">
                <a:latin typeface="Segoe Script" panose="030B0504020000000003" pitchFamily="66" charset="0"/>
              </a:rPr>
              <a:t>Адамов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Тобилевич</a:t>
            </a:r>
            <a:r>
              <a:rPr lang="uk-UA" dirty="0">
                <a:latin typeface="Segoe Script" panose="030B0504020000000003" pitchFamily="66" charset="0"/>
              </a:rPr>
              <a:t> и </a:t>
            </a:r>
            <a:r>
              <a:rPr lang="uk-UA" dirty="0" err="1">
                <a:latin typeface="Segoe Script" panose="030B0504020000000003" pitchFamily="66" charset="0"/>
              </a:rPr>
              <a:t>законная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жена</a:t>
            </a:r>
            <a:r>
              <a:rPr lang="uk-UA" dirty="0">
                <a:latin typeface="Segoe Script" panose="030B0504020000000003" pitchFamily="66" charset="0"/>
              </a:rPr>
              <a:t> его </a:t>
            </a:r>
            <a:r>
              <a:rPr lang="uk-UA" dirty="0" err="1">
                <a:latin typeface="Segoe Script" panose="030B0504020000000003" pitchFamily="66" charset="0"/>
              </a:rPr>
              <a:t>Евдокия</a:t>
            </a:r>
            <a:r>
              <a:rPr lang="uk-UA" dirty="0">
                <a:latin typeface="Segoe Script" panose="030B0504020000000003" pitchFamily="66" charset="0"/>
              </a:rPr>
              <a:t> </a:t>
            </a:r>
            <a:r>
              <a:rPr lang="uk-UA" dirty="0" err="1">
                <a:latin typeface="Segoe Script" panose="030B0504020000000003" pitchFamily="66" charset="0"/>
              </a:rPr>
              <a:t>Зиновьевна</a:t>
            </a:r>
            <a:r>
              <a:rPr lang="uk-UA" dirty="0">
                <a:latin typeface="Segoe Script" panose="030B0504020000000003" pitchFamily="66" charset="0"/>
              </a:rPr>
              <a:t>, </a:t>
            </a:r>
            <a:r>
              <a:rPr lang="uk-UA" dirty="0" err="1">
                <a:latin typeface="Segoe Script" panose="030B0504020000000003" pitchFamily="66" charset="0"/>
              </a:rPr>
              <a:t>оба</a:t>
            </a:r>
            <a:r>
              <a:rPr lang="uk-UA" dirty="0">
                <a:latin typeface="Segoe Script" panose="030B0504020000000003" pitchFamily="66" charset="0"/>
              </a:rPr>
              <a:t> православного </a:t>
            </a:r>
            <a:r>
              <a:rPr lang="uk-UA" dirty="0" err="1">
                <a:latin typeface="Segoe Script" panose="030B0504020000000003" pitchFamily="66" charset="0"/>
              </a:rPr>
              <a:t>исповедания</a:t>
            </a:r>
            <a:endParaRPr lang="uk-UA" dirty="0"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uk-UA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endParaRPr lang="en-US" dirty="0">
              <a:solidFill>
                <a:prstClr val="black"/>
              </a:solidFill>
              <a:latin typeface="Segoe Script" panose="030B0504020000000003" pitchFamily="66" charset="0"/>
            </a:endParaRPr>
          </a:p>
          <a:p>
            <a:pPr algn="just">
              <a:defRPr/>
            </a:pPr>
            <a:r>
              <a:rPr lang="uk-UA" sz="17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Карпо Адамович і Євдокія Зіновіївна  Тобілевичі </a:t>
            </a:r>
            <a:endParaRPr lang="ru-RU" sz="1700" dirty="0">
              <a:latin typeface="Segoe Script" panose="030B0504020000000003" pitchFamily="66" charset="0"/>
            </a:endParaRPr>
          </a:p>
        </p:txBody>
      </p:sp>
      <p:pic>
        <p:nvPicPr>
          <p:cNvPr id="4" name="Picture 3" descr="D:\Users\Валя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485" y="3527386"/>
            <a:ext cx="388843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84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6569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latin typeface="Segoe Script" panose="030B0504020000000003" pitchFamily="66" charset="0"/>
                <a:ea typeface="Calibri"/>
                <a:cs typeface="Times New Roman"/>
              </a:rPr>
              <a:t>Материні оповідання про виставу </a:t>
            </a: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«Наталка Полтавка»  </a:t>
            </a:r>
            <a:r>
              <a:rPr lang="uk-UA" sz="36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+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Власні </a:t>
            </a:r>
            <a:r>
              <a:rPr lang="uk-UA" sz="2000" b="1" dirty="0">
                <a:latin typeface="Segoe Script" panose="030B0504020000000003" pitchFamily="66" charset="0"/>
                <a:ea typeface="Calibri"/>
                <a:cs typeface="Times New Roman"/>
              </a:rPr>
              <a:t>враження від вистав у </a:t>
            </a:r>
            <a:r>
              <a:rPr lang="uk-UA" sz="2000" b="1" dirty="0" err="1" smtClean="0">
                <a:latin typeface="Segoe Script" panose="030B0504020000000003" pitchFamily="66" charset="0"/>
                <a:ea typeface="Calibri"/>
                <a:cs typeface="Times New Roman"/>
              </a:rPr>
              <a:t>Єлисаветграді</a:t>
            </a:r>
            <a:r>
              <a:rPr lang="uk-UA" sz="2000" b="1" dirty="0">
                <a:latin typeface="Segoe Script" panose="030B0504020000000003" pitchFamily="66" charset="0"/>
                <a:ea typeface="Calibri"/>
                <a:cs typeface="Times New Roman"/>
              </a:rPr>
              <a:t> </a:t>
            </a: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 </a:t>
            </a:r>
            <a:r>
              <a:rPr lang="uk-UA" sz="32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+</a:t>
            </a:r>
          </a:p>
          <a:p>
            <a:pPr indent="450215" algn="just">
              <a:lnSpc>
                <a:spcPct val="115000"/>
              </a:lnSpc>
            </a:pP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Участь у любительському артистичному гуртку </a:t>
            </a:r>
            <a:r>
              <a:rPr lang="uk-UA" sz="36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+</a:t>
            </a:r>
            <a:endParaRPr lang="uk-UA" sz="3600" b="1" dirty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4800" dirty="0" smtClean="0">
                <a:latin typeface="Times New Roman"/>
                <a:ea typeface="Calibri"/>
                <a:cs typeface="Times New Roman"/>
              </a:rPr>
              <a:t>=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ЗАХОПЛЕННЯ ТЕАТРОМ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uk-UA" sz="2000" b="1" dirty="0" smtClean="0">
              <a:latin typeface="Segoe Script" panose="030B0504020000000003" pitchFamily="66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>
                <a:latin typeface="Segoe Script" panose="030B0504020000000003" pitchFamily="66" charset="0"/>
                <a:ea typeface="Calibri"/>
                <a:cs typeface="Times New Roman"/>
              </a:rPr>
              <a:t>ЗАХОПЛЕННЯ ТЕАТРОМ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2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ЗАХОПЛЕННЯ ХУДОЖНЬОЮ ЛІТЕРАТУРОЮ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Segoe Script" panose="030B0504020000000003" pitchFamily="66" charset="0"/>
                <a:ea typeface="Calibri"/>
                <a:cs typeface="Times New Roman"/>
              </a:rPr>
              <a:t>ЗАХОПЛЕННЯ ЛІТЕРАТУРНОЮ КРИТИКОЮ </a:t>
            </a:r>
            <a:endParaRPr lang="uk-UA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dirty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зростання </a:t>
            </a:r>
            <a:r>
              <a:rPr lang="uk-UA" sz="3200" b="1" dirty="0">
                <a:latin typeface="Segoe Script" panose="030B0504020000000003" pitchFamily="66" charset="0"/>
                <a:ea typeface="Calibri"/>
                <a:cs typeface="Times New Roman"/>
              </a:rPr>
              <a:t>творчого </a:t>
            </a:r>
            <a:r>
              <a:rPr lang="uk-UA" sz="3200" b="1" dirty="0" smtClean="0">
                <a:latin typeface="Segoe Script" panose="030B0504020000000003" pitchFamily="66" charset="0"/>
                <a:ea typeface="Calibri"/>
                <a:cs typeface="Times New Roman"/>
              </a:rPr>
              <a:t>таланту</a:t>
            </a:r>
            <a:endParaRPr lang="ru-RU" sz="3200" b="1" dirty="0">
              <a:latin typeface="Segoe Script" panose="030B0504020000000003" pitchFamily="66" charset="0"/>
              <a:ea typeface="Calibri"/>
              <a:cs typeface="Times New Roman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251520" y="4149080"/>
            <a:ext cx="504056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923928" y="5157192"/>
            <a:ext cx="144016" cy="1008112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8028384" y="4576515"/>
            <a:ext cx="1008112" cy="2020838"/>
          </a:xfrm>
          <a:prstGeom prst="curvedLef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35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49694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marR="0" lvl="0" indent="-4508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Calibri"/>
              </a:rPr>
              <a:t>«…перший виступив за межі шаблону»  (</a:t>
            </a:r>
            <a:r>
              <a:rPr kumimoji="0" lang="uk-UA" sz="2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Calibri"/>
              </a:rPr>
              <a:t>Мамонтов</a:t>
            </a: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Calibri"/>
              </a:rPr>
              <a:t> Я.)</a:t>
            </a:r>
          </a:p>
          <a:p>
            <a:pPr marL="450850" marR="0" lvl="0" indent="-4508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  <a:ea typeface="Calibri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ПОЧАТОК ТВОРЧОСТІ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: 80-ті рр.</a:t>
            </a:r>
          </a:p>
          <a:p>
            <a:pPr marL="0" marR="0" lvl="0" indent="355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</a:endParaRPr>
          </a:p>
          <a:p>
            <a:pPr marL="35560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Напрями</a:t>
            </a: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:</a:t>
            </a:r>
          </a:p>
          <a:p>
            <a:pPr marL="35560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 </a:t>
            </a:r>
          </a:p>
          <a:p>
            <a:pPr marL="698500" marR="0" lvl="0" indent="254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  романтичний</a:t>
            </a:r>
          </a:p>
          <a:p>
            <a:pPr marL="698500" marR="0" lvl="0" indent="254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  реалістичний</a:t>
            </a:r>
          </a:p>
          <a:p>
            <a:pPr marL="698500" marR="0" lvl="0" indent="254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uk-UA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</a:endParaRPr>
          </a:p>
          <a:p>
            <a:pPr marL="0" marR="0" lvl="0" indent="355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Жанри, жанрові різновиди:</a:t>
            </a:r>
          </a:p>
          <a:p>
            <a:pPr marL="0" marR="0" lvl="0" indent="355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</a:endParaRPr>
          </a:p>
          <a:p>
            <a:pPr marL="685800" marR="0" lvl="0" indent="3921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соціально-побутова драма </a:t>
            </a:r>
          </a:p>
          <a:p>
            <a:pPr marL="685800" marR="0" lvl="0" indent="3921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комедія </a:t>
            </a:r>
          </a:p>
          <a:p>
            <a:pPr marL="685800" marR="0" lvl="0" indent="3921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</a:rPr>
              <a:t>історична драма</a:t>
            </a:r>
          </a:p>
          <a:p>
            <a:pPr marL="685800" marR="0" lvl="0" indent="3921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uk-UA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7743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935" y="332656"/>
            <a:ext cx="8136904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uk-UA" sz="2800" b="1" dirty="0">
                <a:latin typeface="Segoe Script" panose="030B0504020000000003" pitchFamily="66" charset="0"/>
              </a:rPr>
              <a:t>«Бурлака» (1883</a:t>
            </a:r>
            <a:r>
              <a:rPr lang="uk-UA" sz="2800" b="1" dirty="0" smtClean="0">
                <a:latin typeface="Segoe Script" panose="030B0504020000000003" pitchFamily="66" charset="0"/>
              </a:rPr>
              <a:t>)</a:t>
            </a:r>
          </a:p>
          <a:p>
            <a:pPr indent="355600" algn="just"/>
            <a:r>
              <a:rPr lang="uk-UA" dirty="0" smtClean="0"/>
              <a:t>-   </a:t>
            </a:r>
            <a:r>
              <a:rPr lang="uk-UA" sz="2300" dirty="0" smtClean="0">
                <a:latin typeface="Segoe Script" panose="030B0504020000000003" pitchFamily="66" charset="0"/>
              </a:rPr>
              <a:t>перша </a:t>
            </a:r>
            <a:r>
              <a:rPr lang="uk-UA" sz="2300" dirty="0">
                <a:latin typeface="Segoe Script" panose="030B0504020000000003" pitchFamily="66" charset="0"/>
              </a:rPr>
              <a:t>п’єса </a:t>
            </a:r>
          </a:p>
          <a:p>
            <a:pPr marL="355600" indent="1762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синтез </a:t>
            </a:r>
            <a:r>
              <a:rPr lang="uk-UA" sz="2300" dirty="0">
                <a:latin typeface="Segoe Script" panose="030B0504020000000003" pitchFamily="66" charset="0"/>
              </a:rPr>
              <a:t>принципів реалізму </a:t>
            </a:r>
            <a:r>
              <a:rPr lang="uk-UA" sz="2300" dirty="0" smtClean="0">
                <a:latin typeface="Segoe Script" panose="030B0504020000000003" pitchFamily="66" charset="0"/>
              </a:rPr>
              <a:t>і романтизму</a:t>
            </a:r>
            <a:endParaRPr lang="uk-UA" sz="2300" dirty="0">
              <a:latin typeface="Segoe Script" panose="030B0504020000000003" pitchFamily="66" charset="0"/>
            </a:endParaRPr>
          </a:p>
          <a:p>
            <a:pPr marL="342900" indent="1889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тема</a:t>
            </a:r>
            <a:r>
              <a:rPr lang="uk-UA" sz="2300" dirty="0">
                <a:latin typeface="Segoe Script" panose="030B0504020000000003" pitchFamily="66" charset="0"/>
              </a:rPr>
              <a:t>: соціальні й економічні відносини на селі в умовах початків капіталістичного нагромадження</a:t>
            </a:r>
          </a:p>
          <a:p>
            <a:pPr marL="342900" indent="1889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за </a:t>
            </a:r>
            <a:r>
              <a:rPr lang="uk-UA" sz="2300" dirty="0">
                <a:latin typeface="Segoe Script" panose="030B0504020000000003" pitchFamily="66" charset="0"/>
              </a:rPr>
              <a:t>І. Франком – це „найбільша політична драма” І</a:t>
            </a:r>
            <a:r>
              <a:rPr lang="uk-UA" sz="2300" dirty="0" smtClean="0">
                <a:latin typeface="Segoe Script" panose="030B0504020000000003" pitchFamily="66" charset="0"/>
              </a:rPr>
              <a:t>. Тобілевича</a:t>
            </a:r>
          </a:p>
          <a:p>
            <a:pPr marL="342900" indent="188913" algn="just">
              <a:buFontTx/>
              <a:buChar char="-"/>
            </a:pPr>
            <a:r>
              <a:rPr lang="uk-UA" sz="2300" dirty="0">
                <a:latin typeface="Segoe Script" panose="030B0504020000000003" pitchFamily="66" charset="0"/>
              </a:rPr>
              <a:t> </a:t>
            </a:r>
            <a:r>
              <a:rPr lang="uk-UA" sz="2300" dirty="0" smtClean="0">
                <a:latin typeface="Segoe Script" panose="030B0504020000000003" pitchFamily="66" charset="0"/>
              </a:rPr>
              <a:t>головний герой – бунтар</a:t>
            </a:r>
          </a:p>
          <a:p>
            <a:pPr marL="342900" indent="1889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розкрито </a:t>
            </a:r>
            <a:r>
              <a:rPr lang="uk-UA" sz="2300" dirty="0">
                <a:latin typeface="Segoe Script" panose="030B0504020000000003" pitchFamily="66" charset="0"/>
              </a:rPr>
              <a:t>механізм </a:t>
            </a:r>
            <a:r>
              <a:rPr lang="uk-UA" sz="2300" dirty="0" smtClean="0">
                <a:latin typeface="Segoe Script" panose="030B0504020000000003" pitchFamily="66" charset="0"/>
              </a:rPr>
              <a:t>фізичного і духовного упокорення </a:t>
            </a:r>
            <a:r>
              <a:rPr lang="uk-UA" sz="2300" dirty="0">
                <a:latin typeface="Segoe Script" panose="030B0504020000000003" pitchFamily="66" charset="0"/>
              </a:rPr>
              <a:t>простих </a:t>
            </a:r>
            <a:r>
              <a:rPr lang="uk-UA" sz="2300" dirty="0" smtClean="0">
                <a:latin typeface="Segoe Script" panose="030B0504020000000003" pitchFamily="66" charset="0"/>
              </a:rPr>
              <a:t>людей</a:t>
            </a:r>
          </a:p>
          <a:p>
            <a:pPr marL="342900" indent="1889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використано художній прийом подвійного драматичного конфлікту</a:t>
            </a:r>
          </a:p>
          <a:p>
            <a:pPr marL="342900" indent="188913" algn="just">
              <a:buFontTx/>
              <a:buChar char="-"/>
            </a:pPr>
            <a:r>
              <a:rPr lang="uk-UA" sz="2300" dirty="0" smtClean="0">
                <a:latin typeface="Segoe Script" panose="030B0504020000000003" pitchFamily="66" charset="0"/>
              </a:rPr>
              <a:t> дві </a:t>
            </a:r>
            <a:r>
              <a:rPr lang="uk-UA" sz="2300" dirty="0">
                <a:latin typeface="Segoe Script" panose="030B0504020000000003" pitchFamily="66" charset="0"/>
              </a:rPr>
              <a:t>конфліктні </a:t>
            </a:r>
            <a:r>
              <a:rPr lang="uk-UA" sz="2300" dirty="0" smtClean="0">
                <a:latin typeface="Segoe Script" panose="030B0504020000000003" pitchFamily="66" charset="0"/>
              </a:rPr>
              <a:t>лінії: любовна й соціально-економічна</a:t>
            </a:r>
          </a:p>
          <a:p>
            <a:pPr marL="342900" algn="just"/>
            <a:endParaRPr lang="uk-UA" sz="2300" dirty="0">
              <a:latin typeface="Segoe Script" panose="030B0504020000000003" pitchFamily="66" charset="0"/>
            </a:endParaRPr>
          </a:p>
          <a:p>
            <a:pPr marL="342900" indent="188913" algn="just">
              <a:buFontTx/>
              <a:buChar char="-"/>
            </a:pPr>
            <a:endParaRPr lang="uk-UA" sz="2400" dirty="0" smtClean="0">
              <a:latin typeface="Segoe Script" panose="030B0504020000000003" pitchFamily="66" charset="0"/>
            </a:endParaRPr>
          </a:p>
          <a:p>
            <a:pPr marL="342900" indent="188913" algn="just">
              <a:buFontTx/>
              <a:buChar char="-"/>
            </a:pPr>
            <a:endParaRPr lang="uk-UA" sz="2400" dirty="0">
              <a:latin typeface="Segoe Script" panose="030B0504020000000003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uk-UA" sz="2400" dirty="0">
              <a:latin typeface="Segoe Script" panose="030B0504020000000003" pitchFamily="66" charset="0"/>
            </a:endParaRPr>
          </a:p>
          <a:p>
            <a:pPr marL="355600" algn="just"/>
            <a:endParaRPr lang="uk-UA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3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43512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«Наймичка» (1885)</a:t>
            </a:r>
          </a:p>
          <a:p>
            <a:pPr algn="just"/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- драма</a:t>
            </a:r>
          </a:p>
          <a:p>
            <a:pPr algn="just"/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- театральна класика</a:t>
            </a:r>
          </a:p>
          <a:p>
            <a:pPr algn="just"/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- тема </a:t>
            </a:r>
            <a:r>
              <a:rPr lang="uk-UA" sz="2400" dirty="0">
                <a:solidFill>
                  <a:prstClr val="black"/>
                </a:solidFill>
                <a:latin typeface="Segoe Script" panose="030B0504020000000003" pitchFamily="66" charset="0"/>
              </a:rPr>
              <a:t>нових 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«хазяїв села»</a:t>
            </a:r>
          </a:p>
          <a:p>
            <a:pPr algn="just"/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- фабула: хазяїн </a:t>
            </a:r>
            <a:r>
              <a:rPr lang="uk-UA" sz="2400" dirty="0">
                <a:solidFill>
                  <a:prstClr val="black"/>
                </a:solidFill>
                <a:latin typeface="Segoe Script" panose="030B0504020000000003" pitchFamily="66" charset="0"/>
              </a:rPr>
              <a:t>Василь Микитович </a:t>
            </a:r>
            <a:r>
              <a:rPr lang="uk-UA" sz="2400" dirty="0" err="1" smtClean="0">
                <a:solidFill>
                  <a:prstClr val="black"/>
                </a:solidFill>
                <a:latin typeface="Segoe Script" panose="030B0504020000000003" pitchFamily="66" charset="0"/>
              </a:rPr>
              <a:t>Цокуль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 прагне любові молодої дівчини</a:t>
            </a:r>
            <a:r>
              <a:rPr lang="uk-UA" sz="2400" dirty="0">
                <a:solidFill>
                  <a:prstClr val="black"/>
                </a:solidFill>
                <a:latin typeface="Segoe Script" panose="030B0504020000000003" pitchFamily="66" charset="0"/>
              </a:rPr>
              <a:t>. Жертвою домагань його стає юна й беззахисна сирота-наймичка Харитина, яка кохає наймита 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Панаса.</a:t>
            </a:r>
            <a:r>
              <a:rPr lang="ru-RU" sz="2400" dirty="0">
                <a:solidFill>
                  <a:prstClr val="black"/>
                </a:solidFill>
                <a:latin typeface="Segoe Script" panose="030B0504020000000003" pitchFamily="66" charset="0"/>
              </a:rPr>
              <a:t> 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Драматична інтрига закінчується  </a:t>
            </a:r>
            <a:r>
              <a:rPr lang="uk-UA" sz="2400" dirty="0">
                <a:solidFill>
                  <a:prstClr val="black"/>
                </a:solidFill>
                <a:latin typeface="Segoe Script" panose="030B0504020000000003" pitchFamily="66" charset="0"/>
              </a:rPr>
              <a:t>загибеллю 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дівчини, потрясінням  і сповіддю-самовикриттям </a:t>
            </a:r>
            <a:r>
              <a:rPr lang="uk-UA" sz="2400" dirty="0" err="1" smtClean="0">
                <a:solidFill>
                  <a:prstClr val="black"/>
                </a:solidFill>
                <a:latin typeface="Segoe Script" panose="030B0504020000000003" pitchFamily="66" charset="0"/>
              </a:rPr>
              <a:t>Цокуля</a:t>
            </a:r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 від з’ясування факту: Христина  -  рідна дочка </a:t>
            </a:r>
          </a:p>
          <a:p>
            <a:pPr algn="just"/>
            <a:r>
              <a:rPr lang="uk-UA" sz="2400" dirty="0" smtClean="0">
                <a:solidFill>
                  <a:prstClr val="black"/>
                </a:solidFill>
                <a:latin typeface="Segoe Script" panose="030B0504020000000003" pitchFamily="66" charset="0"/>
              </a:rPr>
              <a:t>- мелодраматична кінцівка має пояснення – відсутність щастя у Василя Микитовича, якому батько не дозволив  одружитися з коханою</a:t>
            </a:r>
            <a:endParaRPr lang="ru-RU" sz="2400" dirty="0">
              <a:solidFill>
                <a:prstClr val="black"/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7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76772"/>
            <a:ext cx="828092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Segoe Script" panose="030B0504020000000003" pitchFamily="66" charset="0"/>
                <a:ea typeface="Calibri"/>
              </a:rPr>
              <a:t>„Мартин Боруля” (1885</a:t>
            </a:r>
            <a:r>
              <a:rPr lang="uk-UA" sz="2800" b="1" dirty="0" smtClean="0">
                <a:latin typeface="Segoe Script" panose="030B0504020000000003" pitchFamily="66" charset="0"/>
                <a:ea typeface="Calibri"/>
              </a:rPr>
              <a:t>)</a:t>
            </a:r>
          </a:p>
          <a:p>
            <a:pPr algn="just"/>
            <a:endParaRPr lang="uk-UA" sz="2800" b="1" dirty="0" smtClean="0">
              <a:latin typeface="Segoe Script" panose="030B0504020000000003" pitchFamily="66" charset="0"/>
              <a:ea typeface="Calibri"/>
            </a:endParaRPr>
          </a:p>
          <a:p>
            <a:pPr marL="342900" indent="-342900" algn="just">
              <a:buFontTx/>
              <a:buChar char="-"/>
            </a:pPr>
            <a:r>
              <a:rPr lang="uk-UA" sz="2400" dirty="0" smtClean="0">
                <a:latin typeface="Segoe Script" panose="030B0504020000000003" pitchFamily="66" charset="0"/>
              </a:rPr>
              <a:t>фабула: історія </a:t>
            </a:r>
            <a:r>
              <a:rPr lang="uk-UA" sz="2400" dirty="0">
                <a:latin typeface="Segoe Script" panose="030B0504020000000003" pitchFamily="66" charset="0"/>
              </a:rPr>
              <a:t>погоні селянина за дворянством і втрати омріяних дворянських прав через прикрий недогляд, допущений писарем у минулі часи </a:t>
            </a:r>
            <a:endParaRPr lang="uk-UA" sz="2400" dirty="0" smtClean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dirty="0" smtClean="0">
                <a:latin typeface="Segoe Script" panose="030B0504020000000003" pitchFamily="66" charset="0"/>
              </a:rPr>
              <a:t>комізм  полягає у втраті морально-етичних цінностей</a:t>
            </a: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Segoe Script" panose="030B0504020000000003" pitchFamily="66" charset="0"/>
            </a:endParaRPr>
          </a:p>
          <a:p>
            <a:pPr marL="354013" indent="-354013" algn="just"/>
            <a:r>
              <a:rPr lang="uk-UA" sz="2400" dirty="0" smtClean="0">
                <a:latin typeface="Segoe Script" panose="030B0504020000000003" pitchFamily="66" charset="0"/>
              </a:rPr>
              <a:t>- гонитва </a:t>
            </a:r>
            <a:r>
              <a:rPr lang="uk-UA" sz="2400" dirty="0">
                <a:latin typeface="Segoe Script" panose="030B0504020000000003" pitchFamily="66" charset="0"/>
              </a:rPr>
              <a:t>Борулі за </a:t>
            </a:r>
            <a:r>
              <a:rPr lang="uk-UA" sz="2400" dirty="0" smtClean="0">
                <a:latin typeface="Segoe Script" panose="030B0504020000000003" pitchFamily="66" charset="0"/>
              </a:rPr>
              <a:t>дворянством трагічна у </a:t>
            </a:r>
            <a:r>
              <a:rPr lang="uk-UA" sz="2400" dirty="0">
                <a:latin typeface="Segoe Script" panose="030B0504020000000003" pitchFamily="66" charset="0"/>
              </a:rPr>
              <a:t>своїй </a:t>
            </a:r>
            <a:r>
              <a:rPr lang="uk-UA" sz="2400" dirty="0" smtClean="0">
                <a:latin typeface="Segoe Script" panose="030B0504020000000003" pitchFamily="66" charset="0"/>
              </a:rPr>
              <a:t>суті </a:t>
            </a:r>
            <a:r>
              <a:rPr lang="uk-UA" sz="2400" dirty="0">
                <a:latin typeface="Segoe Script" panose="030B0504020000000003" pitchFamily="66" charset="0"/>
              </a:rPr>
              <a:t>й комічна у </a:t>
            </a:r>
            <a:r>
              <a:rPr lang="uk-UA" sz="2400" dirty="0" smtClean="0">
                <a:latin typeface="Segoe Script" panose="030B0504020000000003" pitchFamily="66" charset="0"/>
              </a:rPr>
              <a:t>зовнішніх проявах. прообраз </a:t>
            </a:r>
            <a:r>
              <a:rPr lang="uk-UA" sz="2400" dirty="0">
                <a:latin typeface="Segoe Script" panose="030B0504020000000003" pitchFamily="66" charset="0"/>
              </a:rPr>
              <a:t>Борулі </a:t>
            </a:r>
            <a:r>
              <a:rPr lang="uk-UA" sz="2400" dirty="0" smtClean="0">
                <a:latin typeface="Segoe Script" panose="030B0504020000000003" pitchFamily="66" charset="0"/>
              </a:rPr>
              <a:t>- Карпо </a:t>
            </a:r>
            <a:r>
              <a:rPr lang="uk-UA" sz="2400" dirty="0">
                <a:latin typeface="Segoe Script" panose="030B0504020000000003" pitchFamily="66" charset="0"/>
              </a:rPr>
              <a:t>Адамович </a:t>
            </a:r>
            <a:r>
              <a:rPr lang="uk-UA" sz="2400" dirty="0" smtClean="0">
                <a:latin typeface="Segoe Script" panose="030B0504020000000003" pitchFamily="66" charset="0"/>
              </a:rPr>
              <a:t>Тобілевич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552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Segoe Script" panose="030B0504020000000003" pitchFamily="66" charset="0"/>
              </a:rPr>
              <a:t>«Розумний </a:t>
            </a:r>
            <a:r>
              <a:rPr lang="uk-UA" sz="2800" b="1" dirty="0">
                <a:latin typeface="Segoe Script" panose="030B0504020000000003" pitchFamily="66" charset="0"/>
              </a:rPr>
              <a:t>і </a:t>
            </a:r>
            <a:r>
              <a:rPr lang="uk-UA" sz="2800" b="1" dirty="0" smtClean="0">
                <a:latin typeface="Segoe Script" panose="030B0504020000000003" pitchFamily="66" charset="0"/>
              </a:rPr>
              <a:t>дурень» (1885)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перша в серії </a:t>
            </a:r>
            <a:r>
              <a:rPr lang="uk-UA" sz="2600" dirty="0">
                <a:latin typeface="Segoe Script" panose="030B0504020000000003" pitchFamily="66" charset="0"/>
              </a:rPr>
              <a:t>сатиричних </a:t>
            </a:r>
            <a:r>
              <a:rPr lang="uk-UA" sz="2600" dirty="0" smtClean="0">
                <a:latin typeface="Segoe Script" panose="030B0504020000000003" pitchFamily="66" charset="0"/>
              </a:rPr>
              <a:t>комедій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тема: становлення представника сільської буржуазії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вже використовуваний подвійний драматичний конфлікт: зовнішній (широкий: утвердження нового буржуа) внутрішній (вузький: батьки </a:t>
            </a:r>
            <a:r>
              <a:rPr lang="uk-UA" sz="2600" dirty="0">
                <a:latin typeface="Segoe Script" panose="030B0504020000000003" pitchFamily="66" charset="0"/>
              </a:rPr>
              <a:t>і </a:t>
            </a:r>
            <a:r>
              <a:rPr lang="uk-UA" sz="2600" dirty="0" smtClean="0">
                <a:latin typeface="Segoe Script" panose="030B0504020000000003" pitchFamily="66" charset="0"/>
              </a:rPr>
              <a:t>діти)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ширший конфлікт відкритий</a:t>
            </a:r>
          </a:p>
          <a:p>
            <a:pPr marL="457200" indent="-457200" algn="just">
              <a:buFontTx/>
              <a:buChar char="-"/>
            </a:pPr>
            <a:endParaRPr lang="uk-UA" sz="2600" dirty="0" smtClean="0">
              <a:latin typeface="Segoe Script" panose="030B0504020000000003" pitchFamily="66" charset="0"/>
            </a:endParaRPr>
          </a:p>
          <a:p>
            <a:pPr algn="just"/>
            <a:r>
              <a:rPr lang="uk-UA" sz="2800" b="1" dirty="0" smtClean="0">
                <a:latin typeface="Segoe Script" panose="030B0504020000000003" pitchFamily="66" charset="0"/>
              </a:rPr>
              <a:t>Вади: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серед другорядних персонажів немає характерів 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ослаблення </a:t>
            </a:r>
            <a:r>
              <a:rPr lang="uk-UA" sz="2600" dirty="0">
                <a:latin typeface="Segoe Script" panose="030B0504020000000003" pitchFamily="66" charset="0"/>
              </a:rPr>
              <a:t>драматичної інтриги </a:t>
            </a:r>
          </a:p>
          <a:p>
            <a:pPr marL="457200" indent="-457200" algn="just">
              <a:buFontTx/>
              <a:buChar char="-"/>
            </a:pPr>
            <a:r>
              <a:rPr lang="uk-UA" sz="2600" dirty="0" smtClean="0">
                <a:latin typeface="Segoe Script" panose="030B0504020000000003" pitchFamily="66" charset="0"/>
              </a:rPr>
              <a:t>введення конфлікту надто прямолінійне</a:t>
            </a:r>
            <a:endParaRPr lang="uk-UA" sz="2600" b="1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13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 smtClean="0">
                <a:latin typeface="Segoe Script" panose="030B0504020000000003" pitchFamily="66" charset="0"/>
              </a:rPr>
              <a:t>«Сто тисяч</a:t>
            </a:r>
            <a:r>
              <a:rPr lang="uk-UA" sz="3600" b="1" dirty="0" smtClean="0">
                <a:latin typeface="Segoe Script" panose="030B0504020000000003" pitchFamily="66" charset="0"/>
              </a:rPr>
              <a:t>»</a:t>
            </a:r>
            <a:r>
              <a:rPr lang="en-US" sz="3600" b="1" dirty="0" smtClean="0">
                <a:latin typeface="Segoe Script" panose="030B0504020000000003" pitchFamily="66" charset="0"/>
              </a:rPr>
              <a:t> (1889)</a:t>
            </a:r>
            <a:r>
              <a:rPr lang="uk-UA" sz="3600" b="1" dirty="0" smtClean="0">
                <a:latin typeface="Segoe Script" panose="030B0504020000000003" pitchFamily="66" charset="0"/>
              </a:rPr>
              <a:t> </a:t>
            </a:r>
            <a:endParaRPr lang="uk-UA" sz="3600" b="1" dirty="0" smtClean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знаходять своє продовження не лише тема, а й художні принципи її втілення</a:t>
            </a:r>
          </a:p>
          <a:p>
            <a:pPr marL="342900" indent="-342900" algn="just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перший план драматичної дії – сюжетна лінія ста тисяч. Вона художньо вичерпує себе з розв’язкою комедії</a:t>
            </a:r>
          </a:p>
          <a:p>
            <a:pPr marL="342900" indent="-342900" algn="just">
              <a:buFontTx/>
              <a:buChar char="-"/>
            </a:pPr>
            <a:endParaRPr lang="uk-UA" sz="2000" dirty="0" smtClean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другий план – становлення сільської буржуазії. Як нового суспільного класу на зламі епох</a:t>
            </a:r>
          </a:p>
          <a:p>
            <a:pPr marL="342900" indent="-342900" algn="just">
              <a:buFontTx/>
              <a:buChar char="-"/>
            </a:pPr>
            <a:endParaRPr lang="uk-UA" sz="2000" dirty="0">
              <a:latin typeface="Segoe Script" panose="030B0504020000000003" pitchFamily="66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Segoe Script" panose="030B0504020000000003" pitchFamily="66" charset="0"/>
              </a:rPr>
              <a:t> Калитка не будує ніякої інтриги, його почуття стосуються не так людей, як землі</a:t>
            </a:r>
          </a:p>
          <a:p>
            <a:pPr algn="just"/>
            <a:endParaRPr lang="uk-UA" sz="2000" dirty="0" smtClean="0">
              <a:latin typeface="Segoe Script" panose="030B0504020000000003" pitchFamily="66" charset="0"/>
            </a:endParaRPr>
          </a:p>
          <a:p>
            <a:pPr marL="450850" indent="-450850" algn="just"/>
            <a:r>
              <a:rPr lang="uk-UA" sz="2000" dirty="0" smtClean="0">
                <a:latin typeface="Segoe Script" panose="030B0504020000000003" pitchFamily="66" charset="0"/>
              </a:rPr>
              <a:t>- мотиви дій і вчинків персонажів мають економічну, психологічну моральну мотивацію</a:t>
            </a:r>
          </a:p>
          <a:p>
            <a:pPr algn="just"/>
            <a:endParaRPr lang="ru-RU" sz="2000" dirty="0" smtClean="0">
              <a:latin typeface="Segoe Script" panose="030B0504020000000003" pitchFamily="66" charset="0"/>
            </a:endParaRPr>
          </a:p>
          <a:p>
            <a:endParaRPr lang="uk-UA" sz="2000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71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983</Words>
  <Application>Microsoft Office PowerPoint</Application>
  <PresentationFormat>Экран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Валя</cp:lastModifiedBy>
  <cp:revision>4</cp:revision>
  <dcterms:created xsi:type="dcterms:W3CDTF">2023-04-09T19:41:29Z</dcterms:created>
  <dcterms:modified xsi:type="dcterms:W3CDTF">2023-04-14T09:05:11Z</dcterms:modified>
</cp:coreProperties>
</file>