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908720"/>
            <a:ext cx="8319400" cy="2880320"/>
          </a:xfrm>
        </p:spPr>
        <p:txBody>
          <a:bodyPr>
            <a:normAutofit/>
          </a:bodyPr>
          <a:lstStyle/>
          <a:p>
            <a:pPr algn="ctr"/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Сучасний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вітроенергетичної галузі в Україні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3933056"/>
            <a:ext cx="5184576" cy="2304256"/>
          </a:xfrm>
        </p:spPr>
        <p:txBody>
          <a:bodyPr>
            <a:noAutofit/>
          </a:bodyPr>
          <a:lstStyle/>
          <a:p>
            <a:r>
              <a:rPr lang="uk-UA" sz="3200" dirty="0" smtClean="0"/>
              <a:t>Виконав     </a:t>
            </a:r>
          </a:p>
          <a:p>
            <a:r>
              <a:rPr lang="ru-RU" sz="3200" dirty="0" smtClean="0"/>
              <a:t>студент </a:t>
            </a:r>
            <a:r>
              <a:rPr lang="uk-UA" sz="3200" dirty="0" smtClean="0"/>
              <a:t>групи</a:t>
            </a:r>
            <a:r>
              <a:rPr lang="ru-RU" sz="3200" dirty="0" smtClean="0"/>
              <a:t> 6.1411-с </a:t>
            </a:r>
            <a:r>
              <a:rPr lang="uk-UA" sz="3200" dirty="0" err="1" smtClean="0"/>
              <a:t>Тисленко</a:t>
            </a:r>
            <a:r>
              <a:rPr lang="uk-UA" sz="3200" dirty="0" smtClean="0"/>
              <a:t> Андрі</a:t>
            </a:r>
            <a:r>
              <a:rPr lang="uk-UA" sz="2800" dirty="0" smtClean="0"/>
              <a:t>й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498178"/>
          </a:xfrm>
        </p:spPr>
        <p:txBody>
          <a:bodyPr>
            <a:normAutofit/>
          </a:bodyPr>
          <a:lstStyle/>
          <a:p>
            <a:r>
              <a:rPr lang="uk-UA" dirty="0" smtClean="0"/>
              <a:t>2018 – Потенціал вітроелектростанцій в Україні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7467600" cy="4209331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На початок 2018 року в </a:t>
            </a:r>
            <a:r>
              <a:rPr lang="ru-RU" dirty="0" err="1" smtClean="0"/>
              <a:t>Україні</a:t>
            </a:r>
            <a:r>
              <a:rPr lang="ru-RU" dirty="0" smtClean="0"/>
              <a:t> запустили 505 МВт </a:t>
            </a:r>
            <a:r>
              <a:rPr lang="ru-RU" dirty="0" err="1" smtClean="0"/>
              <a:t>потужностей</a:t>
            </a:r>
            <a:r>
              <a:rPr lang="ru-RU" dirty="0" smtClean="0"/>
              <a:t> </a:t>
            </a:r>
            <a:r>
              <a:rPr lang="ru-RU" dirty="0" err="1" smtClean="0"/>
              <a:t>вітрових</a:t>
            </a:r>
            <a:r>
              <a:rPr lang="ru-RU" dirty="0" smtClean="0"/>
              <a:t> </a:t>
            </a:r>
            <a:r>
              <a:rPr lang="ru-RU" dirty="0" err="1" smtClean="0"/>
              <a:t>електростанцій</a:t>
            </a:r>
            <a:r>
              <a:rPr lang="ru-RU" dirty="0" smtClean="0"/>
              <a:t>, </a:t>
            </a:r>
            <a:r>
              <a:rPr lang="ru-RU" dirty="0" err="1" smtClean="0"/>
              <a:t>причому</a:t>
            </a:r>
            <a:r>
              <a:rPr lang="ru-RU" dirty="0" smtClean="0"/>
              <a:t> 138 МВт </a:t>
            </a:r>
            <a:r>
              <a:rPr lang="ru-RU" dirty="0" err="1" smtClean="0"/>
              <a:t>залишаються</a:t>
            </a:r>
            <a:r>
              <a:rPr lang="ru-RU" dirty="0" smtClean="0"/>
              <a:t> на </a:t>
            </a:r>
            <a:r>
              <a:rPr lang="ru-RU" dirty="0" err="1" smtClean="0"/>
              <a:t>окупованій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Донецької</a:t>
            </a:r>
            <a:r>
              <a:rPr lang="ru-RU" dirty="0" smtClean="0"/>
              <a:t> та </a:t>
            </a:r>
            <a:r>
              <a:rPr lang="ru-RU" dirty="0" err="1" smtClean="0"/>
              <a:t>Луганської</a:t>
            </a:r>
            <a:r>
              <a:rPr lang="ru-RU" dirty="0" smtClean="0"/>
              <a:t> областей, а </a:t>
            </a:r>
            <a:r>
              <a:rPr lang="ru-RU" dirty="0" err="1" smtClean="0"/>
              <a:t>ще</a:t>
            </a:r>
            <a:r>
              <a:rPr lang="ru-RU" dirty="0" smtClean="0"/>
              <a:t> 87,8 МВт </a:t>
            </a:r>
            <a:r>
              <a:rPr lang="ru-RU" dirty="0" err="1" smtClean="0"/>
              <a:t>залишилося</a:t>
            </a:r>
            <a:r>
              <a:rPr lang="ru-RU" dirty="0" smtClean="0"/>
              <a:t> у </a:t>
            </a:r>
            <a:r>
              <a:rPr lang="ru-RU" dirty="0" err="1" smtClean="0"/>
              <a:t>Криму</a:t>
            </a:r>
            <a:r>
              <a:rPr lang="ru-RU" dirty="0" smtClean="0"/>
              <a:t>. Для </a:t>
            </a:r>
            <a:r>
              <a:rPr lang="ru-RU" dirty="0" err="1" smtClean="0"/>
              <a:t>порівняння</a:t>
            </a:r>
            <a:r>
              <a:rPr lang="ru-RU" dirty="0" smtClean="0"/>
              <a:t>, у </a:t>
            </a:r>
            <a:r>
              <a:rPr lang="ru-RU" dirty="0" err="1" smtClean="0"/>
              <a:t>Великій</a:t>
            </a:r>
            <a:r>
              <a:rPr lang="ru-RU" dirty="0" smtClean="0"/>
              <a:t> </a:t>
            </a:r>
            <a:r>
              <a:rPr lang="ru-RU" dirty="0" err="1" smtClean="0"/>
              <a:t>Британії</a:t>
            </a:r>
            <a:r>
              <a:rPr lang="ru-RU" dirty="0" smtClean="0"/>
              <a:t> </a:t>
            </a:r>
            <a:r>
              <a:rPr lang="ru-RU" dirty="0" err="1" smtClean="0"/>
              <a:t>загальна</a:t>
            </a:r>
            <a:r>
              <a:rPr lang="ru-RU" dirty="0" smtClean="0"/>
              <a:t> </a:t>
            </a:r>
            <a:r>
              <a:rPr lang="ru-RU" dirty="0" err="1" smtClean="0"/>
              <a:t>потужність</a:t>
            </a:r>
            <a:r>
              <a:rPr lang="ru-RU" dirty="0" smtClean="0"/>
              <a:t> </a:t>
            </a:r>
            <a:r>
              <a:rPr lang="ru-RU" dirty="0" err="1" smtClean="0"/>
              <a:t>вітроенергетики</a:t>
            </a:r>
            <a:r>
              <a:rPr lang="ru-RU" dirty="0" smtClean="0"/>
              <a:t> </a:t>
            </a:r>
            <a:r>
              <a:rPr lang="ru-RU" dirty="0" err="1" smtClean="0"/>
              <a:t>перевищує</a:t>
            </a:r>
            <a:r>
              <a:rPr lang="ru-RU" dirty="0" smtClean="0"/>
              <a:t> 13 ГВт.</a:t>
            </a:r>
          </a:p>
          <a:p>
            <a:r>
              <a:rPr lang="ru-RU" dirty="0" err="1" smtClean="0"/>
              <a:t>Однак</a:t>
            </a:r>
            <a:r>
              <a:rPr lang="ru-RU" dirty="0" smtClean="0"/>
              <a:t> у 2018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енергокомпанії</a:t>
            </a:r>
            <a:r>
              <a:rPr lang="ru-RU" dirty="0" smtClean="0"/>
              <a:t> </a:t>
            </a:r>
            <a:r>
              <a:rPr lang="ru-RU" dirty="0" err="1" smtClean="0"/>
              <a:t>побудують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вітроелектростанції</a:t>
            </a:r>
            <a:r>
              <a:rPr lang="ru-RU" dirty="0" smtClean="0"/>
              <a:t> в </a:t>
            </a:r>
            <a:r>
              <a:rPr lang="ru-RU" dirty="0" err="1" smtClean="0"/>
              <a:t>Запорізькій</a:t>
            </a:r>
            <a:r>
              <a:rPr lang="ru-RU" dirty="0" smtClean="0"/>
              <a:t>, </a:t>
            </a:r>
            <a:r>
              <a:rPr lang="ru-RU" dirty="0" err="1" smtClean="0"/>
              <a:t>Херсонській</a:t>
            </a:r>
            <a:r>
              <a:rPr lang="ru-RU" dirty="0" smtClean="0"/>
              <a:t>, </a:t>
            </a:r>
            <a:r>
              <a:rPr lang="ru-RU" dirty="0" err="1" smtClean="0"/>
              <a:t>Івано-Франківській</a:t>
            </a:r>
            <a:r>
              <a:rPr lang="ru-RU" dirty="0" smtClean="0"/>
              <a:t> та </a:t>
            </a:r>
            <a:r>
              <a:rPr lang="ru-RU" dirty="0" err="1" smtClean="0"/>
              <a:t>Одеській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Миколаївській</a:t>
            </a:r>
            <a:r>
              <a:rPr lang="ru-RU" dirty="0" smtClean="0"/>
              <a:t> областях. </a:t>
            </a:r>
            <a:r>
              <a:rPr lang="ru-RU" dirty="0" err="1" smtClean="0"/>
              <a:t>Загальна</a:t>
            </a:r>
            <a:r>
              <a:rPr lang="ru-RU" dirty="0" smtClean="0"/>
              <a:t> </a:t>
            </a:r>
            <a:r>
              <a:rPr lang="ru-RU" dirty="0" err="1" smtClean="0"/>
              <a:t>потужність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станцій</a:t>
            </a:r>
            <a:r>
              <a:rPr lang="ru-RU" dirty="0" smtClean="0"/>
              <a:t> </a:t>
            </a:r>
            <a:r>
              <a:rPr lang="ru-RU" dirty="0" err="1" smtClean="0"/>
              <a:t>втричі</a:t>
            </a:r>
            <a:r>
              <a:rPr lang="ru-RU" dirty="0" smtClean="0"/>
              <a:t> </a:t>
            </a:r>
            <a:r>
              <a:rPr lang="ru-RU" dirty="0" err="1" smtClean="0"/>
              <a:t>перевищуватиме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встановленої</a:t>
            </a:r>
            <a:r>
              <a:rPr lang="ru-RU" dirty="0" smtClean="0"/>
              <a:t> у 2017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потужності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перевищить</a:t>
            </a:r>
            <a:r>
              <a:rPr lang="ru-RU" dirty="0" smtClean="0"/>
              <a:t> 200 МВт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Встановлена пікова потужність ВЕС України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78245" t="27996" r="2470" b="15749"/>
          <a:stretch>
            <a:fillRect/>
          </a:stretch>
        </p:blipFill>
        <p:spPr bwMode="auto">
          <a:xfrm>
            <a:off x="4427984" y="953344"/>
            <a:ext cx="4176464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2018 – розвиток вітроенергетики в Україні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>
            <a:noAutofit/>
          </a:bodyPr>
          <a:lstStyle/>
          <a:p>
            <a:r>
              <a:rPr lang="ru-RU" sz="2000" dirty="0" smtClean="0"/>
              <a:t>2018 </a:t>
            </a:r>
            <a:r>
              <a:rPr lang="ru-RU" sz="2000" dirty="0" err="1" smtClean="0"/>
              <a:t>рік</a:t>
            </a:r>
            <a:r>
              <a:rPr lang="ru-RU" sz="2000" dirty="0" smtClean="0"/>
              <a:t> </a:t>
            </a:r>
            <a:r>
              <a:rPr lang="ru-RU" sz="2000" dirty="0" err="1" smtClean="0"/>
              <a:t>демонструє</a:t>
            </a:r>
            <a:r>
              <a:rPr lang="ru-RU" sz="2000" dirty="0" smtClean="0"/>
              <a:t> </a:t>
            </a:r>
            <a:r>
              <a:rPr lang="ru-RU" sz="2000" dirty="0" err="1" smtClean="0"/>
              <a:t>найкращу</a:t>
            </a:r>
            <a:r>
              <a:rPr lang="ru-RU" sz="2000" dirty="0" smtClean="0"/>
              <a:t> статистику </a:t>
            </a:r>
            <a:r>
              <a:rPr lang="ru-RU" sz="2000" dirty="0" err="1" smtClean="0"/>
              <a:t>розвитку</a:t>
            </a:r>
            <a:r>
              <a:rPr lang="ru-RU" sz="2000" dirty="0" smtClean="0"/>
              <a:t> </a:t>
            </a:r>
            <a:r>
              <a:rPr lang="ru-RU" sz="2000" dirty="0" err="1" smtClean="0"/>
              <a:t>вітроенергетичного</a:t>
            </a:r>
            <a:r>
              <a:rPr lang="ru-RU" sz="2000" dirty="0" smtClean="0"/>
              <a:t> сектора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 за </a:t>
            </a:r>
            <a:r>
              <a:rPr lang="ru-RU" sz="2000" dirty="0" err="1" smtClean="0"/>
              <a:t>попередні</a:t>
            </a:r>
            <a:r>
              <a:rPr lang="ru-RU" sz="2000" dirty="0" smtClean="0"/>
              <a:t> </a:t>
            </a:r>
            <a:r>
              <a:rPr lang="ru-RU" sz="2000" dirty="0" err="1" smtClean="0"/>
              <a:t>чотири</a:t>
            </a:r>
            <a:r>
              <a:rPr lang="ru-RU" sz="2000" dirty="0" smtClean="0"/>
              <a:t> роки. За перше </a:t>
            </a:r>
            <a:r>
              <a:rPr lang="ru-RU" sz="2000" dirty="0" err="1" smtClean="0"/>
              <a:t>півріччя</a:t>
            </a:r>
            <a:r>
              <a:rPr lang="ru-RU" sz="2000" dirty="0" smtClean="0"/>
              <a:t> 2018 року, за </a:t>
            </a:r>
            <a:r>
              <a:rPr lang="ru-RU" sz="2000" dirty="0" err="1" smtClean="0"/>
              <a:t>даними</a:t>
            </a:r>
            <a:r>
              <a:rPr lang="ru-RU" sz="2000" dirty="0" smtClean="0"/>
              <a:t> НКРЕКП, </a:t>
            </a:r>
            <a:r>
              <a:rPr lang="ru-RU" sz="2000" dirty="0" err="1" smtClean="0"/>
              <a:t>було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підключено</a:t>
            </a:r>
            <a:r>
              <a:rPr lang="ru-RU" sz="2000" dirty="0" smtClean="0"/>
              <a:t> до </a:t>
            </a:r>
            <a:r>
              <a:rPr lang="ru-RU" sz="2000" dirty="0" err="1" smtClean="0"/>
              <a:t>мережі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встановлено</a:t>
            </a:r>
            <a:r>
              <a:rPr lang="ru-RU" sz="2000" dirty="0" smtClean="0"/>
              <a:t> “</a:t>
            </a:r>
            <a:r>
              <a:rPr lang="ru-RU" sz="2000" dirty="0" err="1" smtClean="0"/>
              <a:t>зелений</a:t>
            </a:r>
            <a:r>
              <a:rPr lang="ru-RU" sz="2000" dirty="0" smtClean="0"/>
              <a:t>“ тариф на </a:t>
            </a:r>
            <a:r>
              <a:rPr lang="ru-RU" sz="2000" dirty="0" err="1" smtClean="0"/>
              <a:t>електроенергію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генерується</a:t>
            </a:r>
            <a:r>
              <a:rPr lang="ru-RU" sz="2000" dirty="0" smtClean="0"/>
              <a:t>, </a:t>
            </a:r>
            <a:r>
              <a:rPr lang="ru-RU" sz="2000" dirty="0" err="1" smtClean="0"/>
              <a:t>новими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вітроенергетичними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об'єктами</a:t>
            </a:r>
            <a:r>
              <a:rPr lang="ru-RU" sz="2000" dirty="0" smtClean="0"/>
              <a:t> </a:t>
            </a:r>
            <a:r>
              <a:rPr lang="ru-RU" sz="2000" dirty="0" err="1" smtClean="0"/>
              <a:t>загальною</a:t>
            </a:r>
            <a:r>
              <a:rPr lang="ru-RU" sz="2000" dirty="0" smtClean="0"/>
              <a:t> </a:t>
            </a:r>
            <a:r>
              <a:rPr lang="ru-RU" sz="2000" dirty="0" err="1" smtClean="0"/>
              <a:t>потужністю</a:t>
            </a:r>
            <a:r>
              <a:rPr lang="ru-RU" sz="2000" dirty="0" smtClean="0"/>
              <a:t> 50.35 МВт, </a:t>
            </a:r>
            <a:r>
              <a:rPr lang="ru-RU" sz="2000" dirty="0" err="1" smtClean="0"/>
              <a:t>розташованими</a:t>
            </a:r>
            <a:r>
              <a:rPr lang="ru-RU" sz="2000" dirty="0" smtClean="0"/>
              <a:t> в </a:t>
            </a:r>
            <a:r>
              <a:rPr lang="ru-RU" sz="2000" dirty="0" err="1" smtClean="0"/>
              <a:t>Херсонській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Миколаївській</a:t>
            </a:r>
            <a:r>
              <a:rPr lang="ru-RU" sz="2000" dirty="0" smtClean="0"/>
              <a:t> областях. На початок </a:t>
            </a:r>
            <a:r>
              <a:rPr lang="ru-RU" sz="2000" dirty="0" err="1" smtClean="0"/>
              <a:t>серпня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продовжується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будівництво</a:t>
            </a:r>
            <a:r>
              <a:rPr lang="ru-RU" sz="2000" dirty="0" smtClean="0"/>
              <a:t> </a:t>
            </a:r>
            <a:r>
              <a:rPr lang="ru-RU" sz="2000" dirty="0" err="1" smtClean="0"/>
              <a:t>нових</a:t>
            </a:r>
            <a:r>
              <a:rPr lang="ru-RU" sz="2000" dirty="0" smtClean="0"/>
              <a:t> ВЕС в </a:t>
            </a:r>
            <a:r>
              <a:rPr lang="ru-RU" sz="2000" dirty="0" err="1" smtClean="0"/>
              <a:t>Запорізькій</a:t>
            </a:r>
            <a:r>
              <a:rPr lang="ru-RU" sz="2000" dirty="0" smtClean="0"/>
              <a:t> та </a:t>
            </a:r>
            <a:r>
              <a:rPr lang="ru-RU" sz="2000" dirty="0" err="1" smtClean="0"/>
              <a:t>Херсонській</a:t>
            </a:r>
            <a:r>
              <a:rPr lang="ru-RU" sz="2000" dirty="0" smtClean="0"/>
              <a:t> областях. За </a:t>
            </a:r>
            <a:r>
              <a:rPr lang="ru-RU" sz="2000" dirty="0" err="1" smtClean="0"/>
              <a:t>перші</a:t>
            </a:r>
            <a:r>
              <a:rPr lang="ru-RU" sz="2000" dirty="0" smtClean="0"/>
              <a:t> </a:t>
            </a:r>
            <a:r>
              <a:rPr lang="ru-RU" sz="2000" dirty="0" err="1" smtClean="0"/>
              <a:t>шість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місяців</a:t>
            </a:r>
            <a:r>
              <a:rPr lang="ru-RU" sz="2000" dirty="0" smtClean="0"/>
              <a:t> 2018 року </a:t>
            </a:r>
            <a:r>
              <a:rPr lang="ru-RU" sz="2000" dirty="0" err="1" smtClean="0"/>
              <a:t>вітроенергетична</a:t>
            </a:r>
            <a:r>
              <a:rPr lang="ru-RU" sz="2000" dirty="0" smtClean="0"/>
              <a:t> </a:t>
            </a:r>
            <a:r>
              <a:rPr lang="ru-RU" sz="2000" dirty="0" err="1" smtClean="0"/>
              <a:t>галузь</a:t>
            </a:r>
            <a:r>
              <a:rPr lang="ru-RU" sz="2000" dirty="0" smtClean="0"/>
              <a:t>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виробила</a:t>
            </a:r>
            <a:r>
              <a:rPr lang="ru-RU" sz="2000" dirty="0" smtClean="0"/>
              <a:t> 568 </a:t>
            </a:r>
            <a:r>
              <a:rPr lang="ru-RU" sz="2000" dirty="0" err="1" smtClean="0"/>
              <a:t>млн</a:t>
            </a:r>
            <a:r>
              <a:rPr lang="ru-RU" sz="2000" dirty="0" smtClean="0"/>
              <a:t> кВт/год </a:t>
            </a:r>
            <a:r>
              <a:rPr lang="ru-RU" sz="2000" dirty="0" err="1" smtClean="0"/>
              <a:t>електроенергії</a:t>
            </a:r>
            <a:r>
              <a:rPr lang="ru-RU" sz="2000" dirty="0" smtClean="0"/>
              <a:t>. </a:t>
            </a:r>
            <a:r>
              <a:rPr lang="ru-RU" sz="2000" dirty="0" err="1" smtClean="0"/>
              <a:t>Загальна</a:t>
            </a:r>
            <a:r>
              <a:rPr lang="ru-RU" sz="2000" dirty="0" smtClean="0"/>
              <a:t> </a:t>
            </a:r>
            <a:r>
              <a:rPr lang="ru-RU" sz="2000" dirty="0" err="1" smtClean="0"/>
              <a:t>встановлена</a:t>
            </a:r>
            <a:r>
              <a:rPr lang="ru-RU" sz="2000" dirty="0" smtClean="0"/>
              <a:t> </a:t>
            </a:r>
            <a:r>
              <a:rPr lang="ru-RU" sz="2000" dirty="0" err="1" smtClean="0"/>
              <a:t>потужність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вітростанцій</a:t>
            </a:r>
            <a:r>
              <a:rPr lang="ru-RU" sz="2000" dirty="0" smtClean="0"/>
              <a:t> </a:t>
            </a:r>
            <a:r>
              <a:rPr lang="ru-RU" sz="2000" dirty="0" err="1" smtClean="0"/>
              <a:t>материкової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частини</a:t>
            </a:r>
            <a:r>
              <a:rPr lang="ru-RU" sz="2000" dirty="0" smtClean="0"/>
              <a:t> </a:t>
            </a:r>
            <a:r>
              <a:rPr lang="ru-RU" sz="2000" dirty="0" err="1" smtClean="0"/>
              <a:t>країни</a:t>
            </a:r>
            <a:r>
              <a:rPr lang="ru-RU" sz="2000" dirty="0" smtClean="0"/>
              <a:t> </a:t>
            </a:r>
            <a:r>
              <a:rPr lang="ru-RU" sz="2000" dirty="0" err="1" smtClean="0"/>
              <a:t>складає</a:t>
            </a:r>
            <a:r>
              <a:rPr lang="ru-RU" sz="2000" dirty="0" smtClean="0"/>
              <a:t> 515.5 МВт станом на 1 </a:t>
            </a:r>
            <a:r>
              <a:rPr lang="ru-RU" sz="2000" dirty="0" err="1" smtClean="0"/>
              <a:t>липня</a:t>
            </a:r>
            <a:r>
              <a:rPr lang="ru-RU" sz="2000" dirty="0" smtClean="0"/>
              <a:t> 2018 року.</a:t>
            </a:r>
            <a:endParaRPr lang="ru-R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	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3638" t="15647" r="2470" b="5458"/>
          <a:stretch>
            <a:fillRect/>
          </a:stretch>
        </p:blipFill>
        <p:spPr bwMode="auto">
          <a:xfrm>
            <a:off x="0" y="548680"/>
            <a:ext cx="9144000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4603" t="8787" r="2470" b="12319"/>
          <a:stretch>
            <a:fillRect/>
          </a:stretch>
        </p:blipFill>
        <p:spPr bwMode="auto">
          <a:xfrm>
            <a:off x="0" y="836712"/>
            <a:ext cx="9144000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2020-2022 розвиток вітроенергетики в Україні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2020 </a:t>
            </a:r>
          </a:p>
          <a:p>
            <a:r>
              <a:rPr lang="ru-RU" dirty="0" smtClean="0"/>
              <a:t>Дайджест </a:t>
            </a:r>
            <a:r>
              <a:rPr lang="ru-RU" dirty="0" smtClean="0"/>
              <a:t>новин "</a:t>
            </a:r>
            <a:r>
              <a:rPr lang="ru-RU" dirty="0" err="1" smtClean="0"/>
              <a:t>Енергоджерела</a:t>
            </a:r>
            <a:r>
              <a:rPr lang="ru-RU" dirty="0" smtClean="0"/>
              <a:t>" </a:t>
            </a:r>
            <a:r>
              <a:rPr lang="ru-RU" dirty="0" err="1" smtClean="0"/>
              <a:t>повідомив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Норвезька</a:t>
            </a:r>
            <a:r>
              <a:rPr lang="ru-RU" dirty="0" smtClean="0"/>
              <a:t> </a:t>
            </a:r>
            <a:r>
              <a:rPr lang="en-US" dirty="0" smtClean="0"/>
              <a:t>NBT </a:t>
            </a:r>
            <a:r>
              <a:rPr lang="ru-RU" dirty="0" err="1" smtClean="0"/>
              <a:t>побудує</a:t>
            </a:r>
            <a:r>
              <a:rPr lang="ru-RU" dirty="0" smtClean="0"/>
              <a:t> у </a:t>
            </a:r>
            <a:r>
              <a:rPr lang="ru-RU" dirty="0" err="1" smtClean="0"/>
              <a:t>Запорізькій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найбільшу</a:t>
            </a:r>
            <a:r>
              <a:rPr lang="ru-RU" dirty="0" smtClean="0"/>
              <a:t> в </a:t>
            </a:r>
            <a:r>
              <a:rPr lang="ru-RU" dirty="0" err="1" smtClean="0"/>
              <a:t>Європі</a:t>
            </a:r>
            <a:r>
              <a:rPr lang="ru-RU" dirty="0" smtClean="0"/>
              <a:t> </a:t>
            </a:r>
            <a:r>
              <a:rPr lang="ru-RU" dirty="0" err="1" smtClean="0"/>
              <a:t>вітроелектростанцію</a:t>
            </a:r>
            <a:r>
              <a:rPr lang="ru-RU" dirty="0" smtClean="0"/>
              <a:t>. У 2019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en-US" dirty="0" smtClean="0"/>
              <a:t>NBT </a:t>
            </a:r>
            <a:r>
              <a:rPr lang="ru-RU" dirty="0" err="1" smtClean="0"/>
              <a:t>придбала</a:t>
            </a:r>
            <a:r>
              <a:rPr lang="ru-RU" dirty="0" smtClean="0"/>
              <a:t> </a:t>
            </a:r>
            <a:r>
              <a:rPr lang="ru-RU" dirty="0" err="1" smtClean="0"/>
              <a:t>проєкт</a:t>
            </a:r>
            <a:r>
              <a:rPr lang="ru-RU" dirty="0" smtClean="0"/>
              <a:t> </a:t>
            </a:r>
            <a:r>
              <a:rPr lang="ru-RU" dirty="0" err="1" smtClean="0"/>
              <a:t>будівництва</a:t>
            </a:r>
            <a:r>
              <a:rPr lang="ru-RU" dirty="0" smtClean="0"/>
              <a:t> </a:t>
            </a:r>
            <a:r>
              <a:rPr lang="ru-RU" dirty="0" err="1" smtClean="0"/>
              <a:t>вітроелектростанції</a:t>
            </a:r>
            <a:r>
              <a:rPr lang="ru-RU" dirty="0" smtClean="0"/>
              <a:t> </a:t>
            </a:r>
            <a:r>
              <a:rPr lang="ru-RU" dirty="0" err="1" smtClean="0"/>
              <a:t>загальною</a:t>
            </a:r>
            <a:r>
              <a:rPr lang="ru-RU" dirty="0" smtClean="0"/>
              <a:t> </a:t>
            </a:r>
            <a:r>
              <a:rPr lang="ru-RU" dirty="0" err="1" smtClean="0"/>
              <a:t>потужністю</a:t>
            </a:r>
            <a:r>
              <a:rPr lang="ru-RU" dirty="0" smtClean="0"/>
              <a:t> 792,5 МВт на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Якимівської</a:t>
            </a:r>
            <a:r>
              <a:rPr lang="ru-RU" dirty="0" smtClean="0"/>
              <a:t> та </a:t>
            </a:r>
            <a:r>
              <a:rPr lang="ru-RU" dirty="0" err="1" smtClean="0"/>
              <a:t>Кирилівської</a:t>
            </a:r>
            <a:r>
              <a:rPr lang="ru-RU" dirty="0" smtClean="0"/>
              <a:t> </a:t>
            </a:r>
            <a:r>
              <a:rPr lang="ru-RU" dirty="0" err="1" smtClean="0"/>
              <a:t>територіальних</a:t>
            </a:r>
            <a:r>
              <a:rPr lang="ru-RU" dirty="0" smtClean="0"/>
              <a:t> громад в </a:t>
            </a:r>
            <a:r>
              <a:rPr lang="ru-RU" dirty="0" err="1" smtClean="0"/>
              <a:t>Запорізької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 (</a:t>
            </a:r>
            <a:r>
              <a:rPr lang="ru-RU" dirty="0" err="1" smtClean="0"/>
              <a:t>проєкт</a:t>
            </a:r>
            <a:r>
              <a:rPr lang="ru-RU" dirty="0" smtClean="0"/>
              <a:t> «</a:t>
            </a:r>
            <a:r>
              <a:rPr lang="ru-RU" dirty="0" err="1" smtClean="0"/>
              <a:t>Зофія</a:t>
            </a:r>
            <a:r>
              <a:rPr lang="ru-RU" dirty="0" smtClean="0"/>
              <a:t>»). </a:t>
            </a:r>
            <a:r>
              <a:rPr lang="ru-RU" dirty="0" err="1" smtClean="0"/>
              <a:t>Реалізація</a:t>
            </a:r>
            <a:r>
              <a:rPr lang="ru-RU" dirty="0" smtClean="0"/>
              <a:t> </a:t>
            </a:r>
            <a:r>
              <a:rPr lang="ru-RU" dirty="0" err="1" smtClean="0"/>
              <a:t>проєкту</a:t>
            </a:r>
            <a:r>
              <a:rPr lang="ru-RU" dirty="0" smtClean="0"/>
              <a:t> </a:t>
            </a:r>
            <a:r>
              <a:rPr lang="ru-RU" dirty="0" err="1" smtClean="0"/>
              <a:t>планується</a:t>
            </a:r>
            <a:r>
              <a:rPr lang="ru-RU" dirty="0" smtClean="0"/>
              <a:t> до </a:t>
            </a:r>
            <a:r>
              <a:rPr lang="ru-RU" dirty="0" err="1" smtClean="0"/>
              <a:t>кінця</a:t>
            </a:r>
            <a:r>
              <a:rPr lang="ru-RU" dirty="0" smtClean="0"/>
              <a:t> 2022 </a:t>
            </a:r>
            <a:r>
              <a:rPr lang="ru-RU" dirty="0" smtClean="0"/>
              <a:t>року.</a:t>
            </a:r>
          </a:p>
          <a:p>
            <a:r>
              <a:rPr lang="ru-RU" dirty="0" smtClean="0"/>
              <a:t>2022 </a:t>
            </a:r>
          </a:p>
          <a:p>
            <a:r>
              <a:rPr lang="ru-RU" dirty="0" smtClean="0"/>
              <a:t>10 лютого </a:t>
            </a:r>
            <a:r>
              <a:rPr lang="ru-RU" dirty="0" err="1" smtClean="0"/>
              <a:t>норвезька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en-US" dirty="0" err="1" smtClean="0"/>
              <a:t>Emergy</a:t>
            </a:r>
            <a:r>
              <a:rPr lang="en-US" dirty="0" smtClean="0"/>
              <a:t> </a:t>
            </a:r>
            <a:r>
              <a:rPr lang="ru-RU" dirty="0" err="1" smtClean="0"/>
              <a:t>оголосила</a:t>
            </a:r>
            <a:r>
              <a:rPr lang="ru-RU" dirty="0" smtClean="0"/>
              <a:t> про </a:t>
            </a:r>
            <a:r>
              <a:rPr lang="ru-RU" dirty="0" err="1" smtClean="0"/>
              <a:t>відтермінування</a:t>
            </a:r>
            <a:r>
              <a:rPr lang="ru-RU" dirty="0" smtClean="0"/>
              <a:t> </a:t>
            </a:r>
            <a:r>
              <a:rPr lang="ru-RU" dirty="0" err="1" smtClean="0"/>
              <a:t>будівництва</a:t>
            </a:r>
            <a:r>
              <a:rPr lang="ru-RU" dirty="0" smtClean="0"/>
              <a:t> ВЕС "</a:t>
            </a:r>
            <a:r>
              <a:rPr lang="ru-RU" dirty="0" err="1" smtClean="0"/>
              <a:t>Зофія</a:t>
            </a:r>
            <a:r>
              <a:rPr lang="ru-RU" dirty="0" smtClean="0"/>
              <a:t>" у </a:t>
            </a:r>
            <a:r>
              <a:rPr lang="ru-RU" dirty="0" err="1" smtClean="0"/>
              <a:t>Запорізькій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,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найбільших</a:t>
            </a:r>
            <a:r>
              <a:rPr lang="ru-RU" dirty="0" smtClean="0"/>
              <a:t> </a:t>
            </a:r>
            <a:r>
              <a:rPr lang="ru-RU" dirty="0" err="1" smtClean="0"/>
              <a:t>наземних</a:t>
            </a:r>
            <a:r>
              <a:rPr lang="ru-RU" dirty="0" smtClean="0"/>
              <a:t> </a:t>
            </a:r>
            <a:r>
              <a:rPr lang="ru-RU" dirty="0" err="1" smtClean="0"/>
              <a:t>вітрових</a:t>
            </a:r>
            <a:r>
              <a:rPr lang="ru-RU" dirty="0" smtClean="0"/>
              <a:t> </a:t>
            </a:r>
            <a:r>
              <a:rPr lang="ru-RU" dirty="0" err="1" smtClean="0"/>
              <a:t>електростанцій</a:t>
            </a:r>
            <a:r>
              <a:rPr lang="ru-RU" dirty="0" smtClean="0"/>
              <a:t> в </a:t>
            </a:r>
            <a:r>
              <a:rPr lang="ru-RU" dirty="0" err="1" smtClean="0"/>
              <a:t>Європі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106690"/>
          </a:xfrm>
        </p:spPr>
        <p:txBody>
          <a:bodyPr>
            <a:normAutofit/>
          </a:bodyPr>
          <a:lstStyle/>
          <a:p>
            <a:pPr algn="ctr"/>
            <a:r>
              <a:rPr lang="uk-UA" sz="8800" dirty="0" smtClean="0"/>
              <a:t>Дякую за увагу!</a:t>
            </a:r>
            <a:endParaRPr lang="ru-RU" sz="8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Вітроенергетика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7467600" cy="5001419"/>
          </a:xfrm>
        </p:spPr>
        <p:txBody>
          <a:bodyPr>
            <a:normAutofit/>
          </a:bodyPr>
          <a:lstStyle/>
          <a:p>
            <a:r>
              <a:rPr lang="ru-RU" sz="2400" dirty="0" err="1" smtClean="0"/>
              <a:t>Вітроенергетика</a:t>
            </a:r>
            <a:r>
              <a:rPr lang="ru-RU" sz="2400" dirty="0" smtClean="0"/>
              <a:t> – </a:t>
            </a:r>
            <a:r>
              <a:rPr lang="ru-RU" sz="2400" dirty="0" err="1" smtClean="0"/>
              <a:t>галузь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відновлюваної</a:t>
            </a:r>
            <a:r>
              <a:rPr lang="ru-RU" sz="2400" dirty="0" smtClean="0"/>
              <a:t> </a:t>
            </a:r>
            <a:r>
              <a:rPr lang="ru-RU" sz="2400" dirty="0" err="1" smtClean="0"/>
              <a:t>енергетики</a:t>
            </a:r>
            <a:r>
              <a:rPr lang="ru-RU" sz="2400" dirty="0" smtClean="0"/>
              <a:t>, яка </a:t>
            </a:r>
            <a:r>
              <a:rPr lang="ru-RU" sz="2400" dirty="0" err="1" smtClean="0"/>
              <a:t>спеціалізується</a:t>
            </a:r>
            <a:r>
              <a:rPr lang="ru-RU" sz="2400" dirty="0" smtClean="0"/>
              <a:t> на </a:t>
            </a:r>
            <a:r>
              <a:rPr lang="ru-RU" sz="2400" dirty="0" err="1" smtClean="0"/>
              <a:t>використанні</a:t>
            </a:r>
            <a:r>
              <a:rPr lang="ru-RU" sz="2400" dirty="0" smtClean="0"/>
              <a:t> </a:t>
            </a:r>
            <a:r>
              <a:rPr lang="ru-RU" sz="2400" dirty="0" err="1" smtClean="0"/>
              <a:t>кінетичної</a:t>
            </a:r>
            <a:r>
              <a:rPr lang="ru-RU" sz="2400" dirty="0" smtClean="0"/>
              <a:t> </a:t>
            </a:r>
            <a:r>
              <a:rPr lang="ru-RU" sz="2400" dirty="0" err="1" smtClean="0"/>
              <a:t>енергії</a:t>
            </a:r>
            <a:r>
              <a:rPr lang="ru-RU" sz="2400" dirty="0" smtClean="0"/>
              <a:t> </a:t>
            </a:r>
            <a:r>
              <a:rPr lang="ru-RU" sz="2400" dirty="0" err="1" smtClean="0"/>
              <a:t>вітру</a:t>
            </a:r>
            <a:r>
              <a:rPr lang="ru-RU" sz="2400" dirty="0" smtClean="0"/>
              <a:t>.</a:t>
            </a:r>
          </a:p>
          <a:p>
            <a:r>
              <a:rPr lang="ru-RU" sz="2400" dirty="0" err="1" smtClean="0"/>
              <a:t>Вітер</a:t>
            </a:r>
            <a:r>
              <a:rPr lang="ru-RU" sz="2400" dirty="0" smtClean="0"/>
              <a:t> як </a:t>
            </a:r>
            <a:r>
              <a:rPr lang="ru-RU" sz="2400" dirty="0" err="1" smtClean="0"/>
              <a:t>джерело</a:t>
            </a:r>
            <a:r>
              <a:rPr lang="ru-RU" sz="2400" dirty="0" smtClean="0"/>
              <a:t> </a:t>
            </a:r>
            <a:r>
              <a:rPr lang="ru-RU" sz="2400" dirty="0" err="1" smtClean="0"/>
              <a:t>енергії</a:t>
            </a:r>
            <a:r>
              <a:rPr lang="ru-RU" sz="2400" dirty="0" smtClean="0"/>
              <a:t> </a:t>
            </a:r>
            <a:r>
              <a:rPr lang="ru-RU" sz="2400" dirty="0" err="1" smtClean="0"/>
              <a:t>є</a:t>
            </a:r>
            <a:r>
              <a:rPr lang="ru-RU" sz="2400" dirty="0" smtClean="0"/>
              <a:t> непрямою формою </a:t>
            </a:r>
            <a:r>
              <a:rPr lang="ru-RU" sz="2400" dirty="0" err="1" smtClean="0"/>
              <a:t>сонячної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енергії</a:t>
            </a:r>
            <a:r>
              <a:rPr lang="ru-RU" sz="2400" dirty="0" smtClean="0"/>
              <a:t>, </a:t>
            </a:r>
            <a:r>
              <a:rPr lang="ru-RU" sz="2400" dirty="0" err="1" smtClean="0"/>
              <a:t>і</a:t>
            </a:r>
            <a:r>
              <a:rPr lang="ru-RU" sz="2400" dirty="0" smtClean="0"/>
              <a:t> тому </a:t>
            </a:r>
            <a:r>
              <a:rPr lang="ru-RU" sz="2400" dirty="0" err="1" smtClean="0"/>
              <a:t>належить</a:t>
            </a:r>
            <a:r>
              <a:rPr lang="ru-RU" sz="2400" dirty="0" smtClean="0"/>
              <a:t> до </a:t>
            </a:r>
            <a:r>
              <a:rPr lang="ru-RU" sz="2400" dirty="0" err="1" smtClean="0"/>
              <a:t>відновлюваних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джерел</a:t>
            </a:r>
            <a:r>
              <a:rPr lang="ru-RU" sz="2400" dirty="0" smtClean="0"/>
              <a:t> </a:t>
            </a:r>
            <a:r>
              <a:rPr lang="ru-RU" sz="2400" dirty="0" err="1" smtClean="0"/>
              <a:t>енергії</a:t>
            </a:r>
            <a:r>
              <a:rPr lang="ru-RU" sz="2400" dirty="0" smtClean="0"/>
              <a:t>.</a:t>
            </a:r>
          </a:p>
          <a:p>
            <a:pPr>
              <a:buNone/>
            </a:pPr>
            <a:endParaRPr lang="ru-RU" sz="2400" dirty="0" smtClean="0"/>
          </a:p>
        </p:txBody>
      </p:sp>
      <p:pic>
        <p:nvPicPr>
          <p:cNvPr id="4" name="Рисунок 3" descr="250px-Windenerg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3552883"/>
            <a:ext cx="5652120" cy="330511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Вітроенергетика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147248" cy="5040560"/>
          </a:xfrm>
        </p:spPr>
        <p:txBody>
          <a:bodyPr>
            <a:normAutofit/>
          </a:bodyPr>
          <a:lstStyle/>
          <a:p>
            <a:r>
              <a:rPr lang="ru-RU" sz="2000" dirty="0" err="1" smtClean="0"/>
              <a:t>Існуючі</a:t>
            </a:r>
            <a:r>
              <a:rPr lang="ru-RU" sz="2000" dirty="0" smtClean="0"/>
              <a:t> на </a:t>
            </a:r>
            <a:r>
              <a:rPr lang="ru-RU" sz="2000" dirty="0" err="1" smtClean="0"/>
              <a:t>сьогоднішній</a:t>
            </a:r>
            <a:r>
              <a:rPr lang="ru-RU" sz="2000" dirty="0" smtClean="0"/>
              <a:t> день в </a:t>
            </a:r>
            <a:r>
              <a:rPr lang="ru-RU" sz="2000" dirty="0" err="1" smtClean="0"/>
              <a:t>Україні</a:t>
            </a:r>
            <a:r>
              <a:rPr lang="ru-RU" sz="2000" dirty="0" smtClean="0"/>
              <a:t> </a:t>
            </a:r>
            <a:r>
              <a:rPr lang="ru-RU" sz="2000" dirty="0" err="1" smtClean="0"/>
              <a:t>потужності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вітрових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електростанцій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перевищують</a:t>
            </a:r>
            <a:r>
              <a:rPr lang="ru-RU" sz="2000" dirty="0" smtClean="0"/>
              <a:t> 51 МВт, а </a:t>
            </a:r>
            <a:r>
              <a:rPr lang="ru-RU" sz="2000" dirty="0" err="1" smtClean="0"/>
              <a:t>з</a:t>
            </a:r>
            <a:r>
              <a:rPr lang="ru-RU" sz="2000" dirty="0" smtClean="0"/>
              <a:t> моменту, коли </a:t>
            </a:r>
            <a:r>
              <a:rPr lang="ru-RU" sz="2000" dirty="0" err="1" smtClean="0"/>
              <a:t>запрацювала</a:t>
            </a:r>
            <a:r>
              <a:rPr lang="ru-RU" sz="2000" dirty="0" smtClean="0"/>
              <a:t> перша </a:t>
            </a:r>
            <a:r>
              <a:rPr lang="ru-RU" sz="2000" dirty="0" err="1" smtClean="0"/>
              <a:t>вітчизняна</a:t>
            </a:r>
            <a:r>
              <a:rPr lang="ru-RU" sz="2000" dirty="0" smtClean="0"/>
              <a:t> </a:t>
            </a:r>
            <a:r>
              <a:rPr lang="ru-RU" sz="2000" dirty="0" err="1" smtClean="0"/>
              <a:t>вітрова</a:t>
            </a:r>
            <a:r>
              <a:rPr lang="ru-RU" sz="2000" dirty="0" smtClean="0"/>
              <a:t> </a:t>
            </a:r>
            <a:r>
              <a:rPr lang="ru-RU" sz="2000" dirty="0" err="1" smtClean="0"/>
              <a:t>електростанція</a:t>
            </a:r>
            <a:r>
              <a:rPr lang="ru-RU" sz="2000" dirty="0" smtClean="0"/>
              <a:t>, </a:t>
            </a:r>
            <a:r>
              <a:rPr lang="ru-RU" sz="2000" dirty="0" err="1" smtClean="0"/>
              <a:t>вироблено</a:t>
            </a:r>
            <a:r>
              <a:rPr lang="ru-RU" sz="2000" dirty="0" smtClean="0"/>
              <a:t> </a:t>
            </a:r>
            <a:r>
              <a:rPr lang="ru-RU" sz="2000" dirty="0" err="1" smtClean="0"/>
              <a:t>понад</a:t>
            </a:r>
            <a:r>
              <a:rPr lang="ru-RU" sz="2000" dirty="0" smtClean="0"/>
              <a:t> 80 </a:t>
            </a:r>
            <a:r>
              <a:rPr lang="ru-RU" sz="2000" dirty="0" err="1" smtClean="0"/>
              <a:t>млн</a:t>
            </a:r>
            <a:r>
              <a:rPr lang="ru-RU" sz="2000" dirty="0" smtClean="0"/>
              <a:t> кВт·год. </a:t>
            </a:r>
            <a:r>
              <a:rPr lang="ru-RU" sz="2000" dirty="0" err="1" smtClean="0"/>
              <a:t>електроенергії</a:t>
            </a:r>
            <a:r>
              <a:rPr lang="ru-RU" sz="2000" dirty="0" smtClean="0"/>
              <a:t>. За </a:t>
            </a:r>
            <a:r>
              <a:rPr lang="ru-RU" sz="2000" dirty="0" err="1" smtClean="0"/>
              <a:t>оцінками</a:t>
            </a:r>
            <a:r>
              <a:rPr lang="ru-RU" sz="2000" dirty="0" smtClean="0"/>
              <a:t> </a:t>
            </a:r>
            <a:r>
              <a:rPr lang="ru-RU" sz="2000" dirty="0" err="1" smtClean="0"/>
              <a:t>фахівців</a:t>
            </a:r>
            <a:r>
              <a:rPr lang="ru-RU" sz="2000" dirty="0" smtClean="0"/>
              <a:t>, </a:t>
            </a:r>
            <a:r>
              <a:rPr lang="ru-RU" sz="2000" dirty="0" err="1" smtClean="0"/>
              <a:t>загальна</a:t>
            </a:r>
            <a:r>
              <a:rPr lang="ru-RU" sz="2000" dirty="0" smtClean="0"/>
              <a:t> </a:t>
            </a:r>
            <a:r>
              <a:rPr lang="ru-RU" sz="2000" dirty="0" err="1" smtClean="0"/>
              <a:t>потенційна</a:t>
            </a:r>
            <a:r>
              <a:rPr lang="ru-RU" sz="2000" dirty="0" smtClean="0"/>
              <a:t> </a:t>
            </a:r>
            <a:r>
              <a:rPr lang="ru-RU" sz="2000" dirty="0" err="1" smtClean="0"/>
              <a:t>потужність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української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вітроенергетики</a:t>
            </a:r>
            <a:r>
              <a:rPr lang="ru-RU" sz="2000" dirty="0" smtClean="0"/>
              <a:t> становить 5000 МВт.</a:t>
            </a:r>
          </a:p>
          <a:p>
            <a:r>
              <a:rPr lang="ru-RU" sz="2000" dirty="0" err="1" smtClean="0"/>
              <a:t>Підраховано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за </a:t>
            </a:r>
            <a:r>
              <a:rPr lang="ru-RU" sz="2000" dirty="0" err="1" smtClean="0"/>
              <a:t>нинішнього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рівня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розвитку</a:t>
            </a:r>
            <a:r>
              <a:rPr lang="ru-RU" sz="2000" dirty="0" smtClean="0"/>
              <a:t> </a:t>
            </a:r>
            <a:r>
              <a:rPr lang="ru-RU" sz="2000" dirty="0" err="1" smtClean="0"/>
              <a:t>вітроенергетики</a:t>
            </a:r>
            <a:r>
              <a:rPr lang="ru-RU" sz="2000" dirty="0" smtClean="0"/>
              <a:t> </a:t>
            </a:r>
            <a:r>
              <a:rPr lang="ru-RU" sz="2000" dirty="0" err="1" smtClean="0"/>
              <a:t>спорудження</a:t>
            </a:r>
            <a:r>
              <a:rPr lang="ru-RU" sz="2000" dirty="0" smtClean="0"/>
              <a:t> у «</a:t>
            </a:r>
            <a:r>
              <a:rPr lang="ru-RU" sz="2000" dirty="0" err="1" smtClean="0"/>
              <a:t>вітряних</a:t>
            </a:r>
            <a:r>
              <a:rPr lang="ru-RU" sz="2000" dirty="0" smtClean="0"/>
              <a:t>» </a:t>
            </a:r>
            <a:r>
              <a:rPr lang="ru-RU" sz="2000" dirty="0" err="1" smtClean="0"/>
              <a:t>регіонах</a:t>
            </a:r>
            <a:r>
              <a:rPr lang="ru-RU" sz="2000" dirty="0" smtClean="0"/>
              <a:t>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 </a:t>
            </a:r>
            <a:r>
              <a:rPr lang="ru-RU" sz="2000" dirty="0" err="1" smtClean="0"/>
              <a:t>вітрових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електростанцій</a:t>
            </a:r>
            <a:r>
              <a:rPr lang="ru-RU" sz="2000" dirty="0" smtClean="0"/>
              <a:t> (ВЕС) дозволило б </a:t>
            </a:r>
            <a:r>
              <a:rPr lang="ru-RU" sz="2000" dirty="0" err="1" smtClean="0"/>
              <a:t>покрити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ледве</a:t>
            </a:r>
            <a:r>
              <a:rPr lang="ru-RU" sz="2000" dirty="0" smtClean="0"/>
              <a:t> не </a:t>
            </a:r>
            <a:r>
              <a:rPr lang="ru-RU" sz="2000" dirty="0" err="1" smtClean="0"/>
              <a:t>третину</a:t>
            </a:r>
            <a:r>
              <a:rPr lang="ru-RU" sz="2000" dirty="0" smtClean="0"/>
              <a:t> потреби </a:t>
            </a:r>
            <a:r>
              <a:rPr lang="ru-RU" sz="2000" dirty="0" err="1" smtClean="0"/>
              <a:t>електроенергії</a:t>
            </a:r>
            <a:r>
              <a:rPr lang="ru-RU" sz="2000" dirty="0" smtClean="0"/>
              <a:t>, яку ми </a:t>
            </a:r>
            <a:r>
              <a:rPr lang="ru-RU" sz="2000" dirty="0" err="1" smtClean="0"/>
              <a:t>споживаємо</a:t>
            </a:r>
            <a:r>
              <a:rPr lang="ru-RU" sz="2000" dirty="0" smtClean="0"/>
              <a:t>.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технічної</a:t>
            </a:r>
            <a:r>
              <a:rPr lang="ru-RU" sz="2000" dirty="0" smtClean="0"/>
              <a:t> точки </a:t>
            </a:r>
            <a:r>
              <a:rPr lang="ru-RU" sz="2000" dirty="0" err="1" smtClean="0"/>
              <a:t>зору</a:t>
            </a:r>
            <a:r>
              <a:rPr lang="ru-RU" sz="2000" dirty="0" smtClean="0"/>
              <a:t> </a:t>
            </a:r>
            <a:r>
              <a:rPr lang="ru-RU" sz="2000" dirty="0" err="1" smtClean="0"/>
              <a:t>вітрова</a:t>
            </a:r>
            <a:r>
              <a:rPr lang="ru-RU" sz="2000" dirty="0" smtClean="0"/>
              <a:t> </a:t>
            </a:r>
            <a:r>
              <a:rPr lang="ru-RU" sz="2000" dirty="0" err="1" smtClean="0"/>
              <a:t>електроенергетика</a:t>
            </a:r>
            <a:r>
              <a:rPr lang="ru-RU" sz="2000" dirty="0" smtClean="0"/>
              <a:t> на </a:t>
            </a:r>
            <a:r>
              <a:rPr lang="ru-RU" sz="2000" dirty="0" err="1" smtClean="0"/>
              <a:t>сьогодні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вже</a:t>
            </a:r>
            <a:r>
              <a:rPr lang="ru-RU" sz="2000" dirty="0" smtClean="0"/>
              <a:t> </a:t>
            </a:r>
            <a:r>
              <a:rPr lang="ru-RU" sz="2000" dirty="0" err="1" smtClean="0"/>
              <a:t>впритул</a:t>
            </a:r>
            <a:r>
              <a:rPr lang="ru-RU" sz="2000" dirty="0" smtClean="0"/>
              <a:t> </a:t>
            </a:r>
            <a:r>
              <a:rPr lang="ru-RU" sz="2000" dirty="0" err="1" smtClean="0"/>
              <a:t>наблизилася</a:t>
            </a:r>
            <a:r>
              <a:rPr lang="ru-RU" sz="2000" dirty="0" smtClean="0"/>
              <a:t> до </a:t>
            </a:r>
            <a:r>
              <a:rPr lang="ru-RU" sz="2000" dirty="0" err="1" smtClean="0"/>
              <a:t>традиційної</a:t>
            </a:r>
            <a:r>
              <a:rPr lang="ru-RU" sz="2000" dirty="0" smtClean="0"/>
              <a:t>: на </a:t>
            </a:r>
            <a:r>
              <a:rPr lang="ru-RU" sz="2000" dirty="0" err="1" smtClean="0"/>
              <a:t>сучасних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вітрових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турбінах</a:t>
            </a:r>
            <a:r>
              <a:rPr lang="ru-RU" sz="2000" dirty="0" smtClean="0"/>
              <a:t> </a:t>
            </a:r>
            <a:r>
              <a:rPr lang="ru-RU" sz="2000" dirty="0" err="1" smtClean="0"/>
              <a:t>коефіцієнт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використання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встановленої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потужності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сягає</a:t>
            </a:r>
            <a:r>
              <a:rPr lang="ru-RU" sz="2000" dirty="0" smtClean="0"/>
              <a:t> 42 </a:t>
            </a:r>
            <a:r>
              <a:rPr lang="ru-RU" sz="2000" dirty="0" err="1" smtClean="0"/>
              <a:t>відсотків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</a:t>
            </a:r>
            <a:r>
              <a:rPr lang="uk-UA" dirty="0" err="1" smtClean="0"/>
              <a:t>ітроенергетика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будівництва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вітроенергетики</a:t>
            </a:r>
            <a:r>
              <a:rPr lang="ru-RU" dirty="0" smtClean="0"/>
              <a:t> </a:t>
            </a:r>
            <a:r>
              <a:rPr lang="ru-RU" dirty="0" err="1" smtClean="0"/>
              <a:t>розпочався</a:t>
            </a:r>
            <a:r>
              <a:rPr lang="ru-RU" dirty="0" smtClean="0"/>
              <a:t> у 1996 </a:t>
            </a:r>
            <a:r>
              <a:rPr lang="ru-RU" dirty="0" err="1" smtClean="0"/>
              <a:t>році</a:t>
            </a:r>
            <a:r>
              <a:rPr lang="ru-RU" dirty="0" smtClean="0"/>
              <a:t>, коли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зпроектована</a:t>
            </a:r>
            <a:r>
              <a:rPr lang="ru-RU" dirty="0" smtClean="0"/>
              <a:t> </a:t>
            </a:r>
            <a:r>
              <a:rPr lang="ru-RU" dirty="0" err="1" smtClean="0"/>
              <a:t>Новоазовська</a:t>
            </a:r>
            <a:r>
              <a:rPr lang="ru-RU" dirty="0" smtClean="0"/>
              <a:t> ВЕС проектною </a:t>
            </a:r>
            <a:r>
              <a:rPr lang="ru-RU" dirty="0" err="1" smtClean="0"/>
              <a:t>потужністю</a:t>
            </a:r>
            <a:r>
              <a:rPr lang="ru-RU" dirty="0" smtClean="0"/>
              <a:t> 50 МВт. 1997 </a:t>
            </a:r>
            <a:r>
              <a:rPr lang="ru-RU" dirty="0" err="1" smtClean="0"/>
              <a:t>рік</a:t>
            </a:r>
            <a:r>
              <a:rPr lang="ru-RU" dirty="0" smtClean="0"/>
              <a:t>— </a:t>
            </a:r>
            <a:r>
              <a:rPr lang="ru-RU" dirty="0" err="1" smtClean="0"/>
              <a:t>запрацювала</a:t>
            </a:r>
            <a:r>
              <a:rPr lang="ru-RU" dirty="0" smtClean="0"/>
              <a:t> </a:t>
            </a:r>
            <a:r>
              <a:rPr lang="ru-RU" dirty="0" err="1" smtClean="0"/>
              <a:t>Трускавецька</a:t>
            </a:r>
            <a:r>
              <a:rPr lang="ru-RU" dirty="0" smtClean="0"/>
              <a:t> ВЕС. В 2000 </a:t>
            </a:r>
            <a:r>
              <a:rPr lang="ru-RU" dirty="0" err="1" smtClean="0"/>
              <a:t>році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працювало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134 </a:t>
            </a:r>
            <a:r>
              <a:rPr lang="ru-RU" dirty="0" err="1" smtClean="0"/>
              <a:t>турбіни</a:t>
            </a:r>
            <a:r>
              <a:rPr lang="ru-RU" dirty="0" smtClean="0"/>
              <a:t> та </a:t>
            </a:r>
            <a:r>
              <a:rPr lang="ru-RU" dirty="0" err="1" smtClean="0"/>
              <a:t>закладено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100 </a:t>
            </a:r>
            <a:r>
              <a:rPr lang="ru-RU" dirty="0" err="1" smtClean="0"/>
              <a:t>фундаментів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турбіни</a:t>
            </a:r>
            <a:r>
              <a:rPr lang="ru-RU" dirty="0" smtClean="0"/>
              <a:t> </a:t>
            </a:r>
            <a:r>
              <a:rPr lang="ru-RU" dirty="0" err="1" smtClean="0"/>
              <a:t>потужністю</a:t>
            </a:r>
            <a:r>
              <a:rPr lang="ru-RU" dirty="0" smtClean="0"/>
              <a:t> 100 кВт. У 1998–1999 роках стали до ладу три </a:t>
            </a:r>
            <a:r>
              <a:rPr lang="ru-RU" dirty="0" err="1" smtClean="0"/>
              <a:t>нові</a:t>
            </a:r>
            <a:r>
              <a:rPr lang="ru-RU" dirty="0" smtClean="0"/>
              <a:t> ВЕС.</a:t>
            </a:r>
          </a:p>
          <a:p>
            <a:r>
              <a:rPr lang="ru-RU" dirty="0" err="1" smtClean="0"/>
              <a:t>Значне</a:t>
            </a:r>
            <a:r>
              <a:rPr lang="ru-RU" dirty="0" smtClean="0"/>
              <a:t>,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будівництва</a:t>
            </a:r>
            <a:r>
              <a:rPr lang="ru-RU" dirty="0" smtClean="0"/>
              <a:t> </a:t>
            </a:r>
            <a:r>
              <a:rPr lang="ru-RU" dirty="0" err="1" smtClean="0"/>
              <a:t>вітроелектростанцій</a:t>
            </a:r>
            <a:r>
              <a:rPr lang="ru-RU" dirty="0" smtClean="0"/>
              <a:t> </a:t>
            </a:r>
            <a:r>
              <a:rPr lang="ru-RU" dirty="0" err="1" smtClean="0"/>
              <a:t>спостерігається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 2009 року,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запровадження</a:t>
            </a:r>
            <a:r>
              <a:rPr lang="ru-RU" dirty="0" smtClean="0"/>
              <a:t> Урядом </a:t>
            </a:r>
            <a:r>
              <a:rPr lang="ru-RU" dirty="0" err="1" smtClean="0"/>
              <a:t>України</a:t>
            </a:r>
            <a:r>
              <a:rPr lang="ru-RU" dirty="0" smtClean="0"/>
              <a:t> «Зеленого тарифу»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60648"/>
            <a:ext cx="7467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На 2013 </a:t>
            </a:r>
            <a:r>
              <a:rPr lang="ru-RU" dirty="0" err="1" smtClean="0"/>
              <a:t>рік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діють</a:t>
            </a:r>
            <a:r>
              <a:rPr lang="ru-RU" dirty="0" smtClean="0"/>
              <a:t> десятки </a:t>
            </a:r>
            <a:r>
              <a:rPr lang="ru-RU" dirty="0" err="1" smtClean="0"/>
              <a:t>вітроелектростанцій</a:t>
            </a:r>
            <a:r>
              <a:rPr lang="ru-RU" dirty="0" smtClean="0"/>
              <a:t> (ВЕС), </a:t>
            </a:r>
            <a:r>
              <a:rPr lang="ru-RU" dirty="0" err="1" smtClean="0"/>
              <a:t>оснащених</a:t>
            </a:r>
            <a:r>
              <a:rPr lang="ru-RU" dirty="0" smtClean="0"/>
              <a:t> як </a:t>
            </a:r>
            <a:r>
              <a:rPr lang="ru-RU" dirty="0" err="1" smtClean="0"/>
              <a:t>імпортними</a:t>
            </a:r>
            <a:r>
              <a:rPr lang="ru-RU" dirty="0" smtClean="0"/>
              <a:t> так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власними</a:t>
            </a:r>
            <a:r>
              <a:rPr lang="ru-RU" dirty="0" smtClean="0"/>
              <a:t> </a:t>
            </a:r>
            <a:r>
              <a:rPr lang="ru-RU" dirty="0" err="1" smtClean="0"/>
              <a:t>вітроагрегатами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 </a:t>
            </a:r>
            <a:r>
              <a:rPr lang="ru-RU" dirty="0" err="1" smtClean="0"/>
              <a:t>кінець</a:t>
            </a:r>
            <a:r>
              <a:rPr lang="ru-RU" dirty="0" smtClean="0"/>
              <a:t> 2012 року </a:t>
            </a:r>
            <a:r>
              <a:rPr lang="ru-RU" dirty="0" err="1" smtClean="0"/>
              <a:t>сумарна</a:t>
            </a:r>
            <a:r>
              <a:rPr lang="ru-RU" dirty="0" smtClean="0"/>
              <a:t> </a:t>
            </a:r>
            <a:r>
              <a:rPr lang="ru-RU" dirty="0" err="1" smtClean="0"/>
              <a:t>потужність</a:t>
            </a:r>
            <a:r>
              <a:rPr lang="ru-RU" dirty="0" smtClean="0"/>
              <a:t> </a:t>
            </a:r>
            <a:r>
              <a:rPr lang="ru-RU" dirty="0" err="1" smtClean="0"/>
              <a:t>вітроелектростанцій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становила </a:t>
            </a:r>
            <a:r>
              <a:rPr lang="ru-RU" dirty="0" err="1" smtClean="0"/>
              <a:t>майже</a:t>
            </a:r>
            <a:r>
              <a:rPr lang="ru-RU" dirty="0" smtClean="0"/>
              <a:t> 263 МВт.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2012 року </a:t>
            </a:r>
            <a:r>
              <a:rPr lang="ru-RU" dirty="0" err="1" smtClean="0"/>
              <a:t>виробили</a:t>
            </a:r>
            <a:r>
              <a:rPr lang="ru-RU" dirty="0" smtClean="0"/>
              <a:t> 288,2 </a:t>
            </a:r>
            <a:r>
              <a:rPr lang="ru-RU" dirty="0" err="1" smtClean="0"/>
              <a:t>млн</a:t>
            </a:r>
            <a:r>
              <a:rPr lang="ru-RU" dirty="0" smtClean="0"/>
              <a:t> кВт-год </a:t>
            </a:r>
            <a:r>
              <a:rPr lang="ru-RU" dirty="0" err="1" smtClean="0"/>
              <a:t>електроенергії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 3,2 рази </a:t>
            </a:r>
            <a:r>
              <a:rPr lang="ru-RU" dirty="0" err="1" smtClean="0"/>
              <a:t>більше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у </a:t>
            </a:r>
            <a:r>
              <a:rPr lang="ru-RU" dirty="0" err="1" smtClean="0"/>
              <a:t>попередньому</a:t>
            </a:r>
            <a:r>
              <a:rPr lang="ru-RU" dirty="0" smtClean="0"/>
              <a:t> </a:t>
            </a:r>
            <a:r>
              <a:rPr lang="ru-RU" dirty="0" err="1" smtClean="0"/>
              <a:t>році</a:t>
            </a:r>
            <a:r>
              <a:rPr lang="ru-RU" dirty="0" smtClean="0"/>
              <a:t> (89,5 </a:t>
            </a:r>
            <a:r>
              <a:rPr lang="ru-RU" dirty="0" err="1" smtClean="0"/>
              <a:t>млн</a:t>
            </a:r>
            <a:r>
              <a:rPr lang="ru-RU" dirty="0" smtClean="0"/>
              <a:t> кВт-год</a:t>
            </a:r>
            <a:r>
              <a:rPr lang="ru-RU" dirty="0" smtClean="0"/>
              <a:t>.).</a:t>
            </a:r>
            <a:endParaRPr lang="ru-RU" dirty="0" smtClean="0"/>
          </a:p>
          <a:p>
            <a:r>
              <a:rPr lang="ru-RU" dirty="0" err="1" smtClean="0"/>
              <a:t>Виробництво</a:t>
            </a:r>
            <a:r>
              <a:rPr lang="ru-RU" dirty="0" smtClean="0"/>
              <a:t> </a:t>
            </a:r>
            <a:r>
              <a:rPr lang="ru-RU" dirty="0" err="1" smtClean="0"/>
              <a:t>національних</a:t>
            </a:r>
            <a:r>
              <a:rPr lang="ru-RU" dirty="0" smtClean="0"/>
              <a:t> </a:t>
            </a:r>
            <a:r>
              <a:rPr lang="ru-RU" dirty="0" err="1" smtClean="0"/>
              <a:t>вітрогенераторів</a:t>
            </a:r>
            <a:r>
              <a:rPr lang="ru-RU" dirty="0" smtClean="0"/>
              <a:t> </a:t>
            </a:r>
            <a:r>
              <a:rPr lang="ru-RU" dirty="0" err="1" smtClean="0"/>
              <a:t>налагоджено</a:t>
            </a:r>
            <a:r>
              <a:rPr lang="ru-RU" dirty="0" smtClean="0"/>
              <a:t> на «</a:t>
            </a:r>
            <a:r>
              <a:rPr lang="ru-RU" dirty="0" err="1" smtClean="0"/>
              <a:t>Південмаші</a:t>
            </a:r>
            <a:r>
              <a:rPr lang="ru-RU" dirty="0" smtClean="0"/>
              <a:t>» у </a:t>
            </a:r>
            <a:r>
              <a:rPr lang="ru-RU" dirty="0" err="1" smtClean="0"/>
              <a:t>Дніпропетровську</a:t>
            </a:r>
            <a:r>
              <a:rPr lang="ru-RU" dirty="0" smtClean="0"/>
              <a:t> де </a:t>
            </a:r>
            <a:r>
              <a:rPr lang="ru-RU" dirty="0" err="1" smtClean="0"/>
              <a:t>збудували</a:t>
            </a:r>
            <a:r>
              <a:rPr lang="ru-RU" dirty="0" smtClean="0"/>
              <a:t> </a:t>
            </a:r>
            <a:r>
              <a:rPr lang="ru-RU" dirty="0" err="1" smtClean="0"/>
              <a:t>турбіну</a:t>
            </a:r>
            <a:r>
              <a:rPr lang="ru-RU" dirty="0" smtClean="0"/>
              <a:t> </a:t>
            </a:r>
            <a:r>
              <a:rPr lang="ru-RU" dirty="0" err="1" smtClean="0"/>
              <a:t>потужністю</a:t>
            </a:r>
            <a:r>
              <a:rPr lang="ru-RU" dirty="0" smtClean="0"/>
              <a:t> 1,0 </a:t>
            </a:r>
            <a:r>
              <a:rPr lang="ru-RU" dirty="0" smtClean="0"/>
              <a:t>МВт, яка </a:t>
            </a:r>
            <a:r>
              <a:rPr lang="ru-RU" dirty="0" err="1" smtClean="0"/>
              <a:t>встановлена</a:t>
            </a:r>
            <a:r>
              <a:rPr lang="ru-RU" dirty="0" smtClean="0"/>
              <a:t> </a:t>
            </a:r>
            <a:r>
              <a:rPr lang="ru-RU" dirty="0" err="1" smtClean="0"/>
              <a:t>зокрема</a:t>
            </a:r>
            <a:r>
              <a:rPr lang="ru-RU" dirty="0" smtClean="0"/>
              <a:t> на </a:t>
            </a:r>
            <a:r>
              <a:rPr lang="ru-RU" dirty="0" err="1" smtClean="0"/>
              <a:t>Новоазовській</a:t>
            </a:r>
            <a:r>
              <a:rPr lang="ru-RU" dirty="0" smtClean="0"/>
              <a:t> ВЕС</a:t>
            </a:r>
            <a:r>
              <a:rPr lang="ru-RU" dirty="0" smtClean="0"/>
              <a:t>.</a:t>
            </a:r>
            <a:endParaRPr lang="ru-RU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73879" t="28172" r="1216" b="40328"/>
          <a:stretch>
            <a:fillRect/>
          </a:stretch>
        </p:blipFill>
        <p:spPr bwMode="auto">
          <a:xfrm>
            <a:off x="4427984" y="4221268"/>
            <a:ext cx="4716016" cy="2636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196752"/>
            <a:ext cx="7467600" cy="4525963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Наразі</a:t>
            </a:r>
            <a:r>
              <a:rPr lang="ru-RU" dirty="0" smtClean="0"/>
              <a:t> </a:t>
            </a:r>
            <a:r>
              <a:rPr lang="ru-RU" dirty="0" err="1" smtClean="0"/>
              <a:t>будівництво</a:t>
            </a:r>
            <a:r>
              <a:rPr lang="ru-RU" dirty="0" smtClean="0"/>
              <a:t> </a:t>
            </a:r>
            <a:r>
              <a:rPr lang="ru-RU" dirty="0" err="1" smtClean="0"/>
              <a:t>вітротурбін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здійснює</a:t>
            </a:r>
            <a:r>
              <a:rPr lang="ru-RU" dirty="0" smtClean="0"/>
              <a:t> </a:t>
            </a:r>
            <a:r>
              <a:rPr lang="ru-RU" dirty="0" err="1" smtClean="0"/>
              <a:t>спільне</a:t>
            </a:r>
            <a:r>
              <a:rPr lang="ru-RU" dirty="0" smtClean="0"/>
              <a:t> </a:t>
            </a:r>
            <a:r>
              <a:rPr lang="ru-RU" dirty="0" err="1" smtClean="0"/>
              <a:t>українське</a:t>
            </a:r>
            <a:r>
              <a:rPr lang="ru-RU" dirty="0" smtClean="0"/>
              <a:t> </a:t>
            </a:r>
            <a:r>
              <a:rPr lang="ru-RU" dirty="0" err="1" smtClean="0"/>
              <a:t>підприємство</a:t>
            </a:r>
            <a:r>
              <a:rPr lang="ru-RU" dirty="0" smtClean="0"/>
              <a:t> ТОВ «</a:t>
            </a:r>
            <a:r>
              <a:rPr lang="ru-RU" dirty="0" err="1" smtClean="0"/>
              <a:t>Фурлендер</a:t>
            </a:r>
            <a:r>
              <a:rPr lang="ru-RU" dirty="0" smtClean="0"/>
              <a:t> </a:t>
            </a:r>
            <a:r>
              <a:rPr lang="ru-RU" dirty="0" err="1" smtClean="0"/>
              <a:t>Віндтехнолоджі</a:t>
            </a:r>
            <a:r>
              <a:rPr lang="ru-RU" dirty="0" smtClean="0"/>
              <a:t>», яке </a:t>
            </a:r>
            <a:r>
              <a:rPr lang="ru-RU" dirty="0" err="1" smtClean="0"/>
              <a:t>володіє</a:t>
            </a:r>
            <a:r>
              <a:rPr lang="ru-RU" dirty="0" smtClean="0"/>
              <a:t> </a:t>
            </a:r>
            <a:r>
              <a:rPr lang="ru-RU" dirty="0" err="1" smtClean="0"/>
              <a:t>ліцензіями</a:t>
            </a:r>
            <a:r>
              <a:rPr lang="ru-RU" dirty="0" smtClean="0"/>
              <a:t> на </a:t>
            </a:r>
            <a:r>
              <a:rPr lang="ru-RU" dirty="0" err="1" smtClean="0"/>
              <a:t>виробництво</a:t>
            </a:r>
            <a:r>
              <a:rPr lang="ru-RU" dirty="0" smtClean="0"/>
              <a:t> </a:t>
            </a:r>
            <a:r>
              <a:rPr lang="ru-RU" dirty="0" err="1" smtClean="0"/>
              <a:t>турбін</a:t>
            </a:r>
            <a:r>
              <a:rPr lang="ru-RU" dirty="0" smtClean="0"/>
              <a:t> </a:t>
            </a:r>
            <a:r>
              <a:rPr lang="ru-RU" dirty="0" err="1" smtClean="0"/>
              <a:t>потужністю</a:t>
            </a:r>
            <a:r>
              <a:rPr lang="ru-RU" dirty="0" smtClean="0"/>
              <a:t> 2,05, 2,5та 3,0 МВт </a:t>
            </a:r>
            <a:r>
              <a:rPr lang="ru-RU" dirty="0" err="1" smtClean="0"/>
              <a:t>й</a:t>
            </a:r>
            <a:r>
              <a:rPr lang="ru-RU" dirty="0" smtClean="0"/>
              <a:t> в 2016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розпочне</a:t>
            </a:r>
            <a:r>
              <a:rPr lang="ru-RU" dirty="0" smtClean="0"/>
              <a:t> </a:t>
            </a:r>
            <a:r>
              <a:rPr lang="ru-RU" dirty="0" err="1" smtClean="0"/>
              <a:t>виробництво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найсучасніших</a:t>
            </a:r>
            <a:r>
              <a:rPr lang="ru-RU" dirty="0" smtClean="0"/>
              <a:t> </a:t>
            </a:r>
            <a:r>
              <a:rPr lang="ru-RU" dirty="0" err="1" smtClean="0"/>
              <a:t>вітроустановок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встановленою</a:t>
            </a:r>
            <a:r>
              <a:rPr lang="ru-RU" dirty="0" smtClean="0"/>
              <a:t> </a:t>
            </a:r>
            <a:r>
              <a:rPr lang="ru-RU" dirty="0" err="1" smtClean="0"/>
              <a:t>потужністю</a:t>
            </a:r>
            <a:r>
              <a:rPr lang="ru-RU" dirty="0" smtClean="0"/>
              <a:t> в 3,3 МВт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Молекулярна вітроенергетика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424936" cy="4785395"/>
          </a:xfrm>
        </p:spPr>
        <p:txBody>
          <a:bodyPr>
            <a:normAutofit/>
          </a:bodyPr>
          <a:lstStyle/>
          <a:p>
            <a:r>
              <a:rPr lang="ru-RU" sz="2400" dirty="0" err="1" smtClean="0"/>
              <a:t>Молекулярна</a:t>
            </a:r>
            <a:r>
              <a:rPr lang="ru-RU" sz="2400" dirty="0" smtClean="0"/>
              <a:t> </a:t>
            </a:r>
            <a:r>
              <a:rPr lang="ru-RU" sz="2400" dirty="0" err="1" smtClean="0"/>
              <a:t>вітроенергетика</a:t>
            </a:r>
            <a:r>
              <a:rPr lang="ru-RU" sz="2400" dirty="0" smtClean="0"/>
              <a:t> </a:t>
            </a:r>
            <a:r>
              <a:rPr lang="en-US" sz="2400" dirty="0" smtClean="0"/>
              <a:t>– </a:t>
            </a:r>
            <a:r>
              <a:rPr lang="ru-RU" sz="2400" dirty="0" err="1" smtClean="0"/>
              <a:t>складова</a:t>
            </a:r>
            <a:r>
              <a:rPr lang="ru-RU" sz="2400" dirty="0" smtClean="0"/>
              <a:t> </a:t>
            </a:r>
            <a:r>
              <a:rPr lang="ru-RU" sz="2400" dirty="0" err="1" smtClean="0"/>
              <a:t>частина</a:t>
            </a:r>
            <a:r>
              <a:rPr lang="ru-RU" sz="2400" dirty="0" smtClean="0"/>
              <a:t> </a:t>
            </a:r>
            <a:r>
              <a:rPr lang="ru-RU" sz="2400" dirty="0" err="1" smtClean="0"/>
              <a:t>молекулярної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енергетики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вивчає</a:t>
            </a:r>
            <a:r>
              <a:rPr lang="ru-RU" sz="2400" dirty="0" smtClean="0"/>
              <a:t> та </a:t>
            </a:r>
            <a:r>
              <a:rPr lang="ru-RU" sz="2400" dirty="0" err="1" smtClean="0"/>
              <a:t>використовує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відновлювані</a:t>
            </a:r>
            <a:r>
              <a:rPr lang="ru-RU" sz="2400" dirty="0" smtClean="0"/>
              <a:t> </a:t>
            </a:r>
            <a:r>
              <a:rPr lang="ru-RU" sz="2400" dirty="0" err="1" smtClean="0"/>
              <a:t>енергетичні</a:t>
            </a:r>
            <a:r>
              <a:rPr lang="ru-RU" sz="2400" dirty="0" smtClean="0"/>
              <a:t> </a:t>
            </a:r>
            <a:r>
              <a:rPr lang="ru-RU" sz="2400" dirty="0" err="1" smtClean="0"/>
              <a:t>властивості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швидких</a:t>
            </a:r>
            <a:r>
              <a:rPr lang="ru-RU" sz="2400" dirty="0" smtClean="0"/>
              <a:t> молекул, </a:t>
            </a:r>
            <a:r>
              <a:rPr lang="ru-RU" sz="2400" dirty="0" err="1" smtClean="0"/>
              <a:t>атомів</a:t>
            </a:r>
            <a:r>
              <a:rPr lang="ru-RU" sz="2400" dirty="0" smtClean="0"/>
              <a:t>, </a:t>
            </a:r>
            <a:r>
              <a:rPr lang="ru-RU" sz="2400" dirty="0" err="1" smtClean="0"/>
              <a:t>йонів</a:t>
            </a:r>
            <a:r>
              <a:rPr lang="ru-RU" sz="2400" dirty="0" smtClean="0"/>
              <a:t>, </a:t>
            </a:r>
            <a:r>
              <a:rPr lang="ru-RU" sz="2400" dirty="0" err="1" smtClean="0"/>
              <a:t>інших</a:t>
            </a:r>
            <a:r>
              <a:rPr lang="ru-RU" sz="2400" dirty="0" smtClean="0"/>
              <a:t> </a:t>
            </a:r>
            <a:r>
              <a:rPr lang="ru-RU" sz="2400" dirty="0" err="1" smtClean="0"/>
              <a:t>малих</a:t>
            </a:r>
            <a:r>
              <a:rPr lang="ru-RU" sz="2400" dirty="0" smtClean="0"/>
              <a:t> </a:t>
            </a:r>
            <a:r>
              <a:rPr lang="ru-RU" sz="2400" dirty="0" err="1" smtClean="0"/>
              <a:t>частинок</a:t>
            </a:r>
            <a:r>
              <a:rPr lang="ru-RU" sz="2400" dirty="0" smtClean="0"/>
              <a:t> газового </a:t>
            </a:r>
            <a:r>
              <a:rPr lang="ru-RU" sz="2400" dirty="0" err="1" smtClean="0"/>
              <a:t>повітряного</a:t>
            </a:r>
            <a:r>
              <a:rPr lang="ru-RU" sz="2400" dirty="0" smtClean="0"/>
              <a:t> </a:t>
            </a:r>
            <a:r>
              <a:rPr lang="ru-RU" sz="2400" dirty="0" err="1" smtClean="0"/>
              <a:t>середовища</a:t>
            </a:r>
            <a:r>
              <a:rPr lang="ru-RU" sz="2400" dirty="0" smtClean="0"/>
              <a:t>, </a:t>
            </a:r>
            <a:r>
              <a:rPr lang="ru-RU" sz="2400" dirty="0" err="1" smtClean="0"/>
              <a:t>взаємодію</a:t>
            </a:r>
            <a:r>
              <a:rPr lang="ru-RU" sz="2400" dirty="0" smtClean="0"/>
              <a:t> </a:t>
            </a:r>
            <a:r>
              <a:rPr lang="ru-RU" sz="2400" dirty="0" err="1" smtClean="0"/>
              <a:t>цих</a:t>
            </a:r>
            <a:r>
              <a:rPr lang="ru-RU" sz="2400" dirty="0" smtClean="0"/>
              <a:t> </a:t>
            </a:r>
            <a:r>
              <a:rPr lang="ru-RU" sz="2400" dirty="0" err="1" smtClean="0"/>
              <a:t>частинок</a:t>
            </a:r>
            <a:r>
              <a:rPr lang="ru-RU" sz="2400" dirty="0" smtClean="0"/>
              <a:t> </a:t>
            </a:r>
            <a:r>
              <a:rPr lang="ru-RU" sz="2400" dirty="0" err="1" smtClean="0"/>
              <a:t>між</a:t>
            </a:r>
            <a:r>
              <a:rPr lang="ru-RU" sz="2400" dirty="0" smtClean="0"/>
              <a:t> собою,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іншими</a:t>
            </a:r>
            <a:r>
              <a:rPr lang="ru-RU" sz="2400" dirty="0" smtClean="0"/>
              <a:t> </a:t>
            </a:r>
            <a:r>
              <a:rPr lang="ru-RU" sz="2400" dirty="0" err="1" smtClean="0"/>
              <a:t>тілами</a:t>
            </a:r>
            <a:r>
              <a:rPr lang="ru-RU" sz="2400" dirty="0" smtClean="0"/>
              <a:t> а </a:t>
            </a:r>
            <a:r>
              <a:rPr lang="ru-RU" sz="2400" dirty="0" err="1" smtClean="0"/>
              <a:t>також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електричними</a:t>
            </a:r>
            <a:r>
              <a:rPr lang="ru-RU" sz="2400" dirty="0" smtClean="0"/>
              <a:t> та </a:t>
            </a:r>
            <a:r>
              <a:rPr lang="ru-RU" sz="2400" dirty="0" err="1" smtClean="0"/>
              <a:t>магнітними</a:t>
            </a:r>
            <a:r>
              <a:rPr lang="ru-RU" sz="2400" dirty="0" smtClean="0"/>
              <a:t> полями </a:t>
            </a:r>
            <a:r>
              <a:rPr lang="ru-RU" sz="2400" dirty="0" err="1" smtClean="0"/>
              <a:t>з</a:t>
            </a:r>
            <a:r>
              <a:rPr lang="ru-RU" sz="2400" dirty="0" smtClean="0"/>
              <a:t> метою </a:t>
            </a:r>
            <a:r>
              <a:rPr lang="ru-RU" sz="2400" dirty="0" err="1" smtClean="0"/>
              <a:t>вироблення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накопичення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передачі</a:t>
            </a:r>
            <a:r>
              <a:rPr lang="ru-RU" sz="2400" dirty="0" smtClean="0"/>
              <a:t> та </a:t>
            </a:r>
            <a:r>
              <a:rPr lang="ru-RU" sz="2400" dirty="0" err="1" smtClean="0"/>
              <a:t>розподілу</a:t>
            </a:r>
            <a:r>
              <a:rPr lang="ru-RU" sz="2400" dirty="0" smtClean="0"/>
              <a:t> </a:t>
            </a:r>
            <a:r>
              <a:rPr lang="ru-RU" sz="2400" dirty="0" err="1" smtClean="0"/>
              <a:t>електричної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енергії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69845" t="31969" r="7456" b="36391"/>
          <a:stretch>
            <a:fillRect/>
          </a:stretch>
        </p:blipFill>
        <p:spPr bwMode="auto">
          <a:xfrm>
            <a:off x="5487939" y="4221088"/>
            <a:ext cx="3656061" cy="26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Причини розвивати вітроенергетику в Україні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Енергонезалежність</a:t>
            </a:r>
            <a:r>
              <a:rPr lang="uk-UA" dirty="0" smtClean="0"/>
              <a:t> та стабільність </a:t>
            </a:r>
          </a:p>
          <a:p>
            <a:r>
              <a:rPr lang="uk-UA" dirty="0" smtClean="0"/>
              <a:t>Розвиток місцевої економіки</a:t>
            </a:r>
          </a:p>
          <a:p>
            <a:r>
              <a:rPr lang="uk-UA" dirty="0" smtClean="0"/>
              <a:t>Немає викидів вуглецю в атмосферу</a:t>
            </a:r>
          </a:p>
          <a:p>
            <a:r>
              <a:rPr lang="ru-RU" dirty="0" err="1" smtClean="0"/>
              <a:t>Вітрові</a:t>
            </a:r>
            <a:r>
              <a:rPr lang="ru-RU" dirty="0" smtClean="0"/>
              <a:t> </a:t>
            </a:r>
            <a:r>
              <a:rPr lang="ru-RU" dirty="0" err="1" smtClean="0"/>
              <a:t>електростанції</a:t>
            </a:r>
            <a:r>
              <a:rPr lang="ru-RU" dirty="0" smtClean="0"/>
              <a:t> </a:t>
            </a:r>
            <a:r>
              <a:rPr lang="ru-RU" dirty="0" err="1" smtClean="0"/>
              <a:t>сьогодні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найдешевшим</a:t>
            </a:r>
            <a:r>
              <a:rPr lang="ru-RU" dirty="0" smtClean="0"/>
              <a:t> </a:t>
            </a:r>
            <a:r>
              <a:rPr lang="ru-RU" dirty="0" err="1" smtClean="0"/>
              <a:t>доступним</a:t>
            </a:r>
            <a:r>
              <a:rPr lang="ru-RU" dirty="0" smtClean="0"/>
              <a:t> </a:t>
            </a:r>
            <a:r>
              <a:rPr lang="ru-RU" dirty="0" err="1" smtClean="0"/>
              <a:t>джерелом</a:t>
            </a:r>
            <a:r>
              <a:rPr lang="ru-RU" dirty="0" smtClean="0"/>
              <a:t>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генерації</a:t>
            </a:r>
            <a:r>
              <a:rPr lang="ru-RU" dirty="0" smtClean="0"/>
              <a:t> </a:t>
            </a:r>
            <a:r>
              <a:rPr lang="ru-RU" dirty="0" err="1" smtClean="0"/>
              <a:t>електроенергії</a:t>
            </a: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354162"/>
          </a:xfrm>
        </p:spPr>
        <p:txBody>
          <a:bodyPr>
            <a:noAutofit/>
          </a:bodyPr>
          <a:lstStyle/>
          <a:p>
            <a:r>
              <a:rPr lang="uk-UA" sz="3200" dirty="0" smtClean="0"/>
              <a:t>Бар’єри, які стримують розвиток </a:t>
            </a:r>
            <a:r>
              <a:rPr lang="uk-UA" sz="3200" dirty="0" smtClean="0"/>
              <a:t>біоенергетики </a:t>
            </a:r>
            <a:r>
              <a:rPr lang="uk-UA" sz="3200" dirty="0" smtClean="0"/>
              <a:t>України та шляхи їх подолання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dirty="0" err="1" smtClean="0"/>
              <a:t>окупності</a:t>
            </a:r>
            <a:r>
              <a:rPr lang="ru-RU" dirty="0" smtClean="0"/>
              <a:t> </a:t>
            </a:r>
            <a:r>
              <a:rPr lang="ru-RU" dirty="0" err="1" smtClean="0"/>
              <a:t>такої</a:t>
            </a:r>
            <a:r>
              <a:rPr lang="ru-RU" dirty="0" smtClean="0"/>
              <a:t> </a:t>
            </a:r>
            <a:r>
              <a:rPr lang="ru-RU" dirty="0" err="1" smtClean="0"/>
              <a:t>станції</a:t>
            </a:r>
            <a:r>
              <a:rPr lang="ru-RU" dirty="0" smtClean="0"/>
              <a:t> </a:t>
            </a:r>
            <a:r>
              <a:rPr lang="ru-RU" dirty="0" err="1" smtClean="0"/>
              <a:t>складає</a:t>
            </a:r>
            <a:r>
              <a:rPr lang="ru-RU" dirty="0" smtClean="0"/>
              <a:t> </a:t>
            </a:r>
            <a:r>
              <a:rPr lang="ru-RU" dirty="0" err="1" smtClean="0"/>
              <a:t>приблизно</a:t>
            </a:r>
            <a:r>
              <a:rPr lang="ru-RU" dirty="0" smtClean="0"/>
              <a:t> 10 </a:t>
            </a:r>
            <a:r>
              <a:rPr lang="ru-RU" dirty="0" err="1" smtClean="0"/>
              <a:t>років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вдвічі</a:t>
            </a:r>
            <a:r>
              <a:rPr lang="ru-RU" dirty="0" smtClean="0"/>
              <a:t> </a:t>
            </a:r>
            <a:r>
              <a:rPr lang="ru-RU" dirty="0" err="1" smtClean="0"/>
              <a:t>довше</a:t>
            </a:r>
            <a:r>
              <a:rPr lang="ru-RU" dirty="0" smtClean="0"/>
              <a:t> за </a:t>
            </a:r>
            <a:r>
              <a:rPr lang="ru-RU" dirty="0" err="1" smtClean="0"/>
              <a:t>сонячні</a:t>
            </a:r>
            <a:r>
              <a:rPr lang="ru-RU" dirty="0" smtClean="0"/>
              <a:t> </a:t>
            </a:r>
            <a:r>
              <a:rPr lang="ru-RU" dirty="0" err="1" smtClean="0"/>
              <a:t>домашні</a:t>
            </a:r>
            <a:r>
              <a:rPr lang="ru-RU" dirty="0" smtClean="0"/>
              <a:t> </a:t>
            </a:r>
            <a:r>
              <a:rPr lang="ru-RU" dirty="0" err="1" smtClean="0"/>
              <a:t>електростанції</a:t>
            </a:r>
            <a:r>
              <a:rPr lang="ru-RU" dirty="0" smtClean="0"/>
              <a:t>. </a:t>
            </a:r>
            <a:endParaRPr lang="ru-RU" dirty="0" smtClean="0"/>
          </a:p>
          <a:p>
            <a:r>
              <a:rPr lang="ru-RU" dirty="0" err="1" smtClean="0"/>
              <a:t>Д</a:t>
            </a:r>
            <a:r>
              <a:rPr lang="ru-RU" dirty="0" err="1" smtClean="0"/>
              <a:t>оцільність</a:t>
            </a:r>
            <a:r>
              <a:rPr lang="ru-RU" dirty="0" smtClean="0"/>
              <a:t>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вітрових</a:t>
            </a:r>
            <a:r>
              <a:rPr lang="ru-RU" dirty="0" smtClean="0"/>
              <a:t> установок.  </a:t>
            </a:r>
            <a:r>
              <a:rPr lang="ru-RU" dirty="0" err="1" smtClean="0"/>
              <a:t>Експерт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кліматичної</a:t>
            </a:r>
            <a:r>
              <a:rPr lang="ru-RU" dirty="0" smtClean="0"/>
              <a:t> та </a:t>
            </a:r>
            <a:r>
              <a:rPr lang="ru-RU" dirty="0" err="1" smtClean="0"/>
              <a:t>енергетичної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Центру </a:t>
            </a:r>
            <a:r>
              <a:rPr lang="ru-RU" dirty="0" err="1" smtClean="0"/>
              <a:t>екологічних</a:t>
            </a:r>
            <a:r>
              <a:rPr lang="ru-RU" dirty="0" smtClean="0"/>
              <a:t> </a:t>
            </a:r>
            <a:r>
              <a:rPr lang="ru-RU" dirty="0" err="1" smtClean="0"/>
              <a:t>ініціатив</a:t>
            </a:r>
            <a:r>
              <a:rPr lang="ru-RU" dirty="0" smtClean="0"/>
              <a:t> «</a:t>
            </a:r>
            <a:r>
              <a:rPr lang="ru-RU" dirty="0" err="1" smtClean="0"/>
              <a:t>Екодія</a:t>
            </a:r>
            <a:r>
              <a:rPr lang="ru-RU" dirty="0" smtClean="0"/>
              <a:t>» Олег </a:t>
            </a:r>
            <a:r>
              <a:rPr lang="ru-RU" dirty="0" err="1" smtClean="0"/>
              <a:t>Савицький</a:t>
            </a:r>
            <a:r>
              <a:rPr lang="ru-RU" dirty="0" smtClean="0"/>
              <a:t> </a:t>
            </a:r>
            <a:r>
              <a:rPr lang="ru-RU" dirty="0" err="1" smtClean="0"/>
              <a:t>відмічає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міні</a:t>
            </a:r>
            <a:r>
              <a:rPr lang="ru-RU" dirty="0" smtClean="0"/>
              <a:t> </a:t>
            </a:r>
            <a:r>
              <a:rPr lang="ru-RU" dirty="0" err="1" smtClean="0"/>
              <a:t>вітрові</a:t>
            </a:r>
            <a:r>
              <a:rPr lang="ru-RU" dirty="0" smtClean="0"/>
              <a:t> </a:t>
            </a:r>
            <a:r>
              <a:rPr lang="ru-RU" dirty="0" err="1" smtClean="0"/>
              <a:t>станції</a:t>
            </a:r>
            <a:r>
              <a:rPr lang="ru-RU" dirty="0" smtClean="0"/>
              <a:t> </a:t>
            </a:r>
            <a:r>
              <a:rPr lang="ru-RU" dirty="0" err="1" smtClean="0"/>
              <a:t>доцільно</a:t>
            </a:r>
            <a:r>
              <a:rPr lang="ru-RU" dirty="0" smtClean="0"/>
              <a:t> </a:t>
            </a:r>
            <a:r>
              <a:rPr lang="ru-RU" dirty="0" err="1" smtClean="0"/>
              <a:t>встановлювати</a:t>
            </a:r>
            <a:r>
              <a:rPr lang="ru-RU" dirty="0" smtClean="0"/>
              <a:t> у </a:t>
            </a:r>
            <a:r>
              <a:rPr lang="ru-RU" dirty="0" err="1" smtClean="0"/>
              <a:t>віддалених</a:t>
            </a:r>
            <a:r>
              <a:rPr lang="ru-RU" dirty="0" smtClean="0"/>
              <a:t> </a:t>
            </a:r>
            <a:r>
              <a:rPr lang="ru-RU" dirty="0" err="1" smtClean="0"/>
              <a:t>місцевостях</a:t>
            </a:r>
            <a:r>
              <a:rPr lang="ru-RU" dirty="0" smtClean="0"/>
              <a:t>, де не проведено </a:t>
            </a:r>
            <a:r>
              <a:rPr lang="ru-RU" dirty="0" err="1" smtClean="0"/>
              <a:t>ліній</a:t>
            </a:r>
            <a:r>
              <a:rPr lang="ru-RU" dirty="0" smtClean="0"/>
              <a:t> </a:t>
            </a:r>
            <a:r>
              <a:rPr lang="ru-RU" dirty="0" err="1" smtClean="0"/>
              <a:t>електропередач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76</TotalTime>
  <Words>369</Words>
  <Application>Microsoft Office PowerPoint</Application>
  <PresentationFormat>Экран (4:3)</PresentationFormat>
  <Paragraphs>39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Техническая</vt:lpstr>
      <vt:lpstr>Сучасний стан вітроенергетичної галузі в Україні</vt:lpstr>
      <vt:lpstr>Вітроенергетика</vt:lpstr>
      <vt:lpstr>Вітроенергетика</vt:lpstr>
      <vt:lpstr>Вітроенергетика</vt:lpstr>
      <vt:lpstr>Слайд 5</vt:lpstr>
      <vt:lpstr>Слайд 6</vt:lpstr>
      <vt:lpstr>Молекулярна вітроенергетика</vt:lpstr>
      <vt:lpstr>Причини розвивати вітроенергетику в Україні</vt:lpstr>
      <vt:lpstr>Бар’єри, які стримують розвиток біоенергетики України та шляхи їх подолання</vt:lpstr>
      <vt:lpstr>2018 – Потенціал вітроелектростанцій в Україні</vt:lpstr>
      <vt:lpstr>Встановлена пікова потужність ВЕС України</vt:lpstr>
      <vt:lpstr>2018 – розвиток вітроенергетики в Україні</vt:lpstr>
      <vt:lpstr> </vt:lpstr>
      <vt:lpstr>Слайд 14</vt:lpstr>
      <vt:lpstr>2020-2022 розвиток вітроенергетики в Україні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Сучасний стан вітроенергетичної галузі в Україні</dc:title>
  <dc:creator>User</dc:creator>
  <cp:lastModifiedBy>User</cp:lastModifiedBy>
  <cp:revision>10</cp:revision>
  <dcterms:created xsi:type="dcterms:W3CDTF">2022-06-19T08:39:30Z</dcterms:created>
  <dcterms:modified xsi:type="dcterms:W3CDTF">2022-06-19T20:13:53Z</dcterms:modified>
</cp:coreProperties>
</file>