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60" r:id="rId3"/>
    <p:sldId id="261" r:id="rId4"/>
    <p:sldId id="295" r:id="rId5"/>
    <p:sldId id="296" r:id="rId6"/>
    <p:sldId id="297" r:id="rId7"/>
    <p:sldId id="294" r:id="rId8"/>
    <p:sldId id="298" r:id="rId9"/>
    <p:sldId id="299" r:id="rId10"/>
    <p:sldId id="300" r:id="rId11"/>
    <p:sldId id="301" r:id="rId12"/>
    <p:sldId id="302" r:id="rId13"/>
    <p:sldId id="293" r:id="rId14"/>
    <p:sldId id="303" r:id="rId15"/>
    <p:sldId id="304" r:id="rId16"/>
    <p:sldId id="305" r:id="rId17"/>
    <p:sldId id="306" r:id="rId18"/>
    <p:sldId id="307" r:id="rId19"/>
    <p:sldId id="308" r:id="rId20"/>
    <p:sldId id="262" r:id="rId21"/>
    <p:sldId id="263" r:id="rId22"/>
    <p:sldId id="311" r:id="rId23"/>
    <p:sldId id="309" r:id="rId24"/>
    <p:sldId id="312" r:id="rId25"/>
    <p:sldId id="313" r:id="rId26"/>
    <p:sldId id="314" r:id="rId27"/>
    <p:sldId id="31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700"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rot="10800000" flipH="1">
              <a:off x="3517898" y="-7088"/>
              <a:ext cx="5143500" cy="5143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4710175"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r>
              <a:rPr lang="uk-UA" smtClean="0"/>
              <a:t>Зразок заголовка</a:t>
            </a:r>
            <a:endParaRPr/>
          </a:p>
        </p:txBody>
      </p:sp>
    </p:spTree>
    <p:extLst>
      <p:ext uri="{BB962C8B-B14F-4D97-AF65-F5344CB8AC3E}">
        <p14:creationId xmlns:p14="http://schemas.microsoft.com/office/powerpoint/2010/main" val="142584494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609600" y="6356353"/>
            <a:ext cx="2844800" cy="365125"/>
          </a:xfrm>
          <a:prstGeom prst="rect">
            <a:avLst/>
          </a:prstGeom>
        </p:spPr>
        <p:txBody>
          <a:bodyPr/>
          <a:lstStyle/>
          <a:p>
            <a:fld id="{9AB3A824-1A51-4B26-AD58-A6D8E14F6C04}" type="datetimeFigureOut">
              <a:rPr lang="en-US" smtClean="0"/>
              <a:pPr/>
              <a:t>10/30/2023</a:t>
            </a:fld>
            <a:endParaRPr lang="en-US" dirty="0"/>
          </a:p>
        </p:txBody>
      </p:sp>
      <p:sp>
        <p:nvSpPr>
          <p:cNvPr id="5" name="Нижний колонтитул 4"/>
          <p:cNvSpPr>
            <a:spLocks noGrp="1"/>
          </p:cNvSpPr>
          <p:nvPr>
            <p:ph type="ftr" sz="quarter" idx="11"/>
          </p:nvPr>
        </p:nvSpPr>
        <p:spPr>
          <a:xfrm>
            <a:off x="4165600" y="6356353"/>
            <a:ext cx="3860800" cy="365125"/>
          </a:xfrm>
          <a:prstGeom prst="rect">
            <a:avLst/>
          </a:prstGeom>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73184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609600" y="6356353"/>
            <a:ext cx="2844800" cy="365125"/>
          </a:xfrm>
          <a:prstGeom prst="rect">
            <a:avLst/>
          </a:prstGeom>
        </p:spPr>
        <p:txBody>
          <a:bodyPr/>
          <a:lstStyle/>
          <a:p>
            <a:fld id="{97D162C4-EDD9-4389-A98B-B87ECEA2A816}" type="datetimeFigureOut">
              <a:rPr lang="en-US" smtClean="0"/>
              <a:pPr/>
              <a:t>10/30/2023</a:t>
            </a:fld>
            <a:endParaRPr lang="en-US" dirty="0"/>
          </a:p>
        </p:txBody>
      </p:sp>
      <p:sp>
        <p:nvSpPr>
          <p:cNvPr id="5" name="Нижний колонтитул 4"/>
          <p:cNvSpPr>
            <a:spLocks noGrp="1"/>
          </p:cNvSpPr>
          <p:nvPr>
            <p:ph type="ftr" sz="quarter" idx="11"/>
          </p:nvPr>
        </p:nvSpPr>
        <p:spPr>
          <a:xfrm>
            <a:off x="4165600" y="6356353"/>
            <a:ext cx="3860800" cy="365125"/>
          </a:xfrm>
          <a:prstGeom prst="rect">
            <a:avLst/>
          </a:prstGeom>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520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23"/>
        <p:cNvGrpSpPr/>
        <p:nvPr/>
      </p:nvGrpSpPr>
      <p:grpSpPr>
        <a:xfrm>
          <a:off x="0" y="0"/>
          <a:ext cx="0" cy="0"/>
          <a:chOff x="0" y="0"/>
          <a:chExt cx="0" cy="0"/>
        </a:xfrm>
      </p:grpSpPr>
      <p:sp>
        <p:nvSpPr>
          <p:cNvPr id="24" name="Google Shape;24;p3"/>
          <p:cNvSpPr/>
          <p:nvPr/>
        </p:nvSpPr>
        <p:spPr>
          <a:xfrm>
            <a:off x="7596285" y="3514025"/>
            <a:ext cx="1185600" cy="395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25" name="Google Shape;25;p3"/>
          <p:cNvGrpSpPr/>
          <p:nvPr/>
        </p:nvGrpSpPr>
        <p:grpSpPr>
          <a:xfrm>
            <a:off x="0" y="-9451"/>
            <a:ext cx="11548531" cy="6867451"/>
            <a:chOff x="0" y="-7088"/>
            <a:chExt cx="8661398" cy="5150588"/>
          </a:xfrm>
        </p:grpSpPr>
        <p:sp>
          <p:nvSpPr>
            <p:cNvPr id="26" name="Google Shape;26;p3"/>
            <p:cNvSpPr/>
            <p:nvPr/>
          </p:nvSpPr>
          <p:spPr>
            <a:xfrm>
              <a:off x="0" y="0"/>
              <a:ext cx="3525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rot="10800000" flipH="1">
              <a:off x="3517898" y="-7088"/>
              <a:ext cx="5143500" cy="5143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28" name="Google Shape;28;p3"/>
          <p:cNvGrpSpPr/>
          <p:nvPr/>
        </p:nvGrpSpPr>
        <p:grpSpPr>
          <a:xfrm rot="10800000" flipH="1">
            <a:off x="-2" y="3899768"/>
            <a:ext cx="8785449" cy="2703024"/>
            <a:chOff x="-9894852" y="-4493254"/>
            <a:chExt cx="21200407" cy="6522740"/>
          </a:xfrm>
        </p:grpSpPr>
        <p:sp>
          <p:nvSpPr>
            <p:cNvPr id="29" name="Google Shape;29;p3"/>
            <p:cNvSpPr/>
            <p:nvPr/>
          </p:nvSpPr>
          <p:spPr>
            <a:xfrm>
              <a:off x="-9894852" y="-4493114"/>
              <a:ext cx="14685300" cy="652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30" name="Google Shape;30;p3"/>
            <p:cNvSpPr/>
            <p:nvPr/>
          </p:nvSpPr>
          <p:spPr>
            <a:xfrm>
              <a:off x="4782955" y="-4493254"/>
              <a:ext cx="6522600" cy="6522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31" name="Google Shape;31;p3"/>
          <p:cNvGrpSpPr/>
          <p:nvPr/>
        </p:nvGrpSpPr>
        <p:grpSpPr>
          <a:xfrm>
            <a:off x="9262456" y="5963632"/>
            <a:ext cx="2937107" cy="894393"/>
            <a:chOff x="5575242" y="4472723"/>
            <a:chExt cx="2202830" cy="670795"/>
          </a:xfrm>
        </p:grpSpPr>
        <p:sp>
          <p:nvSpPr>
            <p:cNvPr id="32" name="Google Shape;32;p3"/>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3" name="Google Shape;33;p3"/>
            <p:cNvGrpSpPr/>
            <p:nvPr/>
          </p:nvGrpSpPr>
          <p:grpSpPr>
            <a:xfrm flipH="1">
              <a:off x="5734850" y="4472723"/>
              <a:ext cx="2040837" cy="670795"/>
              <a:chOff x="1297954" y="330075"/>
              <a:chExt cx="5169293" cy="1699506"/>
            </a:xfrm>
          </p:grpSpPr>
          <p:sp>
            <p:nvSpPr>
              <p:cNvPr id="34" name="Google Shape;34;p3"/>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 name="Google Shape;35;p3"/>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6" name="Google Shape;36;p3"/>
            <p:cNvGrpSpPr/>
            <p:nvPr/>
          </p:nvGrpSpPr>
          <p:grpSpPr>
            <a:xfrm flipH="1">
              <a:off x="5578209" y="4646738"/>
              <a:ext cx="2199863" cy="304563"/>
              <a:chOff x="-5827153" y="330075"/>
              <a:chExt cx="12276019" cy="1699569"/>
            </a:xfrm>
          </p:grpSpPr>
          <p:sp>
            <p:nvSpPr>
              <p:cNvPr id="37" name="Google Shape;37;p3"/>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3"/>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39" name="Google Shape;39;p3"/>
          <p:cNvSpPr txBox="1">
            <a:spLocks noGrp="1"/>
          </p:cNvSpPr>
          <p:nvPr>
            <p:ph type="ctrTitle"/>
          </p:nvPr>
        </p:nvSpPr>
        <p:spPr>
          <a:xfrm>
            <a:off x="618033" y="3828197"/>
            <a:ext cx="54592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rPr lang="uk-UA" smtClean="0"/>
              <a:t>Зразок заголовка</a:t>
            </a:r>
            <a:endParaRPr/>
          </a:p>
        </p:txBody>
      </p:sp>
      <p:sp>
        <p:nvSpPr>
          <p:cNvPr id="40" name="Google Shape;40;p3"/>
          <p:cNvSpPr txBox="1">
            <a:spLocks noGrp="1"/>
          </p:cNvSpPr>
          <p:nvPr>
            <p:ph type="subTitle" idx="1"/>
          </p:nvPr>
        </p:nvSpPr>
        <p:spPr>
          <a:xfrm>
            <a:off x="618033" y="5300599"/>
            <a:ext cx="5459200" cy="1046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5"/>
              </a:buClr>
              <a:buSzPts val="2000"/>
              <a:buNone/>
              <a:defRPr sz="2667">
                <a:solidFill>
                  <a:schemeClr val="accent5"/>
                </a:solidFill>
              </a:defRPr>
            </a:lvl1pPr>
            <a:lvl2pPr lvl="1" rtl="0">
              <a:spcBef>
                <a:spcPts val="1333"/>
              </a:spcBef>
              <a:spcAft>
                <a:spcPts val="0"/>
              </a:spcAft>
              <a:buClr>
                <a:schemeClr val="accent5"/>
              </a:buClr>
              <a:buSzPts val="2000"/>
              <a:buNone/>
              <a:defRPr sz="2667">
                <a:solidFill>
                  <a:schemeClr val="accent5"/>
                </a:solidFill>
              </a:defRPr>
            </a:lvl2pPr>
            <a:lvl3pPr lvl="2" rtl="0">
              <a:spcBef>
                <a:spcPts val="1333"/>
              </a:spcBef>
              <a:spcAft>
                <a:spcPts val="0"/>
              </a:spcAft>
              <a:buClr>
                <a:schemeClr val="accent5"/>
              </a:buClr>
              <a:buSzPts val="2000"/>
              <a:buNone/>
              <a:defRPr sz="2667">
                <a:solidFill>
                  <a:schemeClr val="accent5"/>
                </a:solidFill>
              </a:defRPr>
            </a:lvl3pPr>
            <a:lvl4pPr lvl="3" rtl="0">
              <a:spcBef>
                <a:spcPts val="1333"/>
              </a:spcBef>
              <a:spcAft>
                <a:spcPts val="0"/>
              </a:spcAft>
              <a:buClr>
                <a:schemeClr val="accent5"/>
              </a:buClr>
              <a:buSzPts val="2000"/>
              <a:buNone/>
              <a:defRPr sz="2667">
                <a:solidFill>
                  <a:schemeClr val="accent5"/>
                </a:solidFill>
              </a:defRPr>
            </a:lvl4pPr>
            <a:lvl5pPr lvl="4" rtl="0">
              <a:spcBef>
                <a:spcPts val="1333"/>
              </a:spcBef>
              <a:spcAft>
                <a:spcPts val="0"/>
              </a:spcAft>
              <a:buClr>
                <a:schemeClr val="accent5"/>
              </a:buClr>
              <a:buSzPts val="2000"/>
              <a:buNone/>
              <a:defRPr sz="2667">
                <a:solidFill>
                  <a:schemeClr val="accent5"/>
                </a:solidFill>
              </a:defRPr>
            </a:lvl5pPr>
            <a:lvl6pPr lvl="5" rtl="0">
              <a:spcBef>
                <a:spcPts val="1333"/>
              </a:spcBef>
              <a:spcAft>
                <a:spcPts val="0"/>
              </a:spcAft>
              <a:buClr>
                <a:schemeClr val="accent5"/>
              </a:buClr>
              <a:buSzPts val="2000"/>
              <a:buNone/>
              <a:defRPr sz="2667">
                <a:solidFill>
                  <a:schemeClr val="accent5"/>
                </a:solidFill>
              </a:defRPr>
            </a:lvl6pPr>
            <a:lvl7pPr lvl="6" rtl="0">
              <a:spcBef>
                <a:spcPts val="1333"/>
              </a:spcBef>
              <a:spcAft>
                <a:spcPts val="0"/>
              </a:spcAft>
              <a:buClr>
                <a:schemeClr val="accent5"/>
              </a:buClr>
              <a:buSzPts val="2000"/>
              <a:buNone/>
              <a:defRPr sz="2667">
                <a:solidFill>
                  <a:schemeClr val="accent5"/>
                </a:solidFill>
              </a:defRPr>
            </a:lvl7pPr>
            <a:lvl8pPr lvl="7" rtl="0">
              <a:spcBef>
                <a:spcPts val="1333"/>
              </a:spcBef>
              <a:spcAft>
                <a:spcPts val="0"/>
              </a:spcAft>
              <a:buClr>
                <a:schemeClr val="accent5"/>
              </a:buClr>
              <a:buSzPts val="2000"/>
              <a:buNone/>
              <a:defRPr sz="2667">
                <a:solidFill>
                  <a:schemeClr val="accent5"/>
                </a:solidFill>
              </a:defRPr>
            </a:lvl8pPr>
            <a:lvl9pPr lvl="8" rtl="0">
              <a:spcBef>
                <a:spcPts val="1333"/>
              </a:spcBef>
              <a:spcAft>
                <a:spcPts val="1333"/>
              </a:spcAft>
              <a:buClr>
                <a:schemeClr val="accent5"/>
              </a:buClr>
              <a:buSzPts val="2000"/>
              <a:buNone/>
              <a:defRPr sz="2667">
                <a:solidFill>
                  <a:schemeClr val="accent5"/>
                </a:solidFill>
              </a:defRPr>
            </a:lvl9pPr>
          </a:lstStyle>
          <a:p>
            <a:r>
              <a:rPr lang="uk-UA" smtClean="0"/>
              <a:t>Зразок підзаголовка</a:t>
            </a:r>
            <a:endParaRPr/>
          </a:p>
        </p:txBody>
      </p:sp>
      <p:sp>
        <p:nvSpPr>
          <p:cNvPr id="41" name="Google Shape;41;p3"/>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7882477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2"/>
        <p:cNvGrpSpPr/>
        <p:nvPr/>
      </p:nvGrpSpPr>
      <p:grpSpPr>
        <a:xfrm>
          <a:off x="0" y="0"/>
          <a:ext cx="0" cy="0"/>
          <a:chOff x="0" y="0"/>
          <a:chExt cx="0" cy="0"/>
        </a:xfrm>
      </p:grpSpPr>
      <p:grpSp>
        <p:nvGrpSpPr>
          <p:cNvPr id="43" name="Google Shape;43;p4"/>
          <p:cNvGrpSpPr/>
          <p:nvPr/>
        </p:nvGrpSpPr>
        <p:grpSpPr>
          <a:xfrm>
            <a:off x="9262456" y="5963632"/>
            <a:ext cx="2937107" cy="894393"/>
            <a:chOff x="5575242" y="4472723"/>
            <a:chExt cx="2202830" cy="670795"/>
          </a:xfrm>
        </p:grpSpPr>
        <p:sp>
          <p:nvSpPr>
            <p:cNvPr id="44" name="Google Shape;44;p4"/>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45" name="Google Shape;45;p4"/>
            <p:cNvGrpSpPr/>
            <p:nvPr/>
          </p:nvGrpSpPr>
          <p:grpSpPr>
            <a:xfrm flipH="1">
              <a:off x="5734850" y="4472723"/>
              <a:ext cx="2040837" cy="670795"/>
              <a:chOff x="1297954" y="330075"/>
              <a:chExt cx="5169293" cy="1699506"/>
            </a:xfrm>
          </p:grpSpPr>
          <p:sp>
            <p:nvSpPr>
              <p:cNvPr id="46" name="Google Shape;46;p4"/>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 name="Google Shape;47;p4"/>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8" name="Google Shape;48;p4"/>
            <p:cNvGrpSpPr/>
            <p:nvPr/>
          </p:nvGrpSpPr>
          <p:grpSpPr>
            <a:xfrm flipH="1">
              <a:off x="5578209" y="4646738"/>
              <a:ext cx="2199863" cy="304563"/>
              <a:chOff x="-5827153" y="330075"/>
              <a:chExt cx="12276019" cy="1699569"/>
            </a:xfrm>
          </p:grpSpPr>
          <p:sp>
            <p:nvSpPr>
              <p:cNvPr id="49" name="Google Shape;49;p4"/>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4"/>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51" name="Google Shape;51;p4"/>
          <p:cNvSpPr/>
          <p:nvPr/>
        </p:nvSpPr>
        <p:spPr>
          <a:xfrm>
            <a:off x="10059311" y="877033"/>
            <a:ext cx="1732400" cy="577200"/>
          </a:xfrm>
          <a:prstGeom prst="triangle">
            <a:avLst>
              <a:gd name="adj" fmla="val 32425"/>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52" name="Google Shape;52;p4"/>
          <p:cNvGrpSpPr/>
          <p:nvPr/>
        </p:nvGrpSpPr>
        <p:grpSpPr>
          <a:xfrm>
            <a:off x="0" y="-9451"/>
            <a:ext cx="11548531" cy="6867451"/>
            <a:chOff x="0" y="-7088"/>
            <a:chExt cx="8661398" cy="5150588"/>
          </a:xfrm>
        </p:grpSpPr>
        <p:sp>
          <p:nvSpPr>
            <p:cNvPr id="53" name="Google Shape;53;p4"/>
            <p:cNvSpPr/>
            <p:nvPr/>
          </p:nvSpPr>
          <p:spPr>
            <a:xfrm>
              <a:off x="0" y="0"/>
              <a:ext cx="3525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4"/>
            <p:cNvSpPr/>
            <p:nvPr/>
          </p:nvSpPr>
          <p:spPr>
            <a:xfrm rot="10800000" flipH="1">
              <a:off x="3517898" y="-7088"/>
              <a:ext cx="5143500" cy="5143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55" name="Google Shape;55;p4"/>
          <p:cNvGrpSpPr/>
          <p:nvPr/>
        </p:nvGrpSpPr>
        <p:grpSpPr>
          <a:xfrm rot="10800000" flipH="1">
            <a:off x="2" y="1454351"/>
            <a:ext cx="11796669" cy="3949300"/>
            <a:chOff x="-8178042" y="-4493254"/>
            <a:chExt cx="19483598" cy="6522736"/>
          </a:xfrm>
        </p:grpSpPr>
        <p:sp>
          <p:nvSpPr>
            <p:cNvPr id="56" name="Google Shape;56;p4"/>
            <p:cNvSpPr/>
            <p:nvPr/>
          </p:nvSpPr>
          <p:spPr>
            <a:xfrm>
              <a:off x="-8178042" y="-4493118"/>
              <a:ext cx="12968400" cy="652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57" name="Google Shape;57;p4"/>
            <p:cNvSpPr/>
            <p:nvPr/>
          </p:nvSpPr>
          <p:spPr>
            <a:xfrm>
              <a:off x="4782955" y="-4493254"/>
              <a:ext cx="6522600" cy="6522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sp>
        <p:nvSpPr>
          <p:cNvPr id="58" name="Google Shape;58;p4"/>
          <p:cNvSpPr txBox="1">
            <a:spLocks noGrp="1"/>
          </p:cNvSpPr>
          <p:nvPr>
            <p:ph type="body" idx="1"/>
          </p:nvPr>
        </p:nvSpPr>
        <p:spPr>
          <a:xfrm>
            <a:off x="1106367" y="1602667"/>
            <a:ext cx="6787600" cy="3660000"/>
          </a:xfrm>
          <a:prstGeom prst="rect">
            <a:avLst/>
          </a:prstGeom>
        </p:spPr>
        <p:txBody>
          <a:bodyPr spcFirstLastPara="1" wrap="square" lIns="91425" tIns="91425" rIns="91425" bIns="91425" anchor="t" anchorCtr="0">
            <a:noAutofit/>
          </a:bodyPr>
          <a:lstStyle>
            <a:lvl1pPr marL="609585" lvl="0" indent="-558786" rtl="0">
              <a:spcBef>
                <a:spcPts val="800"/>
              </a:spcBef>
              <a:spcAft>
                <a:spcPts val="0"/>
              </a:spcAft>
              <a:buClr>
                <a:srgbClr val="FFFFFF"/>
              </a:buClr>
              <a:buSzPts val="3000"/>
              <a:buChar char="▰"/>
              <a:defRPr sz="4000" i="1">
                <a:solidFill>
                  <a:srgbClr val="FFFFFF"/>
                </a:solidFill>
              </a:defRPr>
            </a:lvl1pPr>
            <a:lvl2pPr marL="1219170" lvl="1" indent="-558786" rtl="0">
              <a:spcBef>
                <a:spcPts val="640"/>
              </a:spcBef>
              <a:spcAft>
                <a:spcPts val="0"/>
              </a:spcAft>
              <a:buClr>
                <a:srgbClr val="FFFFFF"/>
              </a:buClr>
              <a:buSzPts val="3000"/>
              <a:buChar char="▻"/>
              <a:defRPr sz="4000" i="1">
                <a:solidFill>
                  <a:srgbClr val="FFFFFF"/>
                </a:solidFill>
              </a:defRPr>
            </a:lvl2pPr>
            <a:lvl3pPr marL="1828754" lvl="2" indent="-558786" rtl="0">
              <a:spcBef>
                <a:spcPts val="640"/>
              </a:spcBef>
              <a:spcAft>
                <a:spcPts val="0"/>
              </a:spcAft>
              <a:buClr>
                <a:srgbClr val="FFFFFF"/>
              </a:buClr>
              <a:buSzPts val="3000"/>
              <a:buChar char="▻"/>
              <a:defRPr sz="4000" i="1">
                <a:solidFill>
                  <a:srgbClr val="FFFFFF"/>
                </a:solidFill>
              </a:defRPr>
            </a:lvl3pPr>
            <a:lvl4pPr marL="2438339" lvl="3" indent="-558786" rtl="0">
              <a:spcBef>
                <a:spcPts val="480"/>
              </a:spcBef>
              <a:spcAft>
                <a:spcPts val="0"/>
              </a:spcAft>
              <a:buClr>
                <a:srgbClr val="FFFFFF"/>
              </a:buClr>
              <a:buSzPts val="3000"/>
              <a:buChar char="▻"/>
              <a:defRPr sz="4000" i="1">
                <a:solidFill>
                  <a:srgbClr val="FFFFFF"/>
                </a:solidFill>
              </a:defRPr>
            </a:lvl4pPr>
            <a:lvl5pPr marL="3047924" lvl="4" indent="-558786" rtl="0">
              <a:spcBef>
                <a:spcPts val="480"/>
              </a:spcBef>
              <a:spcAft>
                <a:spcPts val="0"/>
              </a:spcAft>
              <a:buClr>
                <a:srgbClr val="FFFFFF"/>
              </a:buClr>
              <a:buSzPts val="3000"/>
              <a:buChar char="▻"/>
              <a:defRPr sz="4000" i="1">
                <a:solidFill>
                  <a:srgbClr val="FFFFFF"/>
                </a:solidFill>
              </a:defRPr>
            </a:lvl5pPr>
            <a:lvl6pPr marL="3657509" lvl="5" indent="-558786" rtl="0">
              <a:spcBef>
                <a:spcPts val="480"/>
              </a:spcBef>
              <a:spcAft>
                <a:spcPts val="0"/>
              </a:spcAft>
              <a:buClr>
                <a:srgbClr val="FFFFFF"/>
              </a:buClr>
              <a:buSzPts val="3000"/>
              <a:buChar char="▻"/>
              <a:defRPr sz="4000" i="1">
                <a:solidFill>
                  <a:srgbClr val="FFFFFF"/>
                </a:solidFill>
              </a:defRPr>
            </a:lvl6pPr>
            <a:lvl7pPr marL="4267093" lvl="6" indent="-558786" rtl="0">
              <a:spcBef>
                <a:spcPts val="480"/>
              </a:spcBef>
              <a:spcAft>
                <a:spcPts val="0"/>
              </a:spcAft>
              <a:buClr>
                <a:srgbClr val="FFFFFF"/>
              </a:buClr>
              <a:buSzPts val="3000"/>
              <a:buChar char="▻"/>
              <a:defRPr sz="4000" i="1">
                <a:solidFill>
                  <a:srgbClr val="FFFFFF"/>
                </a:solidFill>
              </a:defRPr>
            </a:lvl7pPr>
            <a:lvl8pPr marL="4876678" lvl="7" indent="-558786" rtl="0">
              <a:spcBef>
                <a:spcPts val="480"/>
              </a:spcBef>
              <a:spcAft>
                <a:spcPts val="0"/>
              </a:spcAft>
              <a:buClr>
                <a:srgbClr val="FFFFFF"/>
              </a:buClr>
              <a:buSzPts val="3000"/>
              <a:buChar char="▻"/>
              <a:defRPr sz="4000" i="1">
                <a:solidFill>
                  <a:srgbClr val="FFFFFF"/>
                </a:solidFill>
              </a:defRPr>
            </a:lvl8pPr>
            <a:lvl9pPr marL="5486263" lvl="8" indent="-558786">
              <a:spcBef>
                <a:spcPts val="480"/>
              </a:spcBef>
              <a:spcAft>
                <a:spcPts val="0"/>
              </a:spcAft>
              <a:buClr>
                <a:srgbClr val="FFFFFF"/>
              </a:buClr>
              <a:buSzPts val="3000"/>
              <a:buChar char="▻"/>
              <a:defRPr sz="4000" i="1">
                <a:solidFill>
                  <a:srgbClr val="FFFFFF"/>
                </a:solidFill>
              </a:defRPr>
            </a:lvl9pPr>
          </a:lstStyle>
          <a:p>
            <a:pPr lvl="0"/>
            <a:r>
              <a:rPr lang="uk-UA" smtClean="0"/>
              <a:t>Зразок тексту</a:t>
            </a:r>
          </a:p>
        </p:txBody>
      </p:sp>
      <p:sp>
        <p:nvSpPr>
          <p:cNvPr id="59" name="Google Shape;59;p4"/>
          <p:cNvSpPr txBox="1"/>
          <p:nvPr/>
        </p:nvSpPr>
        <p:spPr>
          <a:xfrm>
            <a:off x="382133" y="1352767"/>
            <a:ext cx="9020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9600" b="1">
                <a:solidFill>
                  <a:schemeClr val="accent5"/>
                </a:solidFill>
              </a:rPr>
              <a:t>“</a:t>
            </a:r>
            <a:endParaRPr sz="9600" b="1">
              <a:solidFill>
                <a:schemeClr val="accent5"/>
              </a:solidFill>
            </a:endParaRPr>
          </a:p>
        </p:txBody>
      </p:sp>
      <p:sp>
        <p:nvSpPr>
          <p:cNvPr id="60" name="Google Shape;60;p4"/>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986466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9262456" y="5963632"/>
            <a:ext cx="2937107" cy="894393"/>
            <a:chOff x="5575242" y="4472723"/>
            <a:chExt cx="2202830" cy="670795"/>
          </a:xfrm>
        </p:grpSpPr>
        <p:sp>
          <p:nvSpPr>
            <p:cNvPr id="63" name="Google Shape;63;p5"/>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64" name="Google Shape;64;p5"/>
            <p:cNvGrpSpPr/>
            <p:nvPr/>
          </p:nvGrpSpPr>
          <p:grpSpPr>
            <a:xfrm flipH="1">
              <a:off x="5734850" y="4472723"/>
              <a:ext cx="2040837" cy="670795"/>
              <a:chOff x="1297954" y="330075"/>
              <a:chExt cx="5169293" cy="1699506"/>
            </a:xfrm>
          </p:grpSpPr>
          <p:sp>
            <p:nvSpPr>
              <p:cNvPr id="65" name="Google Shape;65;p5"/>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5"/>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7" name="Google Shape;67;p5"/>
            <p:cNvGrpSpPr/>
            <p:nvPr/>
          </p:nvGrpSpPr>
          <p:grpSpPr>
            <a:xfrm flipH="1">
              <a:off x="5578209" y="4646738"/>
              <a:ext cx="2199863" cy="304563"/>
              <a:chOff x="-5827153" y="330075"/>
              <a:chExt cx="12276019" cy="1699569"/>
            </a:xfrm>
          </p:grpSpPr>
          <p:sp>
            <p:nvSpPr>
              <p:cNvPr id="68" name="Google Shape;68;p5"/>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5"/>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nvGrpSpPr>
          <p:cNvPr id="70" name="Google Shape;70;p5"/>
          <p:cNvGrpSpPr/>
          <p:nvPr/>
        </p:nvGrpSpPr>
        <p:grpSpPr>
          <a:xfrm>
            <a:off x="-6" y="54"/>
            <a:ext cx="9429907" cy="1769753"/>
            <a:chOff x="-4" y="40"/>
            <a:chExt cx="7072430" cy="1327315"/>
          </a:xfrm>
        </p:grpSpPr>
        <p:sp>
          <p:nvSpPr>
            <p:cNvPr id="71" name="Google Shape;71;p5"/>
            <p:cNvSpPr/>
            <p:nvPr/>
          </p:nvSpPr>
          <p:spPr>
            <a:xfrm>
              <a:off x="6292649" y="126425"/>
              <a:ext cx="779700" cy="2598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72" name="Google Shape;72;p5"/>
            <p:cNvGrpSpPr/>
            <p:nvPr/>
          </p:nvGrpSpPr>
          <p:grpSpPr>
            <a:xfrm rot="10800000" flipH="1">
              <a:off x="3" y="40"/>
              <a:ext cx="6756168" cy="1327315"/>
              <a:chOff x="-2168138" y="330075"/>
              <a:chExt cx="8650663" cy="1699506"/>
            </a:xfrm>
          </p:grpSpPr>
          <p:sp>
            <p:nvSpPr>
              <p:cNvPr id="73" name="Google Shape;73;p5"/>
              <p:cNvSpPr/>
              <p:nvPr/>
            </p:nvSpPr>
            <p:spPr>
              <a:xfrm>
                <a:off x="-2168138" y="330081"/>
                <a:ext cx="69582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74" name="Google Shape;74;p5"/>
              <p:cNvSpPr/>
              <p:nvPr/>
            </p:nvSpPr>
            <p:spPr>
              <a:xfrm>
                <a:off x="4783025"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75" name="Google Shape;75;p5"/>
            <p:cNvGrpSpPr/>
            <p:nvPr/>
          </p:nvGrpSpPr>
          <p:grpSpPr>
            <a:xfrm rot="10800000" flipH="1">
              <a:off x="-4" y="381007"/>
              <a:ext cx="7072430" cy="771744"/>
              <a:chOff x="-9092084" y="330075"/>
              <a:chExt cx="15574609" cy="1699501"/>
            </a:xfrm>
          </p:grpSpPr>
          <p:sp>
            <p:nvSpPr>
              <p:cNvPr id="76" name="Google Shape;76;p5"/>
              <p:cNvSpPr/>
              <p:nvPr/>
            </p:nvSpPr>
            <p:spPr>
              <a:xfrm>
                <a:off x="-9092084" y="330076"/>
                <a:ext cx="1388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77" name="Google Shape;77;p5"/>
              <p:cNvSpPr/>
              <p:nvPr/>
            </p:nvSpPr>
            <p:spPr>
              <a:xfrm>
                <a:off x="4783025"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uk-UA" smtClean="0"/>
              <a:t>Зразок заголовка</a:t>
            </a:r>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noAutofit/>
          </a:bodyPr>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pPr lvl="0"/>
            <a:r>
              <a:rPr lang="uk-UA" smtClean="0"/>
              <a:t>Зразок тексту</a:t>
            </a: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364696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81"/>
        <p:cNvGrpSpPr/>
        <p:nvPr/>
      </p:nvGrpSpPr>
      <p:grpSpPr>
        <a:xfrm>
          <a:off x="0" y="0"/>
          <a:ext cx="0" cy="0"/>
          <a:chOff x="0" y="0"/>
          <a:chExt cx="0" cy="0"/>
        </a:xfrm>
      </p:grpSpPr>
      <p:grpSp>
        <p:nvGrpSpPr>
          <p:cNvPr id="82" name="Google Shape;82;p6"/>
          <p:cNvGrpSpPr/>
          <p:nvPr/>
        </p:nvGrpSpPr>
        <p:grpSpPr>
          <a:xfrm>
            <a:off x="-6" y="54"/>
            <a:ext cx="9429907" cy="1769753"/>
            <a:chOff x="-4" y="40"/>
            <a:chExt cx="7072430" cy="1327315"/>
          </a:xfrm>
        </p:grpSpPr>
        <p:sp>
          <p:nvSpPr>
            <p:cNvPr id="83" name="Google Shape;83;p6"/>
            <p:cNvSpPr/>
            <p:nvPr/>
          </p:nvSpPr>
          <p:spPr>
            <a:xfrm>
              <a:off x="6292649" y="126425"/>
              <a:ext cx="779700" cy="2598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84" name="Google Shape;84;p6"/>
            <p:cNvGrpSpPr/>
            <p:nvPr/>
          </p:nvGrpSpPr>
          <p:grpSpPr>
            <a:xfrm rot="10800000" flipH="1">
              <a:off x="3" y="40"/>
              <a:ext cx="6756168" cy="1327315"/>
              <a:chOff x="-2168138" y="330075"/>
              <a:chExt cx="8650663" cy="1699506"/>
            </a:xfrm>
          </p:grpSpPr>
          <p:sp>
            <p:nvSpPr>
              <p:cNvPr id="85" name="Google Shape;85;p6"/>
              <p:cNvSpPr/>
              <p:nvPr/>
            </p:nvSpPr>
            <p:spPr>
              <a:xfrm>
                <a:off x="-2168138" y="330081"/>
                <a:ext cx="69582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86" name="Google Shape;86;p6"/>
              <p:cNvSpPr/>
              <p:nvPr/>
            </p:nvSpPr>
            <p:spPr>
              <a:xfrm>
                <a:off x="4783025"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87" name="Google Shape;87;p6"/>
            <p:cNvGrpSpPr/>
            <p:nvPr/>
          </p:nvGrpSpPr>
          <p:grpSpPr>
            <a:xfrm rot="10800000" flipH="1">
              <a:off x="-4" y="381007"/>
              <a:ext cx="7072430" cy="771744"/>
              <a:chOff x="-9092084" y="330075"/>
              <a:chExt cx="15574609" cy="1699501"/>
            </a:xfrm>
          </p:grpSpPr>
          <p:sp>
            <p:nvSpPr>
              <p:cNvPr id="88" name="Google Shape;88;p6"/>
              <p:cNvSpPr/>
              <p:nvPr/>
            </p:nvSpPr>
            <p:spPr>
              <a:xfrm>
                <a:off x="-9092084" y="330076"/>
                <a:ext cx="1388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89" name="Google Shape;89;p6"/>
              <p:cNvSpPr/>
              <p:nvPr/>
            </p:nvSpPr>
            <p:spPr>
              <a:xfrm>
                <a:off x="4783025"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grpSp>
        <p:nvGrpSpPr>
          <p:cNvPr id="90" name="Google Shape;90;p6"/>
          <p:cNvGrpSpPr/>
          <p:nvPr/>
        </p:nvGrpSpPr>
        <p:grpSpPr>
          <a:xfrm>
            <a:off x="9262456" y="5963632"/>
            <a:ext cx="2937107" cy="894393"/>
            <a:chOff x="5575242" y="4472723"/>
            <a:chExt cx="2202830" cy="670795"/>
          </a:xfrm>
        </p:grpSpPr>
        <p:sp>
          <p:nvSpPr>
            <p:cNvPr id="91" name="Google Shape;91;p6"/>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92" name="Google Shape;92;p6"/>
            <p:cNvGrpSpPr/>
            <p:nvPr/>
          </p:nvGrpSpPr>
          <p:grpSpPr>
            <a:xfrm flipH="1">
              <a:off x="5734850" y="4472723"/>
              <a:ext cx="2040837" cy="670795"/>
              <a:chOff x="1297954" y="330075"/>
              <a:chExt cx="5169293" cy="1699506"/>
            </a:xfrm>
          </p:grpSpPr>
          <p:sp>
            <p:nvSpPr>
              <p:cNvPr id="93" name="Google Shape;93;p6"/>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6"/>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5" name="Google Shape;95;p6"/>
            <p:cNvGrpSpPr/>
            <p:nvPr/>
          </p:nvGrpSpPr>
          <p:grpSpPr>
            <a:xfrm flipH="1">
              <a:off x="5578209" y="4646738"/>
              <a:ext cx="2199863" cy="304563"/>
              <a:chOff x="-5827153" y="330075"/>
              <a:chExt cx="12276019" cy="1699569"/>
            </a:xfrm>
          </p:grpSpPr>
          <p:sp>
            <p:nvSpPr>
              <p:cNvPr id="96" name="Google Shape;96;p6"/>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7" name="Google Shape;97;p6"/>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98" name="Google Shape;98;p6"/>
          <p:cNvSpPr txBox="1">
            <a:spLocks noGrp="1"/>
          </p:cNvSpPr>
          <p:nvPr>
            <p:ph type="title"/>
          </p:nvPr>
        </p:nvSpPr>
        <p:spPr>
          <a:xfrm>
            <a:off x="1085700" y="523433"/>
            <a:ext cx="7011200" cy="1021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uk-UA" smtClean="0"/>
              <a:t>Зразок заголовка</a:t>
            </a:r>
            <a:endParaRPr/>
          </a:p>
        </p:txBody>
      </p:sp>
      <p:sp>
        <p:nvSpPr>
          <p:cNvPr id="99" name="Google Shape;99;p6"/>
          <p:cNvSpPr txBox="1">
            <a:spLocks noGrp="1"/>
          </p:cNvSpPr>
          <p:nvPr>
            <p:ph type="body" idx="1"/>
          </p:nvPr>
        </p:nvSpPr>
        <p:spPr>
          <a:xfrm>
            <a:off x="1085700" y="2050651"/>
            <a:ext cx="4504400" cy="3632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1333"/>
              </a:spcBef>
              <a:spcAft>
                <a:spcPts val="0"/>
              </a:spcAft>
              <a:buSzPts val="2000"/>
              <a:buChar char="▻"/>
              <a:defRPr sz="2667"/>
            </a:lvl2pPr>
            <a:lvl3pPr marL="1828754" lvl="2" indent="-474121">
              <a:spcBef>
                <a:spcPts val="1333"/>
              </a:spcBef>
              <a:spcAft>
                <a:spcPts val="0"/>
              </a:spcAft>
              <a:buSzPts val="2000"/>
              <a:buChar char="▻"/>
              <a:defRPr sz="2667"/>
            </a:lvl3pPr>
            <a:lvl4pPr marL="2438339" lvl="3" indent="-474121">
              <a:spcBef>
                <a:spcPts val="1333"/>
              </a:spcBef>
              <a:spcAft>
                <a:spcPts val="0"/>
              </a:spcAft>
              <a:buSzPts val="2000"/>
              <a:buChar char="▻"/>
              <a:defRPr sz="2667"/>
            </a:lvl4pPr>
            <a:lvl5pPr marL="3047924" lvl="4" indent="-474121">
              <a:spcBef>
                <a:spcPts val="1333"/>
              </a:spcBef>
              <a:spcAft>
                <a:spcPts val="0"/>
              </a:spcAft>
              <a:buSzPts val="2000"/>
              <a:buChar char="▻"/>
              <a:defRPr sz="2667"/>
            </a:lvl5pPr>
            <a:lvl6pPr marL="3657509" lvl="5" indent="-474121">
              <a:spcBef>
                <a:spcPts val="1333"/>
              </a:spcBef>
              <a:spcAft>
                <a:spcPts val="0"/>
              </a:spcAft>
              <a:buSzPts val="2000"/>
              <a:buChar char="▻"/>
              <a:defRPr sz="2667"/>
            </a:lvl6pPr>
            <a:lvl7pPr marL="4267093" lvl="6" indent="-474121">
              <a:spcBef>
                <a:spcPts val="1333"/>
              </a:spcBef>
              <a:spcAft>
                <a:spcPts val="0"/>
              </a:spcAft>
              <a:buSzPts val="2000"/>
              <a:buChar char="▻"/>
              <a:defRPr sz="2667"/>
            </a:lvl7pPr>
            <a:lvl8pPr marL="4876678" lvl="7" indent="-474121">
              <a:spcBef>
                <a:spcPts val="1333"/>
              </a:spcBef>
              <a:spcAft>
                <a:spcPts val="0"/>
              </a:spcAft>
              <a:buSzPts val="2000"/>
              <a:buChar char="▻"/>
              <a:defRPr sz="2667"/>
            </a:lvl8pPr>
            <a:lvl9pPr marL="5486263" lvl="8" indent="-474121">
              <a:spcBef>
                <a:spcPts val="1333"/>
              </a:spcBef>
              <a:spcAft>
                <a:spcPts val="1333"/>
              </a:spcAft>
              <a:buSzPts val="2000"/>
              <a:buChar char="▻"/>
              <a:defRPr sz="2667"/>
            </a:lvl9pPr>
          </a:lstStyle>
          <a:p>
            <a:pPr lvl="0"/>
            <a:r>
              <a:rPr lang="uk-UA" smtClean="0"/>
              <a:t>Зразок тексту</a:t>
            </a:r>
          </a:p>
        </p:txBody>
      </p:sp>
      <p:sp>
        <p:nvSpPr>
          <p:cNvPr id="100" name="Google Shape;100;p6"/>
          <p:cNvSpPr txBox="1">
            <a:spLocks noGrp="1"/>
          </p:cNvSpPr>
          <p:nvPr>
            <p:ph type="body" idx="2"/>
          </p:nvPr>
        </p:nvSpPr>
        <p:spPr>
          <a:xfrm>
            <a:off x="5861497" y="2050651"/>
            <a:ext cx="4504400" cy="3632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1333"/>
              </a:spcBef>
              <a:spcAft>
                <a:spcPts val="0"/>
              </a:spcAft>
              <a:buSzPts val="2000"/>
              <a:buChar char="▻"/>
              <a:defRPr sz="2667"/>
            </a:lvl2pPr>
            <a:lvl3pPr marL="1828754" lvl="2" indent="-474121">
              <a:spcBef>
                <a:spcPts val="1333"/>
              </a:spcBef>
              <a:spcAft>
                <a:spcPts val="0"/>
              </a:spcAft>
              <a:buSzPts val="2000"/>
              <a:buChar char="▻"/>
              <a:defRPr sz="2667"/>
            </a:lvl3pPr>
            <a:lvl4pPr marL="2438339" lvl="3" indent="-474121">
              <a:spcBef>
                <a:spcPts val="1333"/>
              </a:spcBef>
              <a:spcAft>
                <a:spcPts val="0"/>
              </a:spcAft>
              <a:buSzPts val="2000"/>
              <a:buChar char="▻"/>
              <a:defRPr sz="2667"/>
            </a:lvl4pPr>
            <a:lvl5pPr marL="3047924" lvl="4" indent="-474121">
              <a:spcBef>
                <a:spcPts val="1333"/>
              </a:spcBef>
              <a:spcAft>
                <a:spcPts val="0"/>
              </a:spcAft>
              <a:buSzPts val="2000"/>
              <a:buChar char="▻"/>
              <a:defRPr sz="2667"/>
            </a:lvl5pPr>
            <a:lvl6pPr marL="3657509" lvl="5" indent="-474121">
              <a:spcBef>
                <a:spcPts val="1333"/>
              </a:spcBef>
              <a:spcAft>
                <a:spcPts val="0"/>
              </a:spcAft>
              <a:buSzPts val="2000"/>
              <a:buChar char="▻"/>
              <a:defRPr sz="2667"/>
            </a:lvl6pPr>
            <a:lvl7pPr marL="4267093" lvl="6" indent="-474121">
              <a:spcBef>
                <a:spcPts val="1333"/>
              </a:spcBef>
              <a:spcAft>
                <a:spcPts val="0"/>
              </a:spcAft>
              <a:buSzPts val="2000"/>
              <a:buChar char="▻"/>
              <a:defRPr sz="2667"/>
            </a:lvl7pPr>
            <a:lvl8pPr marL="4876678" lvl="7" indent="-474121">
              <a:spcBef>
                <a:spcPts val="1333"/>
              </a:spcBef>
              <a:spcAft>
                <a:spcPts val="0"/>
              </a:spcAft>
              <a:buSzPts val="2000"/>
              <a:buChar char="▻"/>
              <a:defRPr sz="2667"/>
            </a:lvl8pPr>
            <a:lvl9pPr marL="5486263" lvl="8" indent="-474121">
              <a:spcBef>
                <a:spcPts val="1333"/>
              </a:spcBef>
              <a:spcAft>
                <a:spcPts val="1333"/>
              </a:spcAft>
              <a:buSzPts val="2000"/>
              <a:buChar char="▻"/>
              <a:defRPr sz="2667"/>
            </a:lvl9pPr>
          </a:lstStyle>
          <a:p>
            <a:pPr lvl="0"/>
            <a:r>
              <a:rPr lang="uk-UA" smtClean="0"/>
              <a:t>Зразок тексту</a:t>
            </a:r>
          </a:p>
        </p:txBody>
      </p:sp>
      <p:sp>
        <p:nvSpPr>
          <p:cNvPr id="101" name="Google Shape;101;p6"/>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8919153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102"/>
        <p:cNvGrpSpPr/>
        <p:nvPr/>
      </p:nvGrpSpPr>
      <p:grpSpPr>
        <a:xfrm>
          <a:off x="0" y="0"/>
          <a:ext cx="0" cy="0"/>
          <a:chOff x="0" y="0"/>
          <a:chExt cx="0" cy="0"/>
        </a:xfrm>
      </p:grpSpPr>
      <p:grpSp>
        <p:nvGrpSpPr>
          <p:cNvPr id="103" name="Google Shape;103;p7"/>
          <p:cNvGrpSpPr/>
          <p:nvPr/>
        </p:nvGrpSpPr>
        <p:grpSpPr>
          <a:xfrm>
            <a:off x="-6" y="54"/>
            <a:ext cx="9429907" cy="1769753"/>
            <a:chOff x="-4" y="40"/>
            <a:chExt cx="7072430" cy="1327315"/>
          </a:xfrm>
        </p:grpSpPr>
        <p:sp>
          <p:nvSpPr>
            <p:cNvPr id="104" name="Google Shape;104;p7"/>
            <p:cNvSpPr/>
            <p:nvPr/>
          </p:nvSpPr>
          <p:spPr>
            <a:xfrm>
              <a:off x="6292649" y="126425"/>
              <a:ext cx="779700" cy="2598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105" name="Google Shape;105;p7"/>
            <p:cNvGrpSpPr/>
            <p:nvPr/>
          </p:nvGrpSpPr>
          <p:grpSpPr>
            <a:xfrm rot="10800000" flipH="1">
              <a:off x="3" y="40"/>
              <a:ext cx="6756168" cy="1327315"/>
              <a:chOff x="-2168138" y="330075"/>
              <a:chExt cx="8650663" cy="1699506"/>
            </a:xfrm>
          </p:grpSpPr>
          <p:sp>
            <p:nvSpPr>
              <p:cNvPr id="106" name="Google Shape;106;p7"/>
              <p:cNvSpPr/>
              <p:nvPr/>
            </p:nvSpPr>
            <p:spPr>
              <a:xfrm>
                <a:off x="-2168138" y="330081"/>
                <a:ext cx="69582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07" name="Google Shape;107;p7"/>
              <p:cNvSpPr/>
              <p:nvPr/>
            </p:nvSpPr>
            <p:spPr>
              <a:xfrm>
                <a:off x="4783025"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08" name="Google Shape;108;p7"/>
            <p:cNvGrpSpPr/>
            <p:nvPr/>
          </p:nvGrpSpPr>
          <p:grpSpPr>
            <a:xfrm rot="10800000" flipH="1">
              <a:off x="-4" y="381007"/>
              <a:ext cx="7072430" cy="771744"/>
              <a:chOff x="-9092084" y="330075"/>
              <a:chExt cx="15574609" cy="1699501"/>
            </a:xfrm>
          </p:grpSpPr>
          <p:sp>
            <p:nvSpPr>
              <p:cNvPr id="109" name="Google Shape;109;p7"/>
              <p:cNvSpPr/>
              <p:nvPr/>
            </p:nvSpPr>
            <p:spPr>
              <a:xfrm>
                <a:off x="-9092084" y="330076"/>
                <a:ext cx="1388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10" name="Google Shape;110;p7"/>
              <p:cNvSpPr/>
              <p:nvPr/>
            </p:nvSpPr>
            <p:spPr>
              <a:xfrm>
                <a:off x="4783025"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grpSp>
        <p:nvGrpSpPr>
          <p:cNvPr id="111" name="Google Shape;111;p7"/>
          <p:cNvGrpSpPr/>
          <p:nvPr/>
        </p:nvGrpSpPr>
        <p:grpSpPr>
          <a:xfrm>
            <a:off x="9262456" y="5963632"/>
            <a:ext cx="2937107" cy="894393"/>
            <a:chOff x="5575242" y="4472723"/>
            <a:chExt cx="2202830" cy="670795"/>
          </a:xfrm>
        </p:grpSpPr>
        <p:sp>
          <p:nvSpPr>
            <p:cNvPr id="112" name="Google Shape;112;p7"/>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13" name="Google Shape;113;p7"/>
            <p:cNvGrpSpPr/>
            <p:nvPr/>
          </p:nvGrpSpPr>
          <p:grpSpPr>
            <a:xfrm flipH="1">
              <a:off x="5734850" y="4472723"/>
              <a:ext cx="2040837" cy="670795"/>
              <a:chOff x="1297954" y="330075"/>
              <a:chExt cx="5169293" cy="1699506"/>
            </a:xfrm>
          </p:grpSpPr>
          <p:sp>
            <p:nvSpPr>
              <p:cNvPr id="114" name="Google Shape;114;p7"/>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7"/>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6" name="Google Shape;116;p7"/>
            <p:cNvGrpSpPr/>
            <p:nvPr/>
          </p:nvGrpSpPr>
          <p:grpSpPr>
            <a:xfrm flipH="1">
              <a:off x="5578209" y="4646738"/>
              <a:ext cx="2199863" cy="304563"/>
              <a:chOff x="-5827153" y="330075"/>
              <a:chExt cx="12276019" cy="1699569"/>
            </a:xfrm>
          </p:grpSpPr>
          <p:sp>
            <p:nvSpPr>
              <p:cNvPr id="117" name="Google Shape;117;p7"/>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 name="Google Shape;118;p7"/>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119" name="Google Shape;119;p7"/>
          <p:cNvSpPr txBox="1">
            <a:spLocks noGrp="1"/>
          </p:cNvSpPr>
          <p:nvPr>
            <p:ph type="title"/>
          </p:nvPr>
        </p:nvSpPr>
        <p:spPr>
          <a:xfrm>
            <a:off x="1085700" y="523433"/>
            <a:ext cx="7011200" cy="10216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r>
              <a:rPr lang="uk-UA" smtClean="0"/>
              <a:t>Зразок заголовка</a:t>
            </a:r>
            <a:endParaRPr/>
          </a:p>
        </p:txBody>
      </p:sp>
      <p:sp>
        <p:nvSpPr>
          <p:cNvPr id="120" name="Google Shape;120;p7"/>
          <p:cNvSpPr txBox="1">
            <a:spLocks noGrp="1"/>
          </p:cNvSpPr>
          <p:nvPr>
            <p:ph type="body" idx="1"/>
          </p:nvPr>
        </p:nvSpPr>
        <p:spPr>
          <a:xfrm>
            <a:off x="1160600" y="2060101"/>
            <a:ext cx="2997200" cy="361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uk-UA" smtClean="0"/>
              <a:t>Зразок тексту</a:t>
            </a:r>
          </a:p>
        </p:txBody>
      </p:sp>
      <p:sp>
        <p:nvSpPr>
          <p:cNvPr id="121" name="Google Shape;121;p7"/>
          <p:cNvSpPr txBox="1">
            <a:spLocks noGrp="1"/>
          </p:cNvSpPr>
          <p:nvPr>
            <p:ph type="body" idx="2"/>
          </p:nvPr>
        </p:nvSpPr>
        <p:spPr>
          <a:xfrm>
            <a:off x="4311516" y="2060101"/>
            <a:ext cx="2997200" cy="361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uk-UA" smtClean="0"/>
              <a:t>Зразок тексту</a:t>
            </a:r>
          </a:p>
        </p:txBody>
      </p:sp>
      <p:sp>
        <p:nvSpPr>
          <p:cNvPr id="122" name="Google Shape;122;p7"/>
          <p:cNvSpPr txBox="1">
            <a:spLocks noGrp="1"/>
          </p:cNvSpPr>
          <p:nvPr>
            <p:ph type="body" idx="3"/>
          </p:nvPr>
        </p:nvSpPr>
        <p:spPr>
          <a:xfrm>
            <a:off x="7387533" y="2060101"/>
            <a:ext cx="2997200" cy="361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1333"/>
              </a:spcBef>
              <a:spcAft>
                <a:spcPts val="0"/>
              </a:spcAft>
              <a:buSzPts val="1800"/>
              <a:buChar char="▻"/>
              <a:defRPr sz="2400"/>
            </a:lvl2pPr>
            <a:lvl3pPr marL="1828754" lvl="2" indent="-457189" rtl="0">
              <a:spcBef>
                <a:spcPts val="1333"/>
              </a:spcBef>
              <a:spcAft>
                <a:spcPts val="0"/>
              </a:spcAft>
              <a:buSzPts val="1800"/>
              <a:buChar char="▻"/>
              <a:defRPr sz="2400"/>
            </a:lvl3pPr>
            <a:lvl4pPr marL="2438339" lvl="3" indent="-457189" rtl="0">
              <a:spcBef>
                <a:spcPts val="1333"/>
              </a:spcBef>
              <a:spcAft>
                <a:spcPts val="0"/>
              </a:spcAft>
              <a:buSzPts val="1800"/>
              <a:buChar char="▻"/>
              <a:defRPr sz="2400"/>
            </a:lvl4pPr>
            <a:lvl5pPr marL="3047924" lvl="4" indent="-457189" rtl="0">
              <a:spcBef>
                <a:spcPts val="1333"/>
              </a:spcBef>
              <a:spcAft>
                <a:spcPts val="0"/>
              </a:spcAft>
              <a:buSzPts val="1800"/>
              <a:buChar char="▻"/>
              <a:defRPr sz="2400"/>
            </a:lvl5pPr>
            <a:lvl6pPr marL="3657509" lvl="5" indent="-457189" rtl="0">
              <a:spcBef>
                <a:spcPts val="1333"/>
              </a:spcBef>
              <a:spcAft>
                <a:spcPts val="0"/>
              </a:spcAft>
              <a:buSzPts val="1800"/>
              <a:buChar char="▻"/>
              <a:defRPr sz="2400"/>
            </a:lvl6pPr>
            <a:lvl7pPr marL="4267093" lvl="6" indent="-457189" rtl="0">
              <a:spcBef>
                <a:spcPts val="1333"/>
              </a:spcBef>
              <a:spcAft>
                <a:spcPts val="0"/>
              </a:spcAft>
              <a:buSzPts val="1800"/>
              <a:buChar char="▻"/>
              <a:defRPr sz="2400"/>
            </a:lvl7pPr>
            <a:lvl8pPr marL="4876678" lvl="7" indent="-457189" rtl="0">
              <a:spcBef>
                <a:spcPts val="1333"/>
              </a:spcBef>
              <a:spcAft>
                <a:spcPts val="0"/>
              </a:spcAft>
              <a:buSzPts val="1800"/>
              <a:buChar char="▻"/>
              <a:defRPr sz="2400"/>
            </a:lvl8pPr>
            <a:lvl9pPr marL="5486263" lvl="8" indent="-457189" rtl="0">
              <a:spcBef>
                <a:spcPts val="1333"/>
              </a:spcBef>
              <a:spcAft>
                <a:spcPts val="1333"/>
              </a:spcAft>
              <a:buSzPts val="1800"/>
              <a:buChar char="▻"/>
              <a:defRPr sz="2400"/>
            </a:lvl9pPr>
          </a:lstStyle>
          <a:p>
            <a:pPr lvl="0"/>
            <a:r>
              <a:rPr lang="uk-UA" smtClean="0"/>
              <a:t>Зразок тексту</a:t>
            </a:r>
          </a:p>
        </p:txBody>
      </p:sp>
      <p:sp>
        <p:nvSpPr>
          <p:cNvPr id="123" name="Google Shape;123;p7"/>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71929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24"/>
        <p:cNvGrpSpPr/>
        <p:nvPr/>
      </p:nvGrpSpPr>
      <p:grpSpPr>
        <a:xfrm>
          <a:off x="0" y="0"/>
          <a:ext cx="0" cy="0"/>
          <a:chOff x="0" y="0"/>
          <a:chExt cx="0" cy="0"/>
        </a:xfrm>
      </p:grpSpPr>
      <p:grpSp>
        <p:nvGrpSpPr>
          <p:cNvPr id="125" name="Google Shape;125;p8"/>
          <p:cNvGrpSpPr/>
          <p:nvPr/>
        </p:nvGrpSpPr>
        <p:grpSpPr>
          <a:xfrm>
            <a:off x="-6" y="54"/>
            <a:ext cx="9429907" cy="1769753"/>
            <a:chOff x="-4" y="40"/>
            <a:chExt cx="7072430" cy="1327315"/>
          </a:xfrm>
        </p:grpSpPr>
        <p:sp>
          <p:nvSpPr>
            <p:cNvPr id="126" name="Google Shape;126;p8"/>
            <p:cNvSpPr/>
            <p:nvPr/>
          </p:nvSpPr>
          <p:spPr>
            <a:xfrm>
              <a:off x="6292649" y="126425"/>
              <a:ext cx="779700" cy="2598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127" name="Google Shape;127;p8"/>
            <p:cNvGrpSpPr/>
            <p:nvPr/>
          </p:nvGrpSpPr>
          <p:grpSpPr>
            <a:xfrm rot="10800000" flipH="1">
              <a:off x="3" y="40"/>
              <a:ext cx="6756168" cy="1327315"/>
              <a:chOff x="-2168138" y="330075"/>
              <a:chExt cx="8650663" cy="1699506"/>
            </a:xfrm>
          </p:grpSpPr>
          <p:sp>
            <p:nvSpPr>
              <p:cNvPr id="128" name="Google Shape;128;p8"/>
              <p:cNvSpPr/>
              <p:nvPr/>
            </p:nvSpPr>
            <p:spPr>
              <a:xfrm>
                <a:off x="-2168138" y="330081"/>
                <a:ext cx="69582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29" name="Google Shape;129;p8"/>
              <p:cNvSpPr/>
              <p:nvPr/>
            </p:nvSpPr>
            <p:spPr>
              <a:xfrm>
                <a:off x="4783025"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30" name="Google Shape;130;p8"/>
            <p:cNvGrpSpPr/>
            <p:nvPr/>
          </p:nvGrpSpPr>
          <p:grpSpPr>
            <a:xfrm rot="10800000" flipH="1">
              <a:off x="-4" y="381007"/>
              <a:ext cx="7072430" cy="771744"/>
              <a:chOff x="-9092084" y="330075"/>
              <a:chExt cx="15574609" cy="1699501"/>
            </a:xfrm>
          </p:grpSpPr>
          <p:sp>
            <p:nvSpPr>
              <p:cNvPr id="131" name="Google Shape;131;p8"/>
              <p:cNvSpPr/>
              <p:nvPr/>
            </p:nvSpPr>
            <p:spPr>
              <a:xfrm>
                <a:off x="-9092084" y="330076"/>
                <a:ext cx="1388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32" name="Google Shape;132;p8"/>
              <p:cNvSpPr/>
              <p:nvPr/>
            </p:nvSpPr>
            <p:spPr>
              <a:xfrm>
                <a:off x="4783025"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grpSp>
        <p:nvGrpSpPr>
          <p:cNvPr id="133" name="Google Shape;133;p8"/>
          <p:cNvGrpSpPr/>
          <p:nvPr/>
        </p:nvGrpSpPr>
        <p:grpSpPr>
          <a:xfrm>
            <a:off x="9262456" y="5963632"/>
            <a:ext cx="2937107" cy="894393"/>
            <a:chOff x="5575242" y="4472723"/>
            <a:chExt cx="2202830" cy="670795"/>
          </a:xfrm>
        </p:grpSpPr>
        <p:sp>
          <p:nvSpPr>
            <p:cNvPr id="134" name="Google Shape;134;p8"/>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35" name="Google Shape;135;p8"/>
            <p:cNvGrpSpPr/>
            <p:nvPr/>
          </p:nvGrpSpPr>
          <p:grpSpPr>
            <a:xfrm flipH="1">
              <a:off x="5734850" y="4472723"/>
              <a:ext cx="2040837" cy="670795"/>
              <a:chOff x="1297954" y="330075"/>
              <a:chExt cx="5169293" cy="1699506"/>
            </a:xfrm>
          </p:grpSpPr>
          <p:sp>
            <p:nvSpPr>
              <p:cNvPr id="136" name="Google Shape;136;p8"/>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 name="Google Shape;137;p8"/>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8" name="Google Shape;138;p8"/>
            <p:cNvGrpSpPr/>
            <p:nvPr/>
          </p:nvGrpSpPr>
          <p:grpSpPr>
            <a:xfrm flipH="1">
              <a:off x="5578209" y="4646738"/>
              <a:ext cx="2199863" cy="304563"/>
              <a:chOff x="-5827153" y="330075"/>
              <a:chExt cx="12276019" cy="1699569"/>
            </a:xfrm>
          </p:grpSpPr>
          <p:sp>
            <p:nvSpPr>
              <p:cNvPr id="139" name="Google Shape;139;p8"/>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0" name="Google Shape;140;p8"/>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141" name="Google Shape;141;p8"/>
          <p:cNvSpPr txBox="1">
            <a:spLocks noGrp="1"/>
          </p:cNvSpPr>
          <p:nvPr>
            <p:ph type="title"/>
          </p:nvPr>
        </p:nvSpPr>
        <p:spPr>
          <a:xfrm>
            <a:off x="1085700" y="523433"/>
            <a:ext cx="7011200" cy="1021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uk-UA" smtClean="0"/>
              <a:t>Зразок заголовка</a:t>
            </a:r>
            <a:endParaRPr/>
          </a:p>
        </p:txBody>
      </p:sp>
      <p:sp>
        <p:nvSpPr>
          <p:cNvPr id="142" name="Google Shape;142;p8"/>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587179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43"/>
        <p:cNvGrpSpPr/>
        <p:nvPr/>
      </p:nvGrpSpPr>
      <p:grpSpPr>
        <a:xfrm>
          <a:off x="0" y="0"/>
          <a:ext cx="0" cy="0"/>
          <a:chOff x="0" y="0"/>
          <a:chExt cx="0" cy="0"/>
        </a:xfrm>
      </p:grpSpPr>
      <p:grpSp>
        <p:nvGrpSpPr>
          <p:cNvPr id="144" name="Google Shape;144;p9"/>
          <p:cNvGrpSpPr/>
          <p:nvPr/>
        </p:nvGrpSpPr>
        <p:grpSpPr>
          <a:xfrm>
            <a:off x="3288185" y="5963632"/>
            <a:ext cx="8915767" cy="894393"/>
            <a:chOff x="5589288" y="4472723"/>
            <a:chExt cx="6686825" cy="670795"/>
          </a:xfrm>
        </p:grpSpPr>
        <p:sp>
          <p:nvSpPr>
            <p:cNvPr id="145" name="Google Shape;145;p9"/>
            <p:cNvSpPr/>
            <p:nvPr/>
          </p:nvSpPr>
          <p:spPr>
            <a:xfrm rot="10800000">
              <a:off x="5589288"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46" name="Google Shape;146;p9"/>
            <p:cNvGrpSpPr/>
            <p:nvPr/>
          </p:nvGrpSpPr>
          <p:grpSpPr>
            <a:xfrm flipH="1">
              <a:off x="5748896" y="4472723"/>
              <a:ext cx="6527217" cy="670795"/>
              <a:chOff x="-10101302" y="330075"/>
              <a:chExt cx="16532971" cy="1699506"/>
            </a:xfrm>
          </p:grpSpPr>
          <p:sp>
            <p:nvSpPr>
              <p:cNvPr id="147" name="Google Shape;147;p9"/>
              <p:cNvSpPr/>
              <p:nvPr/>
            </p:nvSpPr>
            <p:spPr>
              <a:xfrm>
                <a:off x="-10101302" y="330081"/>
                <a:ext cx="148464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 name="Google Shape;148;p9"/>
              <p:cNvSpPr/>
              <p:nvPr/>
            </p:nvSpPr>
            <p:spPr>
              <a:xfrm>
                <a:off x="4732169"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49" name="Google Shape;149;p9"/>
            <p:cNvGrpSpPr/>
            <p:nvPr/>
          </p:nvGrpSpPr>
          <p:grpSpPr>
            <a:xfrm flipH="1">
              <a:off x="5592255" y="4646738"/>
              <a:ext cx="6682918" cy="304563"/>
              <a:chOff x="-30922586" y="330075"/>
              <a:chExt cx="37293070" cy="1699569"/>
            </a:xfrm>
          </p:grpSpPr>
          <p:sp>
            <p:nvSpPr>
              <p:cNvPr id="150" name="Google Shape;150;p9"/>
              <p:cNvSpPr/>
              <p:nvPr/>
            </p:nvSpPr>
            <p:spPr>
              <a:xfrm>
                <a:off x="-30922586" y="330144"/>
                <a:ext cx="355881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 name="Google Shape;151;p9"/>
              <p:cNvSpPr/>
              <p:nvPr/>
            </p:nvSpPr>
            <p:spPr>
              <a:xfrm>
                <a:off x="4670984"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152" name="Google Shape;152;p9"/>
          <p:cNvSpPr txBox="1">
            <a:spLocks noGrp="1"/>
          </p:cNvSpPr>
          <p:nvPr>
            <p:ph type="body" idx="1"/>
          </p:nvPr>
        </p:nvSpPr>
        <p:spPr>
          <a:xfrm>
            <a:off x="3577067" y="6182000"/>
            <a:ext cx="8005600" cy="420800"/>
          </a:xfrm>
          <a:prstGeom prst="rect">
            <a:avLst/>
          </a:prstGeom>
        </p:spPr>
        <p:txBody>
          <a:bodyPr spcFirstLastPara="1" wrap="square" lIns="91425" tIns="91425" rIns="91425" bIns="91425" anchor="ctr" anchorCtr="0">
            <a:noAutofit/>
          </a:bodyPr>
          <a:lstStyle>
            <a:lvl1pPr marL="609585" lvl="0" indent="-304792">
              <a:spcBef>
                <a:spcPts val="0"/>
              </a:spcBef>
              <a:spcAft>
                <a:spcPts val="0"/>
              </a:spcAft>
              <a:buSzPts val="1300"/>
              <a:buNone/>
              <a:defRPr sz="1733"/>
            </a:lvl1pPr>
          </a:lstStyle>
          <a:p>
            <a:pPr lvl="0"/>
            <a:r>
              <a:rPr lang="uk-UA" smtClean="0"/>
              <a:t>Зразок тексту</a:t>
            </a:r>
          </a:p>
        </p:txBody>
      </p:sp>
      <p:sp>
        <p:nvSpPr>
          <p:cNvPr id="153" name="Google Shape;153;p9"/>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grpSp>
        <p:nvGrpSpPr>
          <p:cNvPr id="154" name="Google Shape;154;p9"/>
          <p:cNvGrpSpPr/>
          <p:nvPr/>
        </p:nvGrpSpPr>
        <p:grpSpPr>
          <a:xfrm rot="10800000">
            <a:off x="-11" y="-2"/>
            <a:ext cx="2937107" cy="894393"/>
            <a:chOff x="5575242" y="4472723"/>
            <a:chExt cx="2202830" cy="670795"/>
          </a:xfrm>
        </p:grpSpPr>
        <p:sp>
          <p:nvSpPr>
            <p:cNvPr id="155" name="Google Shape;155;p9"/>
            <p:cNvSpPr/>
            <p:nvPr/>
          </p:nvSpPr>
          <p:spPr>
            <a:xfrm rot="10800000">
              <a:off x="5575242" y="4948334"/>
              <a:ext cx="394200" cy="1314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56" name="Google Shape;156;p9"/>
            <p:cNvGrpSpPr/>
            <p:nvPr/>
          </p:nvGrpSpPr>
          <p:grpSpPr>
            <a:xfrm flipH="1">
              <a:off x="5734850" y="4472723"/>
              <a:ext cx="2040837" cy="670795"/>
              <a:chOff x="1297954" y="330075"/>
              <a:chExt cx="5169293" cy="1699506"/>
            </a:xfrm>
          </p:grpSpPr>
          <p:sp>
            <p:nvSpPr>
              <p:cNvPr id="157" name="Google Shape;157;p9"/>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9"/>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9" name="Google Shape;159;p9"/>
            <p:cNvGrpSpPr/>
            <p:nvPr/>
          </p:nvGrpSpPr>
          <p:grpSpPr>
            <a:xfrm flipH="1">
              <a:off x="5578209" y="4646738"/>
              <a:ext cx="2199863" cy="304563"/>
              <a:chOff x="-5827153" y="330075"/>
              <a:chExt cx="12276019" cy="1699569"/>
            </a:xfrm>
          </p:grpSpPr>
          <p:sp>
            <p:nvSpPr>
              <p:cNvPr id="160" name="Google Shape;160;p9"/>
              <p:cNvSpPr/>
              <p:nvPr/>
            </p:nvSpPr>
            <p:spPr>
              <a:xfrm>
                <a:off x="-5827153" y="330144"/>
                <a:ext cx="1061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9"/>
              <p:cNvSpPr/>
              <p:nvPr/>
            </p:nvSpPr>
            <p:spPr>
              <a:xfrm>
                <a:off x="4749366"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177494895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2"/>
        <p:cNvGrpSpPr/>
        <p:nvPr/>
      </p:nvGrpSpPr>
      <p:grpSpPr>
        <a:xfrm>
          <a:off x="0" y="0"/>
          <a:ext cx="0" cy="0"/>
          <a:chOff x="0" y="0"/>
          <a:chExt cx="0" cy="0"/>
        </a:xfrm>
      </p:grpSpPr>
      <p:grpSp>
        <p:nvGrpSpPr>
          <p:cNvPr id="163" name="Google Shape;163;p10"/>
          <p:cNvGrpSpPr/>
          <p:nvPr/>
        </p:nvGrpSpPr>
        <p:grpSpPr>
          <a:xfrm rot="10800000">
            <a:off x="-11" y="-2"/>
            <a:ext cx="2937107" cy="894393"/>
            <a:chOff x="5575242" y="4472723"/>
            <a:chExt cx="2202830" cy="670795"/>
          </a:xfrm>
        </p:grpSpPr>
        <p:sp>
          <p:nvSpPr>
            <p:cNvPr id="164" name="Google Shape;164;p10"/>
            <p:cNvSpPr/>
            <p:nvPr/>
          </p:nvSpPr>
          <p:spPr>
            <a:xfrm rot="10800000">
              <a:off x="5575242" y="4948334"/>
              <a:ext cx="394200" cy="1314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65" name="Google Shape;165;p10"/>
            <p:cNvGrpSpPr/>
            <p:nvPr/>
          </p:nvGrpSpPr>
          <p:grpSpPr>
            <a:xfrm flipH="1">
              <a:off x="5734850" y="4472723"/>
              <a:ext cx="2040837" cy="670795"/>
              <a:chOff x="1297954" y="330075"/>
              <a:chExt cx="5169293" cy="1699506"/>
            </a:xfrm>
          </p:grpSpPr>
          <p:sp>
            <p:nvSpPr>
              <p:cNvPr id="166" name="Google Shape;166;p10"/>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10"/>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8" name="Google Shape;168;p10"/>
            <p:cNvGrpSpPr/>
            <p:nvPr/>
          </p:nvGrpSpPr>
          <p:grpSpPr>
            <a:xfrm flipH="1">
              <a:off x="5578209" y="4646738"/>
              <a:ext cx="2199863" cy="304563"/>
              <a:chOff x="-5827153" y="330075"/>
              <a:chExt cx="12276019" cy="1699569"/>
            </a:xfrm>
          </p:grpSpPr>
          <p:sp>
            <p:nvSpPr>
              <p:cNvPr id="169" name="Google Shape;169;p10"/>
              <p:cNvSpPr/>
              <p:nvPr/>
            </p:nvSpPr>
            <p:spPr>
              <a:xfrm>
                <a:off x="-5827153" y="330144"/>
                <a:ext cx="1061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0" name="Google Shape;170;p10"/>
              <p:cNvSpPr/>
              <p:nvPr/>
            </p:nvSpPr>
            <p:spPr>
              <a:xfrm>
                <a:off x="4749366"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nvGrpSpPr>
          <p:cNvPr id="171" name="Google Shape;171;p10"/>
          <p:cNvGrpSpPr/>
          <p:nvPr/>
        </p:nvGrpSpPr>
        <p:grpSpPr>
          <a:xfrm>
            <a:off x="9262456" y="5963632"/>
            <a:ext cx="2937107" cy="894393"/>
            <a:chOff x="5575242" y="4472723"/>
            <a:chExt cx="2202830" cy="670795"/>
          </a:xfrm>
        </p:grpSpPr>
        <p:sp>
          <p:nvSpPr>
            <p:cNvPr id="172" name="Google Shape;172;p10"/>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73" name="Google Shape;173;p10"/>
            <p:cNvGrpSpPr/>
            <p:nvPr/>
          </p:nvGrpSpPr>
          <p:grpSpPr>
            <a:xfrm flipH="1">
              <a:off x="5734850" y="4472723"/>
              <a:ext cx="2040837" cy="670795"/>
              <a:chOff x="1297954" y="330075"/>
              <a:chExt cx="5169293" cy="1699506"/>
            </a:xfrm>
          </p:grpSpPr>
          <p:sp>
            <p:nvSpPr>
              <p:cNvPr id="174" name="Google Shape;174;p10"/>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5" name="Google Shape;175;p10"/>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76" name="Google Shape;176;p10"/>
            <p:cNvGrpSpPr/>
            <p:nvPr/>
          </p:nvGrpSpPr>
          <p:grpSpPr>
            <a:xfrm flipH="1">
              <a:off x="5578209" y="4646738"/>
              <a:ext cx="2199863" cy="304563"/>
              <a:chOff x="-5827153" y="330075"/>
              <a:chExt cx="12276019" cy="1699569"/>
            </a:xfrm>
          </p:grpSpPr>
          <p:sp>
            <p:nvSpPr>
              <p:cNvPr id="177" name="Google Shape;177;p10"/>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8" name="Google Shape;178;p10"/>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179" name="Google Shape;179;p10"/>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2490504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85700" y="523433"/>
            <a:ext cx="7011200" cy="1021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1pPr>
            <a:lvl2pPr lvl="1">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2pPr>
            <a:lvl3pPr lvl="2">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3pPr>
            <a:lvl4pPr lvl="3">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4pPr>
            <a:lvl5pPr lvl="4">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5pPr>
            <a:lvl6pPr lvl="5">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6pPr>
            <a:lvl7pPr lvl="6">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7pPr>
            <a:lvl8pPr lvl="7">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8pPr>
            <a:lvl9pPr lvl="8">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1085700" y="1769800"/>
            <a:ext cx="8176800" cy="4194000"/>
          </a:xfrm>
          <a:prstGeom prst="rect">
            <a:avLst/>
          </a:prstGeom>
          <a:noFill/>
          <a:ln>
            <a:noFill/>
          </a:ln>
        </p:spPr>
        <p:txBody>
          <a:bodyPr spcFirstLastPara="1" wrap="square" lIns="91425" tIns="91425" rIns="91425" bIns="91425" anchor="ctr" anchorCtr="0">
            <a:noAutofit/>
          </a:bodyPr>
          <a:lstStyle>
            <a:lvl1pPr marL="457200" lvl="0" indent="-381000">
              <a:spcBef>
                <a:spcPts val="6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10157333" y="6182000"/>
            <a:ext cx="1983200" cy="420800"/>
          </a:xfrm>
          <a:prstGeom prst="rect">
            <a:avLst/>
          </a:prstGeom>
          <a:noFill/>
          <a:ln>
            <a:noFill/>
          </a:ln>
        </p:spPr>
        <p:txBody>
          <a:bodyPr spcFirstLastPara="1" wrap="square" lIns="91425" tIns="91425" rIns="91425" bIns="91425" anchor="ctr" anchorCtr="0">
            <a:noAutofit/>
          </a:bodyPr>
          <a:lstStyle>
            <a:lvl1pPr lvl="0" algn="r">
              <a:buNone/>
              <a:defRPr sz="1600" b="1">
                <a:solidFill>
                  <a:schemeClr val="lt1"/>
                </a:solidFill>
                <a:latin typeface="Roboto Condensed"/>
                <a:ea typeface="Roboto Condensed"/>
                <a:cs typeface="Roboto Condensed"/>
                <a:sym typeface="Roboto Condensed"/>
              </a:defRPr>
            </a:lvl1pPr>
            <a:lvl2pPr lvl="1" algn="r">
              <a:buNone/>
              <a:defRPr sz="1600" b="1">
                <a:solidFill>
                  <a:schemeClr val="lt1"/>
                </a:solidFill>
                <a:latin typeface="Roboto Condensed"/>
                <a:ea typeface="Roboto Condensed"/>
                <a:cs typeface="Roboto Condensed"/>
                <a:sym typeface="Roboto Condensed"/>
              </a:defRPr>
            </a:lvl2pPr>
            <a:lvl3pPr lvl="2" algn="r">
              <a:buNone/>
              <a:defRPr sz="1600" b="1">
                <a:solidFill>
                  <a:schemeClr val="lt1"/>
                </a:solidFill>
                <a:latin typeface="Roboto Condensed"/>
                <a:ea typeface="Roboto Condensed"/>
                <a:cs typeface="Roboto Condensed"/>
                <a:sym typeface="Roboto Condensed"/>
              </a:defRPr>
            </a:lvl3pPr>
            <a:lvl4pPr lvl="3" algn="r">
              <a:buNone/>
              <a:defRPr sz="1600" b="1">
                <a:solidFill>
                  <a:schemeClr val="lt1"/>
                </a:solidFill>
                <a:latin typeface="Roboto Condensed"/>
                <a:ea typeface="Roboto Condensed"/>
                <a:cs typeface="Roboto Condensed"/>
                <a:sym typeface="Roboto Condensed"/>
              </a:defRPr>
            </a:lvl4pPr>
            <a:lvl5pPr lvl="4" algn="r">
              <a:buNone/>
              <a:defRPr sz="1600" b="1">
                <a:solidFill>
                  <a:schemeClr val="lt1"/>
                </a:solidFill>
                <a:latin typeface="Roboto Condensed"/>
                <a:ea typeface="Roboto Condensed"/>
                <a:cs typeface="Roboto Condensed"/>
                <a:sym typeface="Roboto Condensed"/>
              </a:defRPr>
            </a:lvl5pPr>
            <a:lvl6pPr lvl="5" algn="r">
              <a:buNone/>
              <a:defRPr sz="1600" b="1">
                <a:solidFill>
                  <a:schemeClr val="lt1"/>
                </a:solidFill>
                <a:latin typeface="Roboto Condensed"/>
                <a:ea typeface="Roboto Condensed"/>
                <a:cs typeface="Roboto Condensed"/>
                <a:sym typeface="Roboto Condensed"/>
              </a:defRPr>
            </a:lvl6pPr>
            <a:lvl7pPr lvl="6" algn="r">
              <a:buNone/>
              <a:defRPr sz="1600" b="1">
                <a:solidFill>
                  <a:schemeClr val="lt1"/>
                </a:solidFill>
                <a:latin typeface="Roboto Condensed"/>
                <a:ea typeface="Roboto Condensed"/>
                <a:cs typeface="Roboto Condensed"/>
                <a:sym typeface="Roboto Condensed"/>
              </a:defRPr>
            </a:lvl7pPr>
            <a:lvl8pPr lvl="7" algn="r">
              <a:buNone/>
              <a:defRPr sz="1600" b="1">
                <a:solidFill>
                  <a:schemeClr val="lt1"/>
                </a:solidFill>
                <a:latin typeface="Roboto Condensed"/>
                <a:ea typeface="Roboto Condensed"/>
                <a:cs typeface="Roboto Condensed"/>
                <a:sym typeface="Roboto Condensed"/>
              </a:defRPr>
            </a:lvl8pPr>
            <a:lvl9pPr lvl="8" algn="r">
              <a:buNone/>
              <a:defRPr sz="1600" b="1">
                <a:solidFill>
                  <a:schemeClr val="lt1"/>
                </a:solidFill>
                <a:latin typeface="Roboto Condensed"/>
                <a:ea typeface="Roboto Condensed"/>
                <a:cs typeface="Roboto Condensed"/>
                <a:sym typeface="Roboto Condensed"/>
              </a:defRPr>
            </a:lvl9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63059168"/>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transition>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6800" y="533400"/>
            <a:ext cx="10744200" cy="2362201"/>
          </a:xfrm>
        </p:spPr>
        <p:txBody>
          <a:bodyPr>
            <a:normAutofit fontScale="90000"/>
          </a:bodyPr>
          <a:lstStyle/>
          <a:p>
            <a:r>
              <a:rPr lang="uk-UA" sz="5300" b="1" dirty="0" smtClean="0">
                <a:solidFill>
                  <a:schemeClr val="accent1"/>
                </a:solidFill>
                <a:effectLst>
                  <a:outerShdw blurRad="38100" dist="38100" dir="2700000" algn="tl">
                    <a:srgbClr val="000000">
                      <a:alpha val="43137"/>
                    </a:srgbClr>
                  </a:outerShdw>
                </a:effectLst>
              </a:rPr>
              <a:t>Тема. Криза в сучасній соціології: виклики та можливості</a:t>
            </a:r>
            <a:r>
              <a:rPr lang="uk-UA" dirty="0" smtClean="0">
                <a:solidFill>
                  <a:schemeClr val="accent1"/>
                </a:solidFill>
              </a:rPr>
              <a:t/>
            </a:r>
            <a:br>
              <a:rPr lang="uk-UA" dirty="0" smtClean="0">
                <a:solidFill>
                  <a:schemeClr val="accent1"/>
                </a:solidFill>
              </a:rPr>
            </a:br>
            <a:endParaRPr lang="uk-UA" dirty="0">
              <a:solidFill>
                <a:schemeClr val="accent1"/>
              </a:solidFill>
            </a:endParaRPr>
          </a:p>
        </p:txBody>
      </p:sp>
      <p:sp>
        <p:nvSpPr>
          <p:cNvPr id="3" name="Подзаголовок 2"/>
          <p:cNvSpPr>
            <a:spLocks noGrp="1"/>
          </p:cNvSpPr>
          <p:nvPr>
            <p:ph type="subTitle" idx="1"/>
          </p:nvPr>
        </p:nvSpPr>
        <p:spPr>
          <a:xfrm>
            <a:off x="1905000" y="3276600"/>
            <a:ext cx="8534400" cy="2438400"/>
          </a:xfrm>
        </p:spPr>
        <p:txBody>
          <a:bodyPr>
            <a:normAutofit/>
          </a:bodyPr>
          <a:lstStyle/>
          <a:p>
            <a:endParaRPr lang="ru-RU" dirty="0" smtClean="0"/>
          </a:p>
          <a:p>
            <a:r>
              <a:rPr lang="uk-UA" dirty="0" smtClean="0"/>
              <a:t> </a:t>
            </a:r>
            <a:r>
              <a:rPr lang="uk-UA" b="1" dirty="0" smtClean="0">
                <a:solidFill>
                  <a:schemeClr val="tx1"/>
                </a:solidFill>
                <a:effectLst>
                  <a:outerShdw blurRad="38100" dist="38100" dir="2700000" algn="tl">
                    <a:srgbClr val="000000">
                      <a:alpha val="43137"/>
                    </a:srgbClr>
                  </a:outerShdw>
                </a:effectLst>
              </a:rPr>
              <a:t>1. </a:t>
            </a:r>
            <a:r>
              <a:rPr lang="uk-UA" b="1" dirty="0" smtClean="0">
                <a:solidFill>
                  <a:schemeClr val="tx1"/>
                </a:solidFill>
                <a:effectLst>
                  <a:outerShdw blurRad="38100" dist="38100" dir="2700000" algn="tl">
                    <a:srgbClr val="000000">
                      <a:alpha val="43137"/>
                    </a:srgbClr>
                  </a:outerShdw>
                </a:effectLst>
              </a:rPr>
              <a:t>Кризові явища та критика соціології</a:t>
            </a:r>
            <a:endParaRPr lang="uk-UA" b="1" dirty="0" smtClean="0">
              <a:solidFill>
                <a:schemeClr val="tx1"/>
              </a:solidFill>
              <a:effectLst>
                <a:outerShdw blurRad="38100" dist="38100" dir="2700000" algn="tl">
                  <a:srgbClr val="000000">
                    <a:alpha val="43137"/>
                  </a:srgbClr>
                </a:outerShdw>
              </a:effectLst>
            </a:endParaRPr>
          </a:p>
          <a:p>
            <a:r>
              <a:rPr lang="uk-UA" b="1" dirty="0" smtClean="0">
                <a:solidFill>
                  <a:schemeClr val="tx1"/>
                </a:solidFill>
                <a:effectLst>
                  <a:outerShdw blurRad="38100" dist="38100" dir="2700000" algn="tl">
                    <a:srgbClr val="000000">
                      <a:alpha val="43137"/>
                    </a:srgbClr>
                  </a:outerShdw>
                </a:effectLst>
              </a:rPr>
              <a:t>2. </a:t>
            </a:r>
            <a:r>
              <a:rPr lang="uk-UA" b="1" dirty="0" smtClean="0">
                <a:solidFill>
                  <a:schemeClr val="tx1"/>
                </a:solidFill>
                <a:effectLst>
                  <a:outerShdw blurRad="38100" dist="38100" dir="2700000" algn="tl">
                    <a:srgbClr val="000000">
                      <a:alpha val="43137"/>
                    </a:srgbClr>
                  </a:outerShdw>
                </a:effectLst>
              </a:rPr>
              <a:t>Можливості виходу з кризи</a:t>
            </a:r>
            <a:endParaRPr lang="uk-UA" b="1" dirty="0" smtClean="0">
              <a:solidFill>
                <a:schemeClr val="tx1"/>
              </a:solidFill>
              <a:effectLst>
                <a:outerShdw blurRad="38100" dist="38100" dir="2700000" algn="tl">
                  <a:srgbClr val="000000">
                    <a:alpha val="43137"/>
                  </a:srgbClr>
                </a:outerShdw>
              </a:effectLst>
            </a:endParaRPr>
          </a:p>
          <a:p>
            <a:r>
              <a:rPr lang="uk-UA" b="1" dirty="0" smtClean="0">
                <a:solidFill>
                  <a:schemeClr val="tx1"/>
                </a:solidFill>
                <a:effectLst>
                  <a:outerShdw blurRad="38100" dist="38100" dir="2700000" algn="tl">
                    <a:srgbClr val="000000">
                      <a:alpha val="43137"/>
                    </a:srgbClr>
                  </a:outerShdw>
                </a:effectLst>
              </a:rPr>
              <a:t>3. </a:t>
            </a:r>
            <a:r>
              <a:rPr lang="ru-RU" b="1" dirty="0" err="1">
                <a:solidFill>
                  <a:schemeClr val="tx1"/>
                </a:solidFill>
                <a:effectLst>
                  <a:outerShdw blurRad="38100" dist="38100" dir="2700000" algn="tl">
                    <a:srgbClr val="000000">
                      <a:alpha val="43137"/>
                    </a:srgbClr>
                  </a:outerShdw>
                </a:effectLst>
              </a:rPr>
              <a:t>Дискусія</a:t>
            </a:r>
            <a:r>
              <a:rPr lang="ru-RU" b="1" dirty="0">
                <a:solidFill>
                  <a:schemeClr val="tx1"/>
                </a:solidFill>
                <a:effectLst>
                  <a:outerShdw blurRad="38100" dist="38100" dir="2700000" algn="tl">
                    <a:srgbClr val="000000">
                      <a:alpha val="43137"/>
                    </a:srgbClr>
                  </a:outerShdw>
                </a:effectLst>
              </a:rPr>
              <a:t> </a:t>
            </a:r>
            <a:r>
              <a:rPr lang="ru-RU" b="1" dirty="0" err="1">
                <a:solidFill>
                  <a:schemeClr val="tx1"/>
                </a:solidFill>
                <a:effectLst>
                  <a:outerShdw blurRad="38100" dist="38100" dir="2700000" algn="tl">
                    <a:srgbClr val="000000">
                      <a:alpha val="43137"/>
                    </a:srgbClr>
                  </a:outerShdw>
                </a:effectLst>
              </a:rPr>
              <a:t>щодо</a:t>
            </a:r>
            <a:r>
              <a:rPr lang="ru-RU" b="1" dirty="0">
                <a:solidFill>
                  <a:schemeClr val="tx1"/>
                </a:solidFill>
                <a:effectLst>
                  <a:outerShdw blurRad="38100" dist="38100" dir="2700000" algn="tl">
                    <a:srgbClr val="000000">
                      <a:alpha val="43137"/>
                    </a:srgbClr>
                  </a:outerShdw>
                </a:effectLst>
              </a:rPr>
              <a:t> </a:t>
            </a:r>
            <a:r>
              <a:rPr lang="ru-RU" b="1" dirty="0" err="1">
                <a:solidFill>
                  <a:schemeClr val="tx1"/>
                </a:solidFill>
                <a:effectLst>
                  <a:outerShdw blurRad="38100" dist="38100" dir="2700000" algn="tl">
                    <a:srgbClr val="000000">
                      <a:alpha val="43137"/>
                    </a:srgbClr>
                  </a:outerShdw>
                </a:effectLst>
              </a:rPr>
              <a:t>ролі</a:t>
            </a:r>
            <a:r>
              <a:rPr lang="ru-RU" b="1" dirty="0">
                <a:solidFill>
                  <a:schemeClr val="tx1"/>
                </a:solidFill>
                <a:effectLst>
                  <a:outerShdw blurRad="38100" dist="38100" dir="2700000" algn="tl">
                    <a:srgbClr val="000000">
                      <a:alpha val="43137"/>
                    </a:srgbClr>
                  </a:outerShdw>
                </a:effectLst>
              </a:rPr>
              <a:t> </a:t>
            </a:r>
            <a:r>
              <a:rPr lang="ru-RU" b="1" dirty="0" err="1">
                <a:solidFill>
                  <a:schemeClr val="tx1"/>
                </a:solidFill>
                <a:effectLst>
                  <a:outerShdw blurRad="38100" dist="38100" dir="2700000" algn="tl">
                    <a:srgbClr val="000000">
                      <a:alpha val="43137"/>
                    </a:srgbClr>
                  </a:outerShdw>
                </a:effectLst>
              </a:rPr>
              <a:t>соціолога</a:t>
            </a:r>
            <a:r>
              <a:rPr lang="ru-RU" b="1" dirty="0">
                <a:solidFill>
                  <a:schemeClr val="tx1"/>
                </a:solidFill>
                <a:effectLst>
                  <a:outerShdw blurRad="38100" dist="38100" dir="2700000" algn="tl">
                    <a:srgbClr val="000000">
                      <a:alpha val="43137"/>
                    </a:srgbClr>
                  </a:outerShdw>
                </a:effectLst>
              </a:rPr>
              <a:t> у </a:t>
            </a:r>
            <a:r>
              <a:rPr lang="ru-RU" b="1" dirty="0" err="1">
                <a:solidFill>
                  <a:schemeClr val="tx1"/>
                </a:solidFill>
                <a:effectLst>
                  <a:outerShdw blurRad="38100" dist="38100" dir="2700000" algn="tl">
                    <a:srgbClr val="000000">
                      <a:alpha val="43137"/>
                    </a:srgbClr>
                  </a:outerShdw>
                </a:effectLst>
              </a:rPr>
              <a:t>сучасному</a:t>
            </a:r>
            <a:r>
              <a:rPr lang="ru-RU" b="1" dirty="0">
                <a:solidFill>
                  <a:schemeClr val="tx1"/>
                </a:solidFill>
                <a:effectLst>
                  <a:outerShdw blurRad="38100" dist="38100" dir="2700000" algn="tl">
                    <a:srgbClr val="000000">
                      <a:alpha val="43137"/>
                    </a:srgbClr>
                  </a:outerShdw>
                </a:effectLst>
              </a:rPr>
              <a:t> </a:t>
            </a:r>
            <a:r>
              <a:rPr lang="ru-RU" b="1" dirty="0" err="1">
                <a:solidFill>
                  <a:schemeClr val="tx1"/>
                </a:solidFill>
                <a:effectLst>
                  <a:outerShdw blurRad="38100" dist="38100" dir="2700000" algn="tl">
                    <a:srgbClr val="000000">
                      <a:alpha val="43137"/>
                    </a:srgbClr>
                  </a:outerShdw>
                </a:effectLst>
              </a:rPr>
              <a:t>світі</a:t>
            </a:r>
            <a:endParaRPr lang="uk-UA"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Однак соціологічні </a:t>
            </a:r>
            <a:r>
              <a:rPr lang="uk-UA" dirty="0"/>
              <a:t>дослідження часто відіграють важливу роль у вирішенні нагальних суспільних проблем. Наприклад, дослідження соціальної нерівності, як-от расової нерівності в охороні здоров’я чи </a:t>
            </a:r>
            <a:r>
              <a:rPr lang="uk-UA" dirty="0" smtClean="0"/>
              <a:t>гендерної нерівності </a:t>
            </a:r>
            <a:r>
              <a:rPr lang="uk-UA" dirty="0"/>
              <a:t>в доходах, призвело до важливих змін у </a:t>
            </a:r>
            <a:r>
              <a:rPr lang="uk-UA" dirty="0" smtClean="0"/>
              <a:t>соціальній політиці багатьох розвинених країн.</a:t>
            </a:r>
          </a:p>
          <a:p>
            <a:pPr algn="just"/>
            <a:r>
              <a:rPr lang="uk-UA" dirty="0" smtClean="0"/>
              <a:t>Висвітлення </a:t>
            </a:r>
            <a:r>
              <a:rPr lang="uk-UA" dirty="0"/>
              <a:t>тих випадків, коли соціологія мала прямий і позитивний вплив на суспільство, може покращити суспільний імідж галузі. Це демонструє </a:t>
            </a:r>
            <a:r>
              <a:rPr lang="uk-UA" dirty="0" smtClean="0"/>
              <a:t>її потенціал для </a:t>
            </a:r>
            <a:r>
              <a:rPr lang="uk-UA" dirty="0"/>
              <a:t>сприяння покращенню суспільства</a:t>
            </a:r>
            <a:r>
              <a:rPr lang="uk-UA" dirty="0" smtClean="0"/>
              <a:t>.</a:t>
            </a:r>
          </a:p>
          <a:p>
            <a:pPr algn="just"/>
            <a:endParaRPr lang="uk-UA" dirty="0" smtClean="0"/>
          </a:p>
        </p:txBody>
      </p:sp>
    </p:spTree>
    <p:extLst>
      <p:ext uri="{BB962C8B-B14F-4D97-AF65-F5344CB8AC3E}">
        <p14:creationId xmlns:p14="http://schemas.microsoft.com/office/powerpoint/2010/main" val="2870707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lnSpcReduction="10000"/>
          </a:bodyPr>
          <a:lstStyle/>
          <a:p>
            <a:pPr algn="just"/>
            <a:r>
              <a:rPr lang="uk-UA" i="1" u="sng" dirty="0"/>
              <a:t>Один з позитивних прикладів:</a:t>
            </a:r>
            <a:r>
              <a:rPr lang="uk-UA" dirty="0"/>
              <a:t> </a:t>
            </a:r>
            <a:r>
              <a:rPr lang="uk-UA" b="1" dirty="0"/>
              <a:t>соціологія розвитку </a:t>
            </a:r>
            <a:r>
              <a:rPr lang="uk-UA" b="1" dirty="0" smtClean="0"/>
              <a:t>громад та територій</a:t>
            </a:r>
            <a:r>
              <a:rPr lang="uk-UA" dirty="0" smtClean="0"/>
              <a:t>, яка </a:t>
            </a:r>
            <a:r>
              <a:rPr lang="uk-UA" dirty="0"/>
              <a:t>зосереджується на безпосередньому застосуванні соціологічних ідей до практичних </a:t>
            </a:r>
            <a:r>
              <a:rPr lang="uk-UA" dirty="0" smtClean="0"/>
              <a:t>завдань з вирішення проблем територіальних громад. </a:t>
            </a:r>
            <a:r>
              <a:rPr lang="uk-UA" dirty="0"/>
              <a:t>Соціологи, які працюють у цих областях, співпрацюють з державними установами, неурядовими організаціями та громадами для вирішення соціальних проблем. </a:t>
            </a:r>
            <a:endParaRPr lang="uk-UA" dirty="0" smtClean="0"/>
          </a:p>
          <a:p>
            <a:pPr algn="just"/>
            <a:r>
              <a:rPr lang="uk-UA" dirty="0" smtClean="0"/>
              <a:t>Інший варіант впливу на громадську думку - </a:t>
            </a:r>
            <a:r>
              <a:rPr lang="uk-UA" b="1" dirty="0" smtClean="0"/>
              <a:t>соціологічна </a:t>
            </a:r>
            <a:r>
              <a:rPr lang="uk-UA" b="1" dirty="0"/>
              <a:t>адвокація</a:t>
            </a:r>
            <a:r>
              <a:rPr lang="uk-UA" b="1" dirty="0" smtClean="0"/>
              <a:t>:</a:t>
            </a:r>
          </a:p>
          <a:p>
            <a:pPr marL="76200" indent="0" algn="just">
              <a:buNone/>
            </a:pPr>
            <a:r>
              <a:rPr lang="uk-UA" dirty="0" smtClean="0"/>
              <a:t>соціологи </a:t>
            </a:r>
            <a:r>
              <a:rPr lang="uk-UA" dirty="0"/>
              <a:t>можуть активно брати участь у публічному дискурсі, надаючи експертні думки щодо соціальних питань у ЗМІ, беручи участь у політичних дебатах та виступаючи за соціальну справедливість. К</a:t>
            </a:r>
            <a:r>
              <a:rPr lang="uk-UA" dirty="0" smtClean="0"/>
              <a:t>оли </a:t>
            </a:r>
            <a:r>
              <a:rPr lang="uk-UA" dirty="0"/>
              <a:t>соціологи беруть активну участь у відстоюванні змін і вирішенні суспільних проблем, вони сприяють формуванню іміджу </a:t>
            </a:r>
            <a:r>
              <a:rPr lang="uk-UA" dirty="0" smtClean="0"/>
              <a:t>соціології </a:t>
            </a:r>
            <a:r>
              <a:rPr lang="uk-UA" dirty="0"/>
              <a:t>як такої, що є актуальною, залученою та впливає на життя людей.</a:t>
            </a:r>
            <a:endParaRPr lang="uk-UA" dirty="0" smtClean="0"/>
          </a:p>
          <a:p>
            <a:pPr algn="just"/>
            <a:endParaRPr lang="uk-UA" dirty="0" smtClean="0"/>
          </a:p>
        </p:txBody>
      </p:sp>
    </p:spTree>
    <p:extLst>
      <p:ext uri="{BB962C8B-B14F-4D97-AF65-F5344CB8AC3E}">
        <p14:creationId xmlns:p14="http://schemas.microsoft.com/office/powerpoint/2010/main" val="3440949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smtClean="0"/>
              <a:t>3.Методологічні </a:t>
            </a:r>
            <a:r>
              <a:rPr lang="uk-UA" sz="2800" dirty="0"/>
              <a:t>проблеми</a:t>
            </a:r>
            <a:r>
              <a:rPr lang="uk-UA" sz="2800" dirty="0" smtClean="0"/>
              <a:t>:</a:t>
            </a:r>
          </a:p>
          <a:p>
            <a:pPr algn="just"/>
            <a:r>
              <a:rPr lang="uk-UA" sz="2800" dirty="0" smtClean="0"/>
              <a:t>Неузгодженість методологічних позицій та відсутність єдиної теоретичної концепції іноді сприймається як слабкість соціології як науки. До того ж традиційні </a:t>
            </a:r>
            <a:r>
              <a:rPr lang="uk-UA" sz="2800" dirty="0"/>
              <a:t>методи дослідження можуть не в повній мірі </a:t>
            </a:r>
            <a:r>
              <a:rPr lang="uk-UA" sz="2800" dirty="0" smtClean="0"/>
              <a:t>охоплювати </a:t>
            </a:r>
            <a:r>
              <a:rPr lang="uk-UA" sz="2800" dirty="0"/>
              <a:t>складність сучасного суспільства</a:t>
            </a:r>
            <a:r>
              <a:rPr lang="uk-UA" sz="2800" dirty="0" smtClean="0"/>
              <a:t>.</a:t>
            </a:r>
            <a:endParaRPr lang="uk-UA" sz="2800" dirty="0"/>
          </a:p>
        </p:txBody>
      </p:sp>
    </p:spTree>
    <p:extLst>
      <p:ext uri="{BB962C8B-B14F-4D97-AF65-F5344CB8AC3E}">
        <p14:creationId xmlns:p14="http://schemas.microsoft.com/office/powerpoint/2010/main" val="309751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smtClean="0"/>
              <a:t>4. Епістемологічні </a:t>
            </a:r>
            <a:r>
              <a:rPr lang="uk-UA" sz="2800" dirty="0"/>
              <a:t>кризи: в соціології стосуються викликів і дебатів навколо природи знання, об'єктивності та методів, які використовуються для досягнення соціологічного розуміння. Ці кризи відображають поточні дискусії в рамках дисципліни про надійність і валідність соціологічного знання. Розглянемо цю концепцію докладніше на прикладах:</a:t>
            </a:r>
          </a:p>
        </p:txBody>
      </p:sp>
    </p:spTree>
    <p:extLst>
      <p:ext uri="{BB962C8B-B14F-4D97-AF65-F5344CB8AC3E}">
        <p14:creationId xmlns:p14="http://schemas.microsoft.com/office/powerpoint/2010/main" val="3111617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a:t>Об'єктивність і упередженість</a:t>
            </a:r>
            <a:r>
              <a:rPr lang="uk-UA" sz="2800" dirty="0" smtClean="0"/>
              <a:t>: питання </a:t>
            </a:r>
            <a:r>
              <a:rPr lang="uk-UA" sz="2800" dirty="0"/>
              <a:t>про те, як соціологи можуть зберігати об'єктивність під час вивчення людської поведінки та суспільства, є епістемологічною проблемою, що постійно повторюється. Дослідники повинні боротися з власними упередженнями, можливістю методів дослідження відображати притаманні упередження та впливом ширших соціальних і політичних контекстів на їхню роботу</a:t>
            </a:r>
            <a:r>
              <a:rPr lang="uk-UA" sz="2800" dirty="0" smtClean="0"/>
              <a:t>.</a:t>
            </a:r>
          </a:p>
          <a:p>
            <a:pPr algn="just"/>
            <a:r>
              <a:rPr lang="uk-UA" sz="2000" i="1" dirty="0" smtClean="0">
                <a:effectLst>
                  <a:outerShdw blurRad="38100" dist="38100" dir="2700000" algn="tl">
                    <a:srgbClr val="000000">
                      <a:alpha val="43137"/>
                    </a:srgbClr>
                  </a:outerShdw>
                </a:effectLst>
              </a:rPr>
              <a:t>Наприклад: Чи може соціолог як представник середнього класу бути об'єктивним у дослідженнях бідності?</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4811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smtClean="0"/>
              <a:t>Щоб </a:t>
            </a:r>
            <a:r>
              <a:rPr lang="uk-UA" sz="2800" dirty="0"/>
              <a:t>вирішити цю проблему, соціологи розробили різні методології та практики для підвищення об’єктивності. Наприклад, якісні дослідники можуть використовувати рефлексивні практики, щоб визнати та контролювати свої упередження, тоді як кількісні дослідники використовують статистичні методи, щоб мінімізувати вплив суб’єктивності.</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66488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lnSpcReduction="10000"/>
          </a:bodyPr>
          <a:lstStyle/>
          <a:p>
            <a:pPr algn="just"/>
            <a:endParaRPr lang="uk-UA" sz="2400" dirty="0" smtClean="0"/>
          </a:p>
          <a:p>
            <a:pPr algn="just"/>
            <a:r>
              <a:rPr lang="uk-UA" sz="2800" dirty="0" smtClean="0"/>
              <a:t>Причинність і можливість узагальнення:</a:t>
            </a:r>
          </a:p>
          <a:p>
            <a:pPr algn="just"/>
            <a:r>
              <a:rPr lang="uk-UA" sz="2800" dirty="0" smtClean="0"/>
              <a:t> Встановлення причинно-наслідкового зв’язку та можливість узагальнення в соціологічних дослідженнях може бути складним завданням через складність людської поведінки та безліч задіяних змінних. Наприклад, може бути важко визначити, чи певний соціальний фактор безпосередньо спричиняє конкретний результат. Щоб вирішити цю проблему, дослідники використовують складні статистичні методи та експериментальні плани для встановлення причинно-наслідкових зв’язків. </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23136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92500" lnSpcReduction="20000"/>
          </a:bodyPr>
          <a:lstStyle/>
          <a:p>
            <a:pPr algn="just"/>
            <a:endParaRPr lang="uk-UA" sz="2400" dirty="0" smtClean="0"/>
          </a:p>
          <a:p>
            <a:pPr algn="just"/>
            <a:r>
              <a:rPr lang="uk-UA" sz="2800" dirty="0"/>
              <a:t>Постмодерністська </a:t>
            </a:r>
            <a:r>
              <a:rPr lang="uk-UA" sz="2800" dirty="0" smtClean="0"/>
              <a:t>критика: </a:t>
            </a:r>
            <a:r>
              <a:rPr lang="uk-UA" sz="2800" dirty="0"/>
              <a:t>постмодернізм запровадив критику ідеї про те, що існує єдина об’єктивна реальність, яку можна пізнати за допомогою соціологічних досліджень. Постмодерністи стверджують, що знання є соціально сконструйованим і піддається впливу динаміки влади та мови. Це кидає виклик традиційним епістемологічним припущенням у соціології</a:t>
            </a:r>
            <a:r>
              <a:rPr lang="uk-UA" sz="2800" dirty="0" smtClean="0"/>
              <a:t>.</a:t>
            </a:r>
          </a:p>
          <a:p>
            <a:pPr algn="just"/>
            <a:r>
              <a:rPr lang="uk-UA" sz="2800" dirty="0" smtClean="0"/>
              <a:t>Соціологи</a:t>
            </a:r>
            <a:r>
              <a:rPr lang="uk-UA" sz="2800" dirty="0"/>
              <a:t>, які перебувають під впливом постмодерністських перспектив, часто наголошують на важливості рефлексивного, якісного та наративного підходів до дослідження. Вони можуть зосередитися на розумінні того, як різні групи створюють власні реалії та </a:t>
            </a:r>
            <a:r>
              <a:rPr lang="uk-UA" sz="2800" dirty="0" smtClean="0"/>
              <a:t>досвід, однак це віддаляє соціологію від розуміння загальної картини суспільства.</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88508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92500"/>
          </a:bodyPr>
          <a:lstStyle/>
          <a:p>
            <a:pPr algn="just"/>
            <a:endParaRPr lang="uk-UA" sz="2400" dirty="0" smtClean="0"/>
          </a:p>
          <a:p>
            <a:pPr algn="just"/>
            <a:r>
              <a:rPr lang="uk-UA" sz="2800" dirty="0"/>
              <a:t>Цифрові та технологічні трансформації</a:t>
            </a:r>
            <a:r>
              <a:rPr lang="uk-UA" sz="2800" dirty="0" smtClean="0"/>
              <a:t>: поява </a:t>
            </a:r>
            <a:r>
              <a:rPr lang="uk-UA" sz="2800" dirty="0"/>
              <a:t>цифрових технологій, великих даних та обчислювальних методів поставила нові епістемологічні питання про те, як виробляються соціологічні знання та достовірність цих нових джерел даних. </a:t>
            </a:r>
            <a:endParaRPr lang="uk-UA" sz="2800" dirty="0" smtClean="0"/>
          </a:p>
          <a:p>
            <a:pPr algn="just"/>
            <a:r>
              <a:rPr lang="uk-UA" sz="2800" dirty="0" smtClean="0"/>
              <a:t>Швидкі </a:t>
            </a:r>
            <a:r>
              <a:rPr lang="uk-UA" sz="2800" dirty="0"/>
              <a:t>темпи технологічних змін кидають виклик існуючим епістемологічним рамкам</a:t>
            </a:r>
            <a:r>
              <a:rPr lang="uk-UA" sz="2800" dirty="0" smtClean="0"/>
              <a:t>. </a:t>
            </a:r>
            <a:r>
              <a:rPr lang="uk-UA" sz="2800" dirty="0"/>
              <a:t>С</a:t>
            </a:r>
            <a:r>
              <a:rPr lang="uk-UA" sz="2800" dirty="0" smtClean="0"/>
              <a:t>оціологи </a:t>
            </a:r>
            <a:r>
              <a:rPr lang="uk-UA" sz="2800" dirty="0"/>
              <a:t>адаптуються до цих змін, розробляючи нові підходи до збору, аналізу та поширення даних. Вони також розглядають етичні міркування, пов’язані з конфіденційністю, стеженням і володінням даними.</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3890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a:t>Таким чином, епістемологічні кризи в соціології відображають динамічну природу дисципліни та триваючі дебати про те, як знання набуваються, перевіряються та застосовуються для розуміння суспільства. </a:t>
            </a:r>
            <a:endParaRPr lang="uk-UA" sz="2800" dirty="0" smtClean="0"/>
          </a:p>
          <a:p>
            <a:pPr algn="just"/>
            <a:r>
              <a:rPr lang="uk-UA" sz="2800" dirty="0" smtClean="0"/>
              <a:t>Ці </a:t>
            </a:r>
            <a:r>
              <a:rPr lang="uk-UA" sz="2800" dirty="0"/>
              <a:t>дебати стимулюють інновації в дослідницьких методологіях, заохочують рефлексивність і ведуть до розробки більш тонких і контекстно-специфічних підходів до соціологічного дослідження.</a:t>
            </a:r>
            <a:endParaRPr lang="uk-UA"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67889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09600" y="1295401"/>
            <a:ext cx="10972800" cy="4800600"/>
          </a:xfrm>
        </p:spPr>
        <p:txBody>
          <a:bodyPr>
            <a:normAutofit/>
          </a:bodyPr>
          <a:lstStyle/>
          <a:p>
            <a:pPr algn="just"/>
            <a:r>
              <a:rPr lang="uk-UA" dirty="0"/>
              <a:t>Соціологія, </a:t>
            </a:r>
            <a:r>
              <a:rPr lang="uk-UA" dirty="0" smtClean="0"/>
              <a:t>як складна наука про суспільство його розвиток та процеси, що в ньому відбуваються, </a:t>
            </a:r>
            <a:r>
              <a:rPr lang="uk-UA" dirty="0"/>
              <a:t>зіткнулася з численними викликами в сучасну епоху. </a:t>
            </a:r>
            <a:endParaRPr lang="uk-UA" dirty="0" smtClean="0"/>
          </a:p>
          <a:p>
            <a:pPr algn="just"/>
            <a:r>
              <a:rPr lang="uk-UA" dirty="0" smtClean="0"/>
              <a:t>Ці </a:t>
            </a:r>
            <a:r>
              <a:rPr lang="uk-UA" dirty="0"/>
              <a:t>виклики </a:t>
            </a:r>
            <a:r>
              <a:rPr lang="uk-UA" dirty="0" smtClean="0"/>
              <a:t>підняли </a:t>
            </a:r>
            <a:r>
              <a:rPr lang="uk-UA" dirty="0"/>
              <a:t>питання про актуальність, методи та майбутнє </a:t>
            </a:r>
            <a:r>
              <a:rPr lang="uk-UA" dirty="0" smtClean="0"/>
              <a:t>соціології як науки. </a:t>
            </a:r>
            <a:r>
              <a:rPr lang="uk-UA" dirty="0"/>
              <a:t>У цій лекції ми заглибимося в ключові проблеми, пов’язані з кризою сучасної соціології, і дослідимо потенційні можливості для </a:t>
            </a:r>
            <a:r>
              <a:rPr lang="uk-UA" dirty="0" smtClean="0"/>
              <a:t>неї подолати </a:t>
            </a:r>
            <a:r>
              <a:rPr lang="uk-UA" dirty="0"/>
              <a:t>ці виклики.</a:t>
            </a:r>
            <a:endParaRPr lang="uk-UA" sz="2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506100" cy="1021600"/>
          </a:xfrm>
        </p:spPr>
        <p:txBody>
          <a:bodyPr>
            <a:noAutofit/>
          </a:bodyPr>
          <a:lstStyle/>
          <a:p>
            <a:r>
              <a:rPr lang="uk-UA" sz="2800" dirty="0">
                <a:solidFill>
                  <a:schemeClr val="accent1"/>
                </a:solidFill>
                <a:effectLst>
                  <a:outerShdw blurRad="38100" dist="38100" dir="2700000" algn="tl">
                    <a:srgbClr val="000000">
                      <a:alpha val="43137"/>
                    </a:srgbClr>
                  </a:outerShdw>
                </a:effectLst>
              </a:rPr>
              <a:t>Можливості виходу з кризи</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85000" lnSpcReduction="10000"/>
          </a:bodyPr>
          <a:lstStyle/>
          <a:p>
            <a:pPr algn="just"/>
            <a:endParaRPr lang="uk-UA" sz="2400" dirty="0" smtClean="0"/>
          </a:p>
          <a:p>
            <a:pPr algn="just"/>
            <a:r>
              <a:rPr lang="uk-UA" sz="2800" dirty="0" smtClean="0"/>
              <a:t>1. Міждисциплінарна </a:t>
            </a:r>
            <a:r>
              <a:rPr lang="uk-UA" sz="2800" dirty="0"/>
              <a:t>співпраця</a:t>
            </a:r>
            <a:r>
              <a:rPr lang="uk-UA" sz="2800" dirty="0" smtClean="0"/>
              <a:t>: сприяння </a:t>
            </a:r>
            <a:r>
              <a:rPr lang="uk-UA" sz="2800" dirty="0"/>
              <a:t>міждисциплінарним дослідженням для вирішення складних суспільних </a:t>
            </a:r>
            <a:r>
              <a:rPr lang="uk-UA" sz="2800" dirty="0" smtClean="0"/>
              <a:t>проблем, використання знань </a:t>
            </a:r>
            <a:r>
              <a:rPr lang="uk-UA" sz="2800" dirty="0"/>
              <a:t>з інших дисциплін, щоб збагатити </a:t>
            </a:r>
            <a:r>
              <a:rPr lang="uk-UA" sz="2800" dirty="0" smtClean="0"/>
              <a:t>соціологічну науку.</a:t>
            </a:r>
          </a:p>
          <a:p>
            <a:pPr algn="just"/>
            <a:r>
              <a:rPr lang="uk-UA" sz="2800" dirty="0" smtClean="0"/>
              <a:t>2</a:t>
            </a:r>
            <a:r>
              <a:rPr lang="en-GB" sz="2800" dirty="0" smtClean="0"/>
              <a:t>. </a:t>
            </a:r>
            <a:r>
              <a:rPr lang="uk-UA" sz="2800" dirty="0"/>
              <a:t>Залучення громадськості</a:t>
            </a:r>
            <a:r>
              <a:rPr lang="uk-UA" sz="2800" dirty="0" smtClean="0"/>
              <a:t>: взаємодія </a:t>
            </a:r>
            <a:r>
              <a:rPr lang="uk-UA" sz="2800" dirty="0"/>
              <a:t>з громадами, політиками та засобами масової інформації для сприяння актуальності соціологічних досліджень</a:t>
            </a:r>
            <a:r>
              <a:rPr lang="uk-UA" sz="2800" dirty="0" smtClean="0"/>
              <a:t>.</a:t>
            </a:r>
          </a:p>
          <a:p>
            <a:pPr algn="just"/>
            <a:r>
              <a:rPr lang="uk-UA" sz="2800" dirty="0" smtClean="0"/>
              <a:t>3</a:t>
            </a:r>
            <a:r>
              <a:rPr lang="en-GB" sz="2800" dirty="0" smtClean="0"/>
              <a:t>. </a:t>
            </a:r>
            <a:r>
              <a:rPr lang="uk-UA" sz="2800" dirty="0" smtClean="0"/>
              <a:t>Методологічні інновації: використання змішаних </a:t>
            </a:r>
            <a:r>
              <a:rPr lang="uk-UA" sz="2800" dirty="0"/>
              <a:t>методів, включаючи кількісні та якісні </a:t>
            </a:r>
            <a:r>
              <a:rPr lang="uk-UA" sz="2800" dirty="0" smtClean="0"/>
              <a:t>методи</a:t>
            </a:r>
            <a:r>
              <a:rPr lang="uk-UA" sz="2800" dirty="0"/>
              <a:t>,</a:t>
            </a:r>
            <a:r>
              <a:rPr lang="uk-UA" sz="2800" dirty="0" smtClean="0"/>
              <a:t> використання великих даних, обчислювальних методів </a:t>
            </a:r>
            <a:r>
              <a:rPr lang="uk-UA" sz="2800" dirty="0"/>
              <a:t>та </a:t>
            </a:r>
            <a:r>
              <a:rPr lang="uk-UA" sz="2800" dirty="0" smtClean="0"/>
              <a:t>«цифрової етнографії» </a:t>
            </a:r>
            <a:r>
              <a:rPr lang="uk-UA" sz="2800" dirty="0"/>
              <a:t>для вивчення сучасних явищ</a:t>
            </a:r>
            <a:r>
              <a:rPr lang="uk-UA" sz="2800" dirty="0" smtClean="0"/>
              <a:t>.</a:t>
            </a:r>
          </a:p>
          <a:p>
            <a:pPr algn="just"/>
            <a:r>
              <a:rPr lang="uk-UA" sz="2800" dirty="0"/>
              <a:t>4</a:t>
            </a:r>
            <a:r>
              <a:rPr lang="en-GB" sz="2800" dirty="0" smtClean="0"/>
              <a:t>. </a:t>
            </a:r>
            <a:r>
              <a:rPr lang="uk-UA" sz="2800" dirty="0"/>
              <a:t>Теоретична еволюція</a:t>
            </a:r>
            <a:r>
              <a:rPr lang="uk-UA" sz="2800" dirty="0" smtClean="0"/>
              <a:t>: розробка </a:t>
            </a:r>
            <a:r>
              <a:rPr lang="uk-UA" sz="2800" dirty="0"/>
              <a:t>більш </a:t>
            </a:r>
            <a:r>
              <a:rPr lang="uk-UA" sz="2800" dirty="0" smtClean="0"/>
              <a:t>гнучких </a:t>
            </a:r>
            <a:r>
              <a:rPr lang="uk-UA" sz="2800" dirty="0"/>
              <a:t>та </a:t>
            </a:r>
            <a:r>
              <a:rPr lang="uk-UA" sz="2800" dirty="0" smtClean="0"/>
              <a:t>адаптивних теорій, </a:t>
            </a:r>
            <a:r>
              <a:rPr lang="uk-UA" sz="2800" dirty="0"/>
              <a:t>щоб відповідати складності сучасного суспільства</a:t>
            </a:r>
            <a:r>
              <a:rPr lang="uk-UA" sz="2800" dirty="0" smtClean="0"/>
              <a:t>.</a:t>
            </a:r>
            <a:endParaRPr lang="uk-UA"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dirty="0">
                <a:solidFill>
                  <a:schemeClr val="accent1"/>
                </a:solidFill>
                <a:effectLst>
                  <a:outerShdw blurRad="38100" dist="38100" dir="2700000" algn="tl">
                    <a:srgbClr val="000000">
                      <a:alpha val="43137"/>
                    </a:srgbClr>
                  </a:outerShdw>
                </a:effectLst>
              </a:rPr>
              <a:t>Можливості виходу з кризи</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Кризові явища </a:t>
            </a:r>
            <a:r>
              <a:rPr lang="uk-UA" dirty="0"/>
              <a:t>сучасної соціології не є </a:t>
            </a:r>
            <a:r>
              <a:rPr lang="uk-UA" dirty="0" smtClean="0"/>
              <a:t>непереборними. </a:t>
            </a:r>
            <a:r>
              <a:rPr lang="uk-UA" dirty="0"/>
              <a:t>Вирішуючи виклики та використовуючи можливості, описані </a:t>
            </a:r>
            <a:r>
              <a:rPr lang="uk-UA" dirty="0" smtClean="0"/>
              <a:t>вище, соціологія </a:t>
            </a:r>
            <a:r>
              <a:rPr lang="uk-UA" dirty="0"/>
              <a:t>може адаптуватися, залишатися актуальною та продовжувати свою важливу місію розуміння </a:t>
            </a:r>
            <a:r>
              <a:rPr lang="uk-UA" dirty="0" smtClean="0"/>
              <a:t>суспільства та вирішення його проблем. </a:t>
            </a:r>
            <a:r>
              <a:rPr lang="uk-UA" dirty="0"/>
              <a:t>У світі, що постійно розвивається, здатність соціології розвиватися та впроваджувати інновації стане її ключем до виживання та </a:t>
            </a:r>
            <a:r>
              <a:rPr lang="uk-UA" dirty="0" smtClean="0"/>
              <a:t>впливу, тож науковцям, потрібно колективно </a:t>
            </a:r>
            <a:r>
              <a:rPr lang="uk-UA" dirty="0"/>
              <a:t>працювати над відновленням і переосмисленням дисципліни, щоб забезпечити її актуальність у ХХІ столітті.</a:t>
            </a:r>
            <a:endParaRPr lang="uk-UA"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Спостерігач </a:t>
            </a:r>
            <a:r>
              <a:rPr lang="uk-UA" dirty="0"/>
              <a:t>і аналітик</a:t>
            </a:r>
            <a:r>
              <a:rPr lang="uk-UA" dirty="0" smtClean="0"/>
              <a:t>: </a:t>
            </a:r>
          </a:p>
          <a:p>
            <a:pPr algn="just"/>
            <a:r>
              <a:rPr lang="uk-UA" dirty="0" smtClean="0"/>
              <a:t>Соціологи </a:t>
            </a:r>
            <a:r>
              <a:rPr lang="uk-UA" dirty="0"/>
              <a:t>— це спостерігачі, які прискіпливо досліджують і аналізують соціальну нерівність, у тому числі пов’язану з расою, класом, статтю </a:t>
            </a:r>
            <a:r>
              <a:rPr lang="uk-UA" dirty="0" smtClean="0"/>
              <a:t>тощо. </a:t>
            </a:r>
            <a:r>
              <a:rPr lang="uk-UA" dirty="0"/>
              <a:t>Завдяки збору даних, опитуванням і якісним дослідженням соціологи виявляють моделі дискримінації та соціальної нерівності, проливаючи світло на основні причини та наслідки</a:t>
            </a:r>
            <a:r>
              <a:rPr lang="uk-UA" dirty="0" smtClean="0"/>
              <a:t>.</a:t>
            </a:r>
          </a:p>
        </p:txBody>
      </p:sp>
    </p:spTree>
    <p:extLst>
      <p:ext uri="{BB962C8B-B14F-4D97-AF65-F5344CB8AC3E}">
        <p14:creationId xmlns:p14="http://schemas.microsoft.com/office/powerpoint/2010/main" val="1042736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Агенти змін:</a:t>
            </a:r>
            <a:r>
              <a:rPr lang="en-GB" dirty="0" smtClean="0"/>
              <a:t> </a:t>
            </a:r>
            <a:r>
              <a:rPr lang="uk-UA" dirty="0" smtClean="0"/>
              <a:t>соціологи </a:t>
            </a:r>
            <a:r>
              <a:rPr lang="uk-UA" dirty="0"/>
              <a:t>є агентами змін, коли вони займаються дослідженнями та адвокацією для вирішення </a:t>
            </a:r>
            <a:r>
              <a:rPr lang="uk-UA" dirty="0" smtClean="0"/>
              <a:t>соціальних проблем. Соціологи </a:t>
            </a:r>
            <a:r>
              <a:rPr lang="uk-UA" dirty="0"/>
              <a:t>можуть впливати на політику, </a:t>
            </a:r>
            <a:r>
              <a:rPr lang="uk-UA" dirty="0" smtClean="0"/>
              <a:t>сприяти сталому розвитку та звертати увагу на громадськості на соціальні проблеми.</a:t>
            </a:r>
          </a:p>
        </p:txBody>
      </p:sp>
    </p:spTree>
    <p:extLst>
      <p:ext uri="{BB962C8B-B14F-4D97-AF65-F5344CB8AC3E}">
        <p14:creationId xmlns:p14="http://schemas.microsoft.com/office/powerpoint/2010/main" val="1772503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Організатори спільнот: як приклад розвиток громад. </a:t>
            </a:r>
            <a:r>
              <a:rPr lang="uk-UA" dirty="0"/>
              <a:t>Соціологи часто виконують роль організаторів громад, тісно співпрацюючи з місцевими громадами, щоб визначити їхні потреби та вирішити нагальні </a:t>
            </a:r>
            <a:r>
              <a:rPr lang="uk-UA" dirty="0" smtClean="0"/>
              <a:t>проблеми. </a:t>
            </a:r>
            <a:r>
              <a:rPr lang="uk-UA" dirty="0"/>
              <a:t>Вони сприяють </a:t>
            </a:r>
            <a:r>
              <a:rPr lang="uk-UA" dirty="0" smtClean="0"/>
              <a:t>розвитку </a:t>
            </a:r>
            <a:r>
              <a:rPr lang="uk-UA" dirty="0"/>
              <a:t>громади, надаючи можливість мешканцям брати активну участь у покращенні умов </a:t>
            </a:r>
            <a:r>
              <a:rPr lang="uk-UA" dirty="0" smtClean="0"/>
              <a:t>їх життя</a:t>
            </a:r>
            <a:r>
              <a:rPr lang="uk-UA" dirty="0"/>
              <a:t>.</a:t>
            </a:r>
            <a:endParaRPr lang="uk-UA" sz="2800" dirty="0"/>
          </a:p>
        </p:txBody>
      </p:sp>
    </p:spTree>
    <p:extLst>
      <p:ext uri="{BB962C8B-B14F-4D97-AF65-F5344CB8AC3E}">
        <p14:creationId xmlns:p14="http://schemas.microsoft.com/office/powerpoint/2010/main" val="1930158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Експерти </a:t>
            </a:r>
            <a:r>
              <a:rPr lang="uk-UA" dirty="0"/>
              <a:t>з публічної політики</a:t>
            </a:r>
            <a:r>
              <a:rPr lang="uk-UA" dirty="0" smtClean="0"/>
              <a:t>: </a:t>
            </a:r>
          </a:p>
          <a:p>
            <a:pPr algn="just"/>
            <a:r>
              <a:rPr lang="uk-UA" dirty="0" smtClean="0"/>
              <a:t>Соціологи </a:t>
            </a:r>
            <a:r>
              <a:rPr lang="uk-UA" dirty="0"/>
              <a:t>діють як експерти з державної політики, надаючи цінну інформацію та дослідження </a:t>
            </a:r>
            <a:r>
              <a:rPr lang="uk-UA" dirty="0" smtClean="0"/>
              <a:t>різних сфер суспільного життя. </a:t>
            </a:r>
            <a:r>
              <a:rPr lang="uk-UA" dirty="0"/>
              <a:t>Їхні рекомендації можуть вплинути на розробку та реалізацію політики </a:t>
            </a:r>
            <a:r>
              <a:rPr lang="uk-UA" dirty="0" smtClean="0"/>
              <a:t>у цих сферах.</a:t>
            </a:r>
          </a:p>
        </p:txBody>
      </p:sp>
    </p:spTree>
    <p:extLst>
      <p:ext uri="{BB962C8B-B14F-4D97-AF65-F5344CB8AC3E}">
        <p14:creationId xmlns:p14="http://schemas.microsoft.com/office/powerpoint/2010/main" val="40995151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Педагоги </a:t>
            </a:r>
            <a:r>
              <a:rPr lang="uk-UA" dirty="0"/>
              <a:t>і </a:t>
            </a:r>
            <a:r>
              <a:rPr lang="uk-UA" dirty="0" smtClean="0"/>
              <a:t>комунікатори: соціологи </a:t>
            </a:r>
            <a:r>
              <a:rPr lang="uk-UA" dirty="0"/>
              <a:t>виконують роль освітян і комунікаторів, перетворюючи складні соціологічні концепції в доступну для громадськості інформацію</a:t>
            </a:r>
            <a:r>
              <a:rPr lang="uk-UA" dirty="0" smtClean="0"/>
              <a:t>. Вони </a:t>
            </a:r>
            <a:r>
              <a:rPr lang="uk-UA" dirty="0"/>
              <a:t>роблять внесок у соціальні інформаційні кампанії, інформуючи громадськість про </a:t>
            </a:r>
            <a:r>
              <a:rPr lang="uk-UA" dirty="0" smtClean="0"/>
              <a:t>різноманітні проблеми.</a:t>
            </a:r>
            <a:endParaRPr lang="uk-UA" sz="2800" dirty="0"/>
          </a:p>
        </p:txBody>
      </p:sp>
    </p:spTree>
    <p:extLst>
      <p:ext uri="{BB962C8B-B14F-4D97-AF65-F5344CB8AC3E}">
        <p14:creationId xmlns:p14="http://schemas.microsoft.com/office/powerpoint/2010/main" val="540616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700" y="523433"/>
            <a:ext cx="9048900" cy="1021600"/>
          </a:xfrm>
        </p:spPr>
        <p:txBody>
          <a:bodyPr>
            <a:normAutofit/>
          </a:bodyPr>
          <a:lstStyle/>
          <a:p>
            <a:r>
              <a:rPr lang="uk-UA" sz="2800" dirty="0" smtClean="0">
                <a:solidFill>
                  <a:schemeClr val="accent1"/>
                </a:solidFill>
                <a:effectLst>
                  <a:outerShdw blurRad="38100" dist="38100" dir="2700000" algn="tl">
                    <a:srgbClr val="000000">
                      <a:alpha val="43137"/>
                    </a:srgbClr>
                  </a:outerShdw>
                </a:effectLst>
              </a:rPr>
              <a:t>Дискусія щодо ролі соціолога у сучасному світі</a:t>
            </a:r>
            <a:endParaRPr lang="ru-RU" sz="2800" dirty="0">
              <a:solidFill>
                <a:schemeClr val="accent1"/>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Роль соціолога в сучасній соціології є динамічною та багатогранною. Соціологи служать спостерігачами, агентами змін, організаторами спільнот, експертами з державної політики, освітянами, медіаторами, дослідниками та захисниками соціальної справедливості. </a:t>
            </a:r>
          </a:p>
          <a:p>
            <a:pPr algn="just"/>
            <a:r>
              <a:rPr lang="uk-UA" dirty="0" smtClean="0"/>
              <a:t>Активно беручи участь у цих ролях, соціологи роблять свій внесок у розуміння суспільства та працюють над вирішенням нагальних соціальних проблем, роблячи наш світ більш справедливим та інформованим. </a:t>
            </a:r>
            <a:endParaRPr lang="uk-UA" sz="2800" dirty="0"/>
          </a:p>
        </p:txBody>
      </p:sp>
    </p:spTree>
    <p:extLst>
      <p:ext uri="{BB962C8B-B14F-4D97-AF65-F5344CB8AC3E}">
        <p14:creationId xmlns:p14="http://schemas.microsoft.com/office/powerpoint/2010/main" val="1014893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smtClean="0"/>
              <a:t>1. Фрагментація </a:t>
            </a:r>
            <a:r>
              <a:rPr lang="uk-UA" sz="2800" dirty="0"/>
              <a:t>та спеціалізація</a:t>
            </a:r>
            <a:r>
              <a:rPr lang="uk-UA" sz="2800" dirty="0" smtClean="0"/>
              <a:t>:</a:t>
            </a:r>
          </a:p>
          <a:p>
            <a:pPr algn="just"/>
            <a:r>
              <a:rPr lang="uk-UA" sz="2800" dirty="0" smtClean="0"/>
              <a:t>Соціологія </a:t>
            </a:r>
            <a:r>
              <a:rPr lang="uk-UA" sz="2800" dirty="0"/>
              <a:t>все більше дробиться на спеціалізовані </a:t>
            </a:r>
            <a:r>
              <a:rPr lang="uk-UA" sz="2800" dirty="0" smtClean="0"/>
              <a:t>підгалузі. Ця </a:t>
            </a:r>
            <a:r>
              <a:rPr lang="uk-UA" sz="2800" dirty="0"/>
              <a:t>фрагментація може перешкоджати міждисциплінарній співпраці та прагненню до цілісного </a:t>
            </a:r>
            <a:r>
              <a:rPr lang="uk-UA" sz="2800" dirty="0" smtClean="0"/>
              <a:t>розуміння суспільних явищ і процесів.</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85000" lnSpcReduction="20000"/>
          </a:bodyPr>
          <a:lstStyle/>
          <a:p>
            <a:pPr algn="just"/>
            <a:endParaRPr lang="uk-UA" sz="2400" dirty="0" smtClean="0"/>
          </a:p>
          <a:p>
            <a:pPr marL="76200" indent="0" algn="just">
              <a:buNone/>
            </a:pPr>
            <a:r>
              <a:rPr lang="uk-UA" sz="2800" b="1" dirty="0"/>
              <a:t>Позитивні </a:t>
            </a:r>
            <a:r>
              <a:rPr lang="uk-UA" sz="2800" b="1" dirty="0" smtClean="0"/>
              <a:t>сторони спеціалізації соціологічного знання: </a:t>
            </a:r>
          </a:p>
          <a:p>
            <a:pPr algn="just"/>
            <a:r>
              <a:rPr lang="uk-UA" sz="2800" i="1" u="sng" dirty="0" smtClean="0"/>
              <a:t>Поглиблена </a:t>
            </a:r>
            <a:r>
              <a:rPr lang="uk-UA" sz="2800" i="1" u="sng" dirty="0"/>
              <a:t>експертиза:</a:t>
            </a:r>
            <a:r>
              <a:rPr lang="uk-UA" sz="2800" dirty="0"/>
              <a:t> спеціалізовані </a:t>
            </a:r>
            <a:r>
              <a:rPr lang="uk-UA" sz="2800" dirty="0" smtClean="0"/>
              <a:t>соціологічні теорії </a:t>
            </a:r>
            <a:r>
              <a:rPr lang="uk-UA" sz="2800" dirty="0"/>
              <a:t>дозволяють соціологам розвивати глибокі знання в певних сферах, що веде до більш тонкого розуміння конкретних соціальних проблем</a:t>
            </a:r>
            <a:r>
              <a:rPr lang="uk-UA" sz="2800" dirty="0" smtClean="0"/>
              <a:t>.</a:t>
            </a:r>
          </a:p>
          <a:p>
            <a:pPr algn="just"/>
            <a:r>
              <a:rPr lang="uk-UA" sz="2800" i="1" u="sng" dirty="0" smtClean="0"/>
              <a:t>Спеціалізація дослідження:</a:t>
            </a:r>
            <a:r>
              <a:rPr lang="uk-UA" sz="2800" i="1" dirty="0" smtClean="0"/>
              <a:t> </a:t>
            </a:r>
            <a:r>
              <a:rPr lang="uk-UA" sz="2800" dirty="0" smtClean="0"/>
              <a:t>дослідники </a:t>
            </a:r>
            <a:r>
              <a:rPr lang="uk-UA" sz="2800" dirty="0"/>
              <a:t>можуть розробляти спеціалізовані методології та теорії, адаптовані до конкретних проблем, які вони вивчають</a:t>
            </a:r>
            <a:r>
              <a:rPr lang="uk-UA" sz="2800" dirty="0" smtClean="0"/>
              <a:t>.</a:t>
            </a:r>
          </a:p>
          <a:p>
            <a:pPr marL="76200" indent="0" algn="just">
              <a:buNone/>
            </a:pPr>
            <a:r>
              <a:rPr lang="uk-UA" sz="2800" b="1" dirty="0" smtClean="0"/>
              <a:t>Негативні </a:t>
            </a:r>
            <a:r>
              <a:rPr lang="uk-UA" sz="2800" b="1" dirty="0"/>
              <a:t>аспекти</a:t>
            </a:r>
            <a:r>
              <a:rPr lang="uk-UA" sz="2800" b="1" dirty="0" smtClean="0"/>
              <a:t>:</a:t>
            </a:r>
          </a:p>
          <a:p>
            <a:pPr algn="just"/>
            <a:r>
              <a:rPr lang="uk-UA" sz="2800" i="1" u="sng" dirty="0" smtClean="0"/>
              <a:t>Ізоляція</a:t>
            </a:r>
            <a:r>
              <a:rPr lang="uk-UA" sz="2800" i="1" u="sng" dirty="0"/>
              <a:t>:</a:t>
            </a:r>
            <a:r>
              <a:rPr lang="uk-UA" sz="2800" dirty="0"/>
              <a:t> спеціалізація може призвести до ізоляції в </a:t>
            </a:r>
            <a:r>
              <a:rPr lang="uk-UA" sz="2800" dirty="0" smtClean="0"/>
              <a:t>межах галузей</a:t>
            </a:r>
            <a:r>
              <a:rPr lang="uk-UA" sz="2800" dirty="0"/>
              <a:t>, обмежуючи міждисциплінарну співпрацю та обмін знаннями</a:t>
            </a:r>
            <a:r>
              <a:rPr lang="uk-UA" sz="2800" dirty="0" smtClean="0"/>
              <a:t>.</a:t>
            </a:r>
          </a:p>
          <a:p>
            <a:pPr algn="just"/>
            <a:r>
              <a:rPr lang="uk-UA" sz="2800" i="1" u="sng" dirty="0" smtClean="0"/>
              <a:t>Фрагментація</a:t>
            </a:r>
            <a:r>
              <a:rPr lang="uk-UA" sz="2800" i="1" u="sng" dirty="0"/>
              <a:t>:</a:t>
            </a:r>
            <a:r>
              <a:rPr lang="uk-UA" sz="2800" dirty="0"/>
              <a:t> відсутність зв’язку між </a:t>
            </a:r>
            <a:r>
              <a:rPr lang="uk-UA" sz="2800" dirty="0" smtClean="0"/>
              <a:t>соціологічними теоріями </a:t>
            </a:r>
            <a:r>
              <a:rPr lang="uk-UA" sz="2800" dirty="0"/>
              <a:t>може призвести до фрагментованого уявлення про суспільство, що перешкоджає розвитку комплексних соціологічних теорій</a:t>
            </a:r>
            <a:r>
              <a:rPr lang="uk-UA" sz="2800" dirty="0" smtClean="0"/>
              <a:t>.</a:t>
            </a:r>
          </a:p>
        </p:txBody>
      </p:sp>
    </p:spTree>
    <p:extLst>
      <p:ext uri="{BB962C8B-B14F-4D97-AF65-F5344CB8AC3E}">
        <p14:creationId xmlns:p14="http://schemas.microsoft.com/office/powerpoint/2010/main" val="3012559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70000" lnSpcReduction="20000"/>
          </a:bodyPr>
          <a:lstStyle/>
          <a:p>
            <a:pPr algn="just"/>
            <a:endParaRPr lang="uk-UA" sz="2400" dirty="0" smtClean="0"/>
          </a:p>
          <a:p>
            <a:pPr algn="just"/>
            <a:r>
              <a:rPr lang="uk-UA" sz="2800" dirty="0" smtClean="0"/>
              <a:t>Приклади спеціалізації, що є найбільш популярними і «видимими» у соціологічних дослідженнях у 21ст.:</a:t>
            </a:r>
          </a:p>
          <a:p>
            <a:pPr algn="just"/>
            <a:r>
              <a:rPr lang="uk-UA" sz="2800" dirty="0" smtClean="0"/>
              <a:t>Дослідження </a:t>
            </a:r>
            <a:r>
              <a:rPr lang="uk-UA" sz="2800" dirty="0"/>
              <a:t>статі та </a:t>
            </a:r>
            <a:r>
              <a:rPr lang="uk-UA" sz="2800" dirty="0" smtClean="0"/>
              <a:t>сексуальності або соціологія гендеру: зосереджується </a:t>
            </a:r>
            <a:r>
              <a:rPr lang="uk-UA" sz="2800" dirty="0"/>
              <a:t>на вивченні гендерних ролей, сексуальної орієнтації та перетинів ідентичності. Науковці в цій галузі досліджують такі теми, як гендерна </a:t>
            </a:r>
            <a:r>
              <a:rPr lang="uk-UA" sz="2800" dirty="0" smtClean="0"/>
              <a:t>нерівність та дискримінація, особливості гендерної ідентичності </a:t>
            </a:r>
            <a:r>
              <a:rPr lang="uk-UA" sz="2800" dirty="0"/>
              <a:t>та вплив статі на соціальні взаємодії</a:t>
            </a:r>
            <a:r>
              <a:rPr lang="uk-UA" sz="2800" dirty="0" smtClean="0"/>
              <a:t>.</a:t>
            </a:r>
          </a:p>
          <a:p>
            <a:pPr algn="just"/>
            <a:r>
              <a:rPr lang="uk-UA" sz="2800" dirty="0" smtClean="0"/>
              <a:t>Аналіз </a:t>
            </a:r>
            <a:r>
              <a:rPr lang="uk-UA" sz="2800" dirty="0"/>
              <a:t>соціальних мереж: </a:t>
            </a:r>
            <a:r>
              <a:rPr lang="uk-UA" sz="2800" dirty="0" smtClean="0"/>
              <a:t>ця </a:t>
            </a:r>
            <a:r>
              <a:rPr lang="uk-UA" sz="2800" dirty="0"/>
              <a:t>спеціалізація передбачає вивчення відносин і зв'язків між окремими особами та </a:t>
            </a:r>
            <a:r>
              <a:rPr lang="uk-UA" sz="2800" dirty="0" smtClean="0"/>
              <a:t>групами та всередині соціальних спільнот різних видів (як реальних так і віртуальних). </a:t>
            </a:r>
            <a:r>
              <a:rPr lang="uk-UA" sz="2800" dirty="0"/>
              <a:t>Соціологи в цій галузі використовують такі методи, </a:t>
            </a:r>
            <a:r>
              <a:rPr lang="uk-UA" sz="2800" dirty="0" smtClean="0"/>
              <a:t>як, наприклад, </a:t>
            </a:r>
            <a:r>
              <a:rPr lang="uk-UA" sz="2800" dirty="0"/>
              <a:t>мережевий аналіз, щоб зрозуміти, як соціальні структури та відносини впливають на </a:t>
            </a:r>
            <a:r>
              <a:rPr lang="uk-UA" sz="2800" dirty="0" smtClean="0"/>
              <a:t>поведінку індивідів у соціальних взаємодіях, як поширюється потік </a:t>
            </a:r>
            <a:r>
              <a:rPr lang="uk-UA" sz="2800" dirty="0"/>
              <a:t>інформації та </a:t>
            </a:r>
            <a:r>
              <a:rPr lang="uk-UA" sz="2800" dirty="0" smtClean="0"/>
              <a:t>інновації.</a:t>
            </a:r>
          </a:p>
          <a:p>
            <a:pPr algn="just"/>
            <a:r>
              <a:rPr lang="uk-UA" sz="2800" dirty="0" smtClean="0"/>
              <a:t>Соціологія глобалізації</a:t>
            </a:r>
            <a:r>
              <a:rPr lang="uk-UA" sz="2800" dirty="0"/>
              <a:t>: </a:t>
            </a:r>
            <a:r>
              <a:rPr lang="uk-UA" sz="2800" dirty="0" smtClean="0"/>
              <a:t>тут вивчають </a:t>
            </a:r>
            <a:r>
              <a:rPr lang="uk-UA" sz="2800" dirty="0"/>
              <a:t>взаємозв’язок соціальних, економічних, політичних і культурних процесів у глобальному масштабі. Ця спеціалізація розглядає такі питання, як транснаціональні корпорації, глобальна міграція та поширення ідей і практик через кордони</a:t>
            </a:r>
            <a:r>
              <a:rPr lang="uk-UA" sz="2800" dirty="0" smtClean="0"/>
              <a:t>. </a:t>
            </a:r>
          </a:p>
        </p:txBody>
      </p:sp>
    </p:spTree>
    <p:extLst>
      <p:ext uri="{BB962C8B-B14F-4D97-AF65-F5344CB8AC3E}">
        <p14:creationId xmlns:p14="http://schemas.microsoft.com/office/powerpoint/2010/main" val="786177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fontScale="92500" lnSpcReduction="10000"/>
          </a:bodyPr>
          <a:lstStyle/>
          <a:p>
            <a:pPr algn="just"/>
            <a:endParaRPr lang="uk-UA" sz="2400" dirty="0" smtClean="0"/>
          </a:p>
          <a:p>
            <a:pPr algn="just"/>
            <a:r>
              <a:rPr lang="uk-UA" sz="2800" dirty="0"/>
              <a:t>Незважаючи на те, що спеціалізація дозволяє соціологам </a:t>
            </a:r>
            <a:r>
              <a:rPr lang="uk-UA" sz="2800" dirty="0" smtClean="0"/>
              <a:t>заглиблюватися </a:t>
            </a:r>
            <a:r>
              <a:rPr lang="uk-UA" sz="2800" dirty="0"/>
              <a:t>в конкретні сфери інтересів, важливо знайти </a:t>
            </a:r>
            <a:r>
              <a:rPr lang="uk-UA" sz="2800" dirty="0" smtClean="0"/>
              <a:t>баланс між конкретними дослідженнями і загальним, цілісним аналізом соціальних проблем. </a:t>
            </a:r>
          </a:p>
          <a:p>
            <a:pPr algn="just"/>
            <a:r>
              <a:rPr lang="uk-UA" sz="2800" dirty="0" smtClean="0"/>
              <a:t>Для </a:t>
            </a:r>
            <a:r>
              <a:rPr lang="uk-UA" sz="2800" dirty="0"/>
              <a:t>усунення негативних аспектів фрагментації соціологи </a:t>
            </a:r>
            <a:r>
              <a:rPr lang="uk-UA" sz="2800" dirty="0" smtClean="0"/>
              <a:t>повинні співпрацювати в рамках різних теорій середнього рівня для збереження </a:t>
            </a:r>
            <a:r>
              <a:rPr lang="uk-UA" sz="2800" dirty="0"/>
              <a:t>цілісного бачення суспільства. Міждисциплінарні дослідження та </a:t>
            </a:r>
            <a:r>
              <a:rPr lang="uk-UA" sz="2800" dirty="0" smtClean="0"/>
              <a:t>взаємодії всередині соціологічної спільноти </a:t>
            </a:r>
            <a:r>
              <a:rPr lang="uk-UA" sz="2800" dirty="0"/>
              <a:t>можуть допомогти подолати проблеми, пов’язані з фрагментацією та спеціалізацією, одночасно сприяючи більш повному розумінню складних суспільних проблем.</a:t>
            </a:r>
            <a:endParaRPr lang="uk-UA" sz="2800" dirty="0" smtClean="0"/>
          </a:p>
        </p:txBody>
      </p:sp>
    </p:spTree>
    <p:extLst>
      <p:ext uri="{BB962C8B-B14F-4D97-AF65-F5344CB8AC3E}">
        <p14:creationId xmlns:p14="http://schemas.microsoft.com/office/powerpoint/2010/main" val="2986198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endParaRPr lang="uk-UA" sz="2400" dirty="0" smtClean="0"/>
          </a:p>
          <a:p>
            <a:pPr algn="just"/>
            <a:r>
              <a:rPr lang="uk-UA" sz="2800" dirty="0"/>
              <a:t>2</a:t>
            </a:r>
            <a:r>
              <a:rPr lang="en-GB" sz="2800" dirty="0" smtClean="0"/>
              <a:t>. </a:t>
            </a:r>
            <a:r>
              <a:rPr lang="uk-UA" sz="2800" dirty="0"/>
              <a:t>Актуальність і сприйняття громадськістю</a:t>
            </a:r>
            <a:r>
              <a:rPr lang="uk-UA" sz="2800" dirty="0" smtClean="0"/>
              <a:t>:</a:t>
            </a:r>
          </a:p>
          <a:p>
            <a:pPr algn="just"/>
            <a:r>
              <a:rPr lang="uk-UA" sz="2800" dirty="0" smtClean="0"/>
              <a:t>Критики </a:t>
            </a:r>
            <a:r>
              <a:rPr lang="uk-UA" sz="2800" dirty="0"/>
              <a:t>стверджують, що соціологія відірвана від проблем реального світу</a:t>
            </a:r>
            <a:r>
              <a:rPr lang="uk-UA" sz="2800" dirty="0" smtClean="0"/>
              <a:t>. Сприйняття </a:t>
            </a:r>
            <a:r>
              <a:rPr lang="uk-UA" sz="2800" dirty="0"/>
              <a:t>соціології суспільством </a:t>
            </a:r>
            <a:r>
              <a:rPr lang="uk-UA" sz="2800" dirty="0" smtClean="0"/>
              <a:t>як </a:t>
            </a:r>
            <a:r>
              <a:rPr lang="uk-UA" sz="2800" dirty="0"/>
              <a:t>непрактичної галузі може перешкоджати її </a:t>
            </a:r>
            <a:r>
              <a:rPr lang="uk-UA" sz="2800" dirty="0" smtClean="0"/>
              <a:t>впливу і можливостям проводити нові дослідження.</a:t>
            </a:r>
          </a:p>
        </p:txBody>
      </p:sp>
    </p:spTree>
    <p:extLst>
      <p:ext uri="{BB962C8B-B14F-4D97-AF65-F5344CB8AC3E}">
        <p14:creationId xmlns:p14="http://schemas.microsoft.com/office/powerpoint/2010/main" val="2425481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Актуальність і громадське сприйняття в </a:t>
            </a:r>
            <a:r>
              <a:rPr lang="uk-UA" dirty="0"/>
              <a:t>контексті </a:t>
            </a:r>
            <a:r>
              <a:rPr lang="uk-UA" dirty="0" smtClean="0"/>
              <a:t>кризових явищ та критики соціології стосуються </a:t>
            </a:r>
            <a:r>
              <a:rPr lang="uk-UA" dirty="0"/>
              <a:t>того, як </a:t>
            </a:r>
            <a:r>
              <a:rPr lang="uk-UA" dirty="0" smtClean="0"/>
              <a:t>науку </a:t>
            </a:r>
            <a:r>
              <a:rPr lang="uk-UA" dirty="0"/>
              <a:t>розглядає широка громадськість і як вона сприймається з точки зору її практичності та її здатності вирішувати проблеми реального світу. Цей аспект соціології відіграє вирішальну роль у визначенні її впливу та підтримки, яку вона отримує від різних зацікавлених сторін. </a:t>
            </a:r>
            <a:r>
              <a:rPr lang="uk-UA" dirty="0" smtClean="0"/>
              <a:t>Бо будь-яка сучасна наука залежить від фінансування стейкхолдерів.</a:t>
            </a:r>
          </a:p>
          <a:p>
            <a:pPr algn="just"/>
            <a:r>
              <a:rPr lang="uk-UA" dirty="0" smtClean="0"/>
              <a:t>Розглянемо </a:t>
            </a:r>
            <a:r>
              <a:rPr lang="uk-UA" dirty="0"/>
              <a:t>цю концепцію докладніше на прикладах:</a:t>
            </a:r>
            <a:endParaRPr lang="uk-UA" sz="2800" dirty="0" smtClean="0"/>
          </a:p>
        </p:txBody>
      </p:sp>
    </p:spTree>
    <p:extLst>
      <p:ext uri="{BB962C8B-B14F-4D97-AF65-F5344CB8AC3E}">
        <p14:creationId xmlns:p14="http://schemas.microsoft.com/office/powerpoint/2010/main" val="409975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400" dirty="0" smtClean="0">
                <a:solidFill>
                  <a:srgbClr val="3F5378"/>
                </a:solidFill>
                <a:effectLst>
                  <a:outerShdw blurRad="38100" dist="38100" dir="2700000" algn="tl">
                    <a:srgbClr val="000000">
                      <a:alpha val="43137"/>
                    </a:srgbClr>
                  </a:outerShdw>
                </a:effectLst>
              </a:rPr>
              <a:t>Кризові явища та критика соціології</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609600" y="1295401"/>
            <a:ext cx="10972800" cy="4800600"/>
          </a:xfrm>
        </p:spPr>
        <p:txBody>
          <a:bodyPr>
            <a:normAutofit/>
          </a:bodyPr>
          <a:lstStyle/>
          <a:p>
            <a:pPr algn="just"/>
            <a:r>
              <a:rPr lang="uk-UA" dirty="0" smtClean="0"/>
              <a:t>Соціологія </a:t>
            </a:r>
            <a:r>
              <a:rPr lang="uk-UA" dirty="0"/>
              <a:t>іноді сприймається як абстрактна </a:t>
            </a:r>
            <a:r>
              <a:rPr lang="uk-UA" dirty="0" smtClean="0"/>
              <a:t>дисципліна, </a:t>
            </a:r>
            <a:r>
              <a:rPr lang="uk-UA" dirty="0"/>
              <a:t>відірвана від повсякденного життя. Таке сприйняття часто виникає через те, що соціологічні дослідження та термінологія можуть бути складними та </a:t>
            </a:r>
            <a:r>
              <a:rPr lang="uk-UA" dirty="0" smtClean="0"/>
              <a:t>не завжди </a:t>
            </a:r>
            <a:r>
              <a:rPr lang="uk-UA" dirty="0"/>
              <a:t>доступними для широкої громадськості</a:t>
            </a:r>
            <a:r>
              <a:rPr lang="uk-UA" dirty="0" smtClean="0"/>
              <a:t>.</a:t>
            </a:r>
          </a:p>
          <a:p>
            <a:pPr algn="just"/>
            <a:r>
              <a:rPr lang="uk-UA" dirty="0" smtClean="0"/>
              <a:t>До того ж соціологію часто розглядають </a:t>
            </a:r>
            <a:r>
              <a:rPr lang="uk-UA" dirty="0"/>
              <a:t>як </a:t>
            </a:r>
            <a:r>
              <a:rPr lang="uk-UA" dirty="0" smtClean="0"/>
              <a:t>обмежену політичними чи електоральними дослідженнями та не бачать можливостей її практичного застосування у багатьох інших сферах, це дійсно знижує громадський </a:t>
            </a:r>
            <a:r>
              <a:rPr lang="uk-UA" dirty="0"/>
              <a:t>інтерес, підтримку та фінансування соціологічних досліджень.</a:t>
            </a:r>
            <a:endParaRPr lang="uk-UA" dirty="0" smtClean="0"/>
          </a:p>
        </p:txBody>
      </p:sp>
    </p:spTree>
    <p:extLst>
      <p:ext uri="{BB962C8B-B14F-4D97-AF65-F5344CB8AC3E}">
        <p14:creationId xmlns:p14="http://schemas.microsoft.com/office/powerpoint/2010/main" val="1883266337"/>
      </p:ext>
    </p:extLst>
  </p:cSld>
  <p:clrMapOvr>
    <a:masterClrMapping/>
  </p:clrMapOvr>
</p:sld>
</file>

<file path=ppt/theme/theme1.xml><?xml version="1.0" encoding="utf-8"?>
<a:theme xmlns:a="http://schemas.openxmlformats.org/drawingml/2006/main" name="Salerio template">
  <a:themeElements>
    <a:clrScheme name="Custom 347">
      <a:dk1>
        <a:srgbClr val="263248"/>
      </a:dk1>
      <a:lt1>
        <a:srgbClr val="FFFFFF"/>
      </a:lt1>
      <a:dk2>
        <a:srgbClr val="434343"/>
      </a:dk2>
      <a:lt2>
        <a:srgbClr val="E0E4E9"/>
      </a:lt2>
      <a:accent1>
        <a:srgbClr val="3F5378"/>
      </a:accent1>
      <a:accent2>
        <a:srgbClr val="263248"/>
      </a:accent2>
      <a:accent3>
        <a:srgbClr val="92A8C8"/>
      </a:accent3>
      <a:accent4>
        <a:srgbClr val="C7D3E6"/>
      </a:accent4>
      <a:accent5>
        <a:srgbClr val="FF9800"/>
      </a:accent5>
      <a:accent6>
        <a:srgbClr val="D26F00"/>
      </a:accent6>
      <a:hlink>
        <a:srgbClr val="3F5378"/>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Salerio · SlidesCarnival</Template>
  <TotalTime>738</TotalTime>
  <Words>1888</Words>
  <Application>Microsoft Office PowerPoint</Application>
  <PresentationFormat>Широкий екран</PresentationFormat>
  <Paragraphs>99</Paragraphs>
  <Slides>27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27</vt:i4>
      </vt:variant>
    </vt:vector>
  </HeadingPairs>
  <TitlesOfParts>
    <vt:vector size="32" baseType="lpstr">
      <vt:lpstr>Arial</vt:lpstr>
      <vt:lpstr>Arvo</vt:lpstr>
      <vt:lpstr>Roboto Condensed</vt:lpstr>
      <vt:lpstr>Roboto Condensed Light</vt:lpstr>
      <vt:lpstr>Salerio template</vt:lpstr>
      <vt:lpstr>Тема. Криза в сучасній соціології: виклики та можливості </vt:lpstr>
      <vt:lpstr>Презентація PowerPoint</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Кризові явища та критика соціології</vt:lpstr>
      <vt:lpstr>Можливості виходу з кризи</vt:lpstr>
      <vt:lpstr>Можливості виходу з кризи</vt:lpstr>
      <vt:lpstr>Дискусія щодо ролі соціолога у сучасному світі</vt:lpstr>
      <vt:lpstr>Дискусія щодо ролі соціолога у сучасному світі</vt:lpstr>
      <vt:lpstr>Дискусія щодо ролі соціолога у сучасному світі</vt:lpstr>
      <vt:lpstr>Дискусія щодо ролі соціолога у сучасному світі</vt:lpstr>
      <vt:lpstr>Дискусія щодо ролі соціолога у сучасному світі</vt:lpstr>
      <vt:lpstr>Дискусія щодо ролі соціолога у сучасному світі</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методів в кількісній і якісній стратегїї дослідження»</dc:title>
  <dc:creator>Гойда Анна</dc:creator>
  <cp:lastModifiedBy>Taisiia</cp:lastModifiedBy>
  <cp:revision>38</cp:revision>
  <dcterms:created xsi:type="dcterms:W3CDTF">2020-10-05T19:12:53Z</dcterms:created>
  <dcterms:modified xsi:type="dcterms:W3CDTF">2023-10-30T20:36:27Z</dcterms:modified>
</cp:coreProperties>
</file>