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252442A-10B7-4ED9-BD98-3D13386F377E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865970A-C607-42F9-A3FC-5ADD3FC5AE4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2166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2442A-10B7-4ED9-BD98-3D13386F377E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970A-C607-42F9-A3FC-5ADD3FC5AE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31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2442A-10B7-4ED9-BD98-3D13386F377E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970A-C607-42F9-A3FC-5ADD3FC5AE4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2607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2442A-10B7-4ED9-BD98-3D13386F377E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970A-C607-42F9-A3FC-5ADD3FC5AE4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82427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2442A-10B7-4ED9-BD98-3D13386F377E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970A-C607-42F9-A3FC-5ADD3FC5AE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0767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2442A-10B7-4ED9-BD98-3D13386F377E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970A-C607-42F9-A3FC-5ADD3FC5AE4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84419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2442A-10B7-4ED9-BD98-3D13386F377E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970A-C607-42F9-A3FC-5ADD3FC5AE4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0885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2442A-10B7-4ED9-BD98-3D13386F377E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970A-C607-42F9-A3FC-5ADD3FC5AE4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05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2442A-10B7-4ED9-BD98-3D13386F377E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970A-C607-42F9-A3FC-5ADD3FC5AE4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588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2442A-10B7-4ED9-BD98-3D13386F377E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970A-C607-42F9-A3FC-5ADD3FC5AE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113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2442A-10B7-4ED9-BD98-3D13386F377E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970A-C607-42F9-A3FC-5ADD3FC5AE42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3260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2442A-10B7-4ED9-BD98-3D13386F377E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970A-C607-42F9-A3FC-5ADD3FC5AE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568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2442A-10B7-4ED9-BD98-3D13386F377E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970A-C607-42F9-A3FC-5ADD3FC5AE42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8206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2442A-10B7-4ED9-BD98-3D13386F377E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970A-C607-42F9-A3FC-5ADD3FC5AE4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4017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2442A-10B7-4ED9-BD98-3D13386F377E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970A-C607-42F9-A3FC-5ADD3FC5AE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53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2442A-10B7-4ED9-BD98-3D13386F377E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970A-C607-42F9-A3FC-5ADD3FC5AE42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0105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2442A-10B7-4ED9-BD98-3D13386F377E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970A-C607-42F9-A3FC-5ADD3FC5AE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946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252442A-10B7-4ED9-BD98-3D13386F377E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865970A-C607-42F9-A3FC-5ADD3FC5AE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052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91BC65-3C4C-4A96-A8B1-CF8D5150E5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2142064"/>
            <a:ext cx="6815669" cy="1515533"/>
          </a:xfrm>
        </p:spPr>
        <p:txBody>
          <a:bodyPr/>
          <a:lstStyle/>
          <a:p>
            <a:r>
              <a:rPr lang="uk-UA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Метою</a:t>
            </a:r>
            <a:r>
              <a:rPr lang="uk-UA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викладання навчальної дисципліни</a:t>
            </a:r>
            <a:r>
              <a:rPr lang="uk-UA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є:</a:t>
            </a:r>
            <a:r>
              <a:rPr lang="uk-UA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формування необхідної комунікативної спроможності у сферах професійного та ситуативного спілкування в усній і письмових формах.</a:t>
            </a:r>
            <a:br>
              <a:rPr lang="ru-RU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2750801-9FAC-46B7-8D24-2087B43299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.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93742F-C366-4031-9041-1B2535324B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7" y="3544476"/>
            <a:ext cx="2143125" cy="175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762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53660D-E206-4CAD-A2E4-8D576192D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65266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uk-UA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Основними</a:t>
            </a:r>
            <a:r>
              <a:rPr lang="uk-UA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завданнями вивчення дисципліни</a:t>
            </a:r>
            <a:r>
              <a:rPr lang="uk-UA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«Німецька мова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 </a:t>
            </a:r>
            <a:r>
              <a:rPr lang="uk-UA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є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br>
              <a:rPr lang="ru-RU" sz="20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</a:br>
            <a:r>
              <a:rPr lang="uk-UA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ru-RU" sz="20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</a:br>
            <a:endParaRPr lang="ru-RU" sz="2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4A0E0C-E7A6-44F0-B92A-16297C6AA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634792"/>
            <a:ext cx="9601196" cy="1652660"/>
          </a:xfrm>
        </p:spPr>
        <p:txBody>
          <a:bodyPr>
            <a:normAutofit fontScale="77500" lnSpcReduction="20000"/>
          </a:bodyPr>
          <a:lstStyle/>
          <a:p>
            <a:r>
              <a:rPr lang="uk-UA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набуття навичок практичного володіння німецькою мовою в різних видах мовленнєвої діяльності в обсязі тематики, зумовленої професійними потребами;</a:t>
            </a:r>
            <a:br>
              <a:rPr lang="ru-RU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</a:br>
            <a:r>
              <a:rPr lang="uk-UA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одержання новітньої фахової інформації німецькою мовою;</a:t>
            </a:r>
            <a:br>
              <a:rPr lang="ru-RU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</a:br>
            <a:r>
              <a:rPr lang="uk-UA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переклад з німецької мови на українську текстів  суспільно-політичного характеру;</a:t>
            </a:r>
            <a:br>
              <a:rPr lang="ru-RU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</a:br>
            <a:r>
              <a:rPr lang="uk-UA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реферування та анотування суспільно-політичної літератури рідною та німецькою мовами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D8ED03E-A96A-4EA8-8F19-1030B8785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25" y="3974380"/>
            <a:ext cx="219075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565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12C6B7-F544-405C-B33F-2AF532BC0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Згідно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 </a:t>
            </a:r>
            <a:r>
              <a:rPr lang="ru-RU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вимогами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освітньо-професійної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програми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студенти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повинні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досягти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таких </a:t>
            </a:r>
            <a:r>
              <a:rPr lang="ru-RU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компетентностей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br>
              <a:rPr lang="ru-RU" sz="20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</a:br>
            <a:endParaRPr lang="ru-RU" sz="2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AFC8D5-AAAA-4F2D-BB39-C7CF32A30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50000"/>
              </a:lnSpc>
              <a:buFont typeface="Times New Roman" panose="02020603050405020304" pitchFamily="18" charset="0"/>
              <a:buChar char="-"/>
              <a:tabLst>
                <a:tab pos="809625" algn="l"/>
              </a:tabLst>
            </a:pPr>
            <a:r>
              <a:rPr lang="uk-UA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 </a:t>
            </a:r>
            <a:r>
              <a:rPr lang="uk-UA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професійно</a:t>
            </a:r>
            <a:r>
              <a:rPr lang="uk-UA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-орієнтовану комунікативну німецькомовну компетентність, що охоплює такі види </a:t>
            </a:r>
            <a:r>
              <a:rPr lang="uk-UA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компетентностей</a:t>
            </a:r>
            <a:r>
              <a:rPr lang="uk-UA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Times New Roman" panose="02020603050405020304" pitchFamily="18" charset="0"/>
              <a:buChar char="-"/>
              <a:tabLst>
                <a:tab pos="809625" algn="l"/>
              </a:tabLst>
            </a:pPr>
            <a:r>
              <a:rPr lang="uk-UA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uk-UA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мовну</a:t>
            </a:r>
            <a:r>
              <a:rPr lang="uk-UA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компетентність, що включає </a:t>
            </a:r>
            <a:r>
              <a:rPr lang="uk-UA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мовні</a:t>
            </a:r>
            <a:r>
              <a:rPr lang="uk-UA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знання (лексичні, граматичні, фонетичні) і відповідні навички;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Times New Roman" panose="02020603050405020304" pitchFamily="18" charset="0"/>
              <a:buChar char="-"/>
              <a:tabLst>
                <a:tab pos="809625" algn="l"/>
              </a:tabLst>
            </a:pPr>
            <a:r>
              <a:rPr lang="uk-UA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uk-UA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професійно</a:t>
            </a:r>
            <a:r>
              <a:rPr lang="uk-UA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-орієнтовану мовленнєву компетентність, компетентність в аудіюванні, говорінні, читанні, письмі.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sz="1800" b="1" kern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4992240-C05B-4761-B51C-BB7E5E8FC8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447" y="5005633"/>
            <a:ext cx="5416386" cy="120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4949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</TotalTime>
  <Words>151</Words>
  <Application>Microsoft Office PowerPoint</Application>
  <PresentationFormat>Широкоэкранный</PresentationFormat>
  <Paragraphs>9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Garamond</vt:lpstr>
      <vt:lpstr>Times New Roman</vt:lpstr>
      <vt:lpstr>Натуральные материалы</vt:lpstr>
      <vt:lpstr>Метою викладання навчальної дисципліни є:  формування необхідної комунікативної спроможності у сферах професійного та ситуативного спілкування в усній і письмових формах. </vt:lpstr>
      <vt:lpstr>Основними завданнями вивчення дисципліни «Німецька мова» є: . </vt:lpstr>
      <vt:lpstr>Згідно з вимогами освітньо-професійної  програми студенти повинні досягти таких компетентностей: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Метою викладання навчальної дисципліни є:  формування необхідної комунікативної спроможності у сферах професійного та ситуативного спілкування в усній і письмових формах. </dc:title>
  <dc:creator>Олег</dc:creator>
  <cp:lastModifiedBy>Олег</cp:lastModifiedBy>
  <cp:revision>1</cp:revision>
  <dcterms:created xsi:type="dcterms:W3CDTF">2020-09-03T19:34:11Z</dcterms:created>
  <dcterms:modified xsi:type="dcterms:W3CDTF">2020-09-03T19:39:17Z</dcterms:modified>
</cp:coreProperties>
</file>