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7" r:id="rId6"/>
    <p:sldId id="281" r:id="rId7"/>
    <p:sldId id="265" r:id="rId8"/>
    <p:sldId id="266" r:id="rId9"/>
    <p:sldId id="267" r:id="rId10"/>
    <p:sldId id="268" r:id="rId11"/>
    <p:sldId id="280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978EF0-9D57-4799-A5D0-80FBBFE6FB8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4B76402-DE05-4B49-849A-E14DE47B2E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Екологічна імунологія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робота </a:t>
            </a:r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метод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способу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прикладають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супровідну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інструкцію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 методу,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коли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методами,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співпадання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пробах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(реагенту)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сумнівна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повторно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особи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реагентами,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вміщує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таких умов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дадуть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сумнівну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негативною,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означає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різновидність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резус, так званий фактор DU,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популяції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частотою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близько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1%.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хворого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жінки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донора –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Rh+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таким чином,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Інколи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зустрічаються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повторно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розділення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(Rh0),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анти-C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резус-C, E,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реагентами.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у чистому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співвідношеннях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методами,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D.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539360" cy="594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1.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конглютинації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желатину (в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підігрівом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46–48 °C)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кров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2–5 мл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зсідання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лишається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невелика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недостатньо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струснути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згусток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відділення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3,8-5,0 %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цитрату (0,25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цитрату на 1 мл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гепарином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стабілізатором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доливають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верху 0,9 %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1500 об./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проколу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негайно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змішаною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желатином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1:2.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холодильнику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+6 ± 2 °C.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штативі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розміщують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три ряди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центрифужних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об'ємом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мл) у кожному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(Rh0+)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(Rh0-)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 10 %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підігрітого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46 до 48 °C.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другого ряду – по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контролем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виключення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неспецифічного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рахунок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теплових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холодових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штатив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баню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46 до 48 °C на 5–10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сухо-повітряний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термостат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виймання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термостату до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5–8 мл 0,9%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1–2-кратного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перекидання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переглядають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неозброєним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лупу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двократним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Результат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результату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розрізняються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червоних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грудочок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прозорому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знебарвленому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негативного результату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рівномірно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забарвлену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(Rh0),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(Rh0+).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дали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(Rh0), -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(Rh0).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співпадання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0(I).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третього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(контрольного) ряду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повинно бути.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контрольного ряду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неспецифічність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умов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врахований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таких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теплим 0,9 %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вимивання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аутоантитіл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сумнівного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мікроскопічне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2.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стандартного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універсального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реагенту (в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підігріву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потрібна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взята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уколу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пальця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консервована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згустку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взятої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без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стабілізатора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+6 ± 2 °C.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штатив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ряди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кожному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1-го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 стандартного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 0,9 %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33 %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поліглюкіну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поволі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повертають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нахиляючи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майже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горизонтального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так,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розпливався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розпливання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Як правило,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стійкого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антиген-антитіло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вираженої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зважаючи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сповільненої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аглютинабельності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контакт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реагентом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повертанні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2-3 мл 0,9 %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2–3-кратним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передивляються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неозброєним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лупу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2-кратним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грудочок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пластівців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склеєних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освітленої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гомогенне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забарвлення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перегляду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2-му контрольному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2-го контрольного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повинно бути.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контрольного ряду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вказує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неспецифічне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таких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теплим 0,9 %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вимивання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3.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за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сольовому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маленьких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імунологічних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придатна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резус-антитіла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обробка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кров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2–3 мл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0,25 мл (5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3,8–5,0%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цитрату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доверху 0,9 %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ротора 1500 об./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без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стабілізатора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такому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зсідання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залишається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Одержані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такою методикою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вказано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вище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відмитих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2% завис,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позначену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49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крапель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Припустимо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у холодильнику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+6 ± 2 °C.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 штатив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встановлюють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два ряди маленьких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кожному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контролю.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вносять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другого ряду – по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(0,05 мл)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0,9 %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перші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2%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по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2%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струшуванням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штатив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термостат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°C на 1 год.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дно,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увійшовши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контакт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розглядати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повздовжній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джерелом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закритим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матовим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Результат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осаду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результату осад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розташовується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нерівномірним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шаром. Видно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шорсткість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губчастість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зернистість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Контури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зігнуті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іноді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згорнуті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розташовуються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хвилястого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віночка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навколо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центральної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негативного результату осад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розташовується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рівномірним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шаром без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шорсткостей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інколи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невеликим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просвітленням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правильно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окреслене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коло.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осаду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негативного результату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завжди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вважають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вірогідними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співпадання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однойменної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зазначити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виявляють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різновид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фактора DU.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4.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за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ними.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виробляються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гетерогібридомою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культуральної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гібридомних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клітин-продуцентів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виключає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контамінації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патогенними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вірусами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призначені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D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серологічних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випускають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Оскільки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IgM-антитіла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варіантом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зокрема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DU),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желатиновому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IgG-антитіла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Такими реагентами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анти-D-IgG-реагенти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Анти-D-IgM-антитіла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D-антиген,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використовуватись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модифікації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анти-C-супер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вміщують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викликати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C-антиген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придатний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C-антигену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AB0.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анти-C-антитіла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тесту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злегка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підігріти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анти-CDE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C (один IgM-клон), D-антигену (один IgM-клон та один IgG-клон)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E (один IgM-клон) шляхом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підкреслити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DU-позитивні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аглютинуються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реагентом.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слабкий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фенотип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виявити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непрямому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IgG-компонентів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анти-CDE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анти-резус-тест-реагентами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одну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3–5%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сполучають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рідкого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тест-реагенту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ротора 1000 об./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Допускається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°C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Обережно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осад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негативного результату осад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легко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розбивається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гомогенну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непрозору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осад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розбивається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залишаючись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декількох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прозорої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тесту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змочуваною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тест-реагенту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мл),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Через 20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 секунд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погойдувати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площину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починається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60 сек.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три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хвилини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уникаючи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висихання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1).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284984"/>
            <a:ext cx="4788297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4826675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ліворуч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анти-D-супер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тесту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комірку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тест-реагенту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анти-резус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3–5%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вручну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вібратором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ротора 1000 об./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до 27 °C)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Злегка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розбивається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рівномірного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забарвлення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результату осад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залишається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Зчитування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прохідному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світлі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дзеркалом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апарату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автоматичного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обліку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мікроплат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5.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Непрямий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DU-антигену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тесту: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3–5 %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0,9%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сполучають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краплею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анти-CDE-антитіл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баню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37 °C на 15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інкубації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тричі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доливають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верху 0,9%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1500 об./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осаду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антиглобулінової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обертання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ротора 1000 об./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свідчить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антигена DU.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негативного результату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паралельний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D-позитивними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D-негативними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Кумбса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приналежність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запропонованих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вибір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порівняйте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158" y="4509120"/>
            <a:ext cx="3788842" cy="25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5381407" cy="24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ГРУПИ КРОВІ ЗА ДОПОМОГОЮ ПЕРЕХРЕСНОГО МЕТОДУ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системами АВ0 та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бівлі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секундомір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ізотонічний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рукавички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нітрилові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нирковидні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лотки,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0(I), A(II), B(III),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І, ІІ, ІІІ, ІV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капілярна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венозна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готують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Кров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2-4 мл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0,25-0,50 мл 3,8 %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5,0 %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цитрату,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гепарин,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консервант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(на 10,0 мл) до верху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доливають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0,9 %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вміст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центрифугують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швидкості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обертання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ротора 1500 об./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відстоюють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осадження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Надосад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зливають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0,9 %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початкового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об'єму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стандарт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перехресним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холодильнику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+6 ± 2 °C.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Термін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до 3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діб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тест-еритроцити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одержати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готовому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закладах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служби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1960" cy="444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err="1" smtClean="0"/>
              <a:t>Оцінка</a:t>
            </a:r>
            <a:r>
              <a:rPr lang="ru-RU" sz="1200" dirty="0" smtClean="0"/>
              <a:t> </a:t>
            </a:r>
            <a:r>
              <a:rPr lang="ru-RU" sz="1200" dirty="0" err="1" smtClean="0"/>
              <a:t>придатності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крові</a:t>
            </a:r>
            <a:r>
              <a:rPr lang="ru-RU" sz="1200" dirty="0" smtClean="0"/>
              <a:t> до </a:t>
            </a:r>
            <a:r>
              <a:rPr lang="ru-RU" sz="1200" dirty="0" err="1" smtClean="0"/>
              <a:t>переливання</a:t>
            </a:r>
            <a:r>
              <a:rPr lang="ru-RU" sz="1200" dirty="0" smtClean="0"/>
              <a:t> по </a:t>
            </a:r>
            <a:r>
              <a:rPr lang="ru-RU" sz="1200" dirty="0" err="1" smtClean="0"/>
              <a:t>зовнішньому</a:t>
            </a:r>
            <a:r>
              <a:rPr lang="ru-RU" sz="1200" dirty="0" smtClean="0"/>
              <a:t> </a:t>
            </a:r>
            <a:r>
              <a:rPr lang="ru-RU" sz="1200" dirty="0" err="1" smtClean="0"/>
              <a:t>вигляду</a:t>
            </a:r>
            <a:endParaRPr lang="ru-RU" sz="1200" dirty="0" smtClean="0"/>
          </a:p>
          <a:p>
            <a:r>
              <a:rPr lang="ru-RU" sz="1200" dirty="0" smtClean="0"/>
              <a:t>1 – кров, яка </a:t>
            </a:r>
            <a:r>
              <a:rPr lang="ru-RU" sz="1200" dirty="0" err="1" smtClean="0"/>
              <a:t>придатна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переливання</a:t>
            </a:r>
            <a:r>
              <a:rPr lang="ru-RU" sz="1200" dirty="0" smtClean="0"/>
              <a:t>; 2 - кров, </a:t>
            </a:r>
            <a:r>
              <a:rPr lang="ru-RU" sz="1200" dirty="0" err="1" smtClean="0"/>
              <a:t>непридатна</a:t>
            </a:r>
            <a:r>
              <a:rPr lang="ru-RU" sz="1200" dirty="0" smtClean="0"/>
              <a:t> для </a:t>
            </a:r>
            <a:r>
              <a:rPr lang="ru-RU" sz="1200" dirty="0" err="1" smtClean="0"/>
              <a:t>оцінки</a:t>
            </a:r>
            <a:r>
              <a:rPr lang="ru-RU" sz="1200" dirty="0" smtClean="0"/>
              <a:t> (</a:t>
            </a:r>
            <a:r>
              <a:rPr lang="ru-RU" sz="1200" dirty="0" err="1" smtClean="0"/>
              <a:t>немає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відстою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крові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3 – кров, </a:t>
            </a:r>
            <a:r>
              <a:rPr lang="ru-RU" sz="1200" dirty="0" err="1" smtClean="0"/>
              <a:t>непридатна</a:t>
            </a:r>
            <a:r>
              <a:rPr lang="ru-RU" sz="1200" dirty="0" smtClean="0"/>
              <a:t> до </a:t>
            </a:r>
            <a:r>
              <a:rPr lang="ru-RU" sz="1200" dirty="0" err="1" smtClean="0"/>
              <a:t>переливання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внаслідок</a:t>
            </a:r>
            <a:r>
              <a:rPr lang="ru-RU" sz="1200" dirty="0" smtClean="0"/>
              <a:t> </a:t>
            </a:r>
            <a:r>
              <a:rPr lang="ru-RU" sz="1200" dirty="0" err="1" smtClean="0"/>
              <a:t>відсутності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етикетки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4– </a:t>
            </a:r>
            <a:r>
              <a:rPr lang="ru-RU" sz="1200" dirty="0" err="1" smtClean="0"/>
              <a:t>порушення</a:t>
            </a:r>
            <a:r>
              <a:rPr lang="ru-RU" sz="1200" dirty="0" smtClean="0"/>
              <a:t> </a:t>
            </a:r>
            <a:r>
              <a:rPr lang="ru-RU" sz="1200" dirty="0" err="1" smtClean="0"/>
              <a:t>герметичності</a:t>
            </a:r>
            <a:r>
              <a:rPr lang="ru-RU" sz="1200" dirty="0" smtClean="0"/>
              <a:t> </a:t>
            </a:r>
            <a:r>
              <a:rPr lang="ru-RU" sz="1200" dirty="0" err="1" smtClean="0"/>
              <a:t>упакування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5–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масивних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згустків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6– </a:t>
            </a:r>
            <a:r>
              <a:rPr lang="ru-RU" sz="1200" dirty="0" err="1" smtClean="0"/>
              <a:t>наявність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гемолізу</a:t>
            </a:r>
            <a:r>
              <a:rPr lang="ru-RU" sz="1200" dirty="0" smtClean="0"/>
              <a:t>;</a:t>
            </a:r>
          </a:p>
          <a:p>
            <a:r>
              <a:rPr lang="ru-RU" sz="1200" dirty="0" smtClean="0"/>
              <a:t>7– </a:t>
            </a:r>
            <a:r>
              <a:rPr lang="ru-RU" sz="1200" dirty="0" err="1" smtClean="0"/>
              <a:t>інфікована</a:t>
            </a:r>
            <a:r>
              <a:rPr lang="ru-RU" sz="1200" dirty="0" smtClean="0"/>
              <a:t> кров (мутна плазма, </a:t>
            </a:r>
            <a:r>
              <a:rPr lang="ru-RU" sz="1200" dirty="0" err="1" smtClean="0"/>
              <a:t>відсутнє</a:t>
            </a:r>
            <a:r>
              <a:rPr lang="ru-RU" sz="1200" dirty="0" smtClean="0"/>
              <a:t> </a:t>
            </a:r>
            <a:r>
              <a:rPr lang="ru-RU" sz="1200" dirty="0" err="1" smtClean="0"/>
              <a:t>розділення</a:t>
            </a:r>
            <a:r>
              <a:rPr lang="ru-RU" sz="1200" dirty="0" smtClean="0"/>
              <a:t> на </a:t>
            </a:r>
            <a:r>
              <a:rPr lang="ru-RU" sz="1200" dirty="0" err="1" smtClean="0"/>
              <a:t>шари</a:t>
            </a:r>
            <a:r>
              <a:rPr lang="ru-RU" sz="1200" dirty="0" smtClean="0"/>
              <a:t>);</a:t>
            </a:r>
          </a:p>
          <a:p>
            <a:r>
              <a:rPr lang="ru-RU" sz="1200" dirty="0" smtClean="0"/>
              <a:t>8– </a:t>
            </a:r>
            <a:r>
              <a:rPr lang="ru-RU" sz="1200" dirty="0" err="1" smtClean="0"/>
              <a:t>інфікована</a:t>
            </a:r>
            <a:r>
              <a:rPr lang="ru-RU" sz="1200" dirty="0" smtClean="0"/>
              <a:t> кров (у </a:t>
            </a:r>
            <a:r>
              <a:rPr lang="ru-RU" sz="1200" dirty="0" err="1" smtClean="0"/>
              <a:t>плазмі</a:t>
            </a:r>
            <a:r>
              <a:rPr lang="ru-RU" sz="1200" dirty="0" smtClean="0"/>
              <a:t> </a:t>
            </a:r>
            <a:r>
              <a:rPr lang="ru-RU" sz="1200" dirty="0" err="1" smtClean="0"/>
              <a:t>плівка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пластівці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0"/>
            <a:ext cx="41433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8024" y="2852936"/>
            <a:ext cx="2069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Проба на </a:t>
            </a:r>
            <a:r>
              <a:rPr lang="ru-RU" sz="1200" dirty="0" err="1" smtClean="0"/>
              <a:t>сумісність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крові</a:t>
            </a:r>
            <a:r>
              <a:rPr lang="ru-RU" sz="1200" dirty="0" smtClean="0"/>
              <a:t> по </a:t>
            </a:r>
            <a:r>
              <a:rPr lang="ru-RU" sz="1200" dirty="0" err="1" smtClean="0"/>
              <a:t>системі</a:t>
            </a:r>
            <a:r>
              <a:rPr lang="ru-RU" sz="1200" dirty="0" smtClean="0"/>
              <a:t> АВ0 а) - кров </a:t>
            </a:r>
            <a:r>
              <a:rPr lang="ru-RU" sz="1200" dirty="0" err="1" smtClean="0"/>
              <a:t>сумісна</a:t>
            </a:r>
            <a:r>
              <a:rPr lang="ru-RU" sz="1200" dirty="0" smtClean="0"/>
              <a:t> б) - кров не </a:t>
            </a:r>
            <a:r>
              <a:rPr lang="ru-RU" sz="1200" dirty="0" err="1" smtClean="0"/>
              <a:t>сумісна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48264" y="2852936"/>
            <a:ext cx="1997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Проба на </a:t>
            </a:r>
            <a:r>
              <a:rPr lang="ru-RU" sz="1200" dirty="0" err="1" smtClean="0"/>
              <a:t>сумісність</a:t>
            </a:r>
            <a:r>
              <a:rPr lang="ru-RU" sz="1200" dirty="0" smtClean="0"/>
              <a:t> </a:t>
            </a:r>
            <a:r>
              <a:rPr lang="ru-RU" sz="1200" dirty="0" err="1" smtClean="0"/>
              <a:t>крові</a:t>
            </a:r>
            <a:r>
              <a:rPr lang="ru-RU" sz="1200" dirty="0" smtClean="0"/>
              <a:t> по резус фактору а) - кров </a:t>
            </a:r>
            <a:r>
              <a:rPr lang="ru-RU" sz="1200" dirty="0" err="1" smtClean="0"/>
              <a:t>сумісна</a:t>
            </a:r>
            <a:r>
              <a:rPr lang="ru-RU" sz="1200" dirty="0" smtClean="0"/>
              <a:t> б) - кров не </a:t>
            </a:r>
            <a:r>
              <a:rPr lang="ru-RU" sz="1200" dirty="0" err="1" smtClean="0"/>
              <a:t>сумісна</a:t>
            </a:r>
            <a:endParaRPr lang="ru-RU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060848"/>
            <a:ext cx="4186758" cy="20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51720" y="76470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Визначте який резус </a:t>
            </a:r>
            <a:r>
              <a:rPr lang="uk-UA" dirty="0" err="1" smtClean="0"/>
              <a:t>фоктор</a:t>
            </a:r>
            <a:r>
              <a:rPr lang="uk-UA" dirty="0" smtClean="0"/>
              <a:t> у двох пробах?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91440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перехресним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базується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паралельному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обстежуваної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Паралельне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 та B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обов'язкове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реципієнтів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0(I), A(II)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AB0(IV)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0(I), A(II)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B(III).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позначками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пластинку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0(I), A(II)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зліва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направо.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пластинки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написами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(0,01 мл)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зліва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направо: 0(I), A(II)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B(III). З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піпеткою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знімають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великій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(0,1 мл)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підготовлені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тією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піпеткою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набирають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обстежуваної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наносять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маленькій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(0,01 мл) в 6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перший ряд) -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поряд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кожною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краплею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підготовленої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старанно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чистою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Пластинку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періодично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погойдують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ходом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раніше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з'явилася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(0,05 мл) 0,9 %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продовжують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спостереження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погойдуванні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пластинки до 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зрозуміти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Трактування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співставленням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(два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ряди)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ряд).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отриманих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повинні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співпадати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встановленні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AB(IV)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провести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AB(IV).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Підтвердженням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належності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цієї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зразків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перехресного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один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донором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обгрунтуйте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58210" cy="464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4724400"/>
            <a:ext cx="41529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503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714752"/>
            <a:ext cx="59531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361660"/>
            <a:ext cx="8315325" cy="249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2923381" cy="371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Визначте групи крові </a:t>
            </a:r>
            <a:r>
              <a:rPr lang="uk-UA" dirty="0" err="1" smtClean="0"/>
              <a:t>перехрестною</a:t>
            </a:r>
            <a:r>
              <a:rPr lang="uk-UA" dirty="0" smtClean="0"/>
              <a:t> реакцією?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ВИЗНАЧЕННЯ РЕЗУС-НАЛЕЖНОСТІ КРОВІ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секундомір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пластикові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ізотонічний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фізіологічний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рукавички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нітрилові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нирковидні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лотки,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центрифужні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тонкостінні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ємністю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10–15 мл;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висотою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2–2,5 см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діаметром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0,5–0,6 см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гладким дном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заокругленої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планшети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заглибинами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конфігурації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водяна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баня при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46 до 48 °C; лупа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6–8-кратним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збільшенням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термостат (37° C); 10%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желатину (желатин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зберігати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консервантами: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сульфацилом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(альбуцидом)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 мг альбуциду на 10 мл 10%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азидом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розрахунку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мг на 10 мл 10%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желатину);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контрольні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фенотипу;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капілярна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венозна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резус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пари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D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генетично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зумовлені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представлені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трьома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парами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алеломорфних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хромосом.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комбінації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створюють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18 теоретично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фенотипів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трансфузіологічній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підлягають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обліку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першу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чергу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три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D, C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D,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сильним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імуногеном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знаходитися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разом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окремо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бути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взагалі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(генотип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ccddee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розділити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на 8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З них 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 D,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Rh+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а 4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антигену D,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AB0,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практично не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буває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природних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виключно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характер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утворюються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Rh-несумісної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вагітності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Врахування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Rh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важливим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практики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трансфузійної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алоімунних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два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спочатку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стандартною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моноклональними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реагентами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анти-D-супер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 тих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донорів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містять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крім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анти-C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анти-C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знаходитись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у чистому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C,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E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анти-D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+ С + E.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поширені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резус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європейського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населення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4492525" cy="17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 фенотипу резус необхідно проводити у жінок з підозрою на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ізосенсибілізацію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у вагітних жінок з підозрою на резус-конфліктну вагітність.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універсальних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тобто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позбавлених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придатні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людей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системою AB0.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обставин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виготовляють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системою AB0. У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враховувати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специфічність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0(I)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A(II)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A(II);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 фактор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B(III);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AB(IV)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спеціально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виготовленою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універсальною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визначається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AB(IV)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будь-якої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кожного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перевірки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специфічності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контролю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резус-позитивні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0(I)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тієї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резус-негативні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обов'язково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тієї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кров.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можуть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формою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тому методика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залежить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того,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знаходяться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резус-фактора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обов'язково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треба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двома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серіями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антирезус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стандартні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умовах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одна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тому активна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сольовому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а друга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неповні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активна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колоїдному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желатині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поліглюкіні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то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резус-належності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проводити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різними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методами, як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вказано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супровідній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інструкції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кожної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серії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128</TotalTime>
  <Words>4438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Практична робота 3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4</dc:title>
  <dc:creator>Руслан Аминов</dc:creator>
  <cp:lastModifiedBy>Руслан Аминов</cp:lastModifiedBy>
  <cp:revision>21</cp:revision>
  <dcterms:created xsi:type="dcterms:W3CDTF">2024-03-03T22:41:13Z</dcterms:created>
  <dcterms:modified xsi:type="dcterms:W3CDTF">2024-03-27T08:04:58Z</dcterms:modified>
</cp:coreProperties>
</file>