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596" autoAdjust="0"/>
  </p:normalViewPr>
  <p:slideViewPr>
    <p:cSldViewPr snapToGrid="0" snapToObjects="1">
      <p:cViewPr varScale="1">
        <p:scale>
          <a:sx n="78" d="100"/>
          <a:sy n="78" d="100"/>
        </p:scale>
        <p:origin x="11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uk-UA" b="1" i="0" dirty="0">
                <a:solidFill>
                  <a:srgbClr val="ECECEC"/>
                </a:solidFill>
                <a:effectLst/>
                <a:latin typeface="Söhne"/>
              </a:rPr>
              <a:t>Питання студентам?</a:t>
            </a:r>
          </a:p>
          <a:p>
            <a:pPr algn="l" rtl="0"/>
            <a:r>
              <a:rPr lang="uk-UA" b="1" i="0" dirty="0">
                <a:solidFill>
                  <a:srgbClr val="ECECEC"/>
                </a:solidFill>
                <a:effectLst/>
                <a:latin typeface="Söhne"/>
              </a:rPr>
              <a:t>Органічний трафік </a:t>
            </a:r>
            <a:r>
              <a:rPr lang="uk-UA" b="0" i="0" dirty="0">
                <a:solidFill>
                  <a:srgbClr val="ECECEC"/>
                </a:solidFill>
                <a:effectLst/>
                <a:latin typeface="Söhne"/>
              </a:rPr>
              <a:t>- це трафік на веб-сайт, який приходить з органічних (неоплачуваних) джерел, таких як пошукові системи. </a:t>
            </a:r>
          </a:p>
          <a:p>
            <a:pPr algn="l" rtl="0"/>
            <a:r>
              <a:rPr lang="uk-UA" b="1" i="0" dirty="0">
                <a:solidFill>
                  <a:srgbClr val="ECECEC"/>
                </a:solidFill>
                <a:effectLst/>
                <a:latin typeface="Söhne"/>
              </a:rPr>
              <a:t>Органічний трафік відрізняється від прямого трафіку?  </a:t>
            </a:r>
            <a:r>
              <a:rPr lang="uk-UA" b="0" i="0" dirty="0">
                <a:solidFill>
                  <a:srgbClr val="ECECEC"/>
                </a:solidFill>
                <a:effectLst/>
                <a:latin typeface="Söhne"/>
              </a:rPr>
              <a:t>(коли користувачі вводять 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URL-</a:t>
            </a:r>
            <a:r>
              <a:rPr lang="uk-UA" b="0" i="0" dirty="0">
                <a:solidFill>
                  <a:srgbClr val="ECECEC"/>
                </a:solidFill>
                <a:effectLst/>
                <a:latin typeface="Söhne"/>
              </a:rPr>
              <a:t>адресу безпосередньо у веб-браузері) та платного трафіку (коли реклама розміщується для залучення відвідувачів). Органічний трафік може бути згенерований завдяки вмісту сайту, який відповідає на запити користувачів у пошукових системах, а також завдяки </a:t>
            </a:r>
            <a:r>
              <a:rPr lang="en-US" b="0" i="0" dirty="0">
                <a:solidFill>
                  <a:srgbClr val="ECECEC"/>
                </a:solidFill>
                <a:effectLst/>
                <a:latin typeface="Söhne"/>
              </a:rPr>
              <a:t>SEO-</a:t>
            </a:r>
            <a:r>
              <a:rPr lang="uk-UA" b="0" i="0" dirty="0">
                <a:solidFill>
                  <a:srgbClr val="ECECEC"/>
                </a:solidFill>
                <a:effectLst/>
                <a:latin typeface="Söhne"/>
              </a:rPr>
              <a:t>оптимізації (оптимізації для пошукових систем).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ru-RU" b="0" i="0" dirty="0" err="1">
                <a:solidFill>
                  <a:srgbClr val="E8EAED"/>
                </a:solidFill>
                <a:effectLst/>
                <a:latin typeface="Google Sans"/>
              </a:rPr>
              <a:t>Під</a:t>
            </a:r>
            <a:r>
              <a:rPr lang="ru-RU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E8EAED"/>
                </a:solidFill>
                <a:effectLst/>
                <a:latin typeface="Google Sans"/>
              </a:rPr>
              <a:t>поняттям</a:t>
            </a:r>
            <a:r>
              <a:rPr lang="ru-RU" b="0" i="0" dirty="0">
                <a:solidFill>
                  <a:srgbClr val="E8EAED"/>
                </a:solidFill>
                <a:effectLst/>
                <a:latin typeface="Google Sans"/>
              </a:rPr>
              <a:t> «</a:t>
            </a:r>
            <a:r>
              <a:rPr lang="ru-RU" b="1" i="0" dirty="0" err="1">
                <a:solidFill>
                  <a:srgbClr val="E8EAED"/>
                </a:solidFill>
                <a:effectLst/>
                <a:latin typeface="Google Sans"/>
              </a:rPr>
              <a:t>гостьовий</a:t>
            </a:r>
            <a:r>
              <a:rPr lang="ru-RU" b="1" i="0" dirty="0">
                <a:solidFill>
                  <a:srgbClr val="E8EAED"/>
                </a:solidFill>
                <a:effectLst/>
                <a:latin typeface="Google Sans"/>
              </a:rPr>
              <a:t> постинг</a:t>
            </a:r>
            <a:r>
              <a:rPr lang="ru-RU" b="0" i="0" dirty="0">
                <a:solidFill>
                  <a:srgbClr val="E8EAED"/>
                </a:solidFill>
                <a:effectLst/>
                <a:latin typeface="Google Sans"/>
              </a:rPr>
              <a:t>» </a:t>
            </a:r>
            <a:r>
              <a:rPr lang="ru-RU" b="0" i="0" dirty="0" err="1">
                <a:solidFill>
                  <a:srgbClr val="E8EAED"/>
                </a:solidFill>
                <a:effectLst/>
                <a:latin typeface="Google Sans"/>
              </a:rPr>
              <a:t>мається</a:t>
            </a:r>
            <a:r>
              <a:rPr lang="ru-RU" b="0" i="0" dirty="0">
                <a:solidFill>
                  <a:srgbClr val="E8EAED"/>
                </a:solidFill>
                <a:effectLst/>
                <a:latin typeface="Google Sans"/>
              </a:rPr>
              <a:t> на </a:t>
            </a:r>
            <a:r>
              <a:rPr lang="ru-RU" b="0" i="0" dirty="0" err="1">
                <a:solidFill>
                  <a:srgbClr val="E8EAED"/>
                </a:solidFill>
                <a:effectLst/>
                <a:latin typeface="Google Sans"/>
              </a:rPr>
              <a:t>увазі</a:t>
            </a:r>
            <a:r>
              <a:rPr lang="ru-RU" b="0" i="0" dirty="0">
                <a:solidFill>
                  <a:srgbClr val="E8EAED"/>
                </a:solidFill>
                <a:effectLst/>
                <a:latin typeface="Google Sans"/>
              </a:rPr>
              <a:t> </a:t>
            </a:r>
            <a:r>
              <a:rPr lang="ru-RU" b="0" i="0" dirty="0" err="1">
                <a:solidFill>
                  <a:srgbClr val="E2EEFF"/>
                </a:solidFill>
                <a:effectLst/>
                <a:latin typeface="Google Sans"/>
              </a:rPr>
              <a:t>публікація</a:t>
            </a:r>
            <a:r>
              <a:rPr lang="ru-RU" b="0" i="0" dirty="0">
                <a:solidFill>
                  <a:srgbClr val="E2EEFF"/>
                </a:solidFill>
                <a:effectLst/>
                <a:latin typeface="Google Sans"/>
              </a:rPr>
              <a:t> тексту на </a:t>
            </a:r>
            <a:r>
              <a:rPr lang="ru-RU" b="0" i="0" dirty="0" err="1">
                <a:solidFill>
                  <a:srgbClr val="E2EEFF"/>
                </a:solidFill>
                <a:effectLst/>
                <a:latin typeface="Google Sans"/>
              </a:rPr>
              <a:t>сторонньому</a:t>
            </a:r>
            <a:r>
              <a:rPr lang="ru-RU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E2EEFF"/>
                </a:solidFill>
                <a:effectLst/>
                <a:latin typeface="Google Sans"/>
              </a:rPr>
              <a:t>блозі</a:t>
            </a:r>
            <a:r>
              <a:rPr lang="ru-RU" b="0" i="0" dirty="0">
                <a:solidFill>
                  <a:srgbClr val="E8EAED"/>
                </a:solidFill>
                <a:effectLst/>
                <a:latin typeface="Google Sans"/>
              </a:rPr>
              <a:t>. </a:t>
            </a:r>
          </a:p>
          <a:p>
            <a:pPr algn="l" rtl="0"/>
            <a:r>
              <a:rPr lang="ru-RU" b="0" i="0" dirty="0" err="1">
                <a:solidFill>
                  <a:srgbClr val="E8EAED"/>
                </a:solidFill>
                <a:effectLst/>
                <a:latin typeface="Google Sans"/>
              </a:rPr>
              <a:t>Власник</a:t>
            </a:r>
            <a:r>
              <a:rPr lang="ru-RU" b="0" i="0" dirty="0">
                <a:solidFill>
                  <a:srgbClr val="E8EAED"/>
                </a:solidFill>
                <a:effectLst/>
                <a:latin typeface="Google Sans"/>
              </a:rPr>
              <a:t> веб-ресурсу </a:t>
            </a:r>
            <a:r>
              <a:rPr lang="ru-RU" b="0" i="0" dirty="0" err="1">
                <a:solidFill>
                  <a:srgbClr val="E8EAED"/>
                </a:solidFill>
                <a:effectLst/>
                <a:latin typeface="Google Sans"/>
              </a:rPr>
              <a:t>безкоштовно</a:t>
            </a:r>
            <a:r>
              <a:rPr lang="ru-RU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E8EAED"/>
                </a:solidFill>
                <a:effectLst/>
                <a:latin typeface="Google Sans"/>
              </a:rPr>
              <a:t>отримує</a:t>
            </a:r>
            <a:r>
              <a:rPr lang="ru-RU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E8EAED"/>
                </a:solidFill>
                <a:effectLst/>
                <a:latin typeface="Google Sans"/>
              </a:rPr>
              <a:t>якісний</a:t>
            </a:r>
            <a:r>
              <a:rPr lang="ru-RU" b="0" i="0" dirty="0">
                <a:solidFill>
                  <a:srgbClr val="E8EAED"/>
                </a:solidFill>
                <a:effectLst/>
                <a:latin typeface="Google Sans"/>
              </a:rPr>
              <a:t> контент, а </a:t>
            </a:r>
            <a:r>
              <a:rPr lang="ru-RU" b="0" i="0" dirty="0" err="1">
                <a:solidFill>
                  <a:srgbClr val="E8EAED"/>
                </a:solidFill>
                <a:effectLst/>
                <a:latin typeface="Google Sans"/>
              </a:rPr>
              <a:t>ви</a:t>
            </a:r>
            <a:r>
              <a:rPr lang="ru-RU" b="0" i="0" dirty="0">
                <a:solidFill>
                  <a:srgbClr val="E8EAED"/>
                </a:solidFill>
                <a:effectLst/>
                <a:latin typeface="Google Sans"/>
              </a:rPr>
              <a:t> – </a:t>
            </a:r>
            <a:r>
              <a:rPr lang="ru-RU" b="0" i="0" dirty="0" err="1">
                <a:solidFill>
                  <a:srgbClr val="E8EAED"/>
                </a:solidFill>
                <a:effectLst/>
                <a:latin typeface="Google Sans"/>
              </a:rPr>
              <a:t>зворотнє</a:t>
            </a:r>
            <a:r>
              <a:rPr lang="ru-RU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E8EAED"/>
                </a:solidFill>
                <a:effectLst/>
                <a:latin typeface="Google Sans"/>
              </a:rPr>
              <a:t>посилання</a:t>
            </a:r>
            <a:r>
              <a:rPr lang="ru-RU" b="0" i="0" dirty="0">
                <a:solidFill>
                  <a:srgbClr val="E8EAED"/>
                </a:solidFill>
                <a:effectLst/>
                <a:latin typeface="Google Sans"/>
              </a:rPr>
              <a:t> на ваш сайт (</a:t>
            </a:r>
            <a:r>
              <a:rPr lang="ru-RU" b="0" i="0" dirty="0" err="1">
                <a:solidFill>
                  <a:srgbClr val="E8EAED"/>
                </a:solidFill>
                <a:effectLst/>
                <a:latin typeface="Google Sans"/>
              </a:rPr>
              <a:t>воно</a:t>
            </a:r>
            <a:r>
              <a:rPr lang="ru-RU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E8EAED"/>
                </a:solidFill>
                <a:effectLst/>
                <a:latin typeface="Google Sans"/>
              </a:rPr>
              <a:t>проставляється</a:t>
            </a:r>
            <a:r>
              <a:rPr lang="ru-RU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E8EAED"/>
                </a:solidFill>
                <a:effectLst/>
                <a:latin typeface="Google Sans"/>
              </a:rPr>
              <a:t>всередині</a:t>
            </a:r>
            <a:r>
              <a:rPr lang="ru-RU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E8EAED"/>
                </a:solidFill>
                <a:effectLst/>
                <a:latin typeface="Google Sans"/>
              </a:rPr>
              <a:t>статті</a:t>
            </a:r>
            <a:r>
              <a:rPr lang="ru-RU" b="0" i="0" dirty="0">
                <a:solidFill>
                  <a:srgbClr val="E8EAED"/>
                </a:solidFill>
                <a:effectLst/>
                <a:latin typeface="Google Sans"/>
              </a:rPr>
              <a:t>). В </a:t>
            </a:r>
            <a:r>
              <a:rPr lang="ru-RU" b="0" i="0" dirty="0" err="1">
                <a:solidFill>
                  <a:srgbClr val="E8EAED"/>
                </a:solidFill>
                <a:effectLst/>
                <a:latin typeface="Google Sans"/>
              </a:rPr>
              <a:t>результаті</a:t>
            </a:r>
            <a:r>
              <a:rPr lang="ru-RU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E8EAED"/>
                </a:solidFill>
                <a:effectLst/>
                <a:latin typeface="Google Sans"/>
              </a:rPr>
              <a:t>виграють</a:t>
            </a:r>
            <a:r>
              <a:rPr lang="ru-RU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E8EAED"/>
                </a:solidFill>
                <a:effectLst/>
                <a:latin typeface="Google Sans"/>
              </a:rPr>
              <a:t>обидві</a:t>
            </a:r>
            <a:r>
              <a:rPr lang="ru-RU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E8EAED"/>
                </a:solidFill>
                <a:effectLst/>
                <a:latin typeface="Google Sans"/>
              </a:rPr>
              <a:t>сторони</a:t>
            </a:r>
            <a:r>
              <a:rPr lang="ru-RU" b="0" i="0" dirty="0">
                <a:solidFill>
                  <a:srgbClr val="E8EAED"/>
                </a:solidFill>
                <a:effectLst/>
                <a:latin typeface="Google Sans"/>
              </a:rPr>
              <a:t>.</a:t>
            </a:r>
          </a:p>
          <a:p>
            <a:pPr algn="l" rtl="0"/>
            <a:r>
              <a:rPr lang="uk-UA" dirty="0"/>
              <a:t>У рекомендаціях </a:t>
            </a:r>
            <a:r>
              <a:rPr lang="en-US" dirty="0"/>
              <a:t>Google </a:t>
            </a:r>
            <a:r>
              <a:rPr lang="uk-UA" dirty="0"/>
              <a:t>є пункт, де зазначено, що гостьовий </a:t>
            </a:r>
            <a:r>
              <a:rPr lang="uk-UA" dirty="0" err="1"/>
              <a:t>постинг</a:t>
            </a:r>
            <a:r>
              <a:rPr lang="uk-UA" dirty="0"/>
              <a:t> вважається забороненим способом розкрутки сайтів. </a:t>
            </a:r>
          </a:p>
          <a:p>
            <a:pPr algn="l" rtl="0"/>
            <a:r>
              <a:rPr lang="uk-UA" dirty="0"/>
              <a:t>Мовляв, це спам. Але даний метод донині активно використовується багатьма веб-майстрами, адже це актуальний інструмент для просування сайту, що надає чимало плюсів. </a:t>
            </a:r>
            <a:br>
              <a:rPr lang="uk-UA" dirty="0">
                <a:effectLst/>
              </a:rPr>
            </a:br>
            <a:r>
              <a:rPr lang="en-US" dirty="0">
                <a:effectLst/>
              </a:rPr>
              <a:t>https://prnews.io/uk/blog/shho-take-gostovyj-postyng.html</a:t>
            </a:r>
            <a:endParaRPr lang="ru-RU" dirty="0">
              <a:effectLst/>
            </a:endParaRPr>
          </a:p>
          <a:p>
            <a:pPr algn="l" rtl="0"/>
            <a:endParaRPr lang="ru-RU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Prompt"/>
              </a:rPr>
              <a:t>200+ Free Guest Posting Sites List To Submit Guest Posts In 2023</a:t>
            </a:r>
          </a:p>
          <a:p>
            <a:pPr algn="l" rtl="0"/>
            <a:r>
              <a:rPr lang="en-US" dirty="0"/>
              <a:t>https://prnews.io/blog/free-guest-posting-sites.html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https://pro.similarweb.com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5" name="Text 2"/>
          <p:cNvSpPr/>
          <p:nvPr/>
        </p:nvSpPr>
        <p:spPr>
          <a:xfrm>
            <a:off x="833199" y="1668185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 rtl="0">
              <a:lnSpc>
                <a:spcPts val="6561"/>
              </a:lnSpc>
              <a:buNone/>
            </a:pPr>
            <a:r>
              <a:rPr lang="en-US" sz="5249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Вступ до оптимізації пошуку в Google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840820" y="3793450"/>
            <a:ext cx="6290192" cy="20425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 rtl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Коли мова йде про присутність в Інтернеті, оптимізація для пошукових систем, </a:t>
            </a:r>
            <a:r>
              <a:rPr lang="en-US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особливо</a:t>
            </a:r>
            <a:r>
              <a:rPr lang="ru-RU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в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Google, має вирішальне значення для видимості та успіху. Розуміння тонкощів пошукового алгоритму Google і впровадження ефективних методів оптимізації може значно вплинути на ефективність веб-сайту.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618922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1026" name="Picture 2" descr="Search Engine Optimization | VWO">
            <a:extLst>
              <a:ext uri="{FF2B5EF4-FFF2-40B4-BE49-F238E27FC236}">
                <a16:creationId xmlns:a16="http://schemas.microsoft.com/office/drawing/2014/main" id="{F4177A3B-1821-40E3-907D-A535F3EFB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90" y="1535246"/>
            <a:ext cx="68580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8038" y="0"/>
            <a:ext cx="3662362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16317" y="667583"/>
            <a:ext cx="8940165" cy="11763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 rtl="0">
              <a:lnSpc>
                <a:spcPts val="4631"/>
              </a:lnSpc>
              <a:buNone/>
            </a:pPr>
            <a:r>
              <a:rPr lang="en-US" sz="3705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Розуміння алгоритму пошуку Google</a:t>
            </a:r>
            <a:endParaRPr lang="en-US" sz="3705" dirty="0"/>
          </a:p>
        </p:txBody>
      </p:sp>
      <p:sp>
        <p:nvSpPr>
          <p:cNvPr id="6" name="Shape 3"/>
          <p:cNvSpPr/>
          <p:nvPr/>
        </p:nvSpPr>
        <p:spPr>
          <a:xfrm>
            <a:off x="1279803" y="2126218"/>
            <a:ext cx="37624" cy="5435798"/>
          </a:xfrm>
          <a:prstGeom prst="rect">
            <a:avLst/>
          </a:prstGeom>
          <a:solidFill>
            <a:srgbClr val="DEE7F7"/>
          </a:solidFill>
          <a:ln/>
        </p:spPr>
      </p:sp>
      <p:sp>
        <p:nvSpPr>
          <p:cNvPr id="7" name="Shape 4"/>
          <p:cNvSpPr/>
          <p:nvPr/>
        </p:nvSpPr>
        <p:spPr>
          <a:xfrm>
            <a:off x="1510308" y="2466142"/>
            <a:ext cx="658654" cy="37624"/>
          </a:xfrm>
          <a:prstGeom prst="rect">
            <a:avLst/>
          </a:prstGeom>
          <a:solidFill>
            <a:srgbClr val="DEE7F7"/>
          </a:solidFill>
          <a:ln/>
        </p:spPr>
      </p:sp>
      <p:sp>
        <p:nvSpPr>
          <p:cNvPr id="8" name="Shape 5"/>
          <p:cNvSpPr/>
          <p:nvPr/>
        </p:nvSpPr>
        <p:spPr>
          <a:xfrm>
            <a:off x="1086922" y="2273260"/>
            <a:ext cx="423386" cy="423386"/>
          </a:xfrm>
          <a:prstGeom prst="roundRect">
            <a:avLst>
              <a:gd name="adj" fmla="val 26673"/>
            </a:avLst>
          </a:prstGeom>
          <a:solidFill>
            <a:srgbClr val="DEE7F7"/>
          </a:solidFill>
          <a:ln/>
        </p:spPr>
      </p:sp>
      <p:sp>
        <p:nvSpPr>
          <p:cNvPr id="9" name="Text 6"/>
          <p:cNvSpPr/>
          <p:nvPr/>
        </p:nvSpPr>
        <p:spPr>
          <a:xfrm>
            <a:off x="1240393" y="2308503"/>
            <a:ext cx="116443" cy="352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0">
              <a:lnSpc>
                <a:spcPts val="2779"/>
              </a:lnSpc>
              <a:buNone/>
            </a:pPr>
            <a:r>
              <a:rPr lang="en-US" sz="2223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223" dirty="0"/>
          </a:p>
        </p:txBody>
      </p:sp>
      <p:sp>
        <p:nvSpPr>
          <p:cNvPr id="10" name="Text 7"/>
          <p:cNvSpPr/>
          <p:nvPr/>
        </p:nvSpPr>
        <p:spPr>
          <a:xfrm>
            <a:off x="2333744" y="2314337"/>
            <a:ext cx="2352675" cy="2940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 rtl="0">
              <a:lnSpc>
                <a:spcPts val="2316"/>
              </a:lnSpc>
              <a:buNone/>
            </a:pPr>
            <a:r>
              <a:rPr lang="en-US" sz="1853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Комплексна механіка</a:t>
            </a:r>
            <a:endParaRPr lang="en-US" sz="1853" dirty="0"/>
          </a:p>
        </p:txBody>
      </p:sp>
      <p:sp>
        <p:nvSpPr>
          <p:cNvPr id="11" name="Text 8"/>
          <p:cNvSpPr/>
          <p:nvPr/>
        </p:nvSpPr>
        <p:spPr>
          <a:xfrm>
            <a:off x="2333744" y="2721293"/>
            <a:ext cx="7921810" cy="9033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 rtl="0">
              <a:lnSpc>
                <a:spcPts val="2371"/>
              </a:lnSpc>
              <a:buNone/>
            </a:pPr>
            <a:r>
              <a:rPr lang="en-US" sz="1482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Алгоритм пошуку Google – це складна система, яка включає різні фактори, такі як ключові слова, якість вмісту, зворотні посилання та взаємодія з користувачем. Розуміння того, </a:t>
            </a:r>
            <a:r>
              <a:rPr lang="uk-UA" sz="1482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як ці фактори переплітаються</a:t>
            </a:r>
            <a:r>
              <a:rPr lang="en-US" sz="1482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є важливим для успішної оптимізації.</a:t>
            </a:r>
            <a:endParaRPr lang="en-US" sz="1482" dirty="0"/>
          </a:p>
        </p:txBody>
      </p:sp>
      <p:sp>
        <p:nvSpPr>
          <p:cNvPr id="12" name="Shape 9"/>
          <p:cNvSpPr/>
          <p:nvPr/>
        </p:nvSpPr>
        <p:spPr>
          <a:xfrm>
            <a:off x="1510308" y="4340781"/>
            <a:ext cx="658654" cy="37624"/>
          </a:xfrm>
          <a:prstGeom prst="rect">
            <a:avLst/>
          </a:prstGeom>
          <a:solidFill>
            <a:srgbClr val="DEE7F7"/>
          </a:solidFill>
          <a:ln/>
        </p:spPr>
      </p:sp>
      <p:sp>
        <p:nvSpPr>
          <p:cNvPr id="13" name="Shape 10"/>
          <p:cNvSpPr/>
          <p:nvPr/>
        </p:nvSpPr>
        <p:spPr>
          <a:xfrm>
            <a:off x="1086922" y="4147899"/>
            <a:ext cx="423386" cy="423386"/>
          </a:xfrm>
          <a:prstGeom prst="roundRect">
            <a:avLst>
              <a:gd name="adj" fmla="val 26673"/>
            </a:avLst>
          </a:prstGeom>
          <a:solidFill>
            <a:srgbClr val="DEE7F7"/>
          </a:solidFill>
          <a:ln/>
        </p:spPr>
      </p:sp>
      <p:sp>
        <p:nvSpPr>
          <p:cNvPr id="14" name="Text 11"/>
          <p:cNvSpPr/>
          <p:nvPr/>
        </p:nvSpPr>
        <p:spPr>
          <a:xfrm>
            <a:off x="1220629" y="4183142"/>
            <a:ext cx="155972" cy="352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0">
              <a:lnSpc>
                <a:spcPts val="2779"/>
              </a:lnSpc>
              <a:buNone/>
            </a:pPr>
            <a:r>
              <a:rPr lang="en-US" sz="2223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223" dirty="0"/>
          </a:p>
        </p:txBody>
      </p:sp>
      <p:sp>
        <p:nvSpPr>
          <p:cNvPr id="15" name="Text 12"/>
          <p:cNvSpPr/>
          <p:nvPr/>
        </p:nvSpPr>
        <p:spPr>
          <a:xfrm>
            <a:off x="2333744" y="4188976"/>
            <a:ext cx="2352675" cy="2940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 rtl="0">
              <a:lnSpc>
                <a:spcPts val="2316"/>
              </a:lnSpc>
              <a:buNone/>
            </a:pPr>
            <a:r>
              <a:rPr lang="en-US" sz="1853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Постійна еволюція</a:t>
            </a:r>
            <a:endParaRPr lang="en-US" sz="1853" dirty="0"/>
          </a:p>
        </p:txBody>
      </p:sp>
      <p:sp>
        <p:nvSpPr>
          <p:cNvPr id="16" name="Text 13"/>
          <p:cNvSpPr/>
          <p:nvPr/>
        </p:nvSpPr>
        <p:spPr>
          <a:xfrm>
            <a:off x="2333744" y="4595932"/>
            <a:ext cx="7921810" cy="10189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 rtl="0">
              <a:lnSpc>
                <a:spcPts val="2371"/>
              </a:lnSpc>
              <a:buNone/>
            </a:pPr>
            <a:r>
              <a:rPr lang="en-US" sz="1482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Google постійно оновлює й удосконалює свій алгоритм пошуку, щоб надавати користувачам більш точні та відповідні результати. Бути в курсі цих оновлень має вирішальне значення для підтримки </a:t>
            </a:r>
            <a:r>
              <a:rPr lang="en-US" sz="1482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надійної</a:t>
            </a:r>
            <a:r>
              <a:rPr lang="en-US" sz="1482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82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стратегії</a:t>
            </a:r>
            <a:r>
              <a:rPr lang="en-US" sz="1482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uk-UA" sz="1482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оптимізації</a:t>
            </a:r>
            <a:r>
              <a:rPr lang="en-US" sz="1482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SEO.</a:t>
            </a:r>
            <a:endParaRPr lang="en-US" sz="1482" dirty="0"/>
          </a:p>
        </p:txBody>
      </p:sp>
      <p:sp>
        <p:nvSpPr>
          <p:cNvPr id="17" name="Shape 14"/>
          <p:cNvSpPr/>
          <p:nvPr/>
        </p:nvSpPr>
        <p:spPr>
          <a:xfrm>
            <a:off x="1510308" y="6215420"/>
            <a:ext cx="658654" cy="37624"/>
          </a:xfrm>
          <a:prstGeom prst="rect">
            <a:avLst/>
          </a:prstGeom>
          <a:solidFill>
            <a:srgbClr val="DEE7F7"/>
          </a:solidFill>
          <a:ln/>
        </p:spPr>
      </p:sp>
      <p:sp>
        <p:nvSpPr>
          <p:cNvPr id="18" name="Shape 15"/>
          <p:cNvSpPr/>
          <p:nvPr/>
        </p:nvSpPr>
        <p:spPr>
          <a:xfrm>
            <a:off x="1086922" y="6022538"/>
            <a:ext cx="423386" cy="423386"/>
          </a:xfrm>
          <a:prstGeom prst="roundRect">
            <a:avLst>
              <a:gd name="adj" fmla="val 26673"/>
            </a:avLst>
          </a:prstGeom>
          <a:solidFill>
            <a:srgbClr val="DEE7F7"/>
          </a:solidFill>
          <a:ln/>
        </p:spPr>
      </p:sp>
      <p:sp>
        <p:nvSpPr>
          <p:cNvPr id="19" name="Text 16"/>
          <p:cNvSpPr/>
          <p:nvPr/>
        </p:nvSpPr>
        <p:spPr>
          <a:xfrm>
            <a:off x="1222296" y="6057781"/>
            <a:ext cx="152519" cy="352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0">
              <a:lnSpc>
                <a:spcPts val="2779"/>
              </a:lnSpc>
              <a:buNone/>
            </a:pPr>
            <a:r>
              <a:rPr lang="en-US" sz="2223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223" dirty="0"/>
          </a:p>
        </p:txBody>
      </p:sp>
      <p:sp>
        <p:nvSpPr>
          <p:cNvPr id="20" name="Text 17"/>
          <p:cNvSpPr/>
          <p:nvPr/>
        </p:nvSpPr>
        <p:spPr>
          <a:xfrm>
            <a:off x="2333744" y="6063615"/>
            <a:ext cx="2541746" cy="2940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 rtl="0">
              <a:lnSpc>
                <a:spcPts val="2316"/>
              </a:lnSpc>
              <a:buNone/>
            </a:pPr>
            <a:r>
              <a:rPr lang="en-US" sz="1853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Підхід, орієнтований на користувача</a:t>
            </a:r>
            <a:endParaRPr lang="en-US" sz="1853" dirty="0"/>
          </a:p>
        </p:txBody>
      </p:sp>
      <p:sp>
        <p:nvSpPr>
          <p:cNvPr id="21" name="Text 18"/>
          <p:cNvSpPr/>
          <p:nvPr/>
        </p:nvSpPr>
        <p:spPr>
          <a:xfrm>
            <a:off x="2333744" y="6470571"/>
            <a:ext cx="7798242" cy="14624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 rtl="0">
              <a:lnSpc>
                <a:spcPts val="2371"/>
              </a:lnSpc>
              <a:buNone/>
            </a:pPr>
            <a:r>
              <a:rPr lang="en-US" sz="1482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Алгоритм пошуку розроблено для визначення пріоритетів взаємодії з користувачем, гарантуючи, що відображені результати відповідають намірам, релевантності та </a:t>
            </a:r>
            <a:r>
              <a:rPr lang="en-US" sz="1482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якості</a:t>
            </a:r>
            <a:r>
              <a:rPr lang="en-US" sz="1482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uk-UA" sz="1482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 </a:t>
            </a:r>
            <a:r>
              <a:rPr lang="en-US" sz="1482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користувача</a:t>
            </a:r>
            <a:r>
              <a:rPr lang="en-US" sz="1482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Поєднання зусиль з оптимізації з цим підходом має важливе значення для довгострокового успіху.</a:t>
            </a:r>
            <a:endParaRPr lang="en-US" sz="148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708064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 rtl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Важливість оптимізації вашого сайту для пошуку Google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336256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</p:sp>
      <p:sp>
        <p:nvSpPr>
          <p:cNvPr id="8" name="Text 5"/>
          <p:cNvSpPr/>
          <p:nvPr/>
        </p:nvSpPr>
        <p:spPr>
          <a:xfrm>
            <a:off x="2219206" y="3404235"/>
            <a:ext cx="13739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0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2568182" y="3438882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 rt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Покращена видимість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760107" y="3919299"/>
            <a:ext cx="2647950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 rtl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Оптимізація для пошуку Google збільшує видимість веб-сайту, збільшуючи ймовірність його появи на першій сторінці результатів пошуку, де відбувається більшість взаємодій користувачів.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5630228" y="336256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</p:sp>
      <p:sp>
        <p:nvSpPr>
          <p:cNvPr id="12" name="Text 9"/>
          <p:cNvSpPr/>
          <p:nvPr/>
        </p:nvSpPr>
        <p:spPr>
          <a:xfrm>
            <a:off x="5788104" y="3404235"/>
            <a:ext cx="18407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0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10"/>
          <p:cNvSpPr/>
          <p:nvPr/>
        </p:nvSpPr>
        <p:spPr>
          <a:xfrm>
            <a:off x="6352342" y="3438882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 rt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Довіра до бренду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6352342" y="3919299"/>
            <a:ext cx="26479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 rtl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Веб-сайти, які займають вищі позиції в результатах пошуку Google, часто сприймаються користувачами як більш надійні та заслуговують довіри, що покращує загальну репутацію бренду.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9222462" y="336256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</p:sp>
      <p:sp>
        <p:nvSpPr>
          <p:cNvPr id="16" name="Text 13"/>
          <p:cNvSpPr/>
          <p:nvPr/>
        </p:nvSpPr>
        <p:spPr>
          <a:xfrm>
            <a:off x="9382363" y="3404235"/>
            <a:ext cx="18002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0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4"/>
          <p:cNvSpPr/>
          <p:nvPr/>
        </p:nvSpPr>
        <p:spPr>
          <a:xfrm>
            <a:off x="9944576" y="3438882"/>
            <a:ext cx="2647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 rt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Органічний трафік</a:t>
            </a:r>
            <a:endParaRPr lang="en-US" sz="2187" dirty="0"/>
          </a:p>
        </p:txBody>
      </p:sp>
      <p:sp>
        <p:nvSpPr>
          <p:cNvPr id="18" name="Text 15"/>
          <p:cNvSpPr/>
          <p:nvPr/>
        </p:nvSpPr>
        <p:spPr>
          <a:xfrm>
            <a:off x="9944576" y="3919299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 rtl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Ефективні стратегії оптимізації призводять до збільшення органічного трафіку, зменшуючи залежність від платної реклами та покращуючи довгострокову стабільність.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2977107" y="916542"/>
            <a:ext cx="893683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Методи оптимізації на сторінці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71533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 rt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Розміщення ключових слів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2" y="3224331"/>
            <a:ext cx="5277207" cy="16437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 rtl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Стратегічне розміщення ключових слів у назвах, заголовках і вмісті </a:t>
            </a:r>
            <a:r>
              <a:rPr lang="en-US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допомагає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пошуковим</a:t>
            </a:r>
            <a:r>
              <a:rPr lang="ru-RU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системам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зрозуміти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релевантність </a:t>
            </a:r>
            <a:r>
              <a:rPr lang="en-US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веб-сторінки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конкретним</a:t>
            </a:r>
            <a:r>
              <a:rPr lang="ru-RU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пошуковим запитам.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037993" y="492847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 rt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Якість контенту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037993" y="5497829"/>
            <a:ext cx="5277207" cy="20027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 rtl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Високоякісний, відповідний і привабливий вміст покращує взаємодію з користувачем і підвищує ймовірність вищого рейтингу в результатах пошуку.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3806" y="2715339"/>
            <a:ext cx="31313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 rt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Оптимізація метатегів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593806" y="3284696"/>
            <a:ext cx="5640280" cy="15585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 rtl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Оптимізація мета-тегів, включаючи мета-описи та теги заголовків, може покращити рейтинг кліків і зовнішній вигляд результатів пошуку.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3806" y="489373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 rt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Структура URL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7531150" y="5472469"/>
            <a:ext cx="5393145" cy="15585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 rtl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Створення чітких і описових URL-адрес допомагає пошуковим системам і користувачам зрозуміти вміст веб-сторінки.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30313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934760"/>
            <a:ext cx="1047323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 rtl="0">
              <a:lnSpc>
                <a:spcPts val="5468"/>
              </a:lnSpc>
              <a:buNone/>
            </a:pPr>
            <a:r>
              <a:rPr lang="en-US" sz="40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Методи оптимізації за межами сторінки</a:t>
            </a:r>
            <a:endParaRPr lang="en-US" sz="40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99" y="1962388"/>
            <a:ext cx="1110972" cy="17774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77428" y="218455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 rt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Створення посилань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2277428" y="2664975"/>
            <a:ext cx="7862173" cy="12970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 rtl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Отримання високоякісних зворотних посилань з авторитетних веб-сайтів підвищує авторитет і релевантність веб-сторінки в очах пошукових систем.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99" y="3739872"/>
            <a:ext cx="1110972" cy="17774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77427" y="3962043"/>
            <a:ext cx="407394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 rt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Сигнали соціальних мереж</a:t>
            </a:r>
            <a:endParaRPr lang="en-US" sz="2187" dirty="0"/>
          </a:p>
        </p:txBody>
      </p:sp>
      <p:sp>
        <p:nvSpPr>
          <p:cNvPr id="11" name="Text 6"/>
          <p:cNvSpPr/>
          <p:nvPr/>
        </p:nvSpPr>
        <p:spPr>
          <a:xfrm>
            <a:off x="2277428" y="4442460"/>
            <a:ext cx="7862173" cy="12970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 rtl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Залучення та згадки на платформах соціальних мереж можуть сприяти довірі до веб-сайту та видимості в результатах пошуку.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99" y="5517356"/>
            <a:ext cx="1110972" cy="177748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77427" y="5739527"/>
            <a:ext cx="397509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 rtl="0">
              <a:lnSpc>
                <a:spcPts val="2734"/>
              </a:lnSpc>
              <a:buNone/>
            </a:pPr>
            <a:r>
              <a:rPr lang="uk-UA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Гостьовий </a:t>
            </a:r>
            <a:r>
              <a:rPr lang="uk-UA" sz="2187" dirty="0" err="1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постинг</a:t>
            </a:r>
            <a:endParaRPr lang="en-US" sz="2187" dirty="0"/>
          </a:p>
        </p:txBody>
      </p:sp>
      <p:sp>
        <p:nvSpPr>
          <p:cNvPr id="14" name="Text 8"/>
          <p:cNvSpPr/>
          <p:nvPr/>
        </p:nvSpPr>
        <p:spPr>
          <a:xfrm>
            <a:off x="2277428" y="6219944"/>
            <a:ext cx="7862173" cy="11638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 rtl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Розміщення високоякісного вмісту на інших веб-сайтах може створити цінні зворотні посилання та збільшити доступ до ширшої аудиторії.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8" y="1004947"/>
            <a:ext cx="91243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0">
              <a:lnSpc>
                <a:spcPts val="5468"/>
              </a:lnSpc>
              <a:buNone/>
            </a:pPr>
            <a:r>
              <a:rPr lang="en-US" sz="36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Дослідження </a:t>
            </a:r>
            <a:r>
              <a:rPr lang="en-US" sz="3600" dirty="0" err="1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ключових</a:t>
            </a:r>
            <a:r>
              <a:rPr lang="en-US" sz="3600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3600" dirty="0" err="1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слів</a:t>
            </a:r>
            <a:endParaRPr lang="en-US" sz="3600" dirty="0"/>
          </a:p>
        </p:txBody>
      </p:sp>
      <p:sp>
        <p:nvSpPr>
          <p:cNvPr id="6" name="Shape 3"/>
          <p:cNvSpPr/>
          <p:nvPr/>
        </p:nvSpPr>
        <p:spPr>
          <a:xfrm>
            <a:off x="833199" y="2401909"/>
            <a:ext cx="4542115" cy="2293322"/>
          </a:xfrm>
          <a:prstGeom prst="roundRect">
            <a:avLst>
              <a:gd name="adj" fmla="val 6696"/>
            </a:avLst>
          </a:prstGeom>
          <a:solidFill>
            <a:srgbClr val="DEE7F7"/>
          </a:solidFill>
          <a:ln/>
        </p:spPr>
      </p:sp>
      <p:sp>
        <p:nvSpPr>
          <p:cNvPr id="7" name="Text 4"/>
          <p:cNvSpPr/>
          <p:nvPr/>
        </p:nvSpPr>
        <p:spPr>
          <a:xfrm>
            <a:off x="1055370" y="2579251"/>
            <a:ext cx="282821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 rt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Ідентифікація ключових слів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055370" y="2963188"/>
            <a:ext cx="4097774" cy="16335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 rtl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Ретельне дослідження допомагає визначити релевантні ключові слова, які відповідають вмісту веб-сайту та намірам пошуку користувача.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597485" y="2401909"/>
            <a:ext cx="4542115" cy="2293322"/>
          </a:xfrm>
          <a:prstGeom prst="roundRect">
            <a:avLst>
              <a:gd name="adj" fmla="val 6696"/>
            </a:avLst>
          </a:prstGeom>
          <a:solidFill>
            <a:srgbClr val="DEE7F7"/>
          </a:solidFill>
          <a:ln/>
        </p:spPr>
      </p:sp>
      <p:sp>
        <p:nvSpPr>
          <p:cNvPr id="10" name="Text 7"/>
          <p:cNvSpPr/>
          <p:nvPr/>
        </p:nvSpPr>
        <p:spPr>
          <a:xfrm>
            <a:off x="6479797" y="255719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 rt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Аналіз конкурентів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5859814" y="2959577"/>
            <a:ext cx="4097774" cy="16371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 rtl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Аналіз стратегій ключових слів конкурентів може виявити цінну інформацію та можливості </a:t>
            </a:r>
            <a:r>
              <a:rPr lang="en-US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для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uk-UA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формування цільової аудиторії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833199" y="4917400"/>
            <a:ext cx="9306401" cy="1841746"/>
          </a:xfrm>
          <a:prstGeom prst="roundRect">
            <a:avLst>
              <a:gd name="adj" fmla="val 8151"/>
            </a:avLst>
          </a:prstGeom>
          <a:solidFill>
            <a:srgbClr val="DEE7F7"/>
          </a:solidFill>
          <a:ln/>
        </p:spPr>
      </p:sp>
      <p:sp>
        <p:nvSpPr>
          <p:cNvPr id="13" name="Text 10"/>
          <p:cNvSpPr/>
          <p:nvPr/>
        </p:nvSpPr>
        <p:spPr>
          <a:xfrm>
            <a:off x="1055369" y="5139571"/>
            <a:ext cx="587677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 rt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Ключові слова з довгим хвостом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1055370" y="5619988"/>
            <a:ext cx="88620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 rtl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Націлювання на довгі ключові слова пропонує більш конкретний і цілеспрямований підхід, що часто призводить до вищих коефіцієнтів конверсії.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-119" y="13029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1971374" y="35628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 rtl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Моніторинг і аналіз ефективності пошуку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1506652" y="3461317"/>
            <a:ext cx="3295888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0">
              <a:lnSpc>
                <a:spcPts val="5249"/>
              </a:lnSpc>
              <a:buNone/>
            </a:pPr>
            <a:r>
              <a:rPr lang="en-US" sz="5249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75%</a:t>
            </a:r>
            <a:endParaRPr lang="en-US" sz="5249" dirty="0"/>
          </a:p>
        </p:txBody>
      </p:sp>
      <p:sp>
        <p:nvSpPr>
          <p:cNvPr id="6" name="Text 4"/>
          <p:cNvSpPr/>
          <p:nvPr/>
        </p:nvSpPr>
        <p:spPr>
          <a:xfrm>
            <a:off x="1453483" y="4430197"/>
            <a:ext cx="32958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 rt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Покращення швидкості сторінки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1453284" y="5257800"/>
            <a:ext cx="3295888" cy="27493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 rtl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Оптимізація швидкості та продуктивності веб-сайту може призвести до значного підвищення рейтингу пошуку та задоволеності користувачів.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667137" y="3486031"/>
            <a:ext cx="329600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0">
              <a:lnSpc>
                <a:spcPts val="5249"/>
              </a:lnSpc>
              <a:buNone/>
            </a:pPr>
            <a:r>
              <a:rPr lang="en-US" sz="5249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20 тис</a:t>
            </a:r>
            <a:endParaRPr lang="en-US" sz="5249" dirty="0"/>
          </a:p>
        </p:txBody>
      </p:sp>
      <p:sp>
        <p:nvSpPr>
          <p:cNvPr id="9" name="Text 7"/>
          <p:cNvSpPr/>
          <p:nvPr/>
        </p:nvSpPr>
        <p:spPr>
          <a:xfrm>
            <a:off x="5733574" y="4430197"/>
            <a:ext cx="316301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Щомісячний органічний трафік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600578" y="5279093"/>
            <a:ext cx="3296007" cy="262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 rtl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Відстеження органічного трафіку дає змогу зрозуміти ефективність зусиль з оптимізації та охоплення веб-сайту.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0115490" y="3499060"/>
            <a:ext cx="329600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0">
              <a:lnSpc>
                <a:spcPts val="5249"/>
              </a:lnSpc>
              <a:buNone/>
            </a:pPr>
            <a:r>
              <a:rPr lang="en-US" sz="5249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200</a:t>
            </a:r>
            <a:endParaRPr lang="en-US" sz="5249" dirty="0"/>
          </a:p>
        </p:txBody>
      </p:sp>
      <p:sp>
        <p:nvSpPr>
          <p:cNvPr id="12" name="Text 10"/>
          <p:cNvSpPr/>
          <p:nvPr/>
        </p:nvSpPr>
        <p:spPr>
          <a:xfrm>
            <a:off x="10374749" y="436078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Якість зворотного посилання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10115489" y="5207774"/>
            <a:ext cx="3296007" cy="28494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 rtl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Моніторинг якості та релевантності отриманих зворотних посилань є важливим для підтримки сильної стратегії оптимізації поза сторінкою.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925473"/>
            <a:ext cx="832711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0">
              <a:lnSpc>
                <a:spcPts val="5468"/>
              </a:lnSpc>
              <a:buNone/>
            </a:pPr>
            <a:r>
              <a:rPr lang="ru-RU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</a:t>
            </a:r>
            <a:r>
              <a:rPr lang="en-US" sz="4374" dirty="0" err="1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сновні</a:t>
            </a: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висновки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801910" y="1953101"/>
            <a:ext cx="44410" cy="5351026"/>
          </a:xfrm>
          <a:prstGeom prst="rect">
            <a:avLst/>
          </a:prstGeom>
          <a:solidFill>
            <a:srgbClr val="DEE7F7"/>
          </a:solidFill>
          <a:ln/>
        </p:spPr>
      </p:sp>
      <p:sp>
        <p:nvSpPr>
          <p:cNvPr id="7" name="Shape 4"/>
          <p:cNvSpPr/>
          <p:nvPr/>
        </p:nvSpPr>
        <p:spPr>
          <a:xfrm>
            <a:off x="5074027" y="2354401"/>
            <a:ext cx="777597" cy="44410"/>
          </a:xfrm>
          <a:prstGeom prst="rect">
            <a:avLst/>
          </a:prstGeom>
          <a:solidFill>
            <a:srgbClr val="DEE7F7"/>
          </a:solidFill>
          <a:ln/>
        </p:spPr>
      </p:sp>
      <p:sp>
        <p:nvSpPr>
          <p:cNvPr id="8" name="Shape 5"/>
          <p:cNvSpPr/>
          <p:nvPr/>
        </p:nvSpPr>
        <p:spPr>
          <a:xfrm>
            <a:off x="4574084" y="2126694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</p:sp>
      <p:sp>
        <p:nvSpPr>
          <p:cNvPr id="9" name="Text 6"/>
          <p:cNvSpPr/>
          <p:nvPr/>
        </p:nvSpPr>
        <p:spPr>
          <a:xfrm>
            <a:off x="4755297" y="2168366"/>
            <a:ext cx="13739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0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6046113" y="2175272"/>
            <a:ext cx="302442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 rt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Постійна адаптація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6046113" y="2655689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 rtl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Алгоритми пошуку Google постійно вдосконалюються, що наголошує на необхідності постійної адаптації та вдосконалення стратегій оптимізації.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5074027" y="4212134"/>
            <a:ext cx="777597" cy="44410"/>
          </a:xfrm>
          <a:prstGeom prst="rect">
            <a:avLst/>
          </a:prstGeom>
          <a:solidFill>
            <a:srgbClr val="DEE7F7"/>
          </a:solidFill>
          <a:ln/>
        </p:spPr>
      </p:sp>
      <p:sp>
        <p:nvSpPr>
          <p:cNvPr id="13" name="Shape 10"/>
          <p:cNvSpPr/>
          <p:nvPr/>
        </p:nvSpPr>
        <p:spPr>
          <a:xfrm>
            <a:off x="4574084" y="3984427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</p:sp>
      <p:sp>
        <p:nvSpPr>
          <p:cNvPr id="14" name="Text 11"/>
          <p:cNvSpPr/>
          <p:nvPr/>
        </p:nvSpPr>
        <p:spPr>
          <a:xfrm>
            <a:off x="4731960" y="4026098"/>
            <a:ext cx="18407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0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6046113" y="403300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 rt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Орієнтований на користувача фокус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6046113" y="4513421"/>
            <a:ext cx="7751088" cy="12440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 rtl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Пріоритет користувальницького досвіду та відповідності залишається </a:t>
            </a:r>
            <a:r>
              <a:rPr lang="en-US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основою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успішно</a:t>
            </a:r>
            <a:r>
              <a:rPr lang="uk-UA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ї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оптимізації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пошуку</a:t>
            </a:r>
            <a:r>
              <a:rPr lang="uk-UA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в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Google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5074027" y="6069866"/>
            <a:ext cx="777597" cy="44410"/>
          </a:xfrm>
          <a:prstGeom prst="rect">
            <a:avLst/>
          </a:prstGeom>
          <a:solidFill>
            <a:srgbClr val="DEE7F7"/>
          </a:solidFill>
          <a:ln/>
        </p:spPr>
      </p:sp>
      <p:sp>
        <p:nvSpPr>
          <p:cNvPr id="18" name="Shape 15"/>
          <p:cNvSpPr/>
          <p:nvPr/>
        </p:nvSpPr>
        <p:spPr>
          <a:xfrm>
            <a:off x="4574084" y="5842159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DEE7F7"/>
          </a:solidFill>
          <a:ln/>
        </p:spPr>
      </p:sp>
      <p:sp>
        <p:nvSpPr>
          <p:cNvPr id="19" name="Text 16"/>
          <p:cNvSpPr/>
          <p:nvPr/>
        </p:nvSpPr>
        <p:spPr>
          <a:xfrm>
            <a:off x="4733985" y="5883831"/>
            <a:ext cx="18002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 rtl="0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7"/>
          <p:cNvSpPr/>
          <p:nvPr/>
        </p:nvSpPr>
        <p:spPr>
          <a:xfrm>
            <a:off x="6046113" y="5890736"/>
            <a:ext cx="357806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 rtl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Вимірювання та ітерація</a:t>
            </a:r>
            <a:endParaRPr lang="en-US" sz="2187" dirty="0"/>
          </a:p>
        </p:txBody>
      </p:sp>
      <p:sp>
        <p:nvSpPr>
          <p:cNvPr id="21" name="Text 18"/>
          <p:cNvSpPr/>
          <p:nvPr/>
        </p:nvSpPr>
        <p:spPr>
          <a:xfrm>
            <a:off x="6046113" y="6371153"/>
            <a:ext cx="7751088" cy="12440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 rtl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Регулярне вимірювання, аналіз і ітерація на основі даних про ефективність є важливими для підтримки та покращення рейтингу в пошуку.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834</Words>
  <Application>Microsoft Office PowerPoint</Application>
  <PresentationFormat>Произвольный</PresentationFormat>
  <Paragraphs>84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Google Sans</vt:lpstr>
      <vt:lpstr>Prompt</vt:lpstr>
      <vt:lpstr>Roboto</vt:lpstr>
      <vt:lpstr>Roboto Slab</vt:lpstr>
      <vt:lpstr>Söhne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Евгений Мержинский</cp:lastModifiedBy>
  <cp:revision>3</cp:revision>
  <dcterms:created xsi:type="dcterms:W3CDTF">2024-02-27T10:39:54Z</dcterms:created>
  <dcterms:modified xsi:type="dcterms:W3CDTF">2024-02-27T11:52:33Z</dcterms:modified>
</cp:coreProperties>
</file>