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  <p:sldId id="258" r:id="rId4"/>
    <p:sldId id="259" r:id="rId5"/>
    <p:sldId id="260" r:id="rId6"/>
    <p:sldId id="262" r:id="rId7"/>
    <p:sldId id="263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07.09.2022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90013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07.09.2022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932360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07.09.2022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997908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07.09.2022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201589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07.09.2022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325005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07.09.2022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416395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07.09.2022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77537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07.09.2022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34081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07.09.2022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918767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07.09.2022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248645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07.09.2022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199508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4F5897-342B-408E-B7FA-C4A9D9EA2F8F}" type="datetimeFigureOut">
              <a:rPr lang="ru-RU" smtClean="0"/>
              <a:t>07.09.2022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256679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1700808"/>
            <a:ext cx="8229600" cy="4248472"/>
          </a:xfrm>
        </p:spPr>
        <p:txBody>
          <a:bodyPr>
            <a:noAutofit/>
          </a:bodyPr>
          <a:lstStyle/>
          <a:p>
            <a:pPr algn="l"/>
            <a:r>
              <a:rPr lang="ru-RU" sz="3200" dirty="0"/>
              <a:t>1. </a:t>
            </a:r>
            <a:r>
              <a:rPr lang="uk-UA" sz="3200" dirty="0" smtClean="0"/>
              <a:t>Сутність санаційної спроможності та санаційного аудиту.</a:t>
            </a:r>
            <a:br>
              <a:rPr lang="uk-UA" sz="3200" dirty="0" smtClean="0"/>
            </a:br>
            <a:r>
              <a:rPr lang="uk-UA" sz="3200" dirty="0" smtClean="0"/>
              <a:t>2. Порядок проведення санаційного аудиту на підприємстві</a:t>
            </a:r>
            <a:r>
              <a:rPr lang="ru-RU" sz="3200" dirty="0" smtClean="0"/>
              <a:t>.</a:t>
            </a:r>
            <a:endParaRPr lang="ru-RU" sz="3200" dirty="0"/>
          </a:p>
        </p:txBody>
      </p:sp>
      <p:sp>
        <p:nvSpPr>
          <p:cNvPr id="4" name="Объект 2"/>
          <p:cNvSpPr txBox="1">
            <a:spLocks/>
          </p:cNvSpPr>
          <p:nvPr/>
        </p:nvSpPr>
        <p:spPr>
          <a:xfrm>
            <a:off x="251520" y="188640"/>
            <a:ext cx="8229600" cy="1905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ru-RU" dirty="0"/>
          </a:p>
        </p:txBody>
      </p:sp>
      <p:sp>
        <p:nvSpPr>
          <p:cNvPr id="5" name="Объект 2"/>
          <p:cNvSpPr txBox="1">
            <a:spLocks/>
          </p:cNvSpPr>
          <p:nvPr/>
        </p:nvSpPr>
        <p:spPr>
          <a:xfrm>
            <a:off x="251520" y="188536"/>
            <a:ext cx="8229600" cy="1905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uk-UA" b="1" dirty="0" smtClean="0"/>
              <a:t>Тема </a:t>
            </a:r>
            <a:r>
              <a:rPr lang="uk-UA" b="1" dirty="0" smtClean="0"/>
              <a:t>2. </a:t>
            </a:r>
            <a:r>
              <a:rPr lang="uk-UA" b="1" dirty="0"/>
              <a:t>Оцінювання санаційної спроможності підприємства</a:t>
            </a:r>
            <a:endParaRPr lang="uk-UA" b="1" dirty="0"/>
          </a:p>
        </p:txBody>
      </p:sp>
    </p:spTree>
    <p:extLst>
      <p:ext uri="{BB962C8B-B14F-4D97-AF65-F5344CB8AC3E}">
        <p14:creationId xmlns:p14="http://schemas.microsoft.com/office/powerpoint/2010/main" val="5706634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971600" y="332656"/>
            <a:ext cx="7632848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uk-UA" b="1" dirty="0" smtClean="0"/>
          </a:p>
          <a:p>
            <a:pPr algn="ctr"/>
            <a:r>
              <a:rPr lang="uk-UA" b="1" dirty="0" smtClean="0"/>
              <a:t>Санаційна </a:t>
            </a:r>
            <a:r>
              <a:rPr lang="uk-UA" b="1" dirty="0"/>
              <a:t>спроможність - </a:t>
            </a:r>
            <a:r>
              <a:rPr lang="uk-UA" dirty="0"/>
              <a:t>це наявність у підприємства, що перебуває у фінансовій кризі, фінансових, організаційно-технічних та правових можливостей, які визначають його здатність до успішного проведення фінансової санації</a:t>
            </a:r>
            <a:r>
              <a:rPr lang="uk-UA" dirty="0" smtClean="0"/>
              <a:t>.</a:t>
            </a:r>
          </a:p>
          <a:p>
            <a:pPr algn="just"/>
            <a:endParaRPr lang="uk-UA" b="1" dirty="0" smtClean="0"/>
          </a:p>
          <a:p>
            <a:pPr algn="just"/>
            <a:endParaRPr lang="uk-UA" b="1" dirty="0"/>
          </a:p>
          <a:p>
            <a:pPr algn="just"/>
            <a:endParaRPr lang="uk-UA" b="1" dirty="0" smtClean="0"/>
          </a:p>
          <a:p>
            <a:pPr algn="ctr"/>
            <a:r>
              <a:rPr lang="uk-UA" b="1" dirty="0" smtClean="0"/>
              <a:t>До </a:t>
            </a:r>
            <a:r>
              <a:rPr lang="uk-UA" b="1" dirty="0"/>
              <a:t>загальних передумов санаційної спроможності відносять наявність у підприємства потенціалу для майбутньої успішної діяльності, а саме:</a:t>
            </a:r>
          </a:p>
          <a:p>
            <a:pPr algn="just"/>
            <a:r>
              <a:rPr lang="uk-UA" dirty="0"/>
              <a:t>- стійких позицій на ринку та реальних можливостей збільшення обсягів реалізації;</a:t>
            </a:r>
          </a:p>
          <a:p>
            <a:pPr algn="just"/>
            <a:r>
              <a:rPr lang="uk-UA" dirty="0"/>
              <a:t>- конкурентних переваг;</a:t>
            </a:r>
          </a:p>
          <a:p>
            <a:pPr algn="just"/>
            <a:r>
              <a:rPr lang="uk-UA" dirty="0"/>
              <a:t>- виробничого та кадрового потенціалу;</a:t>
            </a:r>
          </a:p>
          <a:p>
            <a:pPr algn="just"/>
            <a:r>
              <a:rPr lang="uk-UA" dirty="0"/>
              <a:t>- реальної та дієвої санаційної концепції.</a:t>
            </a:r>
          </a:p>
        </p:txBody>
      </p:sp>
    </p:spTree>
    <p:extLst>
      <p:ext uri="{BB962C8B-B14F-4D97-AF65-F5344CB8AC3E}">
        <p14:creationId xmlns:p14="http://schemas.microsoft.com/office/powerpoint/2010/main" val="27171943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>
            <a:noAutofit/>
          </a:bodyPr>
          <a:lstStyle/>
          <a:p>
            <a:pPr marL="0" indent="0" algn="ctr">
              <a:spcBef>
                <a:spcPts val="0"/>
              </a:spcBef>
              <a:buNone/>
            </a:pPr>
            <a:r>
              <a:rPr lang="uk-UA" sz="1800" b="1" dirty="0">
                <a:latin typeface="Times New Roman" pitchFamily="18" charset="0"/>
                <a:cs typeface="Times New Roman" pitchFamily="18" charset="0"/>
              </a:rPr>
              <a:t>Санаційний аудит проводиться на підприємствах, які перебувають у фінансовій кризі</a:t>
            </a:r>
            <a:r>
              <a:rPr lang="uk-UA" sz="1800" b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 algn="ctr">
              <a:spcBef>
                <a:spcPts val="0"/>
              </a:spcBef>
              <a:buNone/>
            </a:pPr>
            <a:endParaRPr lang="uk-UA" sz="1800" b="1" dirty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spcBef>
                <a:spcPts val="0"/>
              </a:spcBef>
              <a:buNone/>
            </a:pPr>
            <a:r>
              <a:rPr lang="uk-UA" sz="1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800" b="1" dirty="0">
                <a:latin typeface="Times New Roman" pitchFamily="18" charset="0"/>
                <a:cs typeface="Times New Roman" pitchFamily="18" charset="0"/>
              </a:rPr>
              <a:t>Головна </a:t>
            </a:r>
            <a:r>
              <a:rPr lang="uk-UA" sz="1800" b="1" dirty="0" smtClean="0">
                <a:latin typeface="Times New Roman" pitchFamily="18" charset="0"/>
                <a:cs typeface="Times New Roman" pitchFamily="18" charset="0"/>
              </a:rPr>
              <a:t>мета санаційного аудиту - </a:t>
            </a:r>
            <a:r>
              <a:rPr lang="uk-UA" sz="1800" dirty="0">
                <a:latin typeface="Times New Roman" pitchFamily="18" charset="0"/>
                <a:cs typeface="Times New Roman" pitchFamily="18" charset="0"/>
              </a:rPr>
              <a:t>оцінити санаційну спроможність підприємства підставі аналізу фінансово-господарської діяльності та наявності санаційної концепції</a:t>
            </a:r>
            <a:r>
              <a:rPr lang="uk-UA" sz="1800" b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 algn="ctr">
              <a:spcBef>
                <a:spcPts val="0"/>
              </a:spcBef>
              <a:buNone/>
            </a:pPr>
            <a:endParaRPr lang="uk-UA" sz="1800" b="1" dirty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spcBef>
                <a:spcPts val="0"/>
              </a:spcBef>
              <a:buNone/>
            </a:pPr>
            <a:r>
              <a:rPr lang="uk-UA" sz="1800" b="1" dirty="0">
                <a:latin typeface="Times New Roman" pitchFamily="18" charset="0"/>
                <a:cs typeface="Times New Roman" pitchFamily="18" charset="0"/>
              </a:rPr>
              <a:t>Окрім звичайних процедур аудиту, до яких відносяться експертизу фінансової звітності, санаційний аудит додатково розглядає наступні питання: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uk-UA" sz="1800" dirty="0">
                <a:latin typeface="Times New Roman" pitchFamily="18" charset="0"/>
                <a:cs typeface="Times New Roman" pitchFamily="18" charset="0"/>
              </a:rPr>
              <a:t>- оцінка всіх даних, представлених в плані фінансового оздоровлення;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uk-UA" sz="1800" dirty="0">
                <a:latin typeface="Times New Roman" pitchFamily="18" charset="0"/>
                <a:cs typeface="Times New Roman" pitchFamily="18" charset="0"/>
              </a:rPr>
              <a:t>- перевірка достовірності приведених в плані причин кризи;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uk-UA" sz="1800" dirty="0">
                <a:latin typeface="Times New Roman" pitchFamily="18" charset="0"/>
                <a:cs typeface="Times New Roman" pitchFamily="18" charset="0"/>
              </a:rPr>
              <a:t>- експертиза виявлених в плані сильних і слабких позицій підприємства;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uk-UA" sz="1800" dirty="0">
                <a:latin typeface="Times New Roman" pitchFamily="18" charset="0"/>
                <a:cs typeface="Times New Roman" pitchFamily="18" charset="0"/>
              </a:rPr>
              <a:t>- експертиза економічної оцінки окремих санаційних процедур і ефективності санації в цілому;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uk-UA" sz="1800" dirty="0">
                <a:latin typeface="Times New Roman" pitchFamily="18" charset="0"/>
                <a:cs typeface="Times New Roman" pitchFamily="18" charset="0"/>
              </a:rPr>
              <a:t>- правова оцінка запропонованих санаційних заходів;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uk-UA" sz="1800" dirty="0">
                <a:latin typeface="Times New Roman" pitchFamily="18" charset="0"/>
                <a:cs typeface="Times New Roman" pitchFamily="18" charset="0"/>
              </a:rPr>
              <a:t>- оцінка всіх видів ризиків при проведенні санації;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uk-UA" sz="1800" dirty="0">
                <a:latin typeface="Times New Roman" pitchFamily="18" charset="0"/>
                <a:cs typeface="Times New Roman" pitchFamily="18" charset="0"/>
              </a:rPr>
              <a:t>- кінцева оцінка санаційної спроможності підприємства, і, за потреби, висновок про доцільність санації підприємства.</a:t>
            </a:r>
          </a:p>
        </p:txBody>
      </p:sp>
    </p:spTree>
    <p:extLst>
      <p:ext uri="{BB962C8B-B14F-4D97-AF65-F5344CB8AC3E}">
        <p14:creationId xmlns:p14="http://schemas.microsoft.com/office/powerpoint/2010/main" val="34746803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16632"/>
            <a:ext cx="8229600" cy="6009531"/>
          </a:xfrm>
        </p:spPr>
        <p:txBody>
          <a:bodyPr>
            <a:normAutofit fontScale="85000" lnSpcReduction="20000"/>
          </a:bodyPr>
          <a:lstStyle/>
          <a:p>
            <a:pPr marL="0" indent="0" algn="ctr">
              <a:buNone/>
            </a:pPr>
            <a:r>
              <a:rPr lang="uk-UA" sz="2400" b="1" dirty="0"/>
              <a:t>Етапи санаційного аудиту</a:t>
            </a:r>
            <a:r>
              <a:rPr lang="uk-UA" sz="2400" b="1" dirty="0" smtClean="0"/>
              <a:t>.</a:t>
            </a:r>
          </a:p>
          <a:p>
            <a:pPr marL="0" indent="0" algn="ctr">
              <a:buNone/>
            </a:pPr>
            <a:endParaRPr lang="uk-UA" sz="2400" b="1" dirty="0"/>
          </a:p>
          <a:p>
            <a:pPr marL="0" indent="0" algn="ctr">
              <a:buNone/>
            </a:pPr>
            <a:r>
              <a:rPr lang="uk-UA" sz="2400" b="1" dirty="0"/>
              <a:t>1. Ознайомлення зі стратегічним плануванням, оперативним поточним станом підприємства та умовами роботи в галузі.</a:t>
            </a:r>
          </a:p>
          <a:p>
            <a:pPr marL="0" indent="0" algn="ctr">
              <a:buNone/>
            </a:pPr>
            <a:endParaRPr lang="uk-UA" sz="2400" b="1" dirty="0" smtClean="0"/>
          </a:p>
          <a:p>
            <a:pPr marL="0" indent="0" algn="ctr">
              <a:buNone/>
            </a:pPr>
            <a:r>
              <a:rPr lang="uk-UA" sz="2400" dirty="0" smtClean="0"/>
              <a:t>Для </a:t>
            </a:r>
            <a:r>
              <a:rPr lang="uk-UA" sz="2400" dirty="0"/>
              <a:t>оцінки стратегічного планування на підприємстві необхідно ознайомитися із існуючим бізнес планом і розробленими менеджерами прогнозами економічного розвитку. Для ефективної експертизи стану підприємства потрібно ознайомитися з оперативним поточним станом підприємства. </a:t>
            </a:r>
          </a:p>
          <a:p>
            <a:pPr marL="0" indent="0" algn="ctr">
              <a:buNone/>
            </a:pPr>
            <a:r>
              <a:rPr lang="uk-UA" sz="2400" dirty="0"/>
              <a:t>Окрім цього аудитор повинен мати можливість ознайомитися з результатами попередньої аудиторської перевірки і результатами виконання фінансових планів і бізнес-планів підприємства, якщо вони наявні.</a:t>
            </a:r>
          </a:p>
          <a:p>
            <a:pPr marL="0" indent="0" algn="ctr">
              <a:buNone/>
            </a:pPr>
            <a:r>
              <a:rPr lang="uk-UA" sz="2400" b="1" dirty="0"/>
              <a:t>Додатково, для проведення експертизи плану фінансового оздоровлення, аудитор повинен:</a:t>
            </a:r>
          </a:p>
          <a:p>
            <a:pPr marL="0" indent="0" algn="just">
              <a:buNone/>
            </a:pPr>
            <a:r>
              <a:rPr lang="uk-UA" sz="2400" dirty="0"/>
              <a:t>- оцінити обсяг ринку збуту продукції і її конкурентоспроможність;</a:t>
            </a:r>
          </a:p>
          <a:p>
            <a:pPr marL="0" indent="0" algn="just">
              <a:buNone/>
            </a:pPr>
            <a:r>
              <a:rPr lang="uk-UA" sz="2400" dirty="0"/>
              <a:t>- зібрати дані про стан і перспективи розвитку галузі, до якої належить підприємство;</a:t>
            </a:r>
          </a:p>
          <a:p>
            <a:pPr marL="0" indent="0" algn="just">
              <a:buNone/>
            </a:pPr>
            <a:r>
              <a:rPr lang="uk-UA" sz="2400" dirty="0"/>
              <a:t>- виявити характер джерел сировини, комплектуючих, а також фінансових засобів даного підприємства; </a:t>
            </a:r>
          </a:p>
          <a:p>
            <a:pPr algn="ctr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409021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88640"/>
            <a:ext cx="8229600" cy="5937523"/>
          </a:xfrm>
        </p:spPr>
        <p:txBody>
          <a:bodyPr>
            <a:normAutofit fontScale="70000" lnSpcReduction="20000"/>
          </a:bodyPr>
          <a:lstStyle/>
          <a:p>
            <a:pPr marL="0" indent="0" algn="ctr">
              <a:buNone/>
            </a:pPr>
            <a:r>
              <a:rPr lang="uk-UA" sz="2100" b="1" dirty="0"/>
              <a:t>2. Загальний аналіз виробничої і господарської діяльності підприємства.</a:t>
            </a:r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r>
              <a:rPr lang="uk-UA" sz="2100" b="1" dirty="0" smtClean="0"/>
              <a:t>Перш </a:t>
            </a:r>
            <a:r>
              <a:rPr lang="uk-UA" sz="2100" b="1" dirty="0"/>
              <a:t>за все аналізується виробнича структура підприємства; обсяг і асортимент виробничої продукції і її реалізації; склад і стан основних фондів і об’єктів соціальної інфраструктури; чисельність робітників. Одночасно розглядаються запропоновані в плані санації пропозиції:</a:t>
            </a:r>
          </a:p>
          <a:p>
            <a:pPr marL="0" indent="0" algn="just">
              <a:buNone/>
            </a:pPr>
            <a:r>
              <a:rPr lang="uk-UA" sz="2100" dirty="0"/>
              <a:t>- щодо злиття і поділу підрозділів, їх ліквідації і створенню;</a:t>
            </a:r>
          </a:p>
          <a:p>
            <a:pPr marL="0" indent="0" algn="just">
              <a:buNone/>
            </a:pPr>
            <a:r>
              <a:rPr lang="uk-UA" sz="2100" dirty="0"/>
              <a:t>- щодо реалізації і придбання основних засобів і об’єктів соціальної інфраструктури;</a:t>
            </a:r>
          </a:p>
          <a:p>
            <a:pPr marL="0" indent="0" algn="just">
              <a:buNone/>
            </a:pPr>
            <a:r>
              <a:rPr lang="uk-UA" sz="2100" dirty="0"/>
              <a:t>- щодо скорочення персоналу та ін.</a:t>
            </a:r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r>
              <a:rPr lang="uk-UA" sz="2100" b="1" dirty="0" smtClean="0"/>
              <a:t>Особливу </a:t>
            </a:r>
            <a:r>
              <a:rPr lang="uk-UA" sz="2100" b="1" dirty="0"/>
              <a:t>увагу на даному етапі санаційного аудиту приділяють:</a:t>
            </a:r>
          </a:p>
          <a:p>
            <a:pPr marL="0" indent="0" algn="just">
              <a:buNone/>
            </a:pPr>
            <a:r>
              <a:rPr lang="uk-UA" sz="2100" dirty="0"/>
              <a:t>- розгляду ефективності технології виробництва з точки зору виявлення наявності документації по розробці обґрунтованих нормативів виготовлення продукції. </a:t>
            </a:r>
          </a:p>
          <a:p>
            <a:pPr marL="0" indent="0" algn="just">
              <a:buNone/>
            </a:pPr>
            <a:r>
              <a:rPr lang="uk-UA" sz="2100" dirty="0"/>
              <a:t>- наявність необґрунтовано віднесених на собівартість витрат, що погіршує фінансовий стан підприємства, і може призвести до недостатньої ефективності запропонованих санаційних заходів.</a:t>
            </a:r>
          </a:p>
          <a:p>
            <a:pPr marL="0" indent="0" algn="just">
              <a:buNone/>
            </a:pPr>
            <a:r>
              <a:rPr lang="uk-UA" sz="2100" dirty="0"/>
              <a:t>- пошуку </a:t>
            </a:r>
            <a:r>
              <a:rPr lang="uk-UA" sz="2100" dirty="0" err="1"/>
              <a:t>„вузьких</a:t>
            </a:r>
            <a:r>
              <a:rPr lang="uk-UA" sz="2100" dirty="0"/>
              <a:t> місць", що зменшують ефективність роботи всього колективу, є необхідним для успішного здійснення санаційних заходів. Експертиза повинна відповісти на питання - чи визначенні ці вузькі місця в санаційному плані.</a:t>
            </a:r>
          </a:p>
          <a:p>
            <a:pPr marL="0" indent="0" algn="just">
              <a:buNone/>
            </a:pPr>
            <a:r>
              <a:rPr lang="uk-UA" sz="2100" dirty="0"/>
              <a:t>- перевірці відповідність цін і тарифів практиці господарської діяльності підприємств даної галузі. </a:t>
            </a:r>
          </a:p>
          <a:p>
            <a:pPr marL="0" indent="0" algn="just">
              <a:buNone/>
            </a:pPr>
            <a:r>
              <a:rPr lang="uk-UA" sz="2100" dirty="0"/>
              <a:t>- показникам роботи персоналу, з точки зору ефективності виконання ними функціональних обов’язків. </a:t>
            </a:r>
          </a:p>
          <a:p>
            <a:pPr marL="0" indent="0" algn="just">
              <a:buNone/>
            </a:pPr>
            <a:r>
              <a:rPr lang="uk-UA" sz="2100" dirty="0"/>
              <a:t>- перевірці відповідність оплати праці рівню зусиль і кваліфікації робітників. </a:t>
            </a:r>
          </a:p>
          <a:p>
            <a:pPr marL="0" indent="0" algn="just">
              <a:buNone/>
            </a:pPr>
            <a:r>
              <a:rPr lang="uk-UA" sz="2100" dirty="0"/>
              <a:t>- причинам простоїв, невисокої продуктивності праці та інших недоліків в операційній діяльності підприємства з точки зору кадрової політики і організації праці.</a:t>
            </a:r>
          </a:p>
          <a:p>
            <a:pPr marL="0" indent="0" algn="just">
              <a:buNone/>
            </a:pPr>
            <a:r>
              <a:rPr lang="uk-UA" sz="2100" dirty="0"/>
              <a:t>- діяльності середньої і вищої ланки менеджменту підприємства. Виявляють також відношення менеджменту до плану санаційних заходів, ступінь підтримання цих дій.</a:t>
            </a:r>
          </a:p>
          <a:p>
            <a:pPr marL="0" indent="0" algn="just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4578223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88640"/>
            <a:ext cx="8229600" cy="593752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uk-UA" sz="2100" b="1" dirty="0"/>
              <a:t>3. Аналіз фінансового стану підприємства. </a:t>
            </a:r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r>
              <a:rPr lang="uk-UA" sz="2100" b="1" dirty="0" smtClean="0"/>
              <a:t>В </a:t>
            </a:r>
            <a:r>
              <a:rPr lang="uk-UA" sz="2100" b="1" dirty="0"/>
              <a:t>рамках аналізу проводиться:</a:t>
            </a:r>
          </a:p>
          <a:p>
            <a:pPr marL="0" indent="0" algn="just">
              <a:buNone/>
            </a:pPr>
            <a:r>
              <a:rPr lang="uk-UA" sz="2100" dirty="0" smtClean="0"/>
              <a:t>1. Горизонтальний </a:t>
            </a:r>
            <a:r>
              <a:rPr lang="uk-UA" sz="2100" dirty="0"/>
              <a:t>та вертикальний аналіз активів і пасивів.</a:t>
            </a:r>
          </a:p>
          <a:p>
            <a:pPr marL="0" indent="0" algn="just">
              <a:buNone/>
            </a:pPr>
            <a:r>
              <a:rPr lang="uk-UA" sz="2100" dirty="0" smtClean="0"/>
              <a:t>2. Горизонтальний </a:t>
            </a:r>
            <a:r>
              <a:rPr lang="uk-UA" sz="2100" dirty="0"/>
              <a:t>та вертикальний аналіз «Звіту про фінансові результати».</a:t>
            </a:r>
          </a:p>
          <a:p>
            <a:pPr marL="0" indent="0" algn="just">
              <a:buNone/>
            </a:pPr>
            <a:r>
              <a:rPr lang="uk-UA" sz="2100" dirty="0" smtClean="0"/>
              <a:t>3. Аналіз </a:t>
            </a:r>
            <a:r>
              <a:rPr lang="uk-UA" sz="2100" dirty="0"/>
              <a:t>ліквідності (коефіцієнтний та ліквідності балансу).</a:t>
            </a:r>
          </a:p>
          <a:p>
            <a:pPr marL="0" indent="0" algn="just">
              <a:buNone/>
            </a:pPr>
            <a:r>
              <a:rPr lang="uk-UA" sz="2100" dirty="0" smtClean="0"/>
              <a:t>4. Аналіз </a:t>
            </a:r>
            <a:r>
              <a:rPr lang="uk-UA" sz="2100" dirty="0"/>
              <a:t>фінансової стійкості (3-х компонентний показник та коефіцієнтний аналіз).</a:t>
            </a:r>
          </a:p>
          <a:p>
            <a:pPr marL="0" indent="0" algn="just">
              <a:buNone/>
            </a:pPr>
            <a:r>
              <a:rPr lang="uk-UA" sz="2100" dirty="0" smtClean="0"/>
              <a:t>5. Аналіз </a:t>
            </a:r>
            <a:r>
              <a:rPr lang="uk-UA" sz="2100" dirty="0"/>
              <a:t>ділової активності.</a:t>
            </a:r>
          </a:p>
          <a:p>
            <a:pPr marL="0" indent="0" algn="just">
              <a:buNone/>
            </a:pPr>
            <a:r>
              <a:rPr lang="uk-UA" sz="2100" dirty="0" smtClean="0"/>
              <a:t>6. Аналіз </a:t>
            </a:r>
            <a:r>
              <a:rPr lang="uk-UA" sz="2100" dirty="0"/>
              <a:t>рентабельності.</a:t>
            </a:r>
          </a:p>
          <a:p>
            <a:pPr marL="0" indent="0" algn="just">
              <a:buNone/>
            </a:pPr>
            <a:r>
              <a:rPr lang="uk-UA" sz="2100" dirty="0" smtClean="0"/>
              <a:t>7. Аналіз </a:t>
            </a:r>
            <a:r>
              <a:rPr lang="uk-UA" sz="2100" dirty="0"/>
              <a:t>грошових потоків.</a:t>
            </a:r>
          </a:p>
          <a:p>
            <a:pPr marL="0" indent="0" algn="ctr">
              <a:buNone/>
            </a:pPr>
            <a:endParaRPr lang="uk-UA" sz="2100" b="1" dirty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7682951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88640"/>
            <a:ext cx="8229600" cy="593752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uk-UA" sz="2100" b="1" dirty="0"/>
              <a:t>4. Оцінка впливу зовнішнього середовища на реалізацію плану фінансового оздоровлення. </a:t>
            </a:r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r>
              <a:rPr lang="uk-UA" sz="2100" dirty="0" smtClean="0"/>
              <a:t>Для </a:t>
            </a:r>
            <a:r>
              <a:rPr lang="uk-UA" sz="2100" dirty="0"/>
              <a:t>виявлення впливу постачальників, а також споживачів продукції на стійку роботу підприємства потрібно дослідити наявність основних контрагентів, їх позиції на ринку, їх політику відносно даного підприємства та ін.</a:t>
            </a:r>
          </a:p>
          <a:p>
            <a:pPr marL="0" indent="0" algn="ctr">
              <a:buNone/>
            </a:pPr>
            <a:r>
              <a:rPr lang="uk-UA" sz="2100" dirty="0"/>
              <a:t>Внаслідок їх політики, а також в результаті дій менеджменту можливі порушення нормальної операційної діяльності підприємства, пов’язані, зокрема, з завищенням закупівельних цін на сировину, матеріали і комплектуючі, і зниженням цін реалізованої продукції.</a:t>
            </a:r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r>
              <a:rPr lang="uk-UA" sz="2100" b="1" dirty="0" smtClean="0"/>
              <a:t>5</a:t>
            </a:r>
            <a:r>
              <a:rPr lang="uk-UA" sz="2100" b="1" dirty="0"/>
              <a:t>. Формулювання аудиторських висновків.</a:t>
            </a:r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92725331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72</TotalTime>
  <Words>764</Words>
  <Application>Microsoft Office PowerPoint</Application>
  <PresentationFormat>Экран (4:3)</PresentationFormat>
  <Paragraphs>82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Тема Office</vt:lpstr>
      <vt:lpstr>1. Сутність санаційної спроможності та санаційного аудиту. 2. Порядок проведення санаційного аудиту на підприємстві.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Пользователь Windows</cp:lastModifiedBy>
  <cp:revision>21</cp:revision>
  <dcterms:created xsi:type="dcterms:W3CDTF">2020-08-26T06:53:27Z</dcterms:created>
  <dcterms:modified xsi:type="dcterms:W3CDTF">2022-09-07T07:19:11Z</dcterms:modified>
</cp:coreProperties>
</file>