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Державна </a:t>
            </a:r>
            <a:r>
              <a:rPr lang="uk-UA" sz="3200" dirty="0"/>
              <a:t>підтримка санації суб’єктів господарювання.</a:t>
            </a:r>
            <a:br>
              <a:rPr lang="uk-UA" sz="3200" dirty="0"/>
            </a:br>
            <a:r>
              <a:rPr lang="uk-UA" sz="3200" dirty="0" smtClean="0"/>
              <a:t>2. Державні </a:t>
            </a:r>
            <a:r>
              <a:rPr lang="uk-UA" sz="3200" dirty="0"/>
              <a:t>органи уповноважені в питаннях попередження банкрутства підприємств.</a:t>
            </a:r>
            <a:br>
              <a:rPr lang="uk-UA" sz="3200" dirty="0"/>
            </a:br>
            <a:r>
              <a:rPr lang="uk-UA" sz="3200" dirty="0" smtClean="0"/>
              <a:t>3. Форми </a:t>
            </a:r>
            <a:r>
              <a:rPr lang="uk-UA" sz="3200" dirty="0"/>
              <a:t>та методи державної фінансової підтримки санації підприємств.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smtClean="0"/>
              <a:t>Тема </a:t>
            </a:r>
            <a:r>
              <a:rPr lang="uk-UA" b="1" smtClean="0"/>
              <a:t>14. </a:t>
            </a:r>
            <a:r>
              <a:rPr lang="uk-UA" b="1" dirty="0" smtClean="0"/>
              <a:t>Методи державної фінансової підтримки санації підприємств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69331" y="188640"/>
            <a:ext cx="763284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dirty="0" smtClean="0"/>
              <a:t>Державна підтримка може здійснюватися як за рахунок коштів державного бюджету, так і за рахунок місцевих бюджетів</a:t>
            </a:r>
            <a:r>
              <a:rPr lang="ru-RU" sz="1600" dirty="0" smtClean="0"/>
              <a:t>. </a:t>
            </a:r>
          </a:p>
          <a:p>
            <a:pPr algn="ctr"/>
            <a:endParaRPr lang="uk-UA" sz="1600" dirty="0" smtClean="0"/>
          </a:p>
          <a:p>
            <a:pPr algn="ctr"/>
            <a:r>
              <a:rPr lang="uk-UA" sz="1600" b="1" dirty="0" smtClean="0"/>
              <a:t>Основні </a:t>
            </a:r>
            <a:r>
              <a:rPr lang="uk-UA" sz="1600" b="1" dirty="0"/>
              <a:t>критеріїв відбору підприємств для надання їм цільової державної </a:t>
            </a:r>
            <a:r>
              <a:rPr lang="uk-UA" sz="1600" b="1" dirty="0" smtClean="0"/>
              <a:t>підтримки для проведення фінансової санації:</a:t>
            </a:r>
            <a:endParaRPr lang="uk-UA" sz="1600" b="1" dirty="0"/>
          </a:p>
          <a:p>
            <a:pPr algn="just"/>
            <a:r>
              <a:rPr lang="uk-UA" sz="1600" dirty="0"/>
              <a:t>- потенційна прибутковість;</a:t>
            </a:r>
          </a:p>
          <a:p>
            <a:pPr algn="just"/>
            <a:r>
              <a:rPr lang="uk-UA" sz="1600" dirty="0"/>
              <a:t>- високий рівень менеджменту на підприємстві;</a:t>
            </a:r>
          </a:p>
          <a:p>
            <a:pPr algn="just"/>
            <a:r>
              <a:rPr lang="uk-UA" sz="1600" dirty="0"/>
              <a:t>- спрямованість на використання нових, ефективних ресурсозберігаючих та екологічно безпечних технологій; </a:t>
            </a:r>
          </a:p>
          <a:p>
            <a:pPr algn="just"/>
            <a:r>
              <a:rPr lang="uk-UA" sz="1600" dirty="0"/>
              <a:t>- можливість експорту (приросту експорту) конкурентоспроможної продукції;</a:t>
            </a:r>
          </a:p>
          <a:p>
            <a:pPr algn="just"/>
            <a:r>
              <a:rPr lang="uk-UA" sz="1600" dirty="0"/>
              <a:t>- заміна імпортної продукції, сировини, матеріалів вітчизняними;</a:t>
            </a:r>
          </a:p>
          <a:p>
            <a:pPr algn="just"/>
            <a:r>
              <a:rPr lang="uk-UA" sz="1600" dirty="0"/>
              <a:t>- вирішення проблеми енергозабезпечення, енергозбереження (ресурсозбереження);</a:t>
            </a:r>
          </a:p>
          <a:p>
            <a:pPr algn="just"/>
            <a:r>
              <a:rPr lang="uk-UA" sz="1600" dirty="0"/>
              <a:t>- збереження науково-технічного потенціалу (досліджень і розробок, що мають пріоритетне значення для країни);</a:t>
            </a:r>
          </a:p>
          <a:p>
            <a:pPr algn="just"/>
            <a:r>
              <a:rPr lang="uk-UA" sz="1600" dirty="0"/>
              <a:t>- наявність ринків збуту продукції у країні та за кордоном.</a:t>
            </a:r>
          </a:p>
          <a:p>
            <a:pPr algn="ctr"/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uk-UA" sz="3500" b="1" dirty="0" smtClean="0"/>
              <a:t>Функцію </a:t>
            </a:r>
            <a:r>
              <a:rPr lang="uk-UA" sz="3500" b="1" dirty="0"/>
              <a:t>державного органу з питань банкрутства виконує Міністерство юстиції. </a:t>
            </a:r>
          </a:p>
          <a:p>
            <a:pPr marL="0" indent="0" algn="ctr">
              <a:buNone/>
            </a:pPr>
            <a:endParaRPr lang="uk-UA" sz="3500" b="1" dirty="0" smtClean="0"/>
          </a:p>
          <a:p>
            <a:pPr marL="0" indent="0" algn="ctr">
              <a:buNone/>
            </a:pPr>
            <a:r>
              <a:rPr lang="uk-UA" sz="3500" b="1" dirty="0" smtClean="0"/>
              <a:t>Державний </a:t>
            </a:r>
            <a:r>
              <a:rPr lang="uk-UA" sz="3500" b="1" dirty="0"/>
              <a:t>орган з питань банкрутства:</a:t>
            </a:r>
          </a:p>
          <a:p>
            <a:pPr marL="0" indent="0" algn="just">
              <a:buNone/>
            </a:pPr>
            <a:r>
              <a:rPr lang="uk-UA" sz="3500" dirty="0"/>
              <a:t>- сприяє створенню організаційних, економічних, інших умов, необхідних для реалізації процедур відновлення платоспроможності боржника або визнання його банкрутом, у тому числі процедур банкрутства державних підприємств та підприємств, у статутному капіталі яких частка державної власності перевищує п’ятдесят відсотків;</a:t>
            </a:r>
          </a:p>
          <a:p>
            <a:pPr marL="0" indent="0" algn="just">
              <a:buNone/>
            </a:pPr>
            <a:r>
              <a:rPr lang="uk-UA" sz="3500" dirty="0"/>
              <a:t>- організовує систему підготовки, перепідготовки та підвищення кваліфікації арбітражних керуючих (розпорядників майна, керуючих санацією, ліквідаторів);</a:t>
            </a:r>
          </a:p>
          <a:p>
            <a:pPr marL="0" indent="0" algn="just">
              <a:buNone/>
            </a:pPr>
            <a:r>
              <a:rPr lang="uk-UA" sz="3500" dirty="0"/>
              <a:t>- установлює вимоги для отримання свідоцтва на право здійснення діяльності арбітражного керуючого (розпорядника майна, керуючого санацією, ліквідатора);</a:t>
            </a:r>
          </a:p>
          <a:p>
            <a:pPr marL="0" indent="0" algn="just">
              <a:buNone/>
            </a:pPr>
            <a:r>
              <a:rPr lang="uk-UA" sz="3500" dirty="0"/>
              <a:t>- формує Єдиний реєстр арбітражних керуючих (розпорядників майном, керуючих санацією, ліквідаторів) України;</a:t>
            </a:r>
          </a:p>
          <a:p>
            <a:pPr marL="0" indent="0" algn="just">
              <a:buNone/>
            </a:pPr>
            <a:r>
              <a:rPr lang="uk-UA" sz="3500" dirty="0"/>
              <a:t>- здійснює ведення Єдиного реєстру підприємств, щодо яких порушено провадження у справі про банкрутство, встановлює форму подання арбітражним керуючим (розпорядником майна, керуючим санацією, ліквідатором) інформації, необхідної для ведення зазначеної бази даних;</a:t>
            </a:r>
          </a:p>
          <a:p>
            <a:pPr marL="0" indent="0" algn="just">
              <a:buNone/>
            </a:pPr>
            <a:r>
              <a:rPr lang="uk-UA" sz="3500" dirty="0"/>
              <a:t>- установлює порядок проведення аналізу фінансово-господарського стану суб’єктів господарювання щодо наявності ознак фіктивного банкрутства, доведення до банкрутства, приховування стійкої фінансової неспроможності, незаконних дій у разі банкрутства і організовує проведення такого аналізу при порушенні проваджень у справах про банкрутство державних підприємств і підприємств, у статутному капіталі яких частка державної власності перевищує п’ятдесят відсотків;</a:t>
            </a:r>
          </a:p>
          <a:p>
            <a:pPr marL="0" indent="0" algn="just">
              <a:buNone/>
            </a:pPr>
            <a:r>
              <a:rPr lang="uk-UA" sz="3500" dirty="0"/>
              <a:t>- установлює типові форми плану санації і мирової угоди, перелік майна, яке включається до ліквідаційної маси у справах про банкрутство;</a:t>
            </a:r>
          </a:p>
          <a:p>
            <a:pPr marL="0" indent="0" algn="just">
              <a:buNone/>
            </a:pPr>
            <a:r>
              <a:rPr lang="uk-UA" sz="3500" dirty="0"/>
              <a:t>- готує на запити суду, прокуратури або іншого уповноваженого органу висновки про наявність ознак фіктивного банкрутства, доведення до банкрутства, приховування стійкої фінансової неспроможності, незаконних дій у разі банкрутства;</a:t>
            </a:r>
          </a:p>
          <a:p>
            <a:pPr marL="0" indent="0" algn="just">
              <a:buNone/>
            </a:pPr>
            <a:r>
              <a:rPr lang="uk-UA" sz="3500" dirty="0"/>
              <a:t>- готує та затверджує типові документи щодо проведення процедур банкрутства, методичні рекомендації;</a:t>
            </a:r>
          </a:p>
          <a:p>
            <a:pPr marL="0" indent="0" algn="just">
              <a:buNone/>
            </a:pPr>
            <a:r>
              <a:rPr lang="uk-UA" sz="3500" dirty="0"/>
              <a:t>- здійснює інші передбачені законодавством повноваження.</a:t>
            </a:r>
          </a:p>
          <a:p>
            <a:pPr marL="0" indent="0" algn="just">
              <a:buNone/>
            </a:pPr>
            <a:endParaRPr lang="ru-RU" sz="3500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426" y="-14306"/>
            <a:ext cx="6823075" cy="634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93426" y="6165304"/>
            <a:ext cx="65469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pc="-15" dirty="0">
                <a:solidFill>
                  <a:srgbClr val="000000"/>
                </a:solidFill>
                <a:latin typeface="Times New Roman"/>
                <a:ea typeface="Times New Roman"/>
              </a:rPr>
              <a:t>Рис. 1. Фінансова участь держави в санації підприємств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Централізована санаційна підтримка може проводитися</a:t>
            </a:r>
            <a:r>
              <a:rPr lang="uk-UA" sz="2100" b="1" dirty="0" smtClean="0"/>
              <a:t>:</a:t>
            </a:r>
          </a:p>
          <a:p>
            <a:pPr marL="0" indent="0" algn="just">
              <a:buNone/>
            </a:pPr>
            <a:r>
              <a:rPr lang="uk-UA" sz="2100" dirty="0" smtClean="0"/>
              <a:t>а</a:t>
            </a:r>
            <a:r>
              <a:rPr lang="uk-UA" sz="2100" dirty="0"/>
              <a:t>) шляхом прямого бюджетного </a:t>
            </a:r>
            <a:r>
              <a:rPr lang="uk-UA" sz="2100" dirty="0" smtClean="0"/>
              <a:t>фінансування;</a:t>
            </a:r>
          </a:p>
          <a:p>
            <a:pPr marL="0" indent="0" algn="just">
              <a:buNone/>
            </a:pPr>
            <a:r>
              <a:rPr lang="uk-UA" sz="2100" dirty="0" smtClean="0"/>
              <a:t>б</a:t>
            </a:r>
            <a:r>
              <a:rPr lang="uk-UA" sz="2100" dirty="0"/>
              <a:t>) непрямими формами державного впливу.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Пряме </a:t>
            </a:r>
            <a:r>
              <a:rPr lang="uk-UA" sz="2100" b="1" dirty="0"/>
              <a:t>державне фінансування санації підприємства </a:t>
            </a:r>
            <a:r>
              <a:rPr lang="uk-UA" sz="2100" dirty="0"/>
              <a:t>передбачає безпосереднє надання коштів суб'єктам господарювання із централізованих фондів фінансових ресурсів. </a:t>
            </a:r>
            <a:endParaRPr lang="uk-UA" sz="2100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 smtClean="0"/>
              <a:t>Пряме </a:t>
            </a:r>
            <a:r>
              <a:rPr lang="uk-UA" sz="2100" b="1" dirty="0"/>
              <a:t>бюджетне фінансування санації підприємств може здійснюватися на поворотній (бюджетні позички) і </a:t>
            </a:r>
            <a:r>
              <a:rPr lang="uk-UA" sz="2100" b="1" dirty="0" err="1"/>
              <a:t>безповортній</a:t>
            </a:r>
            <a:r>
              <a:rPr lang="uk-UA" sz="2100" b="1" dirty="0"/>
              <a:t> (субсидії, дотації, повний або частковий викуп державою акцій підприємств, що перебувають на межі банкрутства) основі.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Фінансова </a:t>
            </a:r>
            <a:r>
              <a:rPr lang="uk-UA" sz="2100" b="1" dirty="0"/>
              <a:t>підтримка на безповоротній основі надається в таких випадках:</a:t>
            </a:r>
          </a:p>
          <a:p>
            <a:pPr marL="0" indent="0" algn="just">
              <a:buNone/>
            </a:pPr>
            <a:r>
              <a:rPr lang="uk-UA" sz="2100" dirty="0"/>
              <a:t>- якщо збитки, завдані підприємству стихійним лихом, перевищують суми відшкодувань, передбачених законодавством про обов'язкове страхування;</a:t>
            </a:r>
          </a:p>
          <a:p>
            <a:pPr marL="0" indent="0" algn="just">
              <a:buNone/>
            </a:pPr>
            <a:r>
              <a:rPr lang="uk-UA" sz="2100" dirty="0"/>
              <a:t>- для відшкодування збитків конкретним підприємствам у разі, коли чинним законодавством встановлено умови господарювання, за яких не забезпечується покриття витрат на виробництво товарів (послуг), що може призвести до банкрутства;</a:t>
            </a:r>
          </a:p>
          <a:p>
            <a:pPr marL="0" indent="0" algn="just">
              <a:buNone/>
            </a:pPr>
            <a:r>
              <a:rPr lang="uk-UA" sz="2100" dirty="0"/>
              <a:t>- для фінансування витрат на відновлення платоспроможності окремих підприємств, діяльність яких пов'язана з особливо важливими суспільними інтересами.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Одним із методів державної фінансової допомоги підприємствам є санаційна підтримка у формі повного або часткового викупу державою акцій підприємств, що перебувають у фінансовій кризі. Виступаючи у ролі </a:t>
            </a:r>
            <a:r>
              <a:rPr lang="uk-UA" sz="2100" b="1" dirty="0" err="1"/>
              <a:t>санатора</a:t>
            </a:r>
            <a:r>
              <a:rPr lang="uk-UA" sz="2100" b="1" dirty="0"/>
              <a:t>, держава повинна керуватися, перш за все, народногосподарською ефективністю та доцільністю, протидіяти спаду виробництва та зростанню безробіття. Головною метою державних інвестицій є сприяння відновлюванню ліквідності та забезпечення діяльності підприємств. Значну частину державного сектора у Німеччині, США, Швеції та інших країнах сформовано саме за рахунок колишніх приватних підприємств, що опинилися на межі банкрутства.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2776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 smtClean="0"/>
              <a:t>Форми непрямої державної підтримки підприємств:</a:t>
            </a:r>
          </a:p>
          <a:p>
            <a:pPr marL="0" indent="0" algn="just">
              <a:buNone/>
            </a:pPr>
            <a:r>
              <a:rPr lang="uk-UA" sz="2100" dirty="0" smtClean="0"/>
              <a:t>- підтримка фіскального характеру;</a:t>
            </a:r>
          </a:p>
          <a:p>
            <a:pPr marL="0" indent="0" algn="just">
              <a:buNone/>
            </a:pPr>
            <a:r>
              <a:rPr lang="uk-UA" sz="2100" dirty="0" smtClean="0"/>
              <a:t>- дозвіл на порушення антимонопольного законодавства;</a:t>
            </a:r>
          </a:p>
          <a:p>
            <a:pPr marL="0" indent="0" algn="just">
              <a:buNone/>
            </a:pPr>
            <a:r>
              <a:rPr lang="uk-UA" sz="2100" dirty="0" smtClean="0"/>
              <a:t>- державні протекціоністські заходи, спрямовані на захист вітчизняного товаровиробника;</a:t>
            </a:r>
          </a:p>
          <a:p>
            <a:pPr marL="0" indent="0" algn="just">
              <a:buNone/>
            </a:pPr>
            <a:r>
              <a:rPr lang="uk-UA" sz="2100" dirty="0" smtClean="0"/>
              <a:t>- розміщення державних замовлень на підприємствах, які перебувають у фінансовій кризі;</a:t>
            </a:r>
          </a:p>
          <a:p>
            <a:pPr marL="0" indent="0" algn="just">
              <a:buNone/>
            </a:pPr>
            <a:r>
              <a:rPr lang="uk-UA" sz="2100" dirty="0" smtClean="0"/>
              <a:t>- обмеження щодо виходу на ринок;</a:t>
            </a:r>
          </a:p>
          <a:p>
            <a:pPr marL="0" indent="0" algn="just">
              <a:buNone/>
            </a:pPr>
            <a:r>
              <a:rPr lang="uk-UA" sz="2100" dirty="0" smtClean="0"/>
              <a:t>- надання державних гарантій та поручительства</a:t>
            </a:r>
            <a:r>
              <a:rPr lang="ru-RU" sz="2100" dirty="0" smtClean="0"/>
              <a:t>.</a:t>
            </a:r>
            <a:endParaRPr lang="ru-RU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86385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Залежно від напрямку економічної доктрини держави можливе використання того чи іншого виду санаційної підтримки підприємств фіскального характеру. Ця підтримка вже набирати таких форм:</a:t>
            </a:r>
          </a:p>
          <a:p>
            <a:pPr marL="0" indent="0" algn="just">
              <a:buNone/>
            </a:pPr>
            <a:r>
              <a:rPr lang="uk-UA" sz="2100" dirty="0"/>
              <a:t>- надання податкових пільг та податкове кредитування;</a:t>
            </a:r>
          </a:p>
          <a:p>
            <a:pPr marL="0" indent="0" algn="just">
              <a:buNone/>
            </a:pPr>
            <a:r>
              <a:rPr lang="uk-UA" sz="2100" dirty="0"/>
              <a:t>- реструктуризація заборгованості перед бюджетом та державними цільовими фондами;</a:t>
            </a:r>
          </a:p>
          <a:p>
            <a:pPr marL="0" indent="0" algn="just">
              <a:buNone/>
            </a:pPr>
            <a:r>
              <a:rPr lang="uk-UA" sz="2100" dirty="0"/>
              <a:t>- списання заборгованості перед державою;</a:t>
            </a:r>
          </a:p>
          <a:p>
            <a:pPr marL="0" indent="0" algn="just">
              <a:buNone/>
            </a:pPr>
            <a:r>
              <a:rPr lang="uk-UA" sz="2100" dirty="0"/>
              <a:t>- надання цільових податкових пільг підприємствам, які потребують санації;</a:t>
            </a:r>
          </a:p>
          <a:p>
            <a:pPr marL="0" indent="0" algn="just">
              <a:buNone/>
            </a:pPr>
            <a:r>
              <a:rPr lang="uk-UA" sz="2100" dirty="0"/>
              <a:t>- фіскальні поступки головним кредиторам підприємств, які потребують санації, з метою активізації участі кредиторів у санаційних процесах.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459485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812</Words>
  <Application>Microsoft Office PowerPoint</Application>
  <PresentationFormat>Экран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1. Державна підтримка санації суб’єктів господарювання. 2. Державні органи уповноважені в питаннях попередження банкрутства підприємств. 3. Форми та методи державної фінансової підтримки санації підприємств.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34</cp:revision>
  <dcterms:created xsi:type="dcterms:W3CDTF">2020-08-26T06:53:27Z</dcterms:created>
  <dcterms:modified xsi:type="dcterms:W3CDTF">2023-10-26T06:11:57Z</dcterms:modified>
</cp:coreProperties>
</file>