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84" r:id="rId3"/>
    <p:sldId id="313" r:id="rId4"/>
    <p:sldId id="257" r:id="rId5"/>
    <p:sldId id="282" r:id="rId6"/>
    <p:sldId id="285" r:id="rId7"/>
    <p:sldId id="283" r:id="rId8"/>
    <p:sldId id="314" r:id="rId9"/>
    <p:sldId id="259" r:id="rId10"/>
    <p:sldId id="260" r:id="rId11"/>
    <p:sldId id="278" r:id="rId12"/>
    <p:sldId id="279" r:id="rId13"/>
    <p:sldId id="286" r:id="rId14"/>
    <p:sldId id="287" r:id="rId15"/>
    <p:sldId id="288" r:id="rId16"/>
    <p:sldId id="289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1" r:id="rId27"/>
    <p:sldId id="300" r:id="rId28"/>
    <p:sldId id="302" r:id="rId29"/>
    <p:sldId id="303" r:id="rId30"/>
    <p:sldId id="304" r:id="rId31"/>
    <p:sldId id="305" r:id="rId32"/>
    <p:sldId id="306" r:id="rId33"/>
    <p:sldId id="307" r:id="rId34"/>
    <p:sldId id="309" r:id="rId35"/>
    <p:sldId id="308" r:id="rId36"/>
    <p:sldId id="310" r:id="rId37"/>
    <p:sldId id="311" r:id="rId38"/>
    <p:sldId id="312" r:id="rId39"/>
    <p:sldId id="316" r:id="rId40"/>
    <p:sldId id="280" r:id="rId41"/>
    <p:sldId id="258" r:id="rId42"/>
    <p:sldId id="262" r:id="rId43"/>
    <p:sldId id="261" r:id="rId44"/>
    <p:sldId id="264" r:id="rId45"/>
    <p:sldId id="265" r:id="rId46"/>
    <p:sldId id="281" r:id="rId47"/>
    <p:sldId id="263" r:id="rId48"/>
    <p:sldId id="266" r:id="rId49"/>
    <p:sldId id="267" r:id="rId50"/>
    <p:sldId id="273" r:id="rId51"/>
    <p:sldId id="268" r:id="rId52"/>
    <p:sldId id="274" r:id="rId53"/>
    <p:sldId id="269" r:id="rId54"/>
    <p:sldId id="272" r:id="rId55"/>
    <p:sldId id="275" r:id="rId56"/>
    <p:sldId id="276" r:id="rId57"/>
    <p:sldId id="277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C2708-66E1-4848-B2F1-3835ACF5DE04}" type="doc">
      <dgm:prSet loTypeId="urn:microsoft.com/office/officeart/2005/8/layout/cycle6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uk-UA"/>
        </a:p>
      </dgm:t>
    </dgm:pt>
    <dgm:pt modelId="{DCBE42F5-789A-4971-8C13-DC33055A36D9}">
      <dgm:prSet phldrT="[Текст]" custT="1"/>
      <dgm:spPr/>
      <dgm:t>
        <a:bodyPr/>
        <a:lstStyle/>
        <a:p>
          <a:r>
            <a:rPr lang="uk-UA" sz="2000" b="1" dirty="0">
              <a:latin typeface="Comic Sans MS" pitchFamily="66" charset="0"/>
            </a:rPr>
            <a:t>статичні</a:t>
          </a:r>
        </a:p>
      </dgm:t>
    </dgm:pt>
    <dgm:pt modelId="{A5C6A090-2F87-4410-BEC5-BF8F2C19C906}" type="parTrans" cxnId="{2F1E32DA-C648-4926-ADBE-F80E70B3C21F}">
      <dgm:prSet/>
      <dgm:spPr/>
      <dgm:t>
        <a:bodyPr/>
        <a:lstStyle/>
        <a:p>
          <a:endParaRPr lang="uk-UA" sz="2000" b="1">
            <a:latin typeface="Comic Sans MS" pitchFamily="66" charset="0"/>
          </a:endParaRPr>
        </a:p>
      </dgm:t>
    </dgm:pt>
    <dgm:pt modelId="{A7D814EC-30B0-481E-948C-F86353AD5349}" type="sibTrans" cxnId="{2F1E32DA-C648-4926-ADBE-F80E70B3C21F}">
      <dgm:prSet/>
      <dgm:spPr/>
      <dgm:t>
        <a:bodyPr/>
        <a:lstStyle/>
        <a:p>
          <a:endParaRPr lang="uk-UA" sz="2000" b="1">
            <a:latin typeface="Comic Sans MS" pitchFamily="66" charset="0"/>
          </a:endParaRPr>
        </a:p>
      </dgm:t>
    </dgm:pt>
    <dgm:pt modelId="{19E91508-F54D-4CC7-B28A-0183A935DB93}">
      <dgm:prSet phldrT="[Текст]" custT="1"/>
      <dgm:spPr/>
      <dgm:t>
        <a:bodyPr/>
        <a:lstStyle/>
        <a:p>
          <a:r>
            <a:rPr lang="uk-UA" sz="2000" b="1" noProof="0" dirty="0" err="1">
              <a:latin typeface="Comic Sans MS" pitchFamily="66" charset="0"/>
            </a:rPr>
            <a:t>анімовані</a:t>
          </a:r>
          <a:endParaRPr lang="uk-UA" sz="2000" b="1" noProof="0" dirty="0">
            <a:latin typeface="Comic Sans MS" pitchFamily="66" charset="0"/>
          </a:endParaRPr>
        </a:p>
      </dgm:t>
    </dgm:pt>
    <dgm:pt modelId="{ABE3C249-4A4E-4CAE-B3AE-09F9125560AC}" type="parTrans" cxnId="{F52049D8-2E14-4A83-A5D1-B811662CB08F}">
      <dgm:prSet/>
      <dgm:spPr/>
      <dgm:t>
        <a:bodyPr/>
        <a:lstStyle/>
        <a:p>
          <a:endParaRPr lang="uk-UA" sz="2000" b="1">
            <a:latin typeface="Comic Sans MS" pitchFamily="66" charset="0"/>
          </a:endParaRPr>
        </a:p>
      </dgm:t>
    </dgm:pt>
    <dgm:pt modelId="{E0B2614D-5010-4CD4-B46E-0847A8EE4304}" type="sibTrans" cxnId="{F52049D8-2E14-4A83-A5D1-B811662CB08F}">
      <dgm:prSet/>
      <dgm:spPr/>
      <dgm:t>
        <a:bodyPr/>
        <a:lstStyle/>
        <a:p>
          <a:endParaRPr lang="uk-UA" sz="2000" b="1">
            <a:latin typeface="Comic Sans MS" pitchFamily="66" charset="0"/>
          </a:endParaRPr>
        </a:p>
      </dgm:t>
    </dgm:pt>
    <dgm:pt modelId="{ED3EA1D9-365A-4B8C-BA86-07734B8EC7BC}">
      <dgm:prSet phldrT="[Текст]" custT="1"/>
      <dgm:spPr/>
      <dgm:t>
        <a:bodyPr/>
        <a:lstStyle/>
        <a:p>
          <a:r>
            <a:rPr lang="uk-UA" sz="2000" b="1" dirty="0">
              <a:latin typeface="Comic Sans MS" pitchFamily="66" charset="0"/>
            </a:rPr>
            <a:t>Flash-банери </a:t>
          </a:r>
        </a:p>
      </dgm:t>
    </dgm:pt>
    <dgm:pt modelId="{EC078603-6F6C-4861-BCAD-06178E9F3AD5}" type="parTrans" cxnId="{DC4A8253-FEE3-42A7-B8B4-546AC205A84B}">
      <dgm:prSet/>
      <dgm:spPr/>
      <dgm:t>
        <a:bodyPr/>
        <a:lstStyle/>
        <a:p>
          <a:endParaRPr lang="uk-UA" sz="2000" b="1">
            <a:latin typeface="Comic Sans MS" pitchFamily="66" charset="0"/>
          </a:endParaRPr>
        </a:p>
      </dgm:t>
    </dgm:pt>
    <dgm:pt modelId="{1A6ACF22-AFCF-480D-B4D9-21C0CB1D490B}" type="sibTrans" cxnId="{DC4A8253-FEE3-42A7-B8B4-546AC205A84B}">
      <dgm:prSet/>
      <dgm:spPr/>
      <dgm:t>
        <a:bodyPr/>
        <a:lstStyle/>
        <a:p>
          <a:endParaRPr lang="uk-UA" sz="2000" b="1">
            <a:latin typeface="Comic Sans MS" pitchFamily="66" charset="0"/>
          </a:endParaRPr>
        </a:p>
      </dgm:t>
    </dgm:pt>
    <dgm:pt modelId="{1DD70FE9-D698-480F-813E-DCA5095FDAEE}">
      <dgm:prSet custT="1"/>
      <dgm:spPr/>
      <dgm:t>
        <a:bodyPr/>
        <a:lstStyle/>
        <a:p>
          <a:r>
            <a:rPr lang="uk-UA" sz="2000" b="1" dirty="0">
              <a:latin typeface="Comic Sans MS" pitchFamily="66" charset="0"/>
            </a:rPr>
            <a:t>текстові HTML-блоки</a:t>
          </a:r>
        </a:p>
      </dgm:t>
    </dgm:pt>
    <dgm:pt modelId="{C8B6625A-36B8-47FB-8CCA-9114C531210D}" type="parTrans" cxnId="{6CDCA77A-D795-4ABD-A588-DAF8A8F75D1D}">
      <dgm:prSet/>
      <dgm:spPr/>
      <dgm:t>
        <a:bodyPr/>
        <a:lstStyle/>
        <a:p>
          <a:endParaRPr lang="uk-UA" sz="2000" b="1">
            <a:latin typeface="Comic Sans MS" pitchFamily="66" charset="0"/>
          </a:endParaRPr>
        </a:p>
      </dgm:t>
    </dgm:pt>
    <dgm:pt modelId="{20DC5EAC-0439-4ADC-8DF7-27B5E9BD51B4}" type="sibTrans" cxnId="{6CDCA77A-D795-4ABD-A588-DAF8A8F75D1D}">
      <dgm:prSet/>
      <dgm:spPr/>
      <dgm:t>
        <a:bodyPr/>
        <a:lstStyle/>
        <a:p>
          <a:endParaRPr lang="uk-UA" sz="2000" b="1">
            <a:latin typeface="Comic Sans MS" pitchFamily="66" charset="0"/>
          </a:endParaRPr>
        </a:p>
      </dgm:t>
    </dgm:pt>
    <dgm:pt modelId="{B7847E9E-B133-4D99-AE26-3E3AE2C76B09}" type="pres">
      <dgm:prSet presAssocID="{285C2708-66E1-4848-B2F1-3835ACF5DE04}" presName="cycle" presStyleCnt="0">
        <dgm:presLayoutVars>
          <dgm:dir/>
          <dgm:resizeHandles val="exact"/>
        </dgm:presLayoutVars>
      </dgm:prSet>
      <dgm:spPr/>
    </dgm:pt>
    <dgm:pt modelId="{AF2BEA07-CD09-474F-A47C-E3C19990A29D}" type="pres">
      <dgm:prSet presAssocID="{DCBE42F5-789A-4971-8C13-DC33055A36D9}" presName="node" presStyleLbl="node1" presStyleIdx="0" presStyleCnt="4">
        <dgm:presLayoutVars>
          <dgm:bulletEnabled val="1"/>
        </dgm:presLayoutVars>
      </dgm:prSet>
      <dgm:spPr/>
    </dgm:pt>
    <dgm:pt modelId="{9AD5F9AD-B5EC-4DB6-BEA8-98D3AE9A678D}" type="pres">
      <dgm:prSet presAssocID="{DCBE42F5-789A-4971-8C13-DC33055A36D9}" presName="spNode" presStyleCnt="0"/>
      <dgm:spPr/>
    </dgm:pt>
    <dgm:pt modelId="{45F0C44C-BFE4-424A-A613-5195C814C710}" type="pres">
      <dgm:prSet presAssocID="{A7D814EC-30B0-481E-948C-F86353AD5349}" presName="sibTrans" presStyleLbl="sibTrans1D1" presStyleIdx="0" presStyleCnt="4"/>
      <dgm:spPr/>
    </dgm:pt>
    <dgm:pt modelId="{AB9303D0-EFF1-49BD-B8A2-363A178414A1}" type="pres">
      <dgm:prSet presAssocID="{19E91508-F54D-4CC7-B28A-0183A935DB93}" presName="node" presStyleLbl="node1" presStyleIdx="1" presStyleCnt="4" custScaleX="129378">
        <dgm:presLayoutVars>
          <dgm:bulletEnabled val="1"/>
        </dgm:presLayoutVars>
      </dgm:prSet>
      <dgm:spPr/>
    </dgm:pt>
    <dgm:pt modelId="{581F5575-0824-4F22-87F4-C75D8134CE63}" type="pres">
      <dgm:prSet presAssocID="{19E91508-F54D-4CC7-B28A-0183A935DB93}" presName="spNode" presStyleCnt="0"/>
      <dgm:spPr/>
    </dgm:pt>
    <dgm:pt modelId="{A9842949-9554-4FD8-8B64-B5193BEA4C05}" type="pres">
      <dgm:prSet presAssocID="{E0B2614D-5010-4CD4-B46E-0847A8EE4304}" presName="sibTrans" presStyleLbl="sibTrans1D1" presStyleIdx="1" presStyleCnt="4"/>
      <dgm:spPr/>
    </dgm:pt>
    <dgm:pt modelId="{A0E65EDB-F6CD-4AFD-8183-D788C0FEAC5A}" type="pres">
      <dgm:prSet presAssocID="{ED3EA1D9-365A-4B8C-BA86-07734B8EC7BC}" presName="node" presStyleLbl="node1" presStyleIdx="2" presStyleCnt="4">
        <dgm:presLayoutVars>
          <dgm:bulletEnabled val="1"/>
        </dgm:presLayoutVars>
      </dgm:prSet>
      <dgm:spPr/>
    </dgm:pt>
    <dgm:pt modelId="{DE2E4B93-C43B-4D50-B1BB-653ADF4730AF}" type="pres">
      <dgm:prSet presAssocID="{ED3EA1D9-365A-4B8C-BA86-07734B8EC7BC}" presName="spNode" presStyleCnt="0"/>
      <dgm:spPr/>
    </dgm:pt>
    <dgm:pt modelId="{076B1D93-636C-4A0C-A1E4-770CBCAA0F08}" type="pres">
      <dgm:prSet presAssocID="{1A6ACF22-AFCF-480D-B4D9-21C0CB1D490B}" presName="sibTrans" presStyleLbl="sibTrans1D1" presStyleIdx="2" presStyleCnt="4"/>
      <dgm:spPr/>
    </dgm:pt>
    <dgm:pt modelId="{8234749B-E2E7-407A-A8C0-F276B70191C9}" type="pres">
      <dgm:prSet presAssocID="{1DD70FE9-D698-480F-813E-DCA5095FDAEE}" presName="node" presStyleLbl="node1" presStyleIdx="3" presStyleCnt="4" custScaleX="158074">
        <dgm:presLayoutVars>
          <dgm:bulletEnabled val="1"/>
        </dgm:presLayoutVars>
      </dgm:prSet>
      <dgm:spPr/>
    </dgm:pt>
    <dgm:pt modelId="{378D0F74-EE52-4347-9CCC-A12528959B63}" type="pres">
      <dgm:prSet presAssocID="{1DD70FE9-D698-480F-813E-DCA5095FDAEE}" presName="spNode" presStyleCnt="0"/>
      <dgm:spPr/>
    </dgm:pt>
    <dgm:pt modelId="{2DDBC309-A67E-40D5-A02A-80DE868AAF8D}" type="pres">
      <dgm:prSet presAssocID="{20DC5EAC-0439-4ADC-8DF7-27B5E9BD51B4}" presName="sibTrans" presStyleLbl="sibTrans1D1" presStyleIdx="3" presStyleCnt="4"/>
      <dgm:spPr/>
    </dgm:pt>
  </dgm:ptLst>
  <dgm:cxnLst>
    <dgm:cxn modelId="{13051C5D-A97C-41E0-8469-F369A9CC133E}" type="presOf" srcId="{1DD70FE9-D698-480F-813E-DCA5095FDAEE}" destId="{8234749B-E2E7-407A-A8C0-F276B70191C9}" srcOrd="0" destOrd="0" presId="urn:microsoft.com/office/officeart/2005/8/layout/cycle6"/>
    <dgm:cxn modelId="{4DA6606A-07F7-4181-A090-F2304ECCBBFC}" type="presOf" srcId="{20DC5EAC-0439-4ADC-8DF7-27B5E9BD51B4}" destId="{2DDBC309-A67E-40D5-A02A-80DE868AAF8D}" srcOrd="0" destOrd="0" presId="urn:microsoft.com/office/officeart/2005/8/layout/cycle6"/>
    <dgm:cxn modelId="{DC4A8253-FEE3-42A7-B8B4-546AC205A84B}" srcId="{285C2708-66E1-4848-B2F1-3835ACF5DE04}" destId="{ED3EA1D9-365A-4B8C-BA86-07734B8EC7BC}" srcOrd="2" destOrd="0" parTransId="{EC078603-6F6C-4861-BCAD-06178E9F3AD5}" sibTransId="{1A6ACF22-AFCF-480D-B4D9-21C0CB1D490B}"/>
    <dgm:cxn modelId="{0FE12275-AE36-43EE-B2F1-B2AA78A37349}" type="presOf" srcId="{1A6ACF22-AFCF-480D-B4D9-21C0CB1D490B}" destId="{076B1D93-636C-4A0C-A1E4-770CBCAA0F08}" srcOrd="0" destOrd="0" presId="urn:microsoft.com/office/officeart/2005/8/layout/cycle6"/>
    <dgm:cxn modelId="{6CDCA77A-D795-4ABD-A588-DAF8A8F75D1D}" srcId="{285C2708-66E1-4848-B2F1-3835ACF5DE04}" destId="{1DD70FE9-D698-480F-813E-DCA5095FDAEE}" srcOrd="3" destOrd="0" parTransId="{C8B6625A-36B8-47FB-8CCA-9114C531210D}" sibTransId="{20DC5EAC-0439-4ADC-8DF7-27B5E9BD51B4}"/>
    <dgm:cxn modelId="{DEC46080-E236-411F-9B35-C47220AB708D}" type="presOf" srcId="{285C2708-66E1-4848-B2F1-3835ACF5DE04}" destId="{B7847E9E-B133-4D99-AE26-3E3AE2C76B09}" srcOrd="0" destOrd="0" presId="urn:microsoft.com/office/officeart/2005/8/layout/cycle6"/>
    <dgm:cxn modelId="{C250FF88-8D4B-4385-89FF-E4731475363C}" type="presOf" srcId="{E0B2614D-5010-4CD4-B46E-0847A8EE4304}" destId="{A9842949-9554-4FD8-8B64-B5193BEA4C05}" srcOrd="0" destOrd="0" presId="urn:microsoft.com/office/officeart/2005/8/layout/cycle6"/>
    <dgm:cxn modelId="{9C8B5990-8085-45F7-B94D-5AFB5FA47491}" type="presOf" srcId="{19E91508-F54D-4CC7-B28A-0183A935DB93}" destId="{AB9303D0-EFF1-49BD-B8A2-363A178414A1}" srcOrd="0" destOrd="0" presId="urn:microsoft.com/office/officeart/2005/8/layout/cycle6"/>
    <dgm:cxn modelId="{5EEDA391-1142-4814-BD2C-DD2209D90D9D}" type="presOf" srcId="{DCBE42F5-789A-4971-8C13-DC33055A36D9}" destId="{AF2BEA07-CD09-474F-A47C-E3C19990A29D}" srcOrd="0" destOrd="0" presId="urn:microsoft.com/office/officeart/2005/8/layout/cycle6"/>
    <dgm:cxn modelId="{31BC54BA-16EE-428A-9BFB-EACFC7330BF2}" type="presOf" srcId="{ED3EA1D9-365A-4B8C-BA86-07734B8EC7BC}" destId="{A0E65EDB-F6CD-4AFD-8183-D788C0FEAC5A}" srcOrd="0" destOrd="0" presId="urn:microsoft.com/office/officeart/2005/8/layout/cycle6"/>
    <dgm:cxn modelId="{4DE3BBBE-4DD6-4ADD-8F1A-05034FD1785F}" type="presOf" srcId="{A7D814EC-30B0-481E-948C-F86353AD5349}" destId="{45F0C44C-BFE4-424A-A613-5195C814C710}" srcOrd="0" destOrd="0" presId="urn:microsoft.com/office/officeart/2005/8/layout/cycle6"/>
    <dgm:cxn modelId="{F52049D8-2E14-4A83-A5D1-B811662CB08F}" srcId="{285C2708-66E1-4848-B2F1-3835ACF5DE04}" destId="{19E91508-F54D-4CC7-B28A-0183A935DB93}" srcOrd="1" destOrd="0" parTransId="{ABE3C249-4A4E-4CAE-B3AE-09F9125560AC}" sibTransId="{E0B2614D-5010-4CD4-B46E-0847A8EE4304}"/>
    <dgm:cxn modelId="{2F1E32DA-C648-4926-ADBE-F80E70B3C21F}" srcId="{285C2708-66E1-4848-B2F1-3835ACF5DE04}" destId="{DCBE42F5-789A-4971-8C13-DC33055A36D9}" srcOrd="0" destOrd="0" parTransId="{A5C6A090-2F87-4410-BEC5-BF8F2C19C906}" sibTransId="{A7D814EC-30B0-481E-948C-F86353AD5349}"/>
    <dgm:cxn modelId="{9B9876ED-46AC-49C5-AE45-88E4BC779F20}" type="presParOf" srcId="{B7847E9E-B133-4D99-AE26-3E3AE2C76B09}" destId="{AF2BEA07-CD09-474F-A47C-E3C19990A29D}" srcOrd="0" destOrd="0" presId="urn:microsoft.com/office/officeart/2005/8/layout/cycle6"/>
    <dgm:cxn modelId="{5B8BCC3F-4568-4FA4-B583-56D9C0EDF7DB}" type="presParOf" srcId="{B7847E9E-B133-4D99-AE26-3E3AE2C76B09}" destId="{9AD5F9AD-B5EC-4DB6-BEA8-98D3AE9A678D}" srcOrd="1" destOrd="0" presId="urn:microsoft.com/office/officeart/2005/8/layout/cycle6"/>
    <dgm:cxn modelId="{09A5F521-B5F3-4A3F-9AA5-B444F68F62DD}" type="presParOf" srcId="{B7847E9E-B133-4D99-AE26-3E3AE2C76B09}" destId="{45F0C44C-BFE4-424A-A613-5195C814C710}" srcOrd="2" destOrd="0" presId="urn:microsoft.com/office/officeart/2005/8/layout/cycle6"/>
    <dgm:cxn modelId="{1E308E59-E3E5-4725-B542-82BFEAB6487B}" type="presParOf" srcId="{B7847E9E-B133-4D99-AE26-3E3AE2C76B09}" destId="{AB9303D0-EFF1-49BD-B8A2-363A178414A1}" srcOrd="3" destOrd="0" presId="urn:microsoft.com/office/officeart/2005/8/layout/cycle6"/>
    <dgm:cxn modelId="{6AE493A3-7F07-464B-B531-720FE33FEEDD}" type="presParOf" srcId="{B7847E9E-B133-4D99-AE26-3E3AE2C76B09}" destId="{581F5575-0824-4F22-87F4-C75D8134CE63}" srcOrd="4" destOrd="0" presId="urn:microsoft.com/office/officeart/2005/8/layout/cycle6"/>
    <dgm:cxn modelId="{CC19BA41-CED0-4ED8-AE80-066E0CED1B15}" type="presParOf" srcId="{B7847E9E-B133-4D99-AE26-3E3AE2C76B09}" destId="{A9842949-9554-4FD8-8B64-B5193BEA4C05}" srcOrd="5" destOrd="0" presId="urn:microsoft.com/office/officeart/2005/8/layout/cycle6"/>
    <dgm:cxn modelId="{02F82F5D-56BA-4545-B467-7CBF32AA1293}" type="presParOf" srcId="{B7847E9E-B133-4D99-AE26-3E3AE2C76B09}" destId="{A0E65EDB-F6CD-4AFD-8183-D788C0FEAC5A}" srcOrd="6" destOrd="0" presId="urn:microsoft.com/office/officeart/2005/8/layout/cycle6"/>
    <dgm:cxn modelId="{B1AC41EC-8F54-49DF-931F-178B42C2E24E}" type="presParOf" srcId="{B7847E9E-B133-4D99-AE26-3E3AE2C76B09}" destId="{DE2E4B93-C43B-4D50-B1BB-653ADF4730AF}" srcOrd="7" destOrd="0" presId="urn:microsoft.com/office/officeart/2005/8/layout/cycle6"/>
    <dgm:cxn modelId="{9631B2A9-0C50-4B08-AC12-1AABC7DEAE21}" type="presParOf" srcId="{B7847E9E-B133-4D99-AE26-3E3AE2C76B09}" destId="{076B1D93-636C-4A0C-A1E4-770CBCAA0F08}" srcOrd="8" destOrd="0" presId="urn:microsoft.com/office/officeart/2005/8/layout/cycle6"/>
    <dgm:cxn modelId="{F768BE93-15E1-44AF-9312-30F1E153812E}" type="presParOf" srcId="{B7847E9E-B133-4D99-AE26-3E3AE2C76B09}" destId="{8234749B-E2E7-407A-A8C0-F276B70191C9}" srcOrd="9" destOrd="0" presId="urn:microsoft.com/office/officeart/2005/8/layout/cycle6"/>
    <dgm:cxn modelId="{5E65892B-E917-4991-BEA6-28A3FD2DA5F2}" type="presParOf" srcId="{B7847E9E-B133-4D99-AE26-3E3AE2C76B09}" destId="{378D0F74-EE52-4347-9CCC-A12528959B63}" srcOrd="10" destOrd="0" presId="urn:microsoft.com/office/officeart/2005/8/layout/cycle6"/>
    <dgm:cxn modelId="{E4C454CE-161D-4AC9-A016-E6D829AB494F}" type="presParOf" srcId="{B7847E9E-B133-4D99-AE26-3E3AE2C76B09}" destId="{2DDBC309-A67E-40D5-A02A-80DE868AAF8D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BEA07-CD09-474F-A47C-E3C19990A29D}">
      <dsp:nvSpPr>
        <dsp:cNvPr id="0" name=""/>
        <dsp:cNvSpPr/>
      </dsp:nvSpPr>
      <dsp:spPr>
        <a:xfrm>
          <a:off x="1573425" y="1100"/>
          <a:ext cx="1286158" cy="8360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Comic Sans MS" pitchFamily="66" charset="0"/>
            </a:rPr>
            <a:t>статичні</a:t>
          </a:r>
        </a:p>
      </dsp:txBody>
      <dsp:txXfrm>
        <a:off x="1614235" y="41910"/>
        <a:ext cx="1204538" cy="754383"/>
      </dsp:txXfrm>
    </dsp:sp>
    <dsp:sp modelId="{45F0C44C-BFE4-424A-A613-5195C814C710}">
      <dsp:nvSpPr>
        <dsp:cNvPr id="0" name=""/>
        <dsp:cNvSpPr/>
      </dsp:nvSpPr>
      <dsp:spPr>
        <a:xfrm>
          <a:off x="835407" y="419102"/>
          <a:ext cx="2762195" cy="2762195"/>
        </a:xfrm>
        <a:custGeom>
          <a:avLst/>
          <a:gdLst/>
          <a:ahLst/>
          <a:cxnLst/>
          <a:rect l="0" t="0" r="0" b="0"/>
          <a:pathLst>
            <a:path>
              <a:moveTo>
                <a:pt x="2033440" y="163772"/>
              </a:moveTo>
              <a:arcTo wR="1381097" hR="1381097" stAng="17891163" swAng="262568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303D0-EFF1-49BD-B8A2-363A178414A1}">
      <dsp:nvSpPr>
        <dsp:cNvPr id="0" name=""/>
        <dsp:cNvSpPr/>
      </dsp:nvSpPr>
      <dsp:spPr>
        <a:xfrm>
          <a:off x="2765599" y="1382198"/>
          <a:ext cx="1664006" cy="8360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noProof="0" dirty="0" err="1">
              <a:latin typeface="Comic Sans MS" pitchFamily="66" charset="0"/>
            </a:rPr>
            <a:t>анімовані</a:t>
          </a:r>
          <a:endParaRPr lang="uk-UA" sz="2000" b="1" kern="1200" noProof="0" dirty="0">
            <a:latin typeface="Comic Sans MS" pitchFamily="66" charset="0"/>
          </a:endParaRPr>
        </a:p>
      </dsp:txBody>
      <dsp:txXfrm>
        <a:off x="2806409" y="1423008"/>
        <a:ext cx="1582386" cy="754383"/>
      </dsp:txXfrm>
    </dsp:sp>
    <dsp:sp modelId="{A9842949-9554-4FD8-8B64-B5193BEA4C05}">
      <dsp:nvSpPr>
        <dsp:cNvPr id="0" name=""/>
        <dsp:cNvSpPr/>
      </dsp:nvSpPr>
      <dsp:spPr>
        <a:xfrm>
          <a:off x="835407" y="419102"/>
          <a:ext cx="2762195" cy="2762195"/>
        </a:xfrm>
        <a:custGeom>
          <a:avLst/>
          <a:gdLst/>
          <a:ahLst/>
          <a:cxnLst/>
          <a:rect l="0" t="0" r="0" b="0"/>
          <a:pathLst>
            <a:path>
              <a:moveTo>
                <a:pt x="2694208" y="1809083"/>
              </a:moveTo>
              <a:arcTo wR="1381097" hR="1381097" stAng="1083149" swAng="262568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65EDB-F6CD-4AFD-8183-D788C0FEAC5A}">
      <dsp:nvSpPr>
        <dsp:cNvPr id="0" name=""/>
        <dsp:cNvSpPr/>
      </dsp:nvSpPr>
      <dsp:spPr>
        <a:xfrm>
          <a:off x="1573425" y="2763296"/>
          <a:ext cx="1286158" cy="8360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Comic Sans MS" pitchFamily="66" charset="0"/>
            </a:rPr>
            <a:t>Flash-банери </a:t>
          </a:r>
        </a:p>
      </dsp:txBody>
      <dsp:txXfrm>
        <a:off x="1614235" y="2804106"/>
        <a:ext cx="1204538" cy="754383"/>
      </dsp:txXfrm>
    </dsp:sp>
    <dsp:sp modelId="{076B1D93-636C-4A0C-A1E4-770CBCAA0F08}">
      <dsp:nvSpPr>
        <dsp:cNvPr id="0" name=""/>
        <dsp:cNvSpPr/>
      </dsp:nvSpPr>
      <dsp:spPr>
        <a:xfrm>
          <a:off x="835407" y="419102"/>
          <a:ext cx="2762195" cy="2762195"/>
        </a:xfrm>
        <a:custGeom>
          <a:avLst/>
          <a:gdLst/>
          <a:ahLst/>
          <a:cxnLst/>
          <a:rect l="0" t="0" r="0" b="0"/>
          <a:pathLst>
            <a:path>
              <a:moveTo>
                <a:pt x="728755" y="2598423"/>
              </a:moveTo>
              <a:arcTo wR="1381097" hR="1381097" stAng="7091163" swAng="262568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4749B-E2E7-407A-A8C0-F276B70191C9}">
      <dsp:nvSpPr>
        <dsp:cNvPr id="0" name=""/>
        <dsp:cNvSpPr/>
      </dsp:nvSpPr>
      <dsp:spPr>
        <a:xfrm>
          <a:off x="-181134" y="1382198"/>
          <a:ext cx="2033082" cy="8360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Comic Sans MS" pitchFamily="66" charset="0"/>
            </a:rPr>
            <a:t>текстові HTML-блоки</a:t>
          </a:r>
        </a:p>
      </dsp:txBody>
      <dsp:txXfrm>
        <a:off x="-140324" y="1423008"/>
        <a:ext cx="1951462" cy="754383"/>
      </dsp:txXfrm>
    </dsp:sp>
    <dsp:sp modelId="{2DDBC309-A67E-40D5-A02A-80DE868AAF8D}">
      <dsp:nvSpPr>
        <dsp:cNvPr id="0" name=""/>
        <dsp:cNvSpPr/>
      </dsp:nvSpPr>
      <dsp:spPr>
        <a:xfrm>
          <a:off x="835407" y="419102"/>
          <a:ext cx="2762195" cy="2762195"/>
        </a:xfrm>
        <a:custGeom>
          <a:avLst/>
          <a:gdLst/>
          <a:ahLst/>
          <a:cxnLst/>
          <a:rect l="0" t="0" r="0" b="0"/>
          <a:pathLst>
            <a:path>
              <a:moveTo>
                <a:pt x="67987" y="953112"/>
              </a:moveTo>
              <a:arcTo wR="1381097" hR="1381097" stAng="11883149" swAng="2625687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32590-090F-4D55-B74E-C35EF2A462A1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35D57-7402-4BA4-9683-56356A931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8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35D57-7402-4BA4-9683-56356A93162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1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C2E4-ED7C-4671-BE1C-D18A6D32417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B8BA9-4DA7-43D9-BBCD-92B760BD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C2E4-ED7C-4671-BE1C-D18A6D32417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B8BA9-4DA7-43D9-BBCD-92B760BD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C2E4-ED7C-4671-BE1C-D18A6D32417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B8BA9-4DA7-43D9-BBCD-92B760BD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C2E4-ED7C-4671-BE1C-D18A6D32417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B8BA9-4DA7-43D9-BBCD-92B760BD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C2E4-ED7C-4671-BE1C-D18A6D32417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B8BA9-4DA7-43D9-BBCD-92B760BD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C2E4-ED7C-4671-BE1C-D18A6D32417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B8BA9-4DA7-43D9-BBCD-92B760BD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C2E4-ED7C-4671-BE1C-D18A6D32417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B8BA9-4DA7-43D9-BBCD-92B760BD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C2E4-ED7C-4671-BE1C-D18A6D32417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B8BA9-4DA7-43D9-BBCD-92B760BD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C2E4-ED7C-4671-BE1C-D18A6D32417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B8BA9-4DA7-43D9-BBCD-92B760BD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C2E4-ED7C-4671-BE1C-D18A6D32417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B8BA9-4DA7-43D9-BBCD-92B760BD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EC2E4-ED7C-4671-BE1C-D18A6D32417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B8BA9-4DA7-43D9-BBCD-92B760BD96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FEEC2E4-ED7C-4671-BE1C-D18A6D324174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73B8BA9-4DA7-43D9-BBCD-92B760BD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t="4813" r="2644"/>
          <a:stretch>
            <a:fillRect/>
          </a:stretch>
        </p:blipFill>
        <p:spPr bwMode="auto">
          <a:xfrm>
            <a:off x="705381" y="1412776"/>
            <a:ext cx="3857652" cy="282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275307" y="397198"/>
            <a:ext cx="65933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48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Тема . </a:t>
            </a:r>
            <a:r>
              <a:rPr lang="uk-UA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Основи маркетингу в електронному бізнесі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E2D83A-C409-427F-AC34-9EEFF2488C45}"/>
              </a:ext>
            </a:extLst>
          </p:cNvPr>
          <p:cNvSpPr/>
          <p:nvPr/>
        </p:nvSpPr>
        <p:spPr>
          <a:xfrm>
            <a:off x="4572000" y="2039175"/>
            <a:ext cx="4126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Comic Sans MS" panose="030F0702030302020204" pitchFamily="66" charset="0"/>
              </a:rPr>
              <a:t>1</a:t>
            </a:r>
            <a:r>
              <a:rPr lang="uk-UA" sz="2400" i="1" dirty="0">
                <a:latin typeface="Comic Sans MS" panose="030F0702030302020204" pitchFamily="66" charset="0"/>
              </a:rPr>
              <a:t>. Поняття і структура Інтернет-маркетингу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C1BA3E-58DB-4029-900D-A88EB272A2D2}"/>
              </a:ext>
            </a:extLst>
          </p:cNvPr>
          <p:cNvSpPr/>
          <p:nvPr/>
        </p:nvSpPr>
        <p:spPr>
          <a:xfrm>
            <a:off x="4362424" y="29421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>
                <a:latin typeface="Comic Sans MS" panose="030F0702030302020204" pitchFamily="66" charset="0"/>
              </a:rPr>
              <a:t>2. </a:t>
            </a:r>
            <a:r>
              <a:rPr lang="uk-UA" sz="2400" i="1" dirty="0">
                <a:latin typeface="Comic Sans MS" panose="030F0702030302020204" pitchFamily="66" charset="0"/>
              </a:rPr>
              <a:t>Структура і складові Інтернет-маркетинг-</a:t>
            </a:r>
            <a:r>
              <a:rPr lang="uk-UA" sz="2400" i="1" dirty="0" err="1">
                <a:latin typeface="Comic Sans MS" panose="030F0702030302020204" pitchFamily="66" charset="0"/>
              </a:rPr>
              <a:t>міксу</a:t>
            </a:r>
            <a:r>
              <a:rPr lang="uk-UA" sz="2400" i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3D916C-B985-41A4-941A-0A1D0CFFA8D3}"/>
              </a:ext>
            </a:extLst>
          </p:cNvPr>
          <p:cNvSpPr/>
          <p:nvPr/>
        </p:nvSpPr>
        <p:spPr>
          <a:xfrm>
            <a:off x="730854" y="3924466"/>
            <a:ext cx="7758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Comic Sans MS" panose="030F0702030302020204" pitchFamily="66" charset="0"/>
              </a:rPr>
              <a:t>3. </a:t>
            </a:r>
            <a:r>
              <a:rPr lang="uk-UA" sz="2400" i="1" dirty="0">
                <a:latin typeface="Comic Sans MS" panose="030F0702030302020204" pitchFamily="66" charset="0"/>
              </a:rPr>
              <a:t>Інструменти комплексного інтернет маркетингу на підприємстві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925447F-0618-4AD0-9FED-0EBD88C12B54}"/>
              </a:ext>
            </a:extLst>
          </p:cNvPr>
          <p:cNvSpPr/>
          <p:nvPr/>
        </p:nvSpPr>
        <p:spPr>
          <a:xfrm>
            <a:off x="705381" y="4768826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Comic Sans MS" panose="030F0702030302020204" pitchFamily="66" charset="0"/>
              </a:rPr>
              <a:t>4. </a:t>
            </a:r>
            <a:r>
              <a:rPr lang="uk-UA" sz="2400" i="1" dirty="0">
                <a:latin typeface="Comic Sans MS" panose="030F0702030302020204" pitchFamily="66" charset="0"/>
              </a:rPr>
              <a:t>Маркетингові дослідження в Інтернеті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E77410-3433-41E4-BE71-2925F96F705F}"/>
              </a:ext>
            </a:extLst>
          </p:cNvPr>
          <p:cNvSpPr/>
          <p:nvPr/>
        </p:nvSpPr>
        <p:spPr>
          <a:xfrm>
            <a:off x="692696" y="5270489"/>
            <a:ext cx="7758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Comic Sans MS" panose="030F0702030302020204" pitchFamily="66" charset="0"/>
              </a:rPr>
              <a:t>5. </a:t>
            </a:r>
            <a:r>
              <a:rPr lang="uk-UA" sz="2400" i="1" dirty="0">
                <a:latin typeface="Comic Sans MS" panose="030F0702030302020204" pitchFamily="66" charset="0"/>
              </a:rPr>
              <a:t>Етапи маркетингових досліджень та інструменти онлайн опитування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357166"/>
            <a:ext cx="8001056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Інтернет  дозволяє проводити: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первинні маркетингові дослідження (основані на первинних даних, отриманих власне в результаті маркетингових досліджень);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вторинні маркетингові дослідження (на основі вже наявної інформації, тому іноді називаються кабінетними).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000372"/>
            <a:ext cx="492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>
                <a:latin typeface="Times New Roman" pitchFamily="18" charset="0"/>
              </a:rPr>
              <a:t>Iнтepнeт дaє мoжливicть пpocтeжити зa пoвeдiнкoю вiдвiдувaчiв вaшoгo caйту - нa якi cтopiнки вoни хoдили, нa яких зaтpимувaлиcя, з яких йшли тa iн. </a:t>
            </a:r>
            <a:endParaRPr lang="uk-UA" sz="240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000372"/>
            <a:ext cx="36290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28596" y="5072074"/>
            <a:ext cx="8501122" cy="1071570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Нa пiдcтaвi тaкoгo aнaлiзу мoжнa зpoбити виcнoвки пpo пepeвaги i cимпaтiї вiдвiдувaчiв caйту, cкopeгувaти aкцeнти cвoєї мapкeтингoвoї тaктики i cтpaтeгiї, хiд peклaмнoї кoмпaнiї. </a:t>
            </a:r>
          </a:p>
          <a:p>
            <a:pPr marR="0" lvl="0" algn="ctr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uk-UA" sz="2400" b="0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57158" y="428604"/>
            <a:ext cx="821533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Основними принципами товарної політики 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підприємств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які здійснюють бізнес-процеси в мережі Інтернет, повинні бути: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окрім традиційної торгівлі з метою отримання доходів, на електронному ринку доцільним є постачання безоплатних товарів та послуг з метою розширення аудиторії потенційних покупців основного, або удосконаленого продукту;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для формування у перспективі необхідного обсягу попиту на товар або послугу, доцільним є безкоштовна реалізація зацікавленим клієнтам певної пробної версії продукту з обмеженою функціональністю;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пропонуючи один вид товару або послуги на безкоштовній основі інші продукти реалізувати легше внаслідок зростання лояльності клієнтів.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428596" y="571480"/>
            <a:ext cx="821537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Інтернет - маркетингу використовуються наступні види каналів збуту товарів та послуг: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використання Інтернет як прямого каналу розподілу (виробник → споживач);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використання Інтернет як непрямого каналу розподілу (виробник → посередник, що працює за допомогою Інтернет → споживач);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використання Інтернет як змішаного каналу розподілу – підприємство-виробник використовує одночасно обидва попередні методи розподілу;</a:t>
            </a:r>
          </a:p>
        </p:txBody>
      </p:sp>
      <p:pic>
        <p:nvPicPr>
          <p:cNvPr id="48131" name="Picture 3" descr="http://www.for-biz.org/wp-content/uploads/2013/03/business-onlin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500570"/>
            <a:ext cx="1928802" cy="19288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5000636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використання Інтернет як багатоканальної стратегії розподілу – Інтернет є лише однією з ланок розгалуженої схеми каналів розподілу.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2A904F-3290-4DB2-9E75-B51BF5D99712}"/>
              </a:ext>
            </a:extLst>
          </p:cNvPr>
          <p:cNvSpPr/>
          <p:nvPr/>
        </p:nvSpPr>
        <p:spPr>
          <a:xfrm>
            <a:off x="899592" y="54868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/>
              <a:t> Комплекс 4Р МакКарті й 12 стратегій Бордена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05AA38-6222-4BEB-82D2-7A18887EEA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8" t="51426" r="26803" b="24248"/>
          <a:stretch/>
        </p:blipFill>
        <p:spPr>
          <a:xfrm>
            <a:off x="719572" y="1026388"/>
            <a:ext cx="7704856" cy="300998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40F771-55F7-46C7-9681-2D465BA50FD4}"/>
              </a:ext>
            </a:extLst>
          </p:cNvPr>
          <p:cNvSpPr/>
          <p:nvPr/>
        </p:nvSpPr>
        <p:spPr>
          <a:xfrm>
            <a:off x="539552" y="4036376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Comic Sans MS" panose="030F0702030302020204" pitchFamily="66" charset="0"/>
              </a:rPr>
              <a:t>Маркетинг-</a:t>
            </a:r>
            <a:r>
              <a:rPr lang="uk-UA" sz="2400" dirty="0" err="1">
                <a:latin typeface="Comic Sans MS" panose="030F0702030302020204" pitchFamily="66" charset="0"/>
              </a:rPr>
              <a:t>мікс</a:t>
            </a:r>
            <a:r>
              <a:rPr lang="uk-UA" sz="2400" dirty="0">
                <a:latin typeface="Comic Sans MS" panose="030F0702030302020204" pitchFamily="66" charset="0"/>
              </a:rPr>
              <a:t>  являє собою колекцію з тисяч мікроелементів, згрупованих в цілях спрощення діяльності менеджера. </a:t>
            </a:r>
          </a:p>
        </p:txBody>
      </p:sp>
      <p:pic>
        <p:nvPicPr>
          <p:cNvPr id="4098" name="Picture 2" descr="Комплексний інтернет-маркетинг: опис і основні інструменти • Marketer">
            <a:extLst>
              <a:ext uri="{FF2B5EF4-FFF2-40B4-BE49-F238E27FC236}">
                <a16:creationId xmlns:a16="http://schemas.microsoft.com/office/drawing/2014/main" id="{71E58F79-47CD-4C31-B08A-FC0A489DF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36" y="4036376"/>
            <a:ext cx="3094656" cy="22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353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50A454-837E-48E6-957F-A4BB07A69318}"/>
              </a:ext>
            </a:extLst>
          </p:cNvPr>
          <p:cNvSpPr/>
          <p:nvPr/>
        </p:nvSpPr>
        <p:spPr>
          <a:xfrm>
            <a:off x="1547664" y="486026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/>
              <a:t>Хронологія моделей маркетинг-</a:t>
            </a:r>
            <a:r>
              <a:rPr lang="uk-UA" sz="2000" b="1" i="1" dirty="0" err="1"/>
              <a:t>міксу</a:t>
            </a:r>
            <a:endParaRPr lang="uk-UA" sz="2000" b="1" i="1" dirty="0"/>
          </a:p>
        </p:txBody>
      </p:sp>
      <p:sp>
        <p:nvSpPr>
          <p:cNvPr id="3" name="Выноска: стрелка вправо 2">
            <a:extLst>
              <a:ext uri="{FF2B5EF4-FFF2-40B4-BE49-F238E27FC236}">
                <a16:creationId xmlns:a16="http://schemas.microsoft.com/office/drawing/2014/main" id="{A93102ED-17EB-4227-BCCE-1F883F5B963A}"/>
              </a:ext>
            </a:extLst>
          </p:cNvPr>
          <p:cNvSpPr/>
          <p:nvPr/>
        </p:nvSpPr>
        <p:spPr>
          <a:xfrm>
            <a:off x="393071" y="1001190"/>
            <a:ext cx="3312368" cy="1080120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Комплекс </a:t>
            </a:r>
          </a:p>
          <a:p>
            <a:pPr algn="ctr"/>
            <a:r>
              <a:rPr lang="ru-RU" dirty="0"/>
              <a:t>маркетингу </a:t>
            </a:r>
          </a:p>
          <a:p>
            <a:pPr algn="ctr"/>
            <a:r>
              <a:rPr lang="ru-RU" dirty="0"/>
              <a:t>4Р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7B00D5-4B40-4630-B671-5D1F3E045876}"/>
              </a:ext>
            </a:extLst>
          </p:cNvPr>
          <p:cNvSpPr/>
          <p:nvPr/>
        </p:nvSpPr>
        <p:spPr>
          <a:xfrm>
            <a:off x="3705439" y="952472"/>
            <a:ext cx="5012478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Product (</a:t>
            </a:r>
            <a:r>
              <a:rPr lang="ru-RU" dirty="0"/>
              <a:t>Продукт), </a:t>
            </a:r>
            <a:r>
              <a:rPr lang="en-US" dirty="0"/>
              <a:t>Place (</a:t>
            </a:r>
            <a:r>
              <a:rPr lang="ru-RU" dirty="0"/>
              <a:t>Місце </a:t>
            </a:r>
            <a:r>
              <a:rPr lang="ru-RU" dirty="0" err="1"/>
              <a:t>розташування</a:t>
            </a:r>
            <a:r>
              <a:rPr lang="ru-RU" dirty="0"/>
              <a:t>), </a:t>
            </a:r>
            <a:r>
              <a:rPr lang="en-US" dirty="0"/>
              <a:t>Price (</a:t>
            </a:r>
            <a:r>
              <a:rPr lang="ru-RU" dirty="0"/>
              <a:t>Ціна)  </a:t>
            </a:r>
          </a:p>
          <a:p>
            <a:pPr algn="ctr"/>
            <a:r>
              <a:rPr lang="en-US" dirty="0"/>
              <a:t>Promotion (</a:t>
            </a:r>
            <a:r>
              <a:rPr lang="ru-RU" dirty="0"/>
              <a:t>Просування) </a:t>
            </a:r>
          </a:p>
        </p:txBody>
      </p:sp>
      <p:sp>
        <p:nvSpPr>
          <p:cNvPr id="5" name="Выноска: стрелка вправо 4">
            <a:extLst>
              <a:ext uri="{FF2B5EF4-FFF2-40B4-BE49-F238E27FC236}">
                <a16:creationId xmlns:a16="http://schemas.microsoft.com/office/drawing/2014/main" id="{150B35B6-1CAC-419D-B3D1-F8120F51155E}"/>
              </a:ext>
            </a:extLst>
          </p:cNvPr>
          <p:cNvSpPr/>
          <p:nvPr/>
        </p:nvSpPr>
        <p:spPr>
          <a:xfrm>
            <a:off x="423618" y="2777062"/>
            <a:ext cx="3312368" cy="1636531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/>
              <a:t>Комплекс 4Р </a:t>
            </a:r>
          </a:p>
          <a:p>
            <a:pPr algn="ctr"/>
            <a:r>
              <a:rPr lang="uk-UA"/>
              <a:t>МакКарті й 12 </a:t>
            </a:r>
          </a:p>
          <a:p>
            <a:pPr algn="ctr"/>
            <a:r>
              <a:rPr lang="uk-UA"/>
              <a:t>стратегій Бордена </a:t>
            </a:r>
          </a:p>
          <a:p>
            <a:pPr algn="ctr"/>
            <a:r>
              <a:rPr lang="uk-UA"/>
              <a:t>4Р + 12 стратегій </a:t>
            </a:r>
          </a:p>
        </p:txBody>
      </p:sp>
      <p:sp>
        <p:nvSpPr>
          <p:cNvPr id="6" name="Выноска: стрелка вправо 5">
            <a:extLst>
              <a:ext uri="{FF2B5EF4-FFF2-40B4-BE49-F238E27FC236}">
                <a16:creationId xmlns:a16="http://schemas.microsoft.com/office/drawing/2014/main" id="{FA0C164C-9BEC-4EE7-85BF-DA930CE44E62}"/>
              </a:ext>
            </a:extLst>
          </p:cNvPr>
          <p:cNvSpPr/>
          <p:nvPr/>
        </p:nvSpPr>
        <p:spPr>
          <a:xfrm>
            <a:off x="393072" y="5042981"/>
            <a:ext cx="3312367" cy="1080120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Комплекс </a:t>
            </a:r>
          </a:p>
          <a:p>
            <a:pPr algn="ctr"/>
            <a:r>
              <a:rPr lang="ru-RU" dirty="0" err="1"/>
              <a:t>маркетингових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послуг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7Р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A514FD-AFB2-4D94-AF96-C4498EEB5A5D}"/>
              </a:ext>
            </a:extLst>
          </p:cNvPr>
          <p:cNvSpPr/>
          <p:nvPr/>
        </p:nvSpPr>
        <p:spPr>
          <a:xfrm>
            <a:off x="3718629" y="2161268"/>
            <a:ext cx="5012477" cy="25839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Товар (</a:t>
            </a:r>
            <a:r>
              <a:rPr lang="en-US" dirty="0"/>
              <a:t>product)</a:t>
            </a:r>
            <a:r>
              <a:rPr lang="uk-UA" dirty="0"/>
              <a:t>, </a:t>
            </a:r>
            <a:r>
              <a:rPr lang="ru-RU" dirty="0"/>
              <a:t>Планування продукту, Брендинг, Оформлення (упаковка), Обслуговування, Місцерозташування (</a:t>
            </a:r>
            <a:r>
              <a:rPr lang="en-US" dirty="0"/>
              <a:t>place)</a:t>
            </a:r>
            <a:r>
              <a:rPr lang="uk-UA" dirty="0"/>
              <a:t>, </a:t>
            </a:r>
            <a:r>
              <a:rPr lang="ru-RU" dirty="0"/>
              <a:t>Канали дестрибуції, Демонстрація, Фізична торгівля, Пошук фактів та їх аналіз, Ціна (</a:t>
            </a:r>
            <a:r>
              <a:rPr lang="en-US" dirty="0"/>
              <a:t>price)</a:t>
            </a:r>
            <a:r>
              <a:rPr lang="uk-UA" dirty="0"/>
              <a:t>, </a:t>
            </a:r>
            <a:r>
              <a:rPr lang="ru-RU" dirty="0"/>
              <a:t>Ціноутворення, </a:t>
            </a:r>
          </a:p>
          <a:p>
            <a:pPr algn="ctr"/>
            <a:r>
              <a:rPr lang="ru-RU" dirty="0"/>
              <a:t>Просування (</a:t>
            </a:r>
            <a:r>
              <a:rPr lang="en-US" dirty="0"/>
              <a:t>promotion)</a:t>
            </a:r>
            <a:r>
              <a:rPr lang="uk-UA" dirty="0"/>
              <a:t>, </a:t>
            </a:r>
            <a:r>
              <a:rPr lang="ru-RU" dirty="0"/>
              <a:t>Особисті продажі, Реклама, Просування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D898ADB-EEED-4CA0-9974-0FE9DEEDEBDD}"/>
              </a:ext>
            </a:extLst>
          </p:cNvPr>
          <p:cNvSpPr/>
          <p:nvPr/>
        </p:nvSpPr>
        <p:spPr>
          <a:xfrm>
            <a:off x="3718629" y="4873924"/>
            <a:ext cx="4986095" cy="14334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Product (</a:t>
            </a:r>
            <a:r>
              <a:rPr lang="ru-RU" dirty="0"/>
              <a:t>Продукт), </a:t>
            </a:r>
            <a:r>
              <a:rPr lang="en-US" dirty="0"/>
              <a:t>Place (</a:t>
            </a:r>
            <a:r>
              <a:rPr lang="ru-RU" dirty="0"/>
              <a:t>Місце </a:t>
            </a:r>
            <a:r>
              <a:rPr lang="ru-RU" dirty="0" err="1"/>
              <a:t>розташування</a:t>
            </a:r>
            <a:r>
              <a:rPr lang="ru-RU" dirty="0"/>
              <a:t>), </a:t>
            </a:r>
            <a:r>
              <a:rPr lang="en-US" dirty="0"/>
              <a:t>Price (</a:t>
            </a:r>
            <a:r>
              <a:rPr lang="ru-RU" dirty="0"/>
              <a:t>Ціна),  </a:t>
            </a:r>
            <a:r>
              <a:rPr lang="en-US" dirty="0"/>
              <a:t>Promotion (</a:t>
            </a:r>
            <a:r>
              <a:rPr lang="ru-RU" dirty="0"/>
              <a:t>Просування), </a:t>
            </a:r>
            <a:r>
              <a:rPr lang="en-US" dirty="0"/>
              <a:t>People (</a:t>
            </a:r>
            <a:r>
              <a:rPr lang="ru-RU" dirty="0"/>
              <a:t>Люди), </a:t>
            </a:r>
            <a:r>
              <a:rPr lang="en-US" dirty="0"/>
              <a:t>Physical </a:t>
            </a:r>
            <a:r>
              <a:rPr lang="en-US" dirty="0" err="1"/>
              <a:t>evidnce</a:t>
            </a:r>
            <a:r>
              <a:rPr lang="en-US" dirty="0"/>
              <a:t> (</a:t>
            </a:r>
            <a:r>
              <a:rPr lang="ru-RU" dirty="0" err="1"/>
              <a:t>Фізичний</a:t>
            </a:r>
            <a:r>
              <a:rPr lang="ru-RU" dirty="0"/>
              <a:t> </a:t>
            </a:r>
            <a:r>
              <a:rPr lang="ru-RU" dirty="0" err="1"/>
              <a:t>доказ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), </a:t>
            </a:r>
            <a:r>
              <a:rPr lang="en-US" dirty="0"/>
              <a:t>Process (</a:t>
            </a:r>
            <a:r>
              <a:rPr lang="ru-RU" dirty="0" err="1"/>
              <a:t>Процес</a:t>
            </a:r>
            <a:r>
              <a:rPr lang="ru-RU" dirty="0"/>
              <a:t>) </a:t>
            </a:r>
          </a:p>
        </p:txBody>
      </p:sp>
      <p:sp>
        <p:nvSpPr>
          <p:cNvPr id="9" name="Звезда: 7 точек 8">
            <a:extLst>
              <a:ext uri="{FF2B5EF4-FFF2-40B4-BE49-F238E27FC236}">
                <a16:creationId xmlns:a16="http://schemas.microsoft.com/office/drawing/2014/main" id="{C5551356-7F22-4B9B-86B2-51636E5BE403}"/>
              </a:ext>
            </a:extLst>
          </p:cNvPr>
          <p:cNvSpPr/>
          <p:nvPr/>
        </p:nvSpPr>
        <p:spPr>
          <a:xfrm>
            <a:off x="2699792" y="1259617"/>
            <a:ext cx="1490464" cy="914400"/>
          </a:xfrm>
          <a:prstGeom prst="star7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1960</a:t>
            </a:r>
            <a:endParaRPr lang="ru-RU" dirty="0"/>
          </a:p>
        </p:txBody>
      </p:sp>
      <p:sp>
        <p:nvSpPr>
          <p:cNvPr id="10" name="Звезда: 7 точек 9">
            <a:extLst>
              <a:ext uri="{FF2B5EF4-FFF2-40B4-BE49-F238E27FC236}">
                <a16:creationId xmlns:a16="http://schemas.microsoft.com/office/drawing/2014/main" id="{90735278-CCEA-4C8E-9457-A2400F5B0A72}"/>
              </a:ext>
            </a:extLst>
          </p:cNvPr>
          <p:cNvSpPr/>
          <p:nvPr/>
        </p:nvSpPr>
        <p:spPr>
          <a:xfrm>
            <a:off x="2489203" y="2545232"/>
            <a:ext cx="1490464" cy="914400"/>
          </a:xfrm>
          <a:prstGeom prst="star7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1964</a:t>
            </a:r>
            <a:endParaRPr lang="ru-RU" dirty="0"/>
          </a:p>
        </p:txBody>
      </p:sp>
      <p:sp>
        <p:nvSpPr>
          <p:cNvPr id="11" name="Звезда: 7 точек 10">
            <a:extLst>
              <a:ext uri="{FF2B5EF4-FFF2-40B4-BE49-F238E27FC236}">
                <a16:creationId xmlns:a16="http://schemas.microsoft.com/office/drawing/2014/main" id="{ADD16E20-A2DB-4CBE-B8BE-26C71A2C9333}"/>
              </a:ext>
            </a:extLst>
          </p:cNvPr>
          <p:cNvSpPr/>
          <p:nvPr/>
        </p:nvSpPr>
        <p:spPr>
          <a:xfrm>
            <a:off x="2463979" y="4618063"/>
            <a:ext cx="1490464" cy="914400"/>
          </a:xfrm>
          <a:prstGeom prst="star7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1981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146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50A454-837E-48E6-957F-A4BB07A69318}"/>
              </a:ext>
            </a:extLst>
          </p:cNvPr>
          <p:cNvSpPr/>
          <p:nvPr/>
        </p:nvSpPr>
        <p:spPr>
          <a:xfrm>
            <a:off x="1547664" y="486026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/>
              <a:t>Хронологія моделей маркетинг-</a:t>
            </a:r>
            <a:r>
              <a:rPr lang="uk-UA" sz="2000" b="1" i="1" dirty="0" err="1"/>
              <a:t>міксу</a:t>
            </a:r>
            <a:endParaRPr lang="uk-UA" sz="2000" b="1" i="1" dirty="0"/>
          </a:p>
        </p:txBody>
      </p:sp>
      <p:sp>
        <p:nvSpPr>
          <p:cNvPr id="3" name="Выноска: стрелка вправо 2">
            <a:extLst>
              <a:ext uri="{FF2B5EF4-FFF2-40B4-BE49-F238E27FC236}">
                <a16:creationId xmlns:a16="http://schemas.microsoft.com/office/drawing/2014/main" id="{A93102ED-17EB-4227-BCCE-1F883F5B963A}"/>
              </a:ext>
            </a:extLst>
          </p:cNvPr>
          <p:cNvSpPr/>
          <p:nvPr/>
        </p:nvSpPr>
        <p:spPr>
          <a:xfrm>
            <a:off x="393071" y="1001189"/>
            <a:ext cx="3312368" cy="1444217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Комплекс </a:t>
            </a:r>
          </a:p>
          <a:p>
            <a:pPr algn="ctr"/>
            <a:r>
              <a:rPr lang="ru-RU" dirty="0"/>
              <a:t>маркетингу </a:t>
            </a:r>
          </a:p>
          <a:p>
            <a:pPr algn="ctr"/>
            <a:r>
              <a:rPr lang="ru-RU" dirty="0" err="1"/>
              <a:t>орієнтованого</a:t>
            </a:r>
            <a:r>
              <a:rPr lang="ru-RU" dirty="0"/>
              <a:t> на </a:t>
            </a:r>
            <a:r>
              <a:rPr lang="ru-RU" dirty="0" err="1"/>
              <a:t>споживача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4С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7B00D5-4B40-4630-B671-5D1F3E045876}"/>
              </a:ext>
            </a:extLst>
          </p:cNvPr>
          <p:cNvSpPr/>
          <p:nvPr/>
        </p:nvSpPr>
        <p:spPr>
          <a:xfrm>
            <a:off x="3738451" y="1014813"/>
            <a:ext cx="5012478" cy="14442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Customer Needs &amp; Wants</a:t>
            </a:r>
            <a:r>
              <a:rPr lang="uk-UA" dirty="0"/>
              <a:t>, </a:t>
            </a:r>
            <a:r>
              <a:rPr lang="en-US" dirty="0"/>
              <a:t>(</a:t>
            </a:r>
            <a:r>
              <a:rPr lang="ru-RU" dirty="0" err="1"/>
              <a:t>Бажання</a:t>
            </a:r>
            <a:r>
              <a:rPr lang="ru-RU" dirty="0"/>
              <a:t> та потреби </a:t>
            </a:r>
            <a:r>
              <a:rPr lang="ru-RU" dirty="0" err="1"/>
              <a:t>покупців</a:t>
            </a:r>
            <a:r>
              <a:rPr lang="ru-RU" dirty="0"/>
              <a:t>), </a:t>
            </a:r>
            <a:r>
              <a:rPr lang="en-US" dirty="0"/>
              <a:t>Cost to the Customer </a:t>
            </a:r>
          </a:p>
          <a:p>
            <a:pPr algn="ctr"/>
            <a:r>
              <a:rPr lang="en-US" dirty="0"/>
              <a:t>(</a:t>
            </a:r>
            <a:r>
              <a:rPr lang="ru-RU" dirty="0" err="1"/>
              <a:t>Затрати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), </a:t>
            </a:r>
            <a:r>
              <a:rPr lang="en-US" dirty="0"/>
              <a:t>Convenience (</a:t>
            </a:r>
            <a:r>
              <a:rPr lang="ru-RU" dirty="0" err="1"/>
              <a:t>Зручність</a:t>
            </a:r>
            <a:r>
              <a:rPr lang="ru-RU" dirty="0"/>
              <a:t>), </a:t>
            </a:r>
            <a:r>
              <a:rPr lang="en-US" dirty="0"/>
              <a:t>Communication </a:t>
            </a:r>
          </a:p>
          <a:p>
            <a:pPr algn="ctr"/>
            <a:r>
              <a:rPr lang="en-US" dirty="0"/>
              <a:t>(</a:t>
            </a:r>
            <a:r>
              <a:rPr lang="ru-RU" dirty="0" err="1"/>
              <a:t>Комунікації</a:t>
            </a:r>
            <a:r>
              <a:rPr lang="ru-RU" dirty="0"/>
              <a:t>) </a:t>
            </a:r>
          </a:p>
        </p:txBody>
      </p:sp>
      <p:sp>
        <p:nvSpPr>
          <p:cNvPr id="5" name="Выноска: стрелка вправо 4">
            <a:extLst>
              <a:ext uri="{FF2B5EF4-FFF2-40B4-BE49-F238E27FC236}">
                <a16:creationId xmlns:a16="http://schemas.microsoft.com/office/drawing/2014/main" id="{150B35B6-1CAC-419D-B3D1-F8120F51155E}"/>
              </a:ext>
            </a:extLst>
          </p:cNvPr>
          <p:cNvSpPr/>
          <p:nvPr/>
        </p:nvSpPr>
        <p:spPr>
          <a:xfrm>
            <a:off x="393071" y="3098961"/>
            <a:ext cx="3312368" cy="1080121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Електронний </a:t>
            </a:r>
          </a:p>
          <a:p>
            <a:pPr algn="ctr"/>
            <a:r>
              <a:rPr lang="uk-UA" dirty="0"/>
              <a:t>маркетинг-</a:t>
            </a:r>
            <a:r>
              <a:rPr lang="uk-UA" dirty="0" err="1"/>
              <a:t>мікс</a:t>
            </a:r>
            <a:endParaRPr lang="uk-UA" dirty="0"/>
          </a:p>
          <a:p>
            <a:pPr algn="ctr"/>
            <a:r>
              <a:rPr lang="uk-UA" dirty="0"/>
              <a:t>8Р </a:t>
            </a:r>
          </a:p>
        </p:txBody>
      </p:sp>
      <p:sp>
        <p:nvSpPr>
          <p:cNvPr id="6" name="Выноска: стрелка вправо 5">
            <a:extLst>
              <a:ext uri="{FF2B5EF4-FFF2-40B4-BE49-F238E27FC236}">
                <a16:creationId xmlns:a16="http://schemas.microsoft.com/office/drawing/2014/main" id="{FA0C164C-9BEC-4EE7-85BF-DA930CE44E62}"/>
              </a:ext>
            </a:extLst>
          </p:cNvPr>
          <p:cNvSpPr/>
          <p:nvPr/>
        </p:nvSpPr>
        <p:spPr>
          <a:xfrm>
            <a:off x="393072" y="4903436"/>
            <a:ext cx="3312367" cy="1080120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Конмплект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ефективного</a:t>
            </a:r>
            <a:r>
              <a:rPr lang="ru-RU" dirty="0"/>
              <a:t> веб-сайту 6С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A514FD-AFB2-4D94-AF96-C4498EEB5A5D}"/>
              </a:ext>
            </a:extLst>
          </p:cNvPr>
          <p:cNvSpPr/>
          <p:nvPr/>
        </p:nvSpPr>
        <p:spPr>
          <a:xfrm>
            <a:off x="3738452" y="2733390"/>
            <a:ext cx="5012477" cy="18112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Product (</a:t>
            </a:r>
            <a:r>
              <a:rPr lang="ru-RU" dirty="0"/>
              <a:t>Продукт), </a:t>
            </a:r>
            <a:r>
              <a:rPr lang="en-US" dirty="0"/>
              <a:t>Place (</a:t>
            </a:r>
            <a:r>
              <a:rPr lang="ru-RU" dirty="0"/>
              <a:t>Місце </a:t>
            </a:r>
            <a:r>
              <a:rPr lang="ru-RU" dirty="0" err="1"/>
              <a:t>розташування</a:t>
            </a:r>
            <a:r>
              <a:rPr lang="ru-RU" dirty="0"/>
              <a:t>), </a:t>
            </a:r>
            <a:r>
              <a:rPr lang="en-US" dirty="0"/>
              <a:t>Price (</a:t>
            </a:r>
            <a:r>
              <a:rPr lang="ru-RU" dirty="0"/>
              <a:t>Ціна), </a:t>
            </a:r>
            <a:r>
              <a:rPr lang="en-US" dirty="0"/>
              <a:t>Promotion (</a:t>
            </a:r>
            <a:r>
              <a:rPr lang="ru-RU" dirty="0"/>
              <a:t>Просування), </a:t>
            </a:r>
            <a:r>
              <a:rPr lang="en-US" dirty="0"/>
              <a:t>Precision (</a:t>
            </a:r>
            <a:r>
              <a:rPr lang="ru-RU" dirty="0" err="1"/>
              <a:t>Точність</a:t>
            </a:r>
            <a:r>
              <a:rPr lang="ru-RU" dirty="0"/>
              <a:t>), </a:t>
            </a:r>
            <a:r>
              <a:rPr lang="en-US" dirty="0" err="1"/>
              <a:t>Paymant</a:t>
            </a:r>
            <a:r>
              <a:rPr lang="en-US" dirty="0"/>
              <a:t> (</a:t>
            </a:r>
            <a:r>
              <a:rPr lang="ru-RU" dirty="0"/>
              <a:t>Плата), </a:t>
            </a:r>
            <a:r>
              <a:rPr lang="en-US" dirty="0" err="1"/>
              <a:t>Personalisation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(</a:t>
            </a:r>
            <a:r>
              <a:rPr lang="ru-RU" dirty="0" err="1"/>
              <a:t>Персоналізація</a:t>
            </a:r>
            <a:r>
              <a:rPr lang="ru-RU" dirty="0"/>
              <a:t>), </a:t>
            </a:r>
            <a:r>
              <a:rPr lang="en-US" dirty="0"/>
              <a:t>Push and Pull (</a:t>
            </a:r>
            <a:r>
              <a:rPr lang="ru-RU" dirty="0" err="1"/>
              <a:t>Створення</a:t>
            </a:r>
            <a:r>
              <a:rPr lang="ru-RU" dirty="0"/>
              <a:t> та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попиту</a:t>
            </a:r>
            <a:r>
              <a:rPr lang="ru-RU" dirty="0"/>
              <a:t>)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D898ADB-EEED-4CA0-9974-0FE9DEEDEBDD}"/>
              </a:ext>
            </a:extLst>
          </p:cNvPr>
          <p:cNvSpPr/>
          <p:nvPr/>
        </p:nvSpPr>
        <p:spPr>
          <a:xfrm>
            <a:off x="3718629" y="4725144"/>
            <a:ext cx="4986095" cy="1582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Capture (</a:t>
            </a:r>
            <a:r>
              <a:rPr lang="ru-RU" dirty="0" err="1"/>
              <a:t>доступність</a:t>
            </a:r>
            <a:r>
              <a:rPr lang="ru-RU" dirty="0"/>
              <a:t>), </a:t>
            </a:r>
            <a:r>
              <a:rPr lang="en-US" dirty="0"/>
              <a:t>Content (</a:t>
            </a:r>
            <a:r>
              <a:rPr lang="ru-RU" dirty="0"/>
              <a:t>контент), </a:t>
            </a:r>
            <a:r>
              <a:rPr lang="en-US" dirty="0"/>
              <a:t>Community (</a:t>
            </a:r>
            <a:r>
              <a:rPr lang="ru-RU" dirty="0" err="1"/>
              <a:t>спільнота</a:t>
            </a:r>
            <a:r>
              <a:rPr lang="ru-RU" dirty="0"/>
              <a:t>)  </a:t>
            </a:r>
          </a:p>
          <a:p>
            <a:pPr algn="ctr"/>
            <a:r>
              <a:rPr lang="en-US" dirty="0"/>
              <a:t>Commerce (</a:t>
            </a:r>
            <a:r>
              <a:rPr lang="ru-RU" dirty="0" err="1"/>
              <a:t>комерція</a:t>
            </a:r>
            <a:r>
              <a:rPr lang="ru-RU" dirty="0"/>
              <a:t>), </a:t>
            </a:r>
            <a:r>
              <a:rPr lang="en-US" dirty="0"/>
              <a:t>Custom orientation</a:t>
            </a:r>
            <a:r>
              <a:rPr lang="uk-UA" dirty="0"/>
              <a:t> </a:t>
            </a:r>
            <a:r>
              <a:rPr lang="en-US" dirty="0"/>
              <a:t>(</a:t>
            </a:r>
            <a:r>
              <a:rPr lang="ru-RU" dirty="0" err="1"/>
              <a:t>орієнтація</a:t>
            </a:r>
            <a:r>
              <a:rPr lang="ru-RU" dirty="0"/>
              <a:t> на </a:t>
            </a:r>
            <a:r>
              <a:rPr lang="ru-RU" dirty="0" err="1"/>
              <a:t>споживача</a:t>
            </a:r>
            <a:r>
              <a:rPr lang="ru-RU" dirty="0"/>
              <a:t>) </a:t>
            </a:r>
          </a:p>
          <a:p>
            <a:pPr algn="ctr"/>
            <a:r>
              <a:rPr lang="en-US" dirty="0"/>
              <a:t>Credibility (</a:t>
            </a:r>
            <a:r>
              <a:rPr lang="ru-RU" dirty="0" err="1"/>
              <a:t>достовірність</a:t>
            </a:r>
            <a:r>
              <a:rPr lang="ru-RU" dirty="0"/>
              <a:t>) </a:t>
            </a:r>
          </a:p>
        </p:txBody>
      </p:sp>
      <p:sp>
        <p:nvSpPr>
          <p:cNvPr id="9" name="Звезда: 7 точек 8">
            <a:extLst>
              <a:ext uri="{FF2B5EF4-FFF2-40B4-BE49-F238E27FC236}">
                <a16:creationId xmlns:a16="http://schemas.microsoft.com/office/drawing/2014/main" id="{EB5949AE-E6D6-4B9A-B17F-B54387D23D9A}"/>
              </a:ext>
            </a:extLst>
          </p:cNvPr>
          <p:cNvSpPr/>
          <p:nvPr/>
        </p:nvSpPr>
        <p:spPr>
          <a:xfrm>
            <a:off x="2483768" y="1675656"/>
            <a:ext cx="1490464" cy="914400"/>
          </a:xfrm>
          <a:prstGeom prst="star7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1990</a:t>
            </a:r>
            <a:endParaRPr lang="ru-RU" dirty="0"/>
          </a:p>
        </p:txBody>
      </p:sp>
      <p:sp>
        <p:nvSpPr>
          <p:cNvPr id="10" name="Звезда: 7 точек 9">
            <a:extLst>
              <a:ext uri="{FF2B5EF4-FFF2-40B4-BE49-F238E27FC236}">
                <a16:creationId xmlns:a16="http://schemas.microsoft.com/office/drawing/2014/main" id="{F4A40C33-51F7-48B7-BB25-CCBC59EC3E41}"/>
              </a:ext>
            </a:extLst>
          </p:cNvPr>
          <p:cNvSpPr/>
          <p:nvPr/>
        </p:nvSpPr>
        <p:spPr>
          <a:xfrm>
            <a:off x="2483768" y="3595456"/>
            <a:ext cx="1490464" cy="914400"/>
          </a:xfrm>
          <a:prstGeom prst="star7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1999</a:t>
            </a:r>
            <a:endParaRPr lang="ru-RU" dirty="0"/>
          </a:p>
        </p:txBody>
      </p:sp>
      <p:sp>
        <p:nvSpPr>
          <p:cNvPr id="11" name="Звезда: 7 точек 10">
            <a:extLst>
              <a:ext uri="{FF2B5EF4-FFF2-40B4-BE49-F238E27FC236}">
                <a16:creationId xmlns:a16="http://schemas.microsoft.com/office/drawing/2014/main" id="{ECCA250E-3177-4577-B7D7-B8A5A4337E0B}"/>
              </a:ext>
            </a:extLst>
          </p:cNvPr>
          <p:cNvSpPr/>
          <p:nvPr/>
        </p:nvSpPr>
        <p:spPr>
          <a:xfrm>
            <a:off x="2483768" y="5297476"/>
            <a:ext cx="1490464" cy="914400"/>
          </a:xfrm>
          <a:prstGeom prst="star7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2000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933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50A454-837E-48E6-957F-A4BB07A69318}"/>
              </a:ext>
            </a:extLst>
          </p:cNvPr>
          <p:cNvSpPr/>
          <p:nvPr/>
        </p:nvSpPr>
        <p:spPr>
          <a:xfrm>
            <a:off x="1547664" y="486026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/>
              <a:t>Хронологія моделей маркетинг-</a:t>
            </a:r>
            <a:r>
              <a:rPr lang="uk-UA" sz="2000" b="1" i="1" dirty="0" err="1"/>
              <a:t>міксу</a:t>
            </a:r>
            <a:endParaRPr lang="uk-UA" sz="2000" b="1" i="1" dirty="0"/>
          </a:p>
        </p:txBody>
      </p:sp>
      <p:sp>
        <p:nvSpPr>
          <p:cNvPr id="3" name="Выноска: стрелка вправо 2">
            <a:extLst>
              <a:ext uri="{FF2B5EF4-FFF2-40B4-BE49-F238E27FC236}">
                <a16:creationId xmlns:a16="http://schemas.microsoft.com/office/drawing/2014/main" id="{A93102ED-17EB-4227-BCCE-1F883F5B963A}"/>
              </a:ext>
            </a:extLst>
          </p:cNvPr>
          <p:cNvSpPr/>
          <p:nvPr/>
        </p:nvSpPr>
        <p:spPr>
          <a:xfrm>
            <a:off x="393071" y="1066626"/>
            <a:ext cx="3312368" cy="758222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Веб-маркетинг </a:t>
            </a:r>
          </a:p>
          <a:p>
            <a:pPr algn="ctr"/>
            <a:r>
              <a:rPr lang="ru-RU" dirty="0" err="1"/>
              <a:t>мікс</a:t>
            </a:r>
            <a:r>
              <a:rPr lang="ru-RU" dirty="0"/>
              <a:t> 4</a:t>
            </a:r>
            <a:r>
              <a:rPr lang="en-US" dirty="0"/>
              <a:t>S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7B00D5-4B40-4630-B671-5D1F3E045876}"/>
              </a:ext>
            </a:extLst>
          </p:cNvPr>
          <p:cNvSpPr/>
          <p:nvPr/>
        </p:nvSpPr>
        <p:spPr>
          <a:xfrm>
            <a:off x="3722071" y="1066626"/>
            <a:ext cx="5012478" cy="7582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Scope (</a:t>
            </a:r>
            <a:r>
              <a:rPr lang="ru-RU" dirty="0" err="1"/>
              <a:t>галузь</a:t>
            </a:r>
            <a:r>
              <a:rPr lang="ru-RU" dirty="0"/>
              <a:t>), </a:t>
            </a:r>
            <a:r>
              <a:rPr lang="en-US" dirty="0"/>
              <a:t>Site (</a:t>
            </a:r>
            <a:r>
              <a:rPr lang="ru-RU" dirty="0"/>
              <a:t>сайт), </a:t>
            </a:r>
            <a:r>
              <a:rPr lang="en-US" dirty="0"/>
              <a:t>Synergy (</a:t>
            </a:r>
            <a:r>
              <a:rPr lang="ru-RU" dirty="0" err="1"/>
              <a:t>синергія</a:t>
            </a:r>
            <a:r>
              <a:rPr lang="ru-RU" dirty="0"/>
              <a:t>), </a:t>
            </a:r>
            <a:r>
              <a:rPr lang="en-US" dirty="0"/>
              <a:t>System (</a:t>
            </a:r>
            <a:r>
              <a:rPr lang="ru-RU" dirty="0"/>
              <a:t>система) </a:t>
            </a:r>
          </a:p>
        </p:txBody>
      </p:sp>
      <p:sp>
        <p:nvSpPr>
          <p:cNvPr id="5" name="Выноска: стрелка вправо 4">
            <a:extLst>
              <a:ext uri="{FF2B5EF4-FFF2-40B4-BE49-F238E27FC236}">
                <a16:creationId xmlns:a16="http://schemas.microsoft.com/office/drawing/2014/main" id="{150B35B6-1CAC-419D-B3D1-F8120F51155E}"/>
              </a:ext>
            </a:extLst>
          </p:cNvPr>
          <p:cNvSpPr/>
          <p:nvPr/>
        </p:nvSpPr>
        <p:spPr>
          <a:xfrm>
            <a:off x="393071" y="2798864"/>
            <a:ext cx="3312368" cy="1080121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Електронний </a:t>
            </a:r>
          </a:p>
          <a:p>
            <a:pPr algn="ctr"/>
            <a:r>
              <a:rPr lang="uk-UA" dirty="0"/>
              <a:t>маркетинг-</a:t>
            </a:r>
            <a:r>
              <a:rPr lang="uk-UA" dirty="0" err="1"/>
              <a:t>мікс</a:t>
            </a:r>
            <a:endParaRPr lang="uk-UA" dirty="0"/>
          </a:p>
          <a:p>
            <a:pPr algn="ctr"/>
            <a:r>
              <a:rPr lang="uk-UA" dirty="0"/>
              <a:t>4</a:t>
            </a:r>
            <a:r>
              <a:rPr lang="en-US" dirty="0"/>
              <a:t>PS+P2C2S3 </a:t>
            </a:r>
            <a:endParaRPr lang="uk-UA" dirty="0"/>
          </a:p>
        </p:txBody>
      </p:sp>
      <p:sp>
        <p:nvSpPr>
          <p:cNvPr id="6" name="Выноска: стрелка вправо 5">
            <a:extLst>
              <a:ext uri="{FF2B5EF4-FFF2-40B4-BE49-F238E27FC236}">
                <a16:creationId xmlns:a16="http://schemas.microsoft.com/office/drawing/2014/main" id="{FA0C164C-9BEC-4EE7-85BF-DA930CE44E62}"/>
              </a:ext>
            </a:extLst>
          </p:cNvPr>
          <p:cNvSpPr/>
          <p:nvPr/>
        </p:nvSpPr>
        <p:spPr>
          <a:xfrm>
            <a:off x="379880" y="4551412"/>
            <a:ext cx="3312367" cy="1402428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Електронний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маркетинг-</a:t>
            </a:r>
            <a:r>
              <a:rPr lang="ru-RU" dirty="0" err="1"/>
              <a:t>мікс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(</a:t>
            </a:r>
            <a:r>
              <a:rPr lang="ru-RU" dirty="0" err="1"/>
              <a:t>контекстуалізація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4P в модель 3С+І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0A514FD-AFB2-4D94-AF96-C4498EEB5A5D}"/>
              </a:ext>
            </a:extLst>
          </p:cNvPr>
          <p:cNvSpPr/>
          <p:nvPr/>
        </p:nvSpPr>
        <p:spPr>
          <a:xfrm>
            <a:off x="3692247" y="2128340"/>
            <a:ext cx="5012477" cy="23385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Product (</a:t>
            </a:r>
            <a:r>
              <a:rPr lang="ru-RU" dirty="0"/>
              <a:t>Продукт), </a:t>
            </a:r>
            <a:r>
              <a:rPr lang="en-US" dirty="0"/>
              <a:t>Place (</a:t>
            </a:r>
            <a:r>
              <a:rPr lang="ru-RU" dirty="0"/>
              <a:t>Місце </a:t>
            </a:r>
            <a:r>
              <a:rPr lang="ru-RU" dirty="0" err="1"/>
              <a:t>розташування</a:t>
            </a:r>
            <a:r>
              <a:rPr lang="ru-RU" dirty="0"/>
              <a:t>), </a:t>
            </a:r>
            <a:r>
              <a:rPr lang="en-US" dirty="0"/>
              <a:t>Price (</a:t>
            </a:r>
            <a:r>
              <a:rPr lang="ru-RU" dirty="0"/>
              <a:t>Ціна), </a:t>
            </a:r>
            <a:r>
              <a:rPr lang="en-US" dirty="0"/>
              <a:t>Promotion (</a:t>
            </a:r>
            <a:r>
              <a:rPr lang="ru-RU" dirty="0"/>
              <a:t>Просування), </a:t>
            </a:r>
            <a:r>
              <a:rPr lang="en-US" dirty="0" err="1"/>
              <a:t>Personalisation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(</a:t>
            </a:r>
            <a:r>
              <a:rPr lang="ru-RU" dirty="0" err="1"/>
              <a:t>Персоналізація</a:t>
            </a:r>
            <a:r>
              <a:rPr lang="ru-RU" dirty="0"/>
              <a:t>), </a:t>
            </a:r>
            <a:r>
              <a:rPr lang="en-US" dirty="0"/>
              <a:t>Privacy (</a:t>
            </a:r>
            <a:r>
              <a:rPr lang="ru-RU" dirty="0" err="1"/>
              <a:t>приватність</a:t>
            </a:r>
            <a:r>
              <a:rPr lang="ru-RU" dirty="0"/>
              <a:t>) </a:t>
            </a:r>
          </a:p>
          <a:p>
            <a:pPr algn="ctr"/>
            <a:r>
              <a:rPr lang="en-US" dirty="0"/>
              <a:t>Customer Service (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), </a:t>
            </a:r>
            <a:r>
              <a:rPr lang="en-US" dirty="0"/>
              <a:t>Community (</a:t>
            </a:r>
            <a:r>
              <a:rPr lang="ru-RU" dirty="0" err="1"/>
              <a:t>спільнота</a:t>
            </a:r>
            <a:r>
              <a:rPr lang="ru-RU" dirty="0"/>
              <a:t>) </a:t>
            </a:r>
          </a:p>
          <a:p>
            <a:pPr algn="ctr"/>
            <a:r>
              <a:rPr lang="en-US" dirty="0"/>
              <a:t>Site (</a:t>
            </a:r>
            <a:r>
              <a:rPr lang="ru-RU" dirty="0"/>
              <a:t>сайт), </a:t>
            </a:r>
            <a:r>
              <a:rPr lang="en-US" dirty="0"/>
              <a:t>Security (</a:t>
            </a:r>
            <a:r>
              <a:rPr lang="ru-RU" dirty="0" err="1"/>
              <a:t>безпека</a:t>
            </a:r>
            <a:r>
              <a:rPr lang="ru-RU" dirty="0"/>
              <a:t>) </a:t>
            </a:r>
          </a:p>
          <a:p>
            <a:pPr algn="ctr"/>
            <a:r>
              <a:rPr lang="en-US" dirty="0"/>
              <a:t>Sales Promotion (</a:t>
            </a:r>
            <a:r>
              <a:rPr lang="ru-RU" dirty="0" err="1"/>
              <a:t>стимулювання</a:t>
            </a:r>
            <a:r>
              <a:rPr lang="ru-RU" dirty="0"/>
              <a:t> продаж)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D898ADB-EEED-4CA0-9974-0FE9DEEDEBDD}"/>
              </a:ext>
            </a:extLst>
          </p:cNvPr>
          <p:cNvSpPr/>
          <p:nvPr/>
        </p:nvSpPr>
        <p:spPr>
          <a:xfrm>
            <a:off x="3718629" y="4769017"/>
            <a:ext cx="4986095" cy="9672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Content (</a:t>
            </a:r>
            <a:r>
              <a:rPr lang="ru-RU" dirty="0"/>
              <a:t>контент), </a:t>
            </a:r>
            <a:r>
              <a:rPr lang="en-US" dirty="0"/>
              <a:t>Community (</a:t>
            </a:r>
            <a:r>
              <a:rPr lang="ru-RU" dirty="0" err="1"/>
              <a:t>спільнота</a:t>
            </a:r>
            <a:r>
              <a:rPr lang="ru-RU" dirty="0"/>
              <a:t>), </a:t>
            </a:r>
            <a:r>
              <a:rPr lang="en-US" dirty="0"/>
              <a:t>Connectivity (</a:t>
            </a:r>
            <a:r>
              <a:rPr lang="ru-RU" dirty="0" err="1"/>
              <a:t>Засоби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зв'язку</a:t>
            </a:r>
            <a:r>
              <a:rPr lang="ru-RU" dirty="0"/>
              <a:t>), </a:t>
            </a:r>
            <a:r>
              <a:rPr lang="en-US" dirty="0"/>
              <a:t>Interface (</a:t>
            </a:r>
            <a:r>
              <a:rPr lang="ru-RU" dirty="0" err="1"/>
              <a:t>Інтерфейс</a:t>
            </a:r>
            <a:r>
              <a:rPr lang="ru-RU" dirty="0"/>
              <a:t>) </a:t>
            </a:r>
          </a:p>
        </p:txBody>
      </p:sp>
      <p:sp>
        <p:nvSpPr>
          <p:cNvPr id="9" name="Звезда: 7 точек 8">
            <a:extLst>
              <a:ext uri="{FF2B5EF4-FFF2-40B4-BE49-F238E27FC236}">
                <a16:creationId xmlns:a16="http://schemas.microsoft.com/office/drawing/2014/main" id="{082A65B6-FBC3-40E4-99B0-95A5D4B781A0}"/>
              </a:ext>
            </a:extLst>
          </p:cNvPr>
          <p:cNvSpPr/>
          <p:nvPr/>
        </p:nvSpPr>
        <p:spPr>
          <a:xfrm>
            <a:off x="2411760" y="1296577"/>
            <a:ext cx="1490464" cy="914400"/>
          </a:xfrm>
          <a:prstGeom prst="star7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2002</a:t>
            </a:r>
            <a:endParaRPr lang="ru-RU" dirty="0"/>
          </a:p>
        </p:txBody>
      </p:sp>
      <p:sp>
        <p:nvSpPr>
          <p:cNvPr id="10" name="Звезда: 7 точек 9">
            <a:extLst>
              <a:ext uri="{FF2B5EF4-FFF2-40B4-BE49-F238E27FC236}">
                <a16:creationId xmlns:a16="http://schemas.microsoft.com/office/drawing/2014/main" id="{C496D97D-6692-48D0-9D44-31860382D33C}"/>
              </a:ext>
            </a:extLst>
          </p:cNvPr>
          <p:cNvSpPr/>
          <p:nvPr/>
        </p:nvSpPr>
        <p:spPr>
          <a:xfrm>
            <a:off x="2429570" y="2498008"/>
            <a:ext cx="1490464" cy="914400"/>
          </a:xfrm>
          <a:prstGeom prst="star7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2002</a:t>
            </a:r>
            <a:endParaRPr lang="ru-RU" dirty="0"/>
          </a:p>
        </p:txBody>
      </p:sp>
      <p:sp>
        <p:nvSpPr>
          <p:cNvPr id="11" name="Звезда: 7 точек 10">
            <a:extLst>
              <a:ext uri="{FF2B5EF4-FFF2-40B4-BE49-F238E27FC236}">
                <a16:creationId xmlns:a16="http://schemas.microsoft.com/office/drawing/2014/main" id="{69B90064-1ECF-4CE0-AFC6-D3740AE75E57}"/>
              </a:ext>
            </a:extLst>
          </p:cNvPr>
          <p:cNvSpPr/>
          <p:nvPr/>
        </p:nvSpPr>
        <p:spPr>
          <a:xfrm>
            <a:off x="2627784" y="4449789"/>
            <a:ext cx="1490464" cy="914400"/>
          </a:xfrm>
          <a:prstGeom prst="star7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2004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964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50A454-837E-48E6-957F-A4BB07A69318}"/>
              </a:ext>
            </a:extLst>
          </p:cNvPr>
          <p:cNvSpPr/>
          <p:nvPr/>
        </p:nvSpPr>
        <p:spPr>
          <a:xfrm>
            <a:off x="1547664" y="486026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/>
              <a:t>Хронологія моделей маркетинг-</a:t>
            </a:r>
            <a:r>
              <a:rPr lang="uk-UA" sz="2000" b="1" i="1" dirty="0" err="1"/>
              <a:t>міксу</a:t>
            </a:r>
            <a:endParaRPr lang="uk-UA" sz="2000" b="1" i="1" dirty="0"/>
          </a:p>
        </p:txBody>
      </p:sp>
      <p:sp>
        <p:nvSpPr>
          <p:cNvPr id="3" name="Выноска: стрелка вправо 2">
            <a:extLst>
              <a:ext uri="{FF2B5EF4-FFF2-40B4-BE49-F238E27FC236}">
                <a16:creationId xmlns:a16="http://schemas.microsoft.com/office/drawing/2014/main" id="{A93102ED-17EB-4227-BCCE-1F883F5B963A}"/>
              </a:ext>
            </a:extLst>
          </p:cNvPr>
          <p:cNvSpPr/>
          <p:nvPr/>
        </p:nvSpPr>
        <p:spPr>
          <a:xfrm>
            <a:off x="393071" y="1534678"/>
            <a:ext cx="3890898" cy="1786310"/>
          </a:xfrm>
          <a:prstGeom prst="righ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Електронний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маркетинг-</a:t>
            </a:r>
            <a:r>
              <a:rPr lang="ru-RU" dirty="0" err="1"/>
              <a:t>мікс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(</a:t>
            </a:r>
            <a:r>
              <a:rPr lang="ru-RU" dirty="0" err="1"/>
              <a:t>контекстуалізація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моделі</a:t>
            </a:r>
            <a:r>
              <a:rPr lang="ru-RU" dirty="0"/>
              <a:t> 4P у </a:t>
            </a:r>
          </a:p>
          <a:p>
            <a:pPr algn="ctr"/>
            <a:r>
              <a:rPr lang="ru-RU" dirty="0"/>
              <a:t>2P+2C+3S)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7B00D5-4B40-4630-B671-5D1F3E045876}"/>
              </a:ext>
            </a:extLst>
          </p:cNvPr>
          <p:cNvSpPr/>
          <p:nvPr/>
        </p:nvSpPr>
        <p:spPr>
          <a:xfrm>
            <a:off x="4283969" y="1066626"/>
            <a:ext cx="4450579" cy="27224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Personalization (</a:t>
            </a:r>
            <a:r>
              <a:rPr lang="ru-RU" dirty="0" err="1"/>
              <a:t>персоналізація</a:t>
            </a:r>
            <a:r>
              <a:rPr lang="ru-RU" dirty="0"/>
              <a:t>) </a:t>
            </a:r>
          </a:p>
          <a:p>
            <a:pPr algn="ctr"/>
            <a:r>
              <a:rPr lang="en-US" dirty="0"/>
              <a:t>Privacy (</a:t>
            </a:r>
            <a:r>
              <a:rPr lang="ru-RU" dirty="0" err="1"/>
              <a:t>приватність</a:t>
            </a:r>
            <a:r>
              <a:rPr lang="ru-RU" dirty="0"/>
              <a:t>), </a:t>
            </a:r>
          </a:p>
          <a:p>
            <a:pPr algn="ctr"/>
            <a:r>
              <a:rPr lang="en-US" dirty="0"/>
              <a:t>Customer Service </a:t>
            </a:r>
          </a:p>
          <a:p>
            <a:pPr algn="ctr"/>
            <a:r>
              <a:rPr lang="en-US" dirty="0"/>
              <a:t>(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) </a:t>
            </a:r>
          </a:p>
          <a:p>
            <a:pPr algn="ctr"/>
            <a:r>
              <a:rPr lang="en-US" dirty="0"/>
              <a:t>Community (</a:t>
            </a:r>
            <a:r>
              <a:rPr lang="ru-RU" dirty="0" err="1"/>
              <a:t>спільнота</a:t>
            </a:r>
            <a:r>
              <a:rPr lang="ru-RU" dirty="0"/>
              <a:t>) </a:t>
            </a:r>
          </a:p>
          <a:p>
            <a:pPr algn="ctr"/>
            <a:r>
              <a:rPr lang="en-US" dirty="0"/>
              <a:t>Site (</a:t>
            </a:r>
            <a:r>
              <a:rPr lang="ru-RU" dirty="0"/>
              <a:t>сайт) </a:t>
            </a:r>
          </a:p>
          <a:p>
            <a:pPr algn="ctr"/>
            <a:r>
              <a:rPr lang="en-US" dirty="0"/>
              <a:t>Security (</a:t>
            </a:r>
            <a:r>
              <a:rPr lang="ru-RU" dirty="0" err="1"/>
              <a:t>безпека</a:t>
            </a:r>
            <a:r>
              <a:rPr lang="ru-RU" dirty="0"/>
              <a:t>) </a:t>
            </a:r>
          </a:p>
          <a:p>
            <a:pPr algn="ctr"/>
            <a:r>
              <a:rPr lang="en-US" dirty="0"/>
              <a:t>Sales Promotion </a:t>
            </a:r>
          </a:p>
          <a:p>
            <a:pPr algn="ctr"/>
            <a:r>
              <a:rPr lang="en-US" dirty="0"/>
              <a:t>(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) </a:t>
            </a:r>
          </a:p>
        </p:txBody>
      </p:sp>
      <p:pic>
        <p:nvPicPr>
          <p:cNvPr id="5122" name="Picture 2" descr="Маркетинг-мікс. Розуміння того, як позиціонувати новий товар на ринку">
            <a:extLst>
              <a:ext uri="{FF2B5EF4-FFF2-40B4-BE49-F238E27FC236}">
                <a16:creationId xmlns:a16="http://schemas.microsoft.com/office/drawing/2014/main" id="{F2590A1C-AB2E-4873-A000-1C637BC4A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6299"/>
            <a:ext cx="3890898" cy="251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Маркетинг-мікс. Розуміння того, як позиціонувати новий товар на ринку">
            <a:extLst>
              <a:ext uri="{FF2B5EF4-FFF2-40B4-BE49-F238E27FC236}">
                <a16:creationId xmlns:a16="http://schemas.microsoft.com/office/drawing/2014/main" id="{035B32DB-6472-423C-A3AD-EABA5218A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31" y="4078779"/>
            <a:ext cx="3456384" cy="209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везда: 7 точек 10">
            <a:extLst>
              <a:ext uri="{FF2B5EF4-FFF2-40B4-BE49-F238E27FC236}">
                <a16:creationId xmlns:a16="http://schemas.microsoft.com/office/drawing/2014/main" id="{B226DE44-E06C-4B22-8FD7-560167EBD5B0}"/>
              </a:ext>
            </a:extLst>
          </p:cNvPr>
          <p:cNvSpPr/>
          <p:nvPr/>
        </p:nvSpPr>
        <p:spPr>
          <a:xfrm>
            <a:off x="2867978" y="1534678"/>
            <a:ext cx="1490464" cy="914400"/>
          </a:xfrm>
          <a:prstGeom prst="star7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2005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930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0C738C6-1261-4186-BD91-DFE2A5B01F80}"/>
              </a:ext>
            </a:extLst>
          </p:cNvPr>
          <p:cNvSpPr/>
          <p:nvPr/>
        </p:nvSpPr>
        <p:spPr>
          <a:xfrm>
            <a:off x="1619672" y="692696"/>
            <a:ext cx="6697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/>
              <a:t>Концептуацізація</a:t>
            </a:r>
            <a:r>
              <a:rPr lang="ru-RU" sz="2400" b="1" i="1" dirty="0"/>
              <a:t> 4Р в модель 3С+І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189AB9-824C-403B-8E83-9EE30F687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6" t="38795" r="34250" b="40195"/>
          <a:stretch/>
        </p:blipFill>
        <p:spPr>
          <a:xfrm>
            <a:off x="892626" y="1340768"/>
            <a:ext cx="7738453" cy="1872208"/>
          </a:xfrm>
          <a:prstGeom prst="rect">
            <a:avLst/>
          </a:prstGeom>
        </p:spPr>
      </p:pic>
      <p:pic>
        <p:nvPicPr>
          <p:cNvPr id="6146" name="Picture 2" descr="Круглий стіл: «Маркетинг – мікс у дії» — Університет «КРОК»">
            <a:extLst>
              <a:ext uri="{FF2B5EF4-FFF2-40B4-BE49-F238E27FC236}">
                <a16:creationId xmlns:a16="http://schemas.microsoft.com/office/drawing/2014/main" id="{0EC207A5-DFEA-468A-B122-F63B4879C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6" b="22281"/>
          <a:stretch/>
        </p:blipFill>
        <p:spPr bwMode="auto">
          <a:xfrm>
            <a:off x="1187624" y="3395381"/>
            <a:ext cx="6264696" cy="28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502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E1626F-39D7-4854-B2DB-AF766442F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5" t="19614" r="35037" b="21972"/>
          <a:stretch/>
        </p:blipFill>
        <p:spPr>
          <a:xfrm>
            <a:off x="611559" y="996159"/>
            <a:ext cx="8064895" cy="541529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285592-06FF-4E15-823F-3F220E9B2C9B}"/>
              </a:ext>
            </a:extLst>
          </p:cNvPr>
          <p:cNvSpPr/>
          <p:nvPr/>
        </p:nvSpPr>
        <p:spPr>
          <a:xfrm>
            <a:off x="616489" y="344850"/>
            <a:ext cx="8064896" cy="70788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i="1" dirty="0"/>
              <a:t>Класифікація деяких інструментів електронного маркетингу згідно із моделлю 4P + P2C2S3 </a:t>
            </a:r>
          </a:p>
        </p:txBody>
      </p:sp>
    </p:spTree>
    <p:extLst>
      <p:ext uri="{BB962C8B-B14F-4D97-AF65-F5344CB8AC3E}">
        <p14:creationId xmlns:p14="http://schemas.microsoft.com/office/powerpoint/2010/main" val="140420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64BDA4-70BF-4974-AA7F-690E4B9BF30E}"/>
              </a:ext>
            </a:extLst>
          </p:cNvPr>
          <p:cNvSpPr/>
          <p:nvPr/>
        </p:nvSpPr>
        <p:spPr>
          <a:xfrm>
            <a:off x="3707904" y="705300"/>
            <a:ext cx="47525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Comic Sans MS" panose="030F0702030302020204" pitchFamily="66" charset="0"/>
              </a:rPr>
              <a:t>Інтернет-маркетинг</a:t>
            </a:r>
            <a:r>
              <a:rPr lang="uk-UA" sz="2400" dirty="0">
                <a:latin typeface="Comic Sans MS" panose="030F0702030302020204" pitchFamily="66" charset="0"/>
              </a:rPr>
              <a:t> – це новий вид маркетингу, що включає традиційні елементи (товар, розподіл, просування, маркетингові  дослідження), реалізовані за допомогою інструментів  мережі Інтернет у дистанційному, інтерактивному режимі, і тому забезпечує можливість прискорення, здешевлення та більш якісного здійснення всіх маркетингових процесів.</a:t>
            </a:r>
          </a:p>
        </p:txBody>
      </p:sp>
      <p:pic>
        <p:nvPicPr>
          <p:cNvPr id="2050" name="Picture 2" descr="Что такое интернет-маркетинг сайта. Часть 1">
            <a:extLst>
              <a:ext uri="{FF2B5EF4-FFF2-40B4-BE49-F238E27FC236}">
                <a16:creationId xmlns:a16="http://schemas.microsoft.com/office/drawing/2014/main" id="{38669B64-3967-45B6-9FEF-C9C819C1E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34858"/>
            <a:ext cx="3405061" cy="363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946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26DF5E-ECAC-40EF-8B02-A35001F3C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5" t="30390" r="35038" b="34593"/>
          <a:stretch/>
        </p:blipFill>
        <p:spPr>
          <a:xfrm>
            <a:off x="616489" y="1196752"/>
            <a:ext cx="8257873" cy="338437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EB0FA5-7E23-4DE6-9397-1BD43C1C4854}"/>
              </a:ext>
            </a:extLst>
          </p:cNvPr>
          <p:cNvSpPr/>
          <p:nvPr/>
        </p:nvSpPr>
        <p:spPr>
          <a:xfrm>
            <a:off x="616488" y="632882"/>
            <a:ext cx="8131975" cy="70788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i="1" dirty="0"/>
              <a:t>Класифікація деяких інструментів електронного маркетингу згідно із моделлю 4P + P2C2S3 </a:t>
            </a:r>
          </a:p>
        </p:txBody>
      </p:sp>
      <p:pic>
        <p:nvPicPr>
          <p:cNvPr id="7170" name="Picture 2" descr="Курси маркетинга &amp;gt; Навчальний центр &amp;quot;ДАНКО&amp;quot; (Київ)">
            <a:extLst>
              <a:ext uri="{FF2B5EF4-FFF2-40B4-BE49-F238E27FC236}">
                <a16:creationId xmlns:a16="http://schemas.microsoft.com/office/drawing/2014/main" id="{86925C92-9602-4170-9F46-31284A80D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81560"/>
            <a:ext cx="3168352" cy="1959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Маркетинг-микс (комплекс маркетинга) - Marketing">
            <a:extLst>
              <a:ext uri="{FF2B5EF4-FFF2-40B4-BE49-F238E27FC236}">
                <a16:creationId xmlns:a16="http://schemas.microsoft.com/office/drawing/2014/main" id="{A0E53B18-829E-4212-B751-E8D6A6D5F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49159"/>
            <a:ext cx="2409805" cy="1807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886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242D50-28C0-4CFF-BC4A-F732EC80D5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5" t="16384" r="33463" b="12182"/>
          <a:stretch/>
        </p:blipFill>
        <p:spPr>
          <a:xfrm>
            <a:off x="827584" y="397805"/>
            <a:ext cx="7488832" cy="60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17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CCAC23-98E9-4B90-AC47-DC3D9007A9D3}"/>
              </a:ext>
            </a:extLst>
          </p:cNvPr>
          <p:cNvSpPr/>
          <p:nvPr/>
        </p:nvSpPr>
        <p:spPr>
          <a:xfrm>
            <a:off x="539552" y="54868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Переваги</a:t>
            </a:r>
            <a:r>
              <a:rPr lang="ru-RU" sz="2400" b="1" dirty="0"/>
              <a:t> та </a:t>
            </a:r>
            <a:r>
              <a:rPr lang="ru-RU" sz="2400" b="1" dirty="0" err="1"/>
              <a:t>недоліки</a:t>
            </a:r>
            <a:r>
              <a:rPr lang="ru-RU" sz="2400" b="1" dirty="0"/>
              <a:t> </a:t>
            </a:r>
            <a:r>
              <a:rPr lang="ru-RU" sz="2400" b="1" dirty="0" err="1"/>
              <a:t>інструментів</a:t>
            </a:r>
            <a:r>
              <a:rPr lang="ru-RU" sz="2400" b="1" dirty="0"/>
              <a:t> </a:t>
            </a:r>
            <a:r>
              <a:rPr lang="ru-RU" sz="2400" b="1" dirty="0" err="1"/>
              <a:t>Інтернет</a:t>
            </a:r>
            <a:r>
              <a:rPr lang="ru-RU" sz="2400" b="1" dirty="0"/>
              <a:t>-маркетингу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350FD4-AB43-426A-ABE6-DF003439104E}"/>
              </a:ext>
            </a:extLst>
          </p:cNvPr>
          <p:cNvSpPr/>
          <p:nvPr/>
        </p:nvSpPr>
        <p:spPr>
          <a:xfrm>
            <a:off x="1043608" y="1556792"/>
            <a:ext cx="7344816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Корпоративний</a:t>
            </a:r>
            <a:r>
              <a:rPr lang="ru-RU" dirty="0"/>
              <a:t> сайт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повнофункціональний</a:t>
            </a:r>
            <a:r>
              <a:rPr lang="ru-RU" dirty="0"/>
              <a:t> </a:t>
            </a:r>
            <a:r>
              <a:rPr lang="ru-RU" dirty="0" err="1"/>
              <a:t>ефективний</a:t>
            </a:r>
            <a:r>
              <a:rPr lang="ru-RU" dirty="0"/>
              <a:t> веб-сайт,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повну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компанію</a:t>
            </a:r>
            <a:r>
              <a:rPr lang="ru-RU" dirty="0"/>
              <a:t>, товар та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новини</a:t>
            </a:r>
            <a:r>
              <a:rPr lang="ru-RU" dirty="0"/>
              <a:t> в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28836A-AD5E-48F6-A0BD-6A01F7E3637E}"/>
              </a:ext>
            </a:extLst>
          </p:cNvPr>
          <p:cNvSpPr/>
          <p:nvPr/>
        </p:nvSpPr>
        <p:spPr>
          <a:xfrm>
            <a:off x="575556" y="3639593"/>
            <a:ext cx="3960440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– </a:t>
            </a:r>
            <a:r>
              <a:rPr lang="ru-RU" dirty="0" err="1"/>
              <a:t>привабливість</a:t>
            </a:r>
            <a:r>
              <a:rPr lang="ru-RU" dirty="0"/>
              <a:t> для </a:t>
            </a:r>
            <a:r>
              <a:rPr lang="ru-RU" dirty="0" err="1"/>
              <a:t>клієнта</a:t>
            </a:r>
            <a:r>
              <a:rPr lang="ru-RU" dirty="0"/>
              <a:t>;  </a:t>
            </a:r>
          </a:p>
          <a:p>
            <a:pPr algn="ctr"/>
            <a:r>
              <a:rPr lang="ru-RU" dirty="0"/>
              <a:t>– детальна </a:t>
            </a: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фірму</a:t>
            </a:r>
            <a:r>
              <a:rPr lang="ru-RU" dirty="0"/>
              <a:t>; </a:t>
            </a:r>
          </a:p>
          <a:p>
            <a:pPr algn="ctr"/>
            <a:r>
              <a:rPr lang="ru-RU" dirty="0"/>
              <a:t>– </a:t>
            </a:r>
            <a:r>
              <a:rPr lang="ru-RU" dirty="0" err="1"/>
              <a:t>швидкий</a:t>
            </a:r>
            <a:r>
              <a:rPr lang="ru-RU" dirty="0"/>
              <a:t> </a:t>
            </a:r>
            <a:r>
              <a:rPr lang="ru-RU" dirty="0" err="1"/>
              <a:t>зворотній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з </a:t>
            </a:r>
            <a:r>
              <a:rPr lang="ru-RU" dirty="0" err="1"/>
              <a:t>клієнтом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C2E769-B64C-47C7-BBFA-B0D90ADF0EA1}"/>
              </a:ext>
            </a:extLst>
          </p:cNvPr>
          <p:cNvSpPr/>
          <p:nvPr/>
        </p:nvSpPr>
        <p:spPr>
          <a:xfrm>
            <a:off x="4716016" y="3625945"/>
            <a:ext cx="3960440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– </a:t>
            </a:r>
            <a:r>
              <a:rPr lang="ru-RU" dirty="0" err="1"/>
              <a:t>високий</a:t>
            </a:r>
            <a:r>
              <a:rPr lang="ru-RU" dirty="0"/>
              <a:t> бюджет </a:t>
            </a:r>
            <a:r>
              <a:rPr lang="ru-RU" dirty="0" err="1"/>
              <a:t>створення</a:t>
            </a:r>
            <a:r>
              <a:rPr lang="ru-RU" dirty="0"/>
              <a:t>;  </a:t>
            </a:r>
          </a:p>
          <a:p>
            <a:pPr algn="ctr"/>
            <a:r>
              <a:rPr lang="ru-RU" dirty="0"/>
              <a:t>– </a:t>
            </a:r>
            <a:r>
              <a:rPr lang="ru-RU" dirty="0" err="1"/>
              <a:t>довготривала</a:t>
            </a:r>
            <a:r>
              <a:rPr lang="ru-RU" dirty="0"/>
              <a:t> </a:t>
            </a:r>
            <a:r>
              <a:rPr lang="ru-RU" dirty="0" err="1"/>
              <a:t>окупність</a:t>
            </a:r>
            <a:r>
              <a:rPr lang="ru-RU" dirty="0"/>
              <a:t> </a:t>
            </a:r>
            <a:r>
              <a:rPr lang="ru-RU" dirty="0" err="1"/>
              <a:t>вкладених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. </a:t>
            </a:r>
          </a:p>
        </p:txBody>
      </p:sp>
      <p:sp>
        <p:nvSpPr>
          <p:cNvPr id="7" name="Двойная волна 6">
            <a:extLst>
              <a:ext uri="{FF2B5EF4-FFF2-40B4-BE49-F238E27FC236}">
                <a16:creationId xmlns:a16="http://schemas.microsoft.com/office/drawing/2014/main" id="{D9EBB556-D637-431D-B706-4A28306A9DD3}"/>
              </a:ext>
            </a:extLst>
          </p:cNvPr>
          <p:cNvSpPr/>
          <p:nvPr/>
        </p:nvSpPr>
        <p:spPr>
          <a:xfrm>
            <a:off x="1043608" y="2878704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Переваги </a:t>
            </a:r>
            <a:endParaRPr lang="ru-RU" dirty="0"/>
          </a:p>
        </p:txBody>
      </p:sp>
      <p:sp>
        <p:nvSpPr>
          <p:cNvPr id="8" name="Двойная волна 7">
            <a:extLst>
              <a:ext uri="{FF2B5EF4-FFF2-40B4-BE49-F238E27FC236}">
                <a16:creationId xmlns:a16="http://schemas.microsoft.com/office/drawing/2014/main" id="{53CDAD7D-1CB6-4F07-B066-D1C535032300}"/>
              </a:ext>
            </a:extLst>
          </p:cNvPr>
          <p:cNvSpPr/>
          <p:nvPr/>
        </p:nvSpPr>
        <p:spPr>
          <a:xfrm>
            <a:off x="5148066" y="2893522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Недоліки  </a:t>
            </a:r>
            <a:endParaRPr lang="ru-RU" dirty="0"/>
          </a:p>
        </p:txBody>
      </p:sp>
      <p:sp>
        <p:nvSpPr>
          <p:cNvPr id="9" name="AutoShape 2" descr="Абстрактный 3d кубики фона | Премиум векторы">
            <a:extLst>
              <a:ext uri="{FF2B5EF4-FFF2-40B4-BE49-F238E27FC236}">
                <a16:creationId xmlns:a16="http://schemas.microsoft.com/office/drawing/2014/main" id="{27B43B00-9355-4051-9EBC-5C1017B1F3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Digital маркетинг: что это такое, стратегии и инструменты – Агентство  SKYGARANT">
            <a:extLst>
              <a:ext uri="{FF2B5EF4-FFF2-40B4-BE49-F238E27FC236}">
                <a16:creationId xmlns:a16="http://schemas.microsoft.com/office/drawing/2014/main" id="{93077967-5174-4644-887E-499FFF84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470" y="4544275"/>
            <a:ext cx="4988702" cy="251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883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CCAC23-98E9-4B90-AC47-DC3D9007A9D3}"/>
              </a:ext>
            </a:extLst>
          </p:cNvPr>
          <p:cNvSpPr/>
          <p:nvPr/>
        </p:nvSpPr>
        <p:spPr>
          <a:xfrm>
            <a:off x="539552" y="39442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Переваги</a:t>
            </a:r>
            <a:r>
              <a:rPr lang="ru-RU" sz="2400" b="1" dirty="0"/>
              <a:t> та </a:t>
            </a:r>
            <a:r>
              <a:rPr lang="ru-RU" sz="2400" b="1" dirty="0" err="1"/>
              <a:t>недоліки</a:t>
            </a:r>
            <a:r>
              <a:rPr lang="ru-RU" sz="2400" b="1" dirty="0"/>
              <a:t> </a:t>
            </a:r>
            <a:r>
              <a:rPr lang="ru-RU" sz="2400" b="1" dirty="0" err="1"/>
              <a:t>інструментів</a:t>
            </a:r>
            <a:r>
              <a:rPr lang="ru-RU" sz="2400" b="1" dirty="0"/>
              <a:t> </a:t>
            </a:r>
            <a:r>
              <a:rPr lang="ru-RU" sz="2400" b="1" dirty="0" err="1"/>
              <a:t>Інтернет</a:t>
            </a:r>
            <a:r>
              <a:rPr lang="ru-RU" sz="2400" b="1" dirty="0"/>
              <a:t>-маркетингу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350FD4-AB43-426A-ABE6-DF003439104E}"/>
              </a:ext>
            </a:extLst>
          </p:cNvPr>
          <p:cNvSpPr/>
          <p:nvPr/>
        </p:nvSpPr>
        <p:spPr>
          <a:xfrm>
            <a:off x="1043608" y="1297003"/>
            <a:ext cx="7344816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Блог -  </a:t>
            </a:r>
            <a:r>
              <a:rPr lang="ru-RU" dirty="0" err="1"/>
              <a:t>це</a:t>
            </a:r>
            <a:r>
              <a:rPr lang="ru-RU" dirty="0"/>
              <a:t> веб-сайт,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– записи,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мультимедіа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регулярно </a:t>
            </a:r>
            <a:r>
              <a:rPr lang="ru-RU" dirty="0" err="1"/>
              <a:t>додаються</a:t>
            </a:r>
            <a:r>
              <a:rPr lang="ru-RU" dirty="0"/>
              <a:t>. </a:t>
            </a:r>
            <a:r>
              <a:rPr lang="ru-RU" dirty="0" err="1"/>
              <a:t>Іншими</a:t>
            </a:r>
            <a:r>
              <a:rPr lang="ru-RU" dirty="0"/>
              <a:t> словами блог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мережевий</a:t>
            </a:r>
            <a:r>
              <a:rPr lang="ru-RU" dirty="0"/>
              <a:t> журнал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щоденник</a:t>
            </a:r>
            <a:r>
              <a:rPr lang="ru-RU" dirty="0"/>
              <a:t> </a:t>
            </a:r>
            <a:r>
              <a:rPr lang="ru-RU" dirty="0" err="1"/>
              <a:t>подій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28836A-AD5E-48F6-A0BD-6A01F7E3637E}"/>
              </a:ext>
            </a:extLst>
          </p:cNvPr>
          <p:cNvSpPr/>
          <p:nvPr/>
        </p:nvSpPr>
        <p:spPr>
          <a:xfrm>
            <a:off x="315144" y="3429000"/>
            <a:ext cx="4248472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– </a:t>
            </a:r>
            <a:r>
              <a:rPr lang="ru-RU" dirty="0" err="1"/>
              <a:t>легкість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нового посту;  </a:t>
            </a:r>
          </a:p>
          <a:p>
            <a:pPr algn="ctr"/>
            <a:r>
              <a:rPr lang="ru-RU" dirty="0"/>
              <a:t>– </a:t>
            </a:r>
            <a:r>
              <a:rPr lang="ru-RU" dirty="0" err="1"/>
              <a:t>безкоштовна</a:t>
            </a:r>
            <a:r>
              <a:rPr lang="ru-RU" dirty="0"/>
              <a:t> </a:t>
            </a:r>
            <a:r>
              <a:rPr lang="ru-RU" dirty="0" err="1"/>
              <a:t>реєстрація</a:t>
            </a:r>
            <a:r>
              <a:rPr lang="ru-RU" dirty="0"/>
              <a:t> блогу;  </a:t>
            </a:r>
          </a:p>
          <a:p>
            <a:pPr algn="ctr"/>
            <a:r>
              <a:rPr lang="ru-RU" dirty="0"/>
              <a:t>– </a:t>
            </a:r>
            <a:r>
              <a:rPr lang="ru-RU" dirty="0" err="1"/>
              <a:t>моментальна</a:t>
            </a:r>
            <a:r>
              <a:rPr lang="ru-RU" dirty="0"/>
              <a:t> </a:t>
            </a:r>
            <a:r>
              <a:rPr lang="ru-RU" dirty="0" err="1"/>
              <a:t>доступність</a:t>
            </a:r>
            <a:r>
              <a:rPr lang="ru-RU" dirty="0"/>
              <a:t> до </a:t>
            </a:r>
          </a:p>
          <a:p>
            <a:pPr algn="ctr"/>
            <a:r>
              <a:rPr lang="ru-RU" dirty="0" err="1"/>
              <a:t>опублікованої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C2E769-B64C-47C7-BBFA-B0D90ADF0EA1}"/>
              </a:ext>
            </a:extLst>
          </p:cNvPr>
          <p:cNvSpPr/>
          <p:nvPr/>
        </p:nvSpPr>
        <p:spPr>
          <a:xfrm>
            <a:off x="4707632" y="3429000"/>
            <a:ext cx="3960440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–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недостовірної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;  </a:t>
            </a:r>
          </a:p>
          <a:p>
            <a:pPr algn="ctr"/>
            <a:r>
              <a:rPr lang="ru-RU" dirty="0"/>
              <a:t>– </a:t>
            </a:r>
            <a:r>
              <a:rPr lang="ru-RU" dirty="0" err="1"/>
              <a:t>критичні</a:t>
            </a:r>
            <a:r>
              <a:rPr lang="ru-RU" dirty="0"/>
              <a:t> </a:t>
            </a:r>
            <a:r>
              <a:rPr lang="ru-RU" dirty="0" err="1"/>
              <a:t>відгуки</a:t>
            </a:r>
            <a:r>
              <a:rPr lang="ru-RU" dirty="0"/>
              <a:t> </a:t>
            </a:r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негативне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 у </a:t>
            </a:r>
            <a:r>
              <a:rPr lang="ru-RU" dirty="0" err="1"/>
              <a:t>клієнтів</a:t>
            </a:r>
            <a:r>
              <a:rPr lang="ru-RU" dirty="0"/>
              <a:t> про </a:t>
            </a:r>
            <a:r>
              <a:rPr lang="ru-RU" dirty="0" err="1"/>
              <a:t>продукцію</a:t>
            </a:r>
            <a:r>
              <a:rPr lang="ru-RU" dirty="0"/>
              <a:t> </a:t>
            </a:r>
          </a:p>
        </p:txBody>
      </p:sp>
      <p:sp>
        <p:nvSpPr>
          <p:cNvPr id="7" name="Двойная волна 6">
            <a:extLst>
              <a:ext uri="{FF2B5EF4-FFF2-40B4-BE49-F238E27FC236}">
                <a16:creationId xmlns:a16="http://schemas.microsoft.com/office/drawing/2014/main" id="{D9EBB556-D637-431D-B706-4A28306A9DD3}"/>
              </a:ext>
            </a:extLst>
          </p:cNvPr>
          <p:cNvSpPr/>
          <p:nvPr/>
        </p:nvSpPr>
        <p:spPr>
          <a:xfrm>
            <a:off x="1079612" y="2762112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Переваги </a:t>
            </a:r>
            <a:endParaRPr lang="ru-RU" dirty="0"/>
          </a:p>
        </p:txBody>
      </p:sp>
      <p:sp>
        <p:nvSpPr>
          <p:cNvPr id="8" name="Двойная волна 7">
            <a:extLst>
              <a:ext uri="{FF2B5EF4-FFF2-40B4-BE49-F238E27FC236}">
                <a16:creationId xmlns:a16="http://schemas.microsoft.com/office/drawing/2014/main" id="{53CDAD7D-1CB6-4F07-B066-D1C535032300}"/>
              </a:ext>
            </a:extLst>
          </p:cNvPr>
          <p:cNvSpPr/>
          <p:nvPr/>
        </p:nvSpPr>
        <p:spPr>
          <a:xfrm>
            <a:off x="5141427" y="2748257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Недоліки  </a:t>
            </a:r>
            <a:endParaRPr lang="ru-RU" dirty="0"/>
          </a:p>
        </p:txBody>
      </p:sp>
      <p:sp>
        <p:nvSpPr>
          <p:cNvPr id="9" name="AutoShape 2" descr="Абстрактный 3d кубики фона | Премиум векторы">
            <a:extLst>
              <a:ext uri="{FF2B5EF4-FFF2-40B4-BE49-F238E27FC236}">
                <a16:creationId xmlns:a16="http://schemas.microsoft.com/office/drawing/2014/main" id="{27B43B00-9355-4051-9EBC-5C1017B1F3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Digital маркетинг: что это такое, стратегии и инструменты – Агентство  SKYGARANT">
            <a:extLst>
              <a:ext uri="{FF2B5EF4-FFF2-40B4-BE49-F238E27FC236}">
                <a16:creationId xmlns:a16="http://schemas.microsoft.com/office/drawing/2014/main" id="{93077967-5174-4644-887E-499FFF84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49" y="4509989"/>
            <a:ext cx="4988702" cy="251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12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CCAC23-98E9-4B90-AC47-DC3D9007A9D3}"/>
              </a:ext>
            </a:extLst>
          </p:cNvPr>
          <p:cNvSpPr/>
          <p:nvPr/>
        </p:nvSpPr>
        <p:spPr>
          <a:xfrm>
            <a:off x="539552" y="39442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Переваги</a:t>
            </a:r>
            <a:r>
              <a:rPr lang="ru-RU" sz="2400" b="1" dirty="0"/>
              <a:t> та </a:t>
            </a:r>
            <a:r>
              <a:rPr lang="ru-RU" sz="2400" b="1" dirty="0" err="1"/>
              <a:t>недоліки</a:t>
            </a:r>
            <a:r>
              <a:rPr lang="ru-RU" sz="2400" b="1" dirty="0"/>
              <a:t> </a:t>
            </a:r>
            <a:r>
              <a:rPr lang="ru-RU" sz="2400" b="1" dirty="0" err="1"/>
              <a:t>інструментів</a:t>
            </a:r>
            <a:r>
              <a:rPr lang="ru-RU" sz="2400" b="1" dirty="0"/>
              <a:t> </a:t>
            </a:r>
            <a:r>
              <a:rPr lang="ru-RU" sz="2400" b="1" dirty="0" err="1"/>
              <a:t>Інтернет</a:t>
            </a:r>
            <a:r>
              <a:rPr lang="ru-RU" sz="2400" b="1" dirty="0"/>
              <a:t>-маркетингу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350FD4-AB43-426A-ABE6-DF003439104E}"/>
              </a:ext>
            </a:extLst>
          </p:cNvPr>
          <p:cNvSpPr/>
          <p:nvPr/>
        </p:nvSpPr>
        <p:spPr>
          <a:xfrm>
            <a:off x="1043608" y="1297003"/>
            <a:ext cx="7344816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SEO (</a:t>
            </a:r>
            <a:r>
              <a:rPr lang="ru-RU" dirty="0" err="1"/>
              <a:t>пошукове</a:t>
            </a:r>
            <a:r>
              <a:rPr lang="ru-RU" dirty="0"/>
              <a:t>) </a:t>
            </a:r>
            <a:r>
              <a:rPr lang="ru-RU" dirty="0" err="1"/>
              <a:t>просування</a:t>
            </a:r>
            <a:r>
              <a:rPr lang="ru-RU" dirty="0"/>
              <a:t> сайту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пошукова</a:t>
            </a:r>
            <a:r>
              <a:rPr lang="ru-RU" dirty="0"/>
              <a:t> </a:t>
            </a:r>
            <a:r>
              <a:rPr lang="ru-RU" dirty="0" err="1"/>
              <a:t>оптимізація</a:t>
            </a:r>
            <a:r>
              <a:rPr lang="ru-RU" dirty="0"/>
              <a:t>, яка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 сайту на першу </a:t>
            </a:r>
            <a:r>
              <a:rPr lang="ru-RU" dirty="0" err="1"/>
              <a:t>сторінку</a:t>
            </a:r>
            <a:r>
              <a:rPr lang="ru-RU" dirty="0"/>
              <a:t> </a:t>
            </a:r>
            <a:r>
              <a:rPr lang="ru-RU" dirty="0" err="1"/>
              <a:t>видачі</a:t>
            </a:r>
            <a:r>
              <a:rPr lang="ru-RU" dirty="0"/>
              <a:t> </a:t>
            </a:r>
            <a:r>
              <a:rPr lang="ru-RU" dirty="0" err="1"/>
              <a:t>пошукових</a:t>
            </a:r>
            <a:r>
              <a:rPr lang="ru-RU" dirty="0"/>
              <a:t> систем по </a:t>
            </a:r>
            <a:r>
              <a:rPr lang="ru-RU" dirty="0" err="1"/>
              <a:t>певним</a:t>
            </a:r>
            <a:r>
              <a:rPr lang="ru-RU" dirty="0"/>
              <a:t> </a:t>
            </a:r>
            <a:r>
              <a:rPr lang="ru-RU" dirty="0" err="1"/>
              <a:t>ключовим</a:t>
            </a:r>
            <a:r>
              <a:rPr lang="ru-RU" dirty="0"/>
              <a:t> </a:t>
            </a:r>
            <a:r>
              <a:rPr lang="ru-RU" dirty="0" err="1"/>
              <a:t>запитам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28836A-AD5E-48F6-A0BD-6A01F7E3637E}"/>
              </a:ext>
            </a:extLst>
          </p:cNvPr>
          <p:cNvSpPr/>
          <p:nvPr/>
        </p:nvSpPr>
        <p:spPr>
          <a:xfrm>
            <a:off x="315144" y="3535055"/>
            <a:ext cx="4544888" cy="18458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 сильно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трафік</a:t>
            </a:r>
            <a:r>
              <a:rPr lang="ru-RU" dirty="0"/>
              <a:t> на сайт; </a:t>
            </a:r>
          </a:p>
          <a:p>
            <a:pPr algn="just"/>
            <a:r>
              <a:rPr lang="ru-RU" dirty="0"/>
              <a:t>–  один раз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вивести</a:t>
            </a:r>
            <a:r>
              <a:rPr lang="ru-RU" dirty="0"/>
              <a:t> в ТОП,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періодично</a:t>
            </a:r>
            <a:r>
              <a:rPr lang="ru-RU" dirty="0"/>
              <a:t> </a:t>
            </a:r>
            <a:r>
              <a:rPr lang="ru-RU" dirty="0" err="1"/>
              <a:t>підтримувати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 </a:t>
            </a:r>
            <a:r>
              <a:rPr lang="ru-RU" dirty="0" err="1"/>
              <a:t>конверсія</a:t>
            </a:r>
            <a:r>
              <a:rPr lang="ru-RU" dirty="0"/>
              <a:t> з </a:t>
            </a:r>
            <a:r>
              <a:rPr lang="ru-RU" dirty="0" err="1"/>
              <a:t>потенційних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 в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бюджети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C2E769-B64C-47C7-BBFA-B0D90ADF0EA1}"/>
              </a:ext>
            </a:extLst>
          </p:cNvPr>
          <p:cNvSpPr/>
          <p:nvPr/>
        </p:nvSpPr>
        <p:spPr>
          <a:xfrm>
            <a:off x="4972826" y="3525327"/>
            <a:ext cx="3896815" cy="2374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</a:t>
            </a:r>
            <a:r>
              <a:rPr lang="ru-RU" dirty="0" err="1"/>
              <a:t>постійна</a:t>
            </a:r>
            <a:r>
              <a:rPr lang="ru-RU" dirty="0"/>
              <a:t> </a:t>
            </a:r>
            <a:r>
              <a:rPr lang="ru-RU" dirty="0" err="1"/>
              <a:t>оптимізація</a:t>
            </a:r>
            <a:r>
              <a:rPr lang="ru-RU" dirty="0"/>
              <a:t> сайту; 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результати</a:t>
            </a:r>
            <a:r>
              <a:rPr lang="ru-RU" dirty="0"/>
              <a:t> через 2-3 </a:t>
            </a:r>
            <a:r>
              <a:rPr lang="ru-RU" dirty="0" err="1"/>
              <a:t>місяці</a:t>
            </a:r>
            <a:r>
              <a:rPr lang="ru-RU" dirty="0"/>
              <a:t>; 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в </a:t>
            </a:r>
            <a:r>
              <a:rPr lang="ru-RU" dirty="0" err="1"/>
              <a:t>пошукових</a:t>
            </a:r>
            <a:r>
              <a:rPr lang="ru-RU" dirty="0"/>
              <a:t> системах, </a:t>
            </a:r>
            <a:r>
              <a:rPr lang="ru-RU" dirty="0" err="1"/>
              <a:t>роботи</a:t>
            </a:r>
            <a:r>
              <a:rPr lang="ru-RU" dirty="0"/>
              <a:t> хостинг провайдера </a:t>
            </a:r>
            <a:r>
              <a:rPr lang="ru-RU" dirty="0" err="1"/>
              <a:t>тощо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 </a:t>
            </a:r>
            <a:r>
              <a:rPr lang="ru-RU" dirty="0" err="1"/>
              <a:t>необхідність</a:t>
            </a:r>
            <a:r>
              <a:rPr lang="ru-RU" dirty="0"/>
              <a:t> у </a:t>
            </a:r>
            <a:r>
              <a:rPr lang="ru-RU" dirty="0" err="1"/>
              <a:t>висококваліфікованих</a:t>
            </a:r>
            <a:r>
              <a:rPr lang="ru-RU" dirty="0"/>
              <a:t> </a:t>
            </a:r>
          </a:p>
          <a:p>
            <a:pPr algn="just"/>
            <a:r>
              <a:rPr lang="ru-RU" dirty="0"/>
              <a:t>кадрах </a:t>
            </a:r>
          </a:p>
        </p:txBody>
      </p:sp>
      <p:sp>
        <p:nvSpPr>
          <p:cNvPr id="7" name="Двойная волна 6">
            <a:extLst>
              <a:ext uri="{FF2B5EF4-FFF2-40B4-BE49-F238E27FC236}">
                <a16:creationId xmlns:a16="http://schemas.microsoft.com/office/drawing/2014/main" id="{D9EBB556-D637-431D-B706-4A28306A9DD3}"/>
              </a:ext>
            </a:extLst>
          </p:cNvPr>
          <p:cNvSpPr/>
          <p:nvPr/>
        </p:nvSpPr>
        <p:spPr>
          <a:xfrm>
            <a:off x="749981" y="2783239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Переваги </a:t>
            </a:r>
            <a:endParaRPr lang="ru-RU" dirty="0"/>
          </a:p>
        </p:txBody>
      </p:sp>
      <p:sp>
        <p:nvSpPr>
          <p:cNvPr id="8" name="Двойная волна 7">
            <a:extLst>
              <a:ext uri="{FF2B5EF4-FFF2-40B4-BE49-F238E27FC236}">
                <a16:creationId xmlns:a16="http://schemas.microsoft.com/office/drawing/2014/main" id="{53CDAD7D-1CB6-4F07-B066-D1C535032300}"/>
              </a:ext>
            </a:extLst>
          </p:cNvPr>
          <p:cNvSpPr/>
          <p:nvPr/>
        </p:nvSpPr>
        <p:spPr>
          <a:xfrm>
            <a:off x="5141427" y="2748257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Недоліки  </a:t>
            </a:r>
            <a:endParaRPr lang="ru-RU" dirty="0"/>
          </a:p>
        </p:txBody>
      </p:sp>
      <p:sp>
        <p:nvSpPr>
          <p:cNvPr id="9" name="AutoShape 2" descr="Абстрактный 3d кубики фона | Премиум векторы">
            <a:extLst>
              <a:ext uri="{FF2B5EF4-FFF2-40B4-BE49-F238E27FC236}">
                <a16:creationId xmlns:a16="http://schemas.microsoft.com/office/drawing/2014/main" id="{27B43B00-9355-4051-9EBC-5C1017B1F3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Digital маркетинг: что это такое, стратегии и инструменты – Агентство  SKYGARANT">
            <a:extLst>
              <a:ext uri="{FF2B5EF4-FFF2-40B4-BE49-F238E27FC236}">
                <a16:creationId xmlns:a16="http://schemas.microsoft.com/office/drawing/2014/main" id="{93077967-5174-4644-887E-499FFF84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66543"/>
            <a:ext cx="3375992" cy="146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2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CCAC23-98E9-4B90-AC47-DC3D9007A9D3}"/>
              </a:ext>
            </a:extLst>
          </p:cNvPr>
          <p:cNvSpPr/>
          <p:nvPr/>
        </p:nvSpPr>
        <p:spPr>
          <a:xfrm>
            <a:off x="539552" y="39442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Переваги</a:t>
            </a:r>
            <a:r>
              <a:rPr lang="ru-RU" sz="2400" b="1" dirty="0"/>
              <a:t> та </a:t>
            </a:r>
            <a:r>
              <a:rPr lang="ru-RU" sz="2400" b="1" dirty="0" err="1"/>
              <a:t>недоліки</a:t>
            </a:r>
            <a:r>
              <a:rPr lang="ru-RU" sz="2400" b="1" dirty="0"/>
              <a:t> </a:t>
            </a:r>
            <a:r>
              <a:rPr lang="ru-RU" sz="2400" b="1" dirty="0" err="1"/>
              <a:t>інструментів</a:t>
            </a:r>
            <a:r>
              <a:rPr lang="ru-RU" sz="2400" b="1" dirty="0"/>
              <a:t> </a:t>
            </a:r>
            <a:r>
              <a:rPr lang="ru-RU" sz="2400" b="1" dirty="0" err="1"/>
              <a:t>Інтернет</a:t>
            </a:r>
            <a:r>
              <a:rPr lang="ru-RU" sz="2400" b="1" dirty="0"/>
              <a:t>-маркетингу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350FD4-AB43-426A-ABE6-DF003439104E}"/>
              </a:ext>
            </a:extLst>
          </p:cNvPr>
          <p:cNvSpPr/>
          <p:nvPr/>
        </p:nvSpPr>
        <p:spPr>
          <a:xfrm>
            <a:off x="565260" y="1275958"/>
            <a:ext cx="811966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Контент-маркетинг - 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і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яка, в першу </a:t>
            </a:r>
            <a:r>
              <a:rPr lang="ru-RU" dirty="0" err="1"/>
              <a:t>чергу</a:t>
            </a:r>
            <a:r>
              <a:rPr lang="ru-RU" dirty="0"/>
              <a:t>, для </a:t>
            </a:r>
            <a:r>
              <a:rPr lang="ru-RU" dirty="0" err="1"/>
              <a:t>клієнта</a:t>
            </a:r>
            <a:r>
              <a:rPr lang="ru-RU" dirty="0"/>
              <a:t> </a:t>
            </a:r>
            <a:r>
              <a:rPr lang="ru-RU" dirty="0" err="1"/>
              <a:t>корисна</a:t>
            </a:r>
            <a:r>
              <a:rPr lang="ru-RU" dirty="0"/>
              <a:t>, а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продажа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28836A-AD5E-48F6-A0BD-6A01F7E3637E}"/>
              </a:ext>
            </a:extLst>
          </p:cNvPr>
          <p:cNvSpPr/>
          <p:nvPr/>
        </p:nvSpPr>
        <p:spPr>
          <a:xfrm>
            <a:off x="355829" y="3142978"/>
            <a:ext cx="4108159" cy="25902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 контент не </a:t>
            </a:r>
            <a:r>
              <a:rPr lang="ru-RU" dirty="0" err="1"/>
              <a:t>сприймається</a:t>
            </a:r>
            <a:r>
              <a:rPr lang="ru-RU" dirty="0"/>
              <a:t> як реклама, </a:t>
            </a:r>
            <a:r>
              <a:rPr lang="ru-RU" dirty="0" err="1"/>
              <a:t>відповідно</a:t>
            </a:r>
            <a:r>
              <a:rPr lang="ru-RU" dirty="0"/>
              <a:t>, практично не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роздратування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 </a:t>
            </a:r>
            <a:r>
              <a:rPr lang="ru-RU" dirty="0" err="1"/>
              <a:t>відмінно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видачу</a:t>
            </a:r>
            <a:r>
              <a:rPr lang="ru-RU" dirty="0"/>
              <a:t> блогу/сайту в </a:t>
            </a:r>
            <a:r>
              <a:rPr lang="ru-RU" dirty="0" err="1"/>
              <a:t>пошуковій</a:t>
            </a:r>
            <a:r>
              <a:rPr lang="ru-RU" dirty="0"/>
              <a:t> </a:t>
            </a:r>
            <a:r>
              <a:rPr lang="ru-RU" dirty="0" err="1"/>
              <a:t>видачі</a:t>
            </a:r>
            <a:r>
              <a:rPr lang="ru-RU" dirty="0"/>
              <a:t>, особливо, </a:t>
            </a:r>
            <a:r>
              <a:rPr lang="ru-RU" dirty="0" err="1"/>
              <a:t>якщо</a:t>
            </a:r>
            <a:r>
              <a:rPr lang="ru-RU" dirty="0"/>
              <a:t> контент </a:t>
            </a:r>
            <a:r>
              <a:rPr lang="ru-RU" dirty="0" err="1"/>
              <a:t>рідкісний</a:t>
            </a:r>
            <a:r>
              <a:rPr lang="ru-RU" dirty="0"/>
              <a:t> і </a:t>
            </a:r>
            <a:r>
              <a:rPr lang="ru-RU" dirty="0" err="1"/>
              <a:t>унікальний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впізнаваність</a:t>
            </a:r>
            <a:r>
              <a:rPr lang="ru-RU" dirty="0"/>
              <a:t> і </a:t>
            </a:r>
            <a:r>
              <a:rPr lang="ru-RU" dirty="0" err="1"/>
              <a:t>експертність</a:t>
            </a:r>
            <a:r>
              <a:rPr lang="ru-RU" dirty="0"/>
              <a:t> бренду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C2E769-B64C-47C7-BBFA-B0D90ADF0EA1}"/>
              </a:ext>
            </a:extLst>
          </p:cNvPr>
          <p:cNvSpPr/>
          <p:nvPr/>
        </p:nvSpPr>
        <p:spPr>
          <a:xfrm>
            <a:off x="4783344" y="3142978"/>
            <a:ext cx="3896815" cy="25902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підходити</a:t>
            </a:r>
            <a:r>
              <a:rPr lang="ru-RU" dirty="0"/>
              <a:t> </a:t>
            </a:r>
            <a:r>
              <a:rPr lang="ru-RU" dirty="0" err="1"/>
              <a:t>професійно</a:t>
            </a:r>
            <a:r>
              <a:rPr lang="ru-RU" dirty="0"/>
              <a:t>, то </a:t>
            </a:r>
            <a:r>
              <a:rPr lang="ru-RU" dirty="0" err="1"/>
              <a:t>необхідна</a:t>
            </a:r>
            <a:r>
              <a:rPr lang="ru-RU" dirty="0"/>
              <a:t> робота </a:t>
            </a:r>
            <a:r>
              <a:rPr lang="ru-RU" dirty="0" err="1"/>
              <a:t>цілої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 (</a:t>
            </a:r>
            <a:r>
              <a:rPr lang="ru-RU" dirty="0" err="1"/>
              <a:t>копірайтери</a:t>
            </a:r>
            <a:r>
              <a:rPr lang="ru-RU" dirty="0"/>
              <a:t>, </a:t>
            </a:r>
            <a:r>
              <a:rPr lang="ru-RU" dirty="0" err="1"/>
              <a:t>редактори</a:t>
            </a:r>
            <a:r>
              <a:rPr lang="ru-RU" dirty="0"/>
              <a:t>, </a:t>
            </a:r>
            <a:r>
              <a:rPr lang="en-US" dirty="0" err="1"/>
              <a:t>seo</a:t>
            </a:r>
            <a:r>
              <a:rPr lang="en-US" dirty="0"/>
              <a:t>-</a:t>
            </a:r>
            <a:r>
              <a:rPr lang="ru-RU" dirty="0" err="1"/>
              <a:t>фахівці</a:t>
            </a:r>
            <a:r>
              <a:rPr lang="ru-RU" dirty="0"/>
              <a:t> та </a:t>
            </a:r>
            <a:r>
              <a:rPr lang="ru-RU" dirty="0" err="1"/>
              <a:t>інше</a:t>
            </a:r>
            <a:r>
              <a:rPr lang="ru-RU" dirty="0"/>
              <a:t>); </a:t>
            </a:r>
          </a:p>
          <a:p>
            <a:pPr algn="just"/>
            <a:r>
              <a:rPr lang="ru-RU" dirty="0"/>
              <a:t>– 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часу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до </a:t>
            </a:r>
            <a:r>
              <a:rPr lang="ru-RU" dirty="0" err="1"/>
              <a:t>хоча</a:t>
            </a:r>
            <a:r>
              <a:rPr lang="ru-RU" dirty="0"/>
              <a:t> б </a:t>
            </a:r>
            <a:r>
              <a:rPr lang="ru-RU" dirty="0" err="1"/>
              <a:t>першого</a:t>
            </a:r>
            <a:r>
              <a:rPr lang="ru-RU" dirty="0"/>
              <a:t> результату </a:t>
            </a:r>
          </a:p>
        </p:txBody>
      </p:sp>
      <p:sp>
        <p:nvSpPr>
          <p:cNvPr id="7" name="Двойная волна 6">
            <a:extLst>
              <a:ext uri="{FF2B5EF4-FFF2-40B4-BE49-F238E27FC236}">
                <a16:creationId xmlns:a16="http://schemas.microsoft.com/office/drawing/2014/main" id="{D9EBB556-D637-431D-B706-4A28306A9DD3}"/>
              </a:ext>
            </a:extLst>
          </p:cNvPr>
          <p:cNvSpPr/>
          <p:nvPr/>
        </p:nvSpPr>
        <p:spPr>
          <a:xfrm>
            <a:off x="755576" y="2365410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Переваги </a:t>
            </a:r>
            <a:endParaRPr lang="ru-RU" dirty="0"/>
          </a:p>
        </p:txBody>
      </p:sp>
      <p:sp>
        <p:nvSpPr>
          <p:cNvPr id="8" name="Двойная волна 7">
            <a:extLst>
              <a:ext uri="{FF2B5EF4-FFF2-40B4-BE49-F238E27FC236}">
                <a16:creationId xmlns:a16="http://schemas.microsoft.com/office/drawing/2014/main" id="{53CDAD7D-1CB6-4F07-B066-D1C535032300}"/>
              </a:ext>
            </a:extLst>
          </p:cNvPr>
          <p:cNvSpPr/>
          <p:nvPr/>
        </p:nvSpPr>
        <p:spPr>
          <a:xfrm>
            <a:off x="5220072" y="2350890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Недоліки  </a:t>
            </a:r>
            <a:endParaRPr lang="ru-RU" dirty="0"/>
          </a:p>
        </p:txBody>
      </p:sp>
      <p:sp>
        <p:nvSpPr>
          <p:cNvPr id="9" name="AutoShape 2" descr="Абстрактный 3d кубики фона | Премиум векторы">
            <a:extLst>
              <a:ext uri="{FF2B5EF4-FFF2-40B4-BE49-F238E27FC236}">
                <a16:creationId xmlns:a16="http://schemas.microsoft.com/office/drawing/2014/main" id="{27B43B00-9355-4051-9EBC-5C1017B1F3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2690" y="311083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Digital маркетинг: что это такое, стратегии и инструменты – Агентство  SKYGARANT">
            <a:extLst>
              <a:ext uri="{FF2B5EF4-FFF2-40B4-BE49-F238E27FC236}">
                <a16:creationId xmlns:a16="http://schemas.microsoft.com/office/drawing/2014/main" id="{93077967-5174-4644-887E-499FFF84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94" y="5333191"/>
            <a:ext cx="3375992" cy="146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265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CCAC23-98E9-4B90-AC47-DC3D9007A9D3}"/>
              </a:ext>
            </a:extLst>
          </p:cNvPr>
          <p:cNvSpPr/>
          <p:nvPr/>
        </p:nvSpPr>
        <p:spPr>
          <a:xfrm>
            <a:off x="539552" y="39442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Переваги</a:t>
            </a:r>
            <a:r>
              <a:rPr lang="ru-RU" sz="2400" b="1" dirty="0"/>
              <a:t> та </a:t>
            </a:r>
            <a:r>
              <a:rPr lang="ru-RU" sz="2400" b="1" dirty="0" err="1"/>
              <a:t>недоліки</a:t>
            </a:r>
            <a:r>
              <a:rPr lang="ru-RU" sz="2400" b="1" dirty="0"/>
              <a:t> </a:t>
            </a:r>
            <a:r>
              <a:rPr lang="ru-RU" sz="2400" b="1" dirty="0" err="1"/>
              <a:t>інструментів</a:t>
            </a:r>
            <a:r>
              <a:rPr lang="ru-RU" sz="2400" b="1" dirty="0"/>
              <a:t> </a:t>
            </a:r>
            <a:r>
              <a:rPr lang="ru-RU" sz="2400" b="1" dirty="0" err="1"/>
              <a:t>Інтернет</a:t>
            </a:r>
            <a:r>
              <a:rPr lang="ru-RU" sz="2400" b="1" dirty="0"/>
              <a:t>-маркетингу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350FD4-AB43-426A-ABE6-DF003439104E}"/>
              </a:ext>
            </a:extLst>
          </p:cNvPr>
          <p:cNvSpPr/>
          <p:nvPr/>
        </p:nvSpPr>
        <p:spPr>
          <a:xfrm>
            <a:off x="1043608" y="1297003"/>
            <a:ext cx="7344816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Контекстна</a:t>
            </a:r>
            <a:r>
              <a:rPr lang="ru-RU" dirty="0"/>
              <a:t> реклама - </a:t>
            </a:r>
            <a:r>
              <a:rPr lang="ru-RU" dirty="0" err="1"/>
              <a:t>це</a:t>
            </a:r>
            <a:r>
              <a:rPr lang="ru-RU" dirty="0"/>
              <a:t> контекстно-</a:t>
            </a:r>
            <a:r>
              <a:rPr lang="ru-RU" dirty="0" err="1"/>
              <a:t>залежні</a:t>
            </a:r>
            <a:r>
              <a:rPr lang="ru-RU" dirty="0"/>
              <a:t> </a:t>
            </a:r>
            <a:r>
              <a:rPr lang="ru-RU" dirty="0" err="1"/>
              <a:t>банери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текстові</a:t>
            </a:r>
            <a:r>
              <a:rPr lang="ru-RU" dirty="0"/>
              <a:t> </a:t>
            </a:r>
            <a:r>
              <a:rPr lang="ru-RU" dirty="0" err="1"/>
              <a:t>оголошення</a:t>
            </a:r>
            <a:r>
              <a:rPr lang="ru-RU" dirty="0"/>
              <a:t> рекламного характеру,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з'являються</a:t>
            </a:r>
            <a:r>
              <a:rPr lang="ru-RU" dirty="0"/>
              <a:t> за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запитами</a:t>
            </a:r>
            <a:r>
              <a:rPr lang="ru-RU" dirty="0"/>
              <a:t> </a:t>
            </a:r>
            <a:r>
              <a:rPr lang="ru-RU" dirty="0" err="1"/>
              <a:t>одразу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рядком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 (три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)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28836A-AD5E-48F6-A0BD-6A01F7E3637E}"/>
              </a:ext>
            </a:extLst>
          </p:cNvPr>
          <p:cNvSpPr/>
          <p:nvPr/>
        </p:nvSpPr>
        <p:spPr>
          <a:xfrm>
            <a:off x="306760" y="3518156"/>
            <a:ext cx="4409256" cy="20882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</a:t>
            </a:r>
            <a:r>
              <a:rPr lang="ru-RU" dirty="0" err="1"/>
              <a:t>звернення</a:t>
            </a:r>
            <a:r>
              <a:rPr lang="ru-RU" dirty="0"/>
              <a:t> до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; 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миттєва</a:t>
            </a:r>
            <a:r>
              <a:rPr lang="ru-RU" dirty="0"/>
              <a:t> </a:t>
            </a:r>
            <a:r>
              <a:rPr lang="ru-RU" dirty="0" err="1"/>
              <a:t>видимість</a:t>
            </a:r>
            <a:r>
              <a:rPr lang="ru-RU" dirty="0"/>
              <a:t> у </a:t>
            </a:r>
            <a:r>
              <a:rPr lang="ru-RU" dirty="0" err="1"/>
              <a:t>видачі</a:t>
            </a:r>
            <a:r>
              <a:rPr lang="ru-RU" dirty="0"/>
              <a:t> </a:t>
            </a:r>
            <a:r>
              <a:rPr lang="ru-RU" dirty="0" err="1"/>
              <a:t>пошукової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;  </a:t>
            </a:r>
          </a:p>
          <a:p>
            <a:pPr algn="just"/>
            <a:r>
              <a:rPr lang="ru-RU" dirty="0"/>
              <a:t>– не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оптимізація</a:t>
            </a:r>
            <a:r>
              <a:rPr lang="ru-RU" dirty="0"/>
              <a:t> сайту; 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керованість</a:t>
            </a:r>
            <a:r>
              <a:rPr lang="ru-RU" dirty="0"/>
              <a:t> та «</a:t>
            </a:r>
            <a:r>
              <a:rPr lang="ru-RU" dirty="0" err="1"/>
              <a:t>зручний</a:t>
            </a:r>
            <a:r>
              <a:rPr lang="ru-RU" dirty="0"/>
              <a:t>» бюджет (</a:t>
            </a:r>
            <a:r>
              <a:rPr lang="ru-RU" dirty="0" err="1"/>
              <a:t>клієнт</a:t>
            </a:r>
            <a:r>
              <a:rPr lang="ru-RU" dirty="0"/>
              <a:t> сам </a:t>
            </a:r>
            <a:r>
              <a:rPr lang="ru-RU" dirty="0" err="1"/>
              <a:t>визначає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готовий</a:t>
            </a:r>
            <a:r>
              <a:rPr lang="ru-RU" dirty="0"/>
              <a:t> </a:t>
            </a:r>
            <a:r>
              <a:rPr lang="ru-RU" dirty="0" err="1"/>
              <a:t>витратити</a:t>
            </a:r>
            <a:r>
              <a:rPr lang="ru-RU" dirty="0"/>
              <a:t>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C2E769-B64C-47C7-BBFA-B0D90ADF0EA1}"/>
              </a:ext>
            </a:extLst>
          </p:cNvPr>
          <p:cNvSpPr/>
          <p:nvPr/>
        </p:nvSpPr>
        <p:spPr>
          <a:xfrm>
            <a:off x="4860032" y="3525327"/>
            <a:ext cx="4009609" cy="23741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низька</a:t>
            </a:r>
            <a:r>
              <a:rPr lang="ru-RU" dirty="0"/>
              <a:t> </a:t>
            </a:r>
            <a:r>
              <a:rPr lang="ru-RU" dirty="0" err="1"/>
              <a:t>клікабельність</a:t>
            </a:r>
            <a:r>
              <a:rPr lang="ru-RU" dirty="0"/>
              <a:t> </a:t>
            </a:r>
          </a:p>
          <a:p>
            <a:pPr algn="just"/>
            <a:r>
              <a:rPr lang="ru-RU" dirty="0" err="1"/>
              <a:t>рекламних</a:t>
            </a:r>
            <a:r>
              <a:rPr lang="ru-RU" dirty="0"/>
              <a:t> </a:t>
            </a:r>
            <a:r>
              <a:rPr lang="ru-RU" dirty="0" err="1"/>
              <a:t>оголошень</a:t>
            </a:r>
            <a:r>
              <a:rPr lang="ru-RU" dirty="0"/>
              <a:t>; 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аукціонна</a:t>
            </a:r>
            <a:r>
              <a:rPr lang="ru-RU" dirty="0"/>
              <a:t> система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;  </a:t>
            </a:r>
          </a:p>
          <a:p>
            <a:pPr algn="just"/>
            <a:r>
              <a:rPr lang="ru-RU" dirty="0"/>
              <a:t>– бюджет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вищий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в </a:t>
            </a:r>
            <a:r>
              <a:rPr lang="ru-RU" dirty="0" err="1"/>
              <a:t>пошуковому</a:t>
            </a:r>
            <a:r>
              <a:rPr lang="ru-RU" dirty="0"/>
              <a:t> </a:t>
            </a:r>
          </a:p>
          <a:p>
            <a:pPr algn="just"/>
            <a:r>
              <a:rPr lang="ru-RU" dirty="0" err="1"/>
              <a:t>просуванні</a:t>
            </a:r>
            <a:r>
              <a:rPr lang="ru-RU" dirty="0"/>
              <a:t> </a:t>
            </a:r>
          </a:p>
        </p:txBody>
      </p:sp>
      <p:sp>
        <p:nvSpPr>
          <p:cNvPr id="7" name="Двойная волна 6">
            <a:extLst>
              <a:ext uri="{FF2B5EF4-FFF2-40B4-BE49-F238E27FC236}">
                <a16:creationId xmlns:a16="http://schemas.microsoft.com/office/drawing/2014/main" id="{D9EBB556-D637-431D-B706-4A28306A9DD3}"/>
              </a:ext>
            </a:extLst>
          </p:cNvPr>
          <p:cNvSpPr/>
          <p:nvPr/>
        </p:nvSpPr>
        <p:spPr>
          <a:xfrm>
            <a:off x="749981" y="2783239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Переваги </a:t>
            </a:r>
            <a:endParaRPr lang="ru-RU" dirty="0"/>
          </a:p>
        </p:txBody>
      </p:sp>
      <p:sp>
        <p:nvSpPr>
          <p:cNvPr id="8" name="Двойная волна 7">
            <a:extLst>
              <a:ext uri="{FF2B5EF4-FFF2-40B4-BE49-F238E27FC236}">
                <a16:creationId xmlns:a16="http://schemas.microsoft.com/office/drawing/2014/main" id="{53CDAD7D-1CB6-4F07-B066-D1C535032300}"/>
              </a:ext>
            </a:extLst>
          </p:cNvPr>
          <p:cNvSpPr/>
          <p:nvPr/>
        </p:nvSpPr>
        <p:spPr>
          <a:xfrm>
            <a:off x="5141427" y="2748257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Недоліки  </a:t>
            </a:r>
            <a:endParaRPr lang="ru-RU" dirty="0"/>
          </a:p>
        </p:txBody>
      </p:sp>
      <p:sp>
        <p:nvSpPr>
          <p:cNvPr id="9" name="AutoShape 2" descr="Абстрактный 3d кубики фона | Премиум векторы">
            <a:extLst>
              <a:ext uri="{FF2B5EF4-FFF2-40B4-BE49-F238E27FC236}">
                <a16:creationId xmlns:a16="http://schemas.microsoft.com/office/drawing/2014/main" id="{27B43B00-9355-4051-9EBC-5C1017B1F3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Digital маркетинг: что это такое, стратегии и инструменты – Агентство  SKYGARANT">
            <a:extLst>
              <a:ext uri="{FF2B5EF4-FFF2-40B4-BE49-F238E27FC236}">
                <a16:creationId xmlns:a16="http://schemas.microsoft.com/office/drawing/2014/main" id="{93077967-5174-4644-887E-499FFF84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08" y="5204370"/>
            <a:ext cx="3375992" cy="146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957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CCAC23-98E9-4B90-AC47-DC3D9007A9D3}"/>
              </a:ext>
            </a:extLst>
          </p:cNvPr>
          <p:cNvSpPr/>
          <p:nvPr/>
        </p:nvSpPr>
        <p:spPr>
          <a:xfrm>
            <a:off x="539552" y="39442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Переваги</a:t>
            </a:r>
            <a:r>
              <a:rPr lang="ru-RU" sz="2400" b="1" dirty="0"/>
              <a:t> та </a:t>
            </a:r>
            <a:r>
              <a:rPr lang="ru-RU" sz="2400" b="1" dirty="0" err="1"/>
              <a:t>недоліки</a:t>
            </a:r>
            <a:r>
              <a:rPr lang="ru-RU" sz="2400" b="1" dirty="0"/>
              <a:t> </a:t>
            </a:r>
            <a:r>
              <a:rPr lang="ru-RU" sz="2400" b="1" dirty="0" err="1"/>
              <a:t>інструментів</a:t>
            </a:r>
            <a:r>
              <a:rPr lang="ru-RU" sz="2400" b="1" dirty="0"/>
              <a:t> </a:t>
            </a:r>
            <a:r>
              <a:rPr lang="ru-RU" sz="2400" b="1" dirty="0" err="1"/>
              <a:t>Інтернет</a:t>
            </a:r>
            <a:r>
              <a:rPr lang="ru-RU" sz="2400" b="1" dirty="0"/>
              <a:t>-маркетингу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350FD4-AB43-426A-ABE6-DF003439104E}"/>
              </a:ext>
            </a:extLst>
          </p:cNvPr>
          <p:cNvSpPr/>
          <p:nvPr/>
        </p:nvSpPr>
        <p:spPr>
          <a:xfrm>
            <a:off x="575556" y="1313552"/>
            <a:ext cx="7992888" cy="9699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SMO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оптимізація</a:t>
            </a:r>
            <a:r>
              <a:rPr lang="ru-RU" dirty="0"/>
              <a:t> сайту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комплекс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спрямованих</a:t>
            </a:r>
            <a:r>
              <a:rPr lang="ru-RU" dirty="0"/>
              <a:t> на </a:t>
            </a:r>
            <a:r>
              <a:rPr lang="ru-RU" dirty="0" err="1"/>
              <a:t>залучення</a:t>
            </a:r>
            <a:r>
              <a:rPr lang="ru-RU" dirty="0"/>
              <a:t> на сайт </a:t>
            </a:r>
            <a:r>
              <a:rPr lang="ru-RU" dirty="0" err="1"/>
              <a:t>відвідувачів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медіа</a:t>
            </a:r>
            <a:r>
              <a:rPr lang="ru-RU" dirty="0"/>
              <a:t>: </a:t>
            </a:r>
            <a:r>
              <a:rPr lang="ru-RU" dirty="0" err="1"/>
              <a:t>блогів</a:t>
            </a:r>
            <a:r>
              <a:rPr lang="ru-RU" dirty="0"/>
              <a:t>, </a:t>
            </a:r>
            <a:r>
              <a:rPr lang="ru-RU" dirty="0" err="1"/>
              <a:t>форумів</a:t>
            </a:r>
            <a:r>
              <a:rPr lang="ru-RU" dirty="0"/>
              <a:t>, </a:t>
            </a:r>
            <a:r>
              <a:rPr lang="ru-RU" dirty="0" err="1"/>
              <a:t>соціальних</a:t>
            </a:r>
            <a:r>
              <a:rPr lang="ru-RU" dirty="0"/>
              <a:t> мереж </a:t>
            </a:r>
            <a:r>
              <a:rPr lang="ru-RU" dirty="0" err="1"/>
              <a:t>тощо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28836A-AD5E-48F6-A0BD-6A01F7E3637E}"/>
              </a:ext>
            </a:extLst>
          </p:cNvPr>
          <p:cNvSpPr/>
          <p:nvPr/>
        </p:nvSpPr>
        <p:spPr>
          <a:xfrm>
            <a:off x="315144" y="3276600"/>
            <a:ext cx="4409256" cy="31869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 </a:t>
            </a:r>
            <a:r>
              <a:rPr lang="ru-RU" dirty="0" err="1"/>
              <a:t>дуже</a:t>
            </a:r>
            <a:r>
              <a:rPr lang="ru-RU" dirty="0"/>
              <a:t> жива та </a:t>
            </a:r>
            <a:r>
              <a:rPr lang="ru-RU" dirty="0" err="1"/>
              <a:t>інтерактивна</a:t>
            </a:r>
            <a:r>
              <a:rPr lang="ru-RU" dirty="0"/>
              <a:t> </a:t>
            </a:r>
            <a:r>
              <a:rPr lang="ru-RU" dirty="0" err="1"/>
              <a:t>аудиторія</a:t>
            </a:r>
            <a:r>
              <a:rPr lang="ru-RU" dirty="0"/>
              <a:t>, яка при </a:t>
            </a:r>
            <a:r>
              <a:rPr lang="ru-RU" dirty="0" err="1"/>
              <a:t>уваги</a:t>
            </a:r>
            <a:r>
              <a:rPr lang="ru-RU" dirty="0"/>
              <a:t> та </a:t>
            </a:r>
            <a:r>
              <a:rPr lang="ru-RU" dirty="0" err="1"/>
              <a:t>піклування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дуже</a:t>
            </a:r>
            <a:r>
              <a:rPr lang="ru-RU" dirty="0"/>
              <a:t> лояльною; </a:t>
            </a:r>
          </a:p>
          <a:p>
            <a:pPr algn="just"/>
            <a:r>
              <a:rPr lang="ru-RU" dirty="0"/>
              <a:t>– 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просто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а не </a:t>
            </a:r>
            <a:r>
              <a:rPr lang="ru-RU" dirty="0" err="1"/>
              <a:t>таргетована</a:t>
            </a:r>
            <a:r>
              <a:rPr lang="ru-RU" dirty="0"/>
              <a:t> реклама, то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своїми</a:t>
            </a:r>
            <a:r>
              <a:rPr lang="ru-RU" dirty="0"/>
              <a:t> силами. </a:t>
            </a:r>
            <a:r>
              <a:rPr lang="ru-RU" dirty="0" err="1"/>
              <a:t>Відповідно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безкоштовно</a:t>
            </a:r>
            <a:r>
              <a:rPr lang="ru-RU" dirty="0"/>
              <a:t>, але мало </a:t>
            </a:r>
            <a:r>
              <a:rPr lang="ru-RU" dirty="0" err="1"/>
              <a:t>ефективно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прямий</a:t>
            </a:r>
            <a:r>
              <a:rPr lang="ru-RU" dirty="0"/>
              <a:t> контакт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користувачем</a:t>
            </a:r>
            <a:r>
              <a:rPr lang="ru-RU" dirty="0"/>
              <a:t>; 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ефект</a:t>
            </a:r>
            <a:r>
              <a:rPr lang="ru-RU" dirty="0"/>
              <a:t> «сарафанного </a:t>
            </a:r>
            <a:r>
              <a:rPr lang="ru-RU" dirty="0" err="1"/>
              <a:t>радіо</a:t>
            </a:r>
            <a:r>
              <a:rPr lang="ru-RU" dirty="0"/>
              <a:t>»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C2E769-B64C-47C7-BBFA-B0D90ADF0EA1}"/>
              </a:ext>
            </a:extLst>
          </p:cNvPr>
          <p:cNvSpPr/>
          <p:nvPr/>
        </p:nvSpPr>
        <p:spPr>
          <a:xfrm>
            <a:off x="4860032" y="3280805"/>
            <a:ext cx="3896815" cy="31827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/>
              <a:t>–  </a:t>
            </a:r>
            <a:r>
              <a:rPr lang="ru-RU" sz="1600" dirty="0" err="1"/>
              <a:t>витрати</a:t>
            </a:r>
            <a:r>
              <a:rPr lang="ru-RU" sz="1600" dirty="0"/>
              <a:t> на </a:t>
            </a:r>
            <a:r>
              <a:rPr lang="ru-RU" sz="1600" dirty="0" err="1"/>
              <a:t>соціальні</a:t>
            </a:r>
            <a:r>
              <a:rPr lang="ru-RU" sz="1600" dirty="0"/>
              <a:t> </a:t>
            </a:r>
            <a:r>
              <a:rPr lang="ru-RU" sz="1600" dirty="0" err="1"/>
              <a:t>мережі</a:t>
            </a:r>
            <a:r>
              <a:rPr lang="ru-RU" sz="1600" dirty="0"/>
              <a:t> </a:t>
            </a:r>
            <a:r>
              <a:rPr lang="ru-RU" sz="1600" dirty="0" err="1"/>
              <a:t>окупаються</a:t>
            </a:r>
            <a:r>
              <a:rPr lang="ru-RU" sz="1600" dirty="0"/>
              <a:t> в глобальному </a:t>
            </a:r>
            <a:r>
              <a:rPr lang="ru-RU" sz="1600" dirty="0" err="1"/>
              <a:t>масштабі</a:t>
            </a:r>
            <a:r>
              <a:rPr lang="ru-RU" sz="1600" dirty="0"/>
              <a:t>, складно </a:t>
            </a:r>
            <a:r>
              <a:rPr lang="ru-RU" sz="1600" dirty="0" err="1"/>
              <a:t>відразу</a:t>
            </a:r>
            <a:r>
              <a:rPr lang="ru-RU" sz="1600" dirty="0"/>
              <a:t> </a:t>
            </a:r>
            <a:r>
              <a:rPr lang="ru-RU" sz="1600" dirty="0" err="1"/>
              <a:t>окупити</a:t>
            </a:r>
            <a:r>
              <a:rPr lang="ru-RU" sz="1600" dirty="0"/>
              <a:t>; </a:t>
            </a:r>
          </a:p>
          <a:p>
            <a:pPr algn="just"/>
            <a:r>
              <a:rPr lang="ru-RU" sz="1600" dirty="0"/>
              <a:t>–  </a:t>
            </a:r>
            <a:r>
              <a:rPr lang="ru-RU" sz="1600" dirty="0" err="1"/>
              <a:t>соціальні</a:t>
            </a:r>
            <a:r>
              <a:rPr lang="ru-RU" sz="1600" dirty="0"/>
              <a:t> </a:t>
            </a:r>
            <a:r>
              <a:rPr lang="ru-RU" sz="1600" dirty="0" err="1"/>
              <a:t>мережі</a:t>
            </a:r>
            <a:r>
              <a:rPr lang="ru-RU" sz="1600" dirty="0"/>
              <a:t> </a:t>
            </a:r>
            <a:r>
              <a:rPr lang="ru-RU" sz="1600" dirty="0" err="1"/>
              <a:t>підходять</a:t>
            </a:r>
            <a:r>
              <a:rPr lang="ru-RU" sz="1600" dirty="0"/>
              <a:t> не </a:t>
            </a:r>
            <a:r>
              <a:rPr lang="ru-RU" sz="1600" dirty="0" err="1"/>
              <a:t>всім</a:t>
            </a:r>
            <a:r>
              <a:rPr lang="ru-RU" sz="1600" dirty="0"/>
              <a:t> </a:t>
            </a:r>
            <a:r>
              <a:rPr lang="ru-RU" sz="1600" dirty="0" err="1"/>
              <a:t>фірмам</a:t>
            </a:r>
            <a:r>
              <a:rPr lang="ru-RU" sz="1600" dirty="0"/>
              <a:t>; </a:t>
            </a:r>
          </a:p>
          <a:p>
            <a:pPr algn="just"/>
            <a:r>
              <a:rPr lang="ru-RU" sz="1600" dirty="0"/>
              <a:t>–  </a:t>
            </a:r>
            <a:r>
              <a:rPr lang="ru-RU" sz="1600" dirty="0" err="1"/>
              <a:t>потребують</a:t>
            </a:r>
            <a:r>
              <a:rPr lang="ru-RU" sz="1600" dirty="0"/>
              <a:t>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уваги</a:t>
            </a:r>
            <a:r>
              <a:rPr lang="ru-RU" sz="1600" dirty="0"/>
              <a:t>, так як </a:t>
            </a:r>
            <a:r>
              <a:rPr lang="ru-RU" sz="1600" dirty="0" err="1"/>
              <a:t>користувачі</a:t>
            </a:r>
            <a:r>
              <a:rPr lang="ru-RU" sz="1600" dirty="0"/>
              <a:t> в соц. мережах </a:t>
            </a:r>
            <a:r>
              <a:rPr lang="ru-RU" sz="1600" dirty="0" err="1"/>
              <a:t>звикли</a:t>
            </a:r>
            <a:r>
              <a:rPr lang="ru-RU" sz="1600" dirty="0"/>
              <a:t> до </a:t>
            </a:r>
            <a:r>
              <a:rPr lang="ru-RU" sz="1600" dirty="0" err="1"/>
              <a:t>великої</a:t>
            </a:r>
            <a:r>
              <a:rPr lang="ru-RU" sz="1600" dirty="0"/>
              <a:t> </a:t>
            </a:r>
            <a:r>
              <a:rPr lang="ru-RU" sz="1600" dirty="0" err="1"/>
              <a:t>уваги</a:t>
            </a:r>
            <a:r>
              <a:rPr lang="ru-RU" sz="1600" dirty="0"/>
              <a:t> і їх не так </a:t>
            </a:r>
            <a:r>
              <a:rPr lang="ru-RU" sz="1600" dirty="0" err="1"/>
              <a:t>вже</a:t>
            </a:r>
            <a:r>
              <a:rPr lang="ru-RU" sz="1600" dirty="0"/>
              <a:t> легко </a:t>
            </a:r>
            <a:r>
              <a:rPr lang="ru-RU" sz="1600" dirty="0" err="1"/>
              <a:t>зачепити</a:t>
            </a:r>
            <a:r>
              <a:rPr lang="ru-RU" sz="1600" dirty="0"/>
              <a:t>; </a:t>
            </a:r>
          </a:p>
          <a:p>
            <a:pPr algn="just"/>
            <a:r>
              <a:rPr lang="ru-RU" sz="1600" dirty="0"/>
              <a:t>– </a:t>
            </a:r>
            <a:r>
              <a:rPr lang="ru-RU" sz="1600" dirty="0" err="1"/>
              <a:t>дефіцит</a:t>
            </a:r>
            <a:r>
              <a:rPr lang="ru-RU" sz="1600" dirty="0"/>
              <a:t> </a:t>
            </a:r>
            <a:r>
              <a:rPr lang="ru-RU" sz="1600" dirty="0" err="1"/>
              <a:t>спеціалістів</a:t>
            </a:r>
            <a:r>
              <a:rPr lang="ru-RU" sz="1600" dirty="0"/>
              <a:t>; </a:t>
            </a:r>
          </a:p>
          <a:p>
            <a:pPr algn="just"/>
            <a:r>
              <a:rPr lang="ru-RU" sz="1600" dirty="0"/>
              <a:t>– </a:t>
            </a:r>
            <a:r>
              <a:rPr lang="ru-RU" sz="1600" dirty="0" err="1"/>
              <a:t>висока</a:t>
            </a:r>
            <a:r>
              <a:rPr lang="ru-RU" sz="1600" dirty="0"/>
              <a:t> </a:t>
            </a:r>
            <a:r>
              <a:rPr lang="ru-RU" sz="1600" dirty="0" err="1"/>
              <a:t>трудомісткість</a:t>
            </a:r>
            <a:r>
              <a:rPr lang="ru-RU" sz="1600" dirty="0"/>
              <a:t> </a:t>
            </a:r>
          </a:p>
        </p:txBody>
      </p:sp>
      <p:sp>
        <p:nvSpPr>
          <p:cNvPr id="7" name="Двойная волна 6">
            <a:extLst>
              <a:ext uri="{FF2B5EF4-FFF2-40B4-BE49-F238E27FC236}">
                <a16:creationId xmlns:a16="http://schemas.microsoft.com/office/drawing/2014/main" id="{D9EBB556-D637-431D-B706-4A28306A9DD3}"/>
              </a:ext>
            </a:extLst>
          </p:cNvPr>
          <p:cNvSpPr/>
          <p:nvPr/>
        </p:nvSpPr>
        <p:spPr>
          <a:xfrm>
            <a:off x="680739" y="2502816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Переваги </a:t>
            </a:r>
            <a:endParaRPr lang="ru-RU" dirty="0"/>
          </a:p>
        </p:txBody>
      </p:sp>
      <p:sp>
        <p:nvSpPr>
          <p:cNvPr id="8" name="Двойная волна 7">
            <a:extLst>
              <a:ext uri="{FF2B5EF4-FFF2-40B4-BE49-F238E27FC236}">
                <a16:creationId xmlns:a16="http://schemas.microsoft.com/office/drawing/2014/main" id="{53CDAD7D-1CB6-4F07-B066-D1C535032300}"/>
              </a:ext>
            </a:extLst>
          </p:cNvPr>
          <p:cNvSpPr/>
          <p:nvPr/>
        </p:nvSpPr>
        <p:spPr>
          <a:xfrm>
            <a:off x="5564766" y="2502816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Недоліки  </a:t>
            </a:r>
            <a:endParaRPr lang="ru-RU" dirty="0"/>
          </a:p>
        </p:txBody>
      </p:sp>
      <p:sp>
        <p:nvSpPr>
          <p:cNvPr id="9" name="AutoShape 2" descr="Абстрактный 3d кубики фона | Премиум векторы">
            <a:extLst>
              <a:ext uri="{FF2B5EF4-FFF2-40B4-BE49-F238E27FC236}">
                <a16:creationId xmlns:a16="http://schemas.microsoft.com/office/drawing/2014/main" id="{27B43B00-9355-4051-9EBC-5C1017B1F3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Digital маркетинг: что это такое, стратегии и инструменты – Агентство  SKYGARANT">
            <a:extLst>
              <a:ext uri="{FF2B5EF4-FFF2-40B4-BE49-F238E27FC236}">
                <a16:creationId xmlns:a16="http://schemas.microsoft.com/office/drawing/2014/main" id="{93077967-5174-4644-887E-499FFF84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68" y="2283482"/>
            <a:ext cx="2315142" cy="10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765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CCAC23-98E9-4B90-AC47-DC3D9007A9D3}"/>
              </a:ext>
            </a:extLst>
          </p:cNvPr>
          <p:cNvSpPr/>
          <p:nvPr/>
        </p:nvSpPr>
        <p:spPr>
          <a:xfrm>
            <a:off x="539552" y="39442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Переваги</a:t>
            </a:r>
            <a:r>
              <a:rPr lang="ru-RU" sz="2400" b="1" dirty="0"/>
              <a:t> та </a:t>
            </a:r>
            <a:r>
              <a:rPr lang="ru-RU" sz="2400" b="1" dirty="0" err="1"/>
              <a:t>недоліки</a:t>
            </a:r>
            <a:r>
              <a:rPr lang="ru-RU" sz="2400" b="1" dirty="0"/>
              <a:t> </a:t>
            </a:r>
            <a:r>
              <a:rPr lang="ru-RU" sz="2400" b="1" dirty="0" err="1"/>
              <a:t>інструментів</a:t>
            </a:r>
            <a:r>
              <a:rPr lang="ru-RU" sz="2400" b="1" dirty="0"/>
              <a:t> </a:t>
            </a:r>
            <a:r>
              <a:rPr lang="ru-RU" sz="2400" b="1" dirty="0" err="1"/>
              <a:t>Інтернет</a:t>
            </a:r>
            <a:r>
              <a:rPr lang="ru-RU" sz="2400" b="1" dirty="0"/>
              <a:t>-маркетингу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350FD4-AB43-426A-ABE6-DF003439104E}"/>
              </a:ext>
            </a:extLst>
          </p:cNvPr>
          <p:cNvSpPr/>
          <p:nvPr/>
        </p:nvSpPr>
        <p:spPr>
          <a:xfrm>
            <a:off x="1043608" y="1297003"/>
            <a:ext cx="7344816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Медійна</a:t>
            </a:r>
            <a:r>
              <a:rPr lang="ru-RU" dirty="0"/>
              <a:t> реклама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рекламні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статичних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анімаційних</a:t>
            </a:r>
            <a:r>
              <a:rPr lang="ru-RU" dirty="0"/>
              <a:t> картинок (</a:t>
            </a:r>
            <a:r>
              <a:rPr lang="ru-RU" dirty="0" err="1"/>
              <a:t>банерів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розміщують</a:t>
            </a:r>
            <a:r>
              <a:rPr lang="ru-RU" dirty="0"/>
              <a:t> на </a:t>
            </a:r>
            <a:r>
              <a:rPr lang="ru-RU" dirty="0" err="1"/>
              <a:t>сторінках</a:t>
            </a:r>
            <a:r>
              <a:rPr lang="ru-RU" dirty="0"/>
              <a:t> </a:t>
            </a:r>
            <a:r>
              <a:rPr lang="ru-RU" dirty="0" err="1"/>
              <a:t>сайтів</a:t>
            </a:r>
            <a:r>
              <a:rPr lang="ru-RU" dirty="0"/>
              <a:t> з метою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бренду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28836A-AD5E-48F6-A0BD-6A01F7E3637E}"/>
              </a:ext>
            </a:extLst>
          </p:cNvPr>
          <p:cNvSpPr/>
          <p:nvPr/>
        </p:nvSpPr>
        <p:spPr>
          <a:xfrm>
            <a:off x="315144" y="3535055"/>
            <a:ext cx="4544888" cy="17661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 добре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запам'ятовуваність</a:t>
            </a:r>
            <a:r>
              <a:rPr lang="ru-RU" dirty="0"/>
              <a:t> і </a:t>
            </a:r>
            <a:r>
              <a:rPr lang="ru-RU" dirty="0" err="1"/>
              <a:t>впізнаваність</a:t>
            </a:r>
            <a:r>
              <a:rPr lang="ru-RU" dirty="0"/>
              <a:t>,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емоції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 великий обхват </a:t>
            </a:r>
            <a:r>
              <a:rPr lang="ru-RU" dirty="0" err="1"/>
              <a:t>аудиторії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самим є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випадкових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C2E769-B64C-47C7-BBFA-B0D90ADF0EA1}"/>
              </a:ext>
            </a:extLst>
          </p:cNvPr>
          <p:cNvSpPr/>
          <p:nvPr/>
        </p:nvSpPr>
        <p:spPr>
          <a:xfrm>
            <a:off x="4972827" y="3525327"/>
            <a:ext cx="3703630" cy="14158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/>
              <a:t>– значні бюджети;  </a:t>
            </a:r>
          </a:p>
          <a:p>
            <a:pPr algn="just"/>
            <a:r>
              <a:rPr lang="ru-RU"/>
              <a:t>– невисока пряма конвертація відвідувачів </a:t>
            </a:r>
          </a:p>
          <a:p>
            <a:pPr algn="just"/>
            <a:r>
              <a:rPr lang="ru-RU"/>
              <a:t>сайту у клієнтів </a:t>
            </a:r>
            <a:endParaRPr lang="ru-RU" dirty="0"/>
          </a:p>
        </p:txBody>
      </p:sp>
      <p:sp>
        <p:nvSpPr>
          <p:cNvPr id="7" name="Двойная волна 6">
            <a:extLst>
              <a:ext uri="{FF2B5EF4-FFF2-40B4-BE49-F238E27FC236}">
                <a16:creationId xmlns:a16="http://schemas.microsoft.com/office/drawing/2014/main" id="{D9EBB556-D637-431D-B706-4A28306A9DD3}"/>
              </a:ext>
            </a:extLst>
          </p:cNvPr>
          <p:cNvSpPr/>
          <p:nvPr/>
        </p:nvSpPr>
        <p:spPr>
          <a:xfrm>
            <a:off x="749981" y="2783239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Переваги </a:t>
            </a:r>
            <a:endParaRPr lang="ru-RU" dirty="0"/>
          </a:p>
        </p:txBody>
      </p:sp>
      <p:sp>
        <p:nvSpPr>
          <p:cNvPr id="8" name="Двойная волна 7">
            <a:extLst>
              <a:ext uri="{FF2B5EF4-FFF2-40B4-BE49-F238E27FC236}">
                <a16:creationId xmlns:a16="http://schemas.microsoft.com/office/drawing/2014/main" id="{53CDAD7D-1CB6-4F07-B066-D1C535032300}"/>
              </a:ext>
            </a:extLst>
          </p:cNvPr>
          <p:cNvSpPr/>
          <p:nvPr/>
        </p:nvSpPr>
        <p:spPr>
          <a:xfrm>
            <a:off x="5141427" y="2748257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Недоліки  </a:t>
            </a:r>
            <a:endParaRPr lang="ru-RU" dirty="0"/>
          </a:p>
        </p:txBody>
      </p:sp>
      <p:sp>
        <p:nvSpPr>
          <p:cNvPr id="9" name="AutoShape 2" descr="Абстрактный 3d кубики фона | Премиум векторы">
            <a:extLst>
              <a:ext uri="{FF2B5EF4-FFF2-40B4-BE49-F238E27FC236}">
                <a16:creationId xmlns:a16="http://schemas.microsoft.com/office/drawing/2014/main" id="{27B43B00-9355-4051-9EBC-5C1017B1F3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Digital маркетинг: что это такое, стратегии и инструменты – Агентство  SKYGARANT">
            <a:extLst>
              <a:ext uri="{FF2B5EF4-FFF2-40B4-BE49-F238E27FC236}">
                <a16:creationId xmlns:a16="http://schemas.microsoft.com/office/drawing/2014/main" id="{93077967-5174-4644-887E-499FFF84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93" y="4725144"/>
            <a:ext cx="4752528" cy="194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45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CCAC23-98E9-4B90-AC47-DC3D9007A9D3}"/>
              </a:ext>
            </a:extLst>
          </p:cNvPr>
          <p:cNvSpPr/>
          <p:nvPr/>
        </p:nvSpPr>
        <p:spPr>
          <a:xfrm>
            <a:off x="539552" y="39442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Переваги</a:t>
            </a:r>
            <a:r>
              <a:rPr lang="ru-RU" sz="2400" b="1" dirty="0"/>
              <a:t> та </a:t>
            </a:r>
            <a:r>
              <a:rPr lang="ru-RU" sz="2400" b="1" dirty="0" err="1"/>
              <a:t>недоліки</a:t>
            </a:r>
            <a:r>
              <a:rPr lang="ru-RU" sz="2400" b="1" dirty="0"/>
              <a:t> </a:t>
            </a:r>
            <a:r>
              <a:rPr lang="ru-RU" sz="2400" b="1" dirty="0" err="1"/>
              <a:t>інструментів</a:t>
            </a:r>
            <a:r>
              <a:rPr lang="ru-RU" sz="2400" b="1" dirty="0"/>
              <a:t> </a:t>
            </a:r>
            <a:r>
              <a:rPr lang="ru-RU" sz="2400" b="1" dirty="0" err="1"/>
              <a:t>Інтернет</a:t>
            </a:r>
            <a:r>
              <a:rPr lang="ru-RU" sz="2400" b="1" dirty="0"/>
              <a:t>-маркетингу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350FD4-AB43-426A-ABE6-DF003439104E}"/>
              </a:ext>
            </a:extLst>
          </p:cNvPr>
          <p:cNvSpPr/>
          <p:nvPr/>
        </p:nvSpPr>
        <p:spPr>
          <a:xfrm>
            <a:off x="1043608" y="1300926"/>
            <a:ext cx="7344816" cy="676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Директ-маркетинг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розсилок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текстових</a:t>
            </a:r>
            <a:r>
              <a:rPr lang="ru-RU" dirty="0"/>
              <a:t> </a:t>
            </a:r>
            <a:r>
              <a:rPr lang="ru-RU" dirty="0" err="1"/>
              <a:t>повідомлень</a:t>
            </a:r>
            <a:r>
              <a:rPr lang="ru-RU" dirty="0"/>
              <a:t> рекламного характеру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28836A-AD5E-48F6-A0BD-6A01F7E3637E}"/>
              </a:ext>
            </a:extLst>
          </p:cNvPr>
          <p:cNvSpPr/>
          <p:nvPr/>
        </p:nvSpPr>
        <p:spPr>
          <a:xfrm>
            <a:off x="611560" y="3000199"/>
            <a:ext cx="3960440" cy="18805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</a:t>
            </a:r>
            <a:r>
              <a:rPr lang="ru-RU" dirty="0" err="1"/>
              <a:t>цілеспрямованість</a:t>
            </a:r>
            <a:r>
              <a:rPr lang="ru-RU" dirty="0"/>
              <a:t>; 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персоніфікація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 –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; 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міцні</a:t>
            </a:r>
            <a:r>
              <a:rPr lang="ru-RU" dirty="0"/>
              <a:t> </a:t>
            </a:r>
            <a:r>
              <a:rPr lang="ru-RU" dirty="0" err="1"/>
              <a:t>ділові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з </a:t>
            </a:r>
            <a:r>
              <a:rPr lang="ru-RU" dirty="0" err="1"/>
              <a:t>клієнтами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C2E769-B64C-47C7-BBFA-B0D90ADF0EA1}"/>
              </a:ext>
            </a:extLst>
          </p:cNvPr>
          <p:cNvSpPr/>
          <p:nvPr/>
        </p:nvSpPr>
        <p:spPr>
          <a:xfrm>
            <a:off x="4724400" y="3000198"/>
            <a:ext cx="3896815" cy="18805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</a:t>
            </a:r>
            <a:r>
              <a:rPr lang="ru-RU" dirty="0" err="1"/>
              <a:t>неефективний</a:t>
            </a:r>
            <a:r>
              <a:rPr lang="ru-RU" dirty="0"/>
              <a:t> як </a:t>
            </a:r>
            <a:r>
              <a:rPr lang="ru-RU" dirty="0" err="1"/>
              <a:t>короткострокова</a:t>
            </a:r>
            <a:r>
              <a:rPr lang="ru-RU" dirty="0"/>
              <a:t> </a:t>
            </a:r>
            <a:r>
              <a:rPr lang="ru-RU" dirty="0" err="1"/>
              <a:t>стратегія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неякісно</a:t>
            </a:r>
            <a:r>
              <a:rPr lang="ru-RU" dirty="0"/>
              <a:t> проведена </a:t>
            </a:r>
            <a:r>
              <a:rPr lang="ru-RU" dirty="0" err="1"/>
              <a:t>розсилка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підриву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та </a:t>
            </a:r>
            <a:r>
              <a:rPr lang="ru-RU" dirty="0" err="1"/>
              <a:t>зниженню</a:t>
            </a:r>
            <a:r>
              <a:rPr lang="ru-RU" dirty="0"/>
              <a:t> </a:t>
            </a:r>
          </a:p>
          <a:p>
            <a:pPr algn="just"/>
            <a:r>
              <a:rPr lang="ru-RU" dirty="0" err="1"/>
              <a:t>лояльності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 </a:t>
            </a:r>
          </a:p>
        </p:txBody>
      </p:sp>
      <p:sp>
        <p:nvSpPr>
          <p:cNvPr id="7" name="Двойная волна 6">
            <a:extLst>
              <a:ext uri="{FF2B5EF4-FFF2-40B4-BE49-F238E27FC236}">
                <a16:creationId xmlns:a16="http://schemas.microsoft.com/office/drawing/2014/main" id="{D9EBB556-D637-431D-B706-4A28306A9DD3}"/>
              </a:ext>
            </a:extLst>
          </p:cNvPr>
          <p:cNvSpPr/>
          <p:nvPr/>
        </p:nvSpPr>
        <p:spPr>
          <a:xfrm>
            <a:off x="1050246" y="2208110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Переваги </a:t>
            </a:r>
            <a:endParaRPr lang="ru-RU" dirty="0"/>
          </a:p>
        </p:txBody>
      </p:sp>
      <p:sp>
        <p:nvSpPr>
          <p:cNvPr id="8" name="Двойная волна 7">
            <a:extLst>
              <a:ext uri="{FF2B5EF4-FFF2-40B4-BE49-F238E27FC236}">
                <a16:creationId xmlns:a16="http://schemas.microsoft.com/office/drawing/2014/main" id="{53CDAD7D-1CB6-4F07-B066-D1C535032300}"/>
              </a:ext>
            </a:extLst>
          </p:cNvPr>
          <p:cNvSpPr/>
          <p:nvPr/>
        </p:nvSpPr>
        <p:spPr>
          <a:xfrm>
            <a:off x="5141426" y="2208110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Недоліки  </a:t>
            </a:r>
            <a:endParaRPr lang="ru-RU" dirty="0"/>
          </a:p>
        </p:txBody>
      </p:sp>
      <p:sp>
        <p:nvSpPr>
          <p:cNvPr id="9" name="AutoShape 2" descr="Абстрактный 3d кубики фона | Премиум векторы">
            <a:extLst>
              <a:ext uri="{FF2B5EF4-FFF2-40B4-BE49-F238E27FC236}">
                <a16:creationId xmlns:a16="http://schemas.microsoft.com/office/drawing/2014/main" id="{27B43B00-9355-4051-9EBC-5C1017B1F3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Digital маркетинг: что это такое, стратегии и инструменты – Агентство  SKYGARANT">
            <a:extLst>
              <a:ext uri="{FF2B5EF4-FFF2-40B4-BE49-F238E27FC236}">
                <a16:creationId xmlns:a16="http://schemas.microsoft.com/office/drawing/2014/main" id="{93077967-5174-4644-887E-499FFF84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02" y="4420225"/>
            <a:ext cx="5809596" cy="227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57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EABCF0-9EC6-4BB0-8CBA-B09E7E2E4727}"/>
              </a:ext>
            </a:extLst>
          </p:cNvPr>
          <p:cNvSpPr/>
          <p:nvPr/>
        </p:nvSpPr>
        <p:spPr>
          <a:xfrm>
            <a:off x="683568" y="692696"/>
            <a:ext cx="7560840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Comic Sans MS" panose="030F0702030302020204" pitchFamily="66" charset="0"/>
              </a:rPr>
              <a:t>Інтернет</a:t>
            </a:r>
            <a:r>
              <a:rPr lang="ru-RU" sz="2000" dirty="0">
                <a:latin typeface="Comic Sans MS" panose="030F0702030302020204" pitchFamily="66" charset="0"/>
              </a:rPr>
              <a:t>-маркетинг  –  </a:t>
            </a:r>
            <a:r>
              <a:rPr lang="ru-RU" sz="2000" dirty="0" err="1">
                <a:latin typeface="Comic Sans MS" panose="030F0702030302020204" pitchFamily="66" charset="0"/>
              </a:rPr>
              <a:t>це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необхідний</a:t>
            </a:r>
            <a:r>
              <a:rPr lang="ru-RU" sz="2000" dirty="0">
                <a:latin typeface="Comic Sans MS" panose="030F0702030302020204" pitchFamily="66" charset="0"/>
              </a:rPr>
              <a:t> комплекс </a:t>
            </a:r>
            <a:r>
              <a:rPr lang="ru-RU" sz="2000" dirty="0" err="1">
                <a:latin typeface="Comic Sans MS" panose="030F0702030302020204" pitchFamily="66" charset="0"/>
              </a:rPr>
              <a:t>заходів</a:t>
            </a:r>
            <a:r>
              <a:rPr lang="ru-RU" sz="2000" dirty="0">
                <a:latin typeface="Comic Sans MS" panose="030F0702030302020204" pitchFamily="66" charset="0"/>
              </a:rPr>
              <a:t> з </a:t>
            </a:r>
            <a:r>
              <a:rPr lang="ru-RU" sz="2000" dirty="0" err="1">
                <a:latin typeface="Comic Sans MS" panose="030F0702030302020204" pitchFamily="66" charset="0"/>
              </a:rPr>
              <a:t>дослідження</a:t>
            </a:r>
            <a:r>
              <a:rPr lang="ru-RU" sz="2000" dirty="0">
                <a:latin typeface="Comic Sans MS" panose="030F0702030302020204" pitchFamily="66" charset="0"/>
              </a:rPr>
              <a:t> такого </a:t>
            </a:r>
            <a:r>
              <a:rPr lang="ru-RU" sz="2000" dirty="0" err="1">
                <a:latin typeface="Comic Sans MS" panose="030F0702030302020204" pitchFamily="66" charset="0"/>
              </a:rPr>
              <a:t>специфічного</a:t>
            </a:r>
            <a:r>
              <a:rPr lang="ru-RU" sz="2000" dirty="0">
                <a:latin typeface="Comic Sans MS" panose="030F0702030302020204" pitchFamily="66" charset="0"/>
              </a:rPr>
              <a:t> ринку, </a:t>
            </a:r>
            <a:r>
              <a:rPr lang="ru-RU" sz="2000" dirty="0" err="1">
                <a:latin typeface="Comic Sans MS" panose="030F0702030302020204" pitchFamily="66" charset="0"/>
              </a:rPr>
              <a:t>яким</a:t>
            </a:r>
            <a:r>
              <a:rPr lang="ru-RU" sz="2000" dirty="0">
                <a:latin typeface="Comic Sans MS" panose="030F0702030302020204" pitchFamily="66" charset="0"/>
              </a:rPr>
              <a:t> є </a:t>
            </a:r>
            <a:r>
              <a:rPr lang="ru-RU" sz="2000" dirty="0" err="1">
                <a:latin typeface="Comic Sans MS" panose="030F0702030302020204" pitchFamily="66" charset="0"/>
              </a:rPr>
              <a:t>мережевий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ринок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Інтернету</a:t>
            </a:r>
            <a:r>
              <a:rPr lang="ru-RU" sz="2000" dirty="0">
                <a:latin typeface="Comic Sans MS" panose="030F0702030302020204" pitchFamily="66" charset="0"/>
              </a:rPr>
              <a:t>, з </a:t>
            </a:r>
            <a:r>
              <a:rPr lang="ru-RU" sz="2000" dirty="0" err="1">
                <a:latin typeface="Comic Sans MS" panose="030F0702030302020204" pitchFamily="66" charset="0"/>
              </a:rPr>
              <a:t>ефективного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просування</a:t>
            </a:r>
            <a:r>
              <a:rPr lang="ru-RU" sz="2000" dirty="0">
                <a:latin typeface="Comic Sans MS" panose="030F0702030302020204" pitchFamily="66" charset="0"/>
              </a:rPr>
              <a:t> і продажу </a:t>
            </a:r>
            <a:r>
              <a:rPr lang="ru-RU" sz="2000" dirty="0" err="1">
                <a:latin typeface="Comic Sans MS" panose="030F0702030302020204" pitchFamily="66" charset="0"/>
              </a:rPr>
              <a:t>товарів</a:t>
            </a:r>
            <a:r>
              <a:rPr lang="ru-RU" sz="2000" dirty="0">
                <a:latin typeface="Comic Sans MS" panose="030F0702030302020204" pitchFamily="66" charset="0"/>
              </a:rPr>
              <a:t>  (</a:t>
            </a:r>
            <a:r>
              <a:rPr lang="ru-RU" sz="2000" dirty="0" err="1">
                <a:latin typeface="Comic Sans MS" panose="030F0702030302020204" pitchFamily="66" charset="0"/>
              </a:rPr>
              <a:t>послуг</a:t>
            </a:r>
            <a:r>
              <a:rPr lang="ru-RU" sz="2000" dirty="0">
                <a:latin typeface="Comic Sans MS" panose="030F0702030302020204" pitchFamily="66" charset="0"/>
              </a:rPr>
              <a:t>) за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допомогою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новітніх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технологій</a:t>
            </a:r>
            <a:r>
              <a:rPr lang="ru-RU" sz="2000" dirty="0"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latin typeface="Comic Sans MS" panose="030F0702030302020204" pitchFamily="66" charset="0"/>
              </a:rPr>
              <a:t>інтернет</a:t>
            </a:r>
            <a:r>
              <a:rPr lang="en-US" sz="2000" dirty="0">
                <a:latin typeface="Comic Sans MS" panose="030F0702030302020204" pitchFamily="66" charset="0"/>
              </a:rPr>
              <a:t>-</a:t>
            </a:r>
            <a:r>
              <a:rPr lang="ru-RU" sz="2000" dirty="0">
                <a:latin typeface="Comic Sans MS" panose="030F0702030302020204" pitchFamily="66" charset="0"/>
              </a:rPr>
              <a:t>маркетингу‖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CE768C-ED7B-4A73-B9D9-C93476CE5E90}"/>
              </a:ext>
            </a:extLst>
          </p:cNvPr>
          <p:cNvSpPr/>
          <p:nvPr/>
        </p:nvSpPr>
        <p:spPr>
          <a:xfrm>
            <a:off x="672260" y="2492896"/>
            <a:ext cx="4331788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Інтернет</a:t>
            </a:r>
            <a:r>
              <a:rPr lang="ru-RU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-маркетинг</a:t>
            </a:r>
            <a:r>
              <a:rPr lang="en-US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 – </a:t>
            </a:r>
            <a:r>
              <a:rPr lang="ru-RU" sz="20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це</a:t>
            </a:r>
            <a:r>
              <a:rPr lang="ru-RU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 практика </a:t>
            </a:r>
            <a:r>
              <a:rPr lang="ru-RU" sz="20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використання</a:t>
            </a:r>
            <a:r>
              <a:rPr lang="ru-RU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всіх</a:t>
            </a:r>
            <a:r>
              <a:rPr lang="ru-RU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аспектів</a:t>
            </a:r>
            <a:r>
              <a:rPr lang="ru-RU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традиційного</a:t>
            </a:r>
            <a:r>
              <a:rPr lang="ru-RU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 маркетингу в </a:t>
            </a:r>
            <a:r>
              <a:rPr lang="ru-RU" sz="20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Інтернеті</a:t>
            </a:r>
            <a:r>
              <a:rPr lang="ru-RU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, </a:t>
            </a:r>
            <a:r>
              <a:rPr lang="ru-RU" sz="20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що</a:t>
            </a:r>
            <a:r>
              <a:rPr lang="ru-RU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зачіпає</a:t>
            </a:r>
            <a:r>
              <a:rPr lang="ru-RU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основні</a:t>
            </a:r>
            <a:r>
              <a:rPr lang="ru-RU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елементи</a:t>
            </a:r>
            <a:r>
              <a:rPr lang="ru-RU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  маркетинг-</a:t>
            </a:r>
            <a:r>
              <a:rPr lang="ru-RU" sz="20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міксу</a:t>
            </a:r>
            <a:r>
              <a:rPr lang="ru-RU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: </a:t>
            </a:r>
            <a:r>
              <a:rPr lang="ru-RU" sz="20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ціна</a:t>
            </a:r>
            <a:r>
              <a:rPr lang="ru-RU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, продукт, </a:t>
            </a:r>
            <a:r>
              <a:rPr lang="ru-RU" sz="20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місце</a:t>
            </a:r>
            <a:r>
              <a:rPr lang="ru-RU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 продажу і </a:t>
            </a:r>
            <a:r>
              <a:rPr lang="ru-RU" sz="20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просування</a:t>
            </a:r>
            <a:r>
              <a:rPr lang="ru-RU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. </a:t>
            </a:r>
            <a:r>
              <a:rPr lang="ru-RU" sz="20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Основна</a:t>
            </a:r>
            <a:r>
              <a:rPr lang="ru-RU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 мета  –  </a:t>
            </a:r>
            <a:r>
              <a:rPr lang="ru-RU" sz="20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отримання</a:t>
            </a:r>
            <a:r>
              <a:rPr lang="ru-RU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 максимального </a:t>
            </a:r>
            <a:r>
              <a:rPr lang="ru-RU" sz="20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ефекту</a:t>
            </a:r>
            <a:r>
              <a:rPr lang="ru-RU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від</a:t>
            </a:r>
            <a:r>
              <a:rPr lang="ru-RU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потенційної</a:t>
            </a:r>
            <a:r>
              <a:rPr lang="ru-RU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err="1">
                <a:solidFill>
                  <a:schemeClr val="dk1"/>
                </a:solidFill>
                <a:latin typeface="Comic Sans MS" panose="030F0702030302020204" pitchFamily="66" charset="0"/>
              </a:rPr>
              <a:t>аудиторії</a:t>
            </a:r>
            <a:r>
              <a:rPr lang="ru-RU" sz="2000" dirty="0">
                <a:solidFill>
                  <a:schemeClr val="dk1"/>
                </a:solidFill>
                <a:latin typeface="Comic Sans MS" panose="030F0702030302020204" pitchFamily="66" charset="0"/>
              </a:rPr>
              <a:t> сайту</a:t>
            </a:r>
          </a:p>
        </p:txBody>
      </p:sp>
      <p:pic>
        <p:nvPicPr>
          <p:cNvPr id="1028" name="Picture 4" descr="Конференция «Основы комплексного интернет-маркетинга». Испания по-русски">
            <a:extLst>
              <a:ext uri="{FF2B5EF4-FFF2-40B4-BE49-F238E27FC236}">
                <a16:creationId xmlns:a16="http://schemas.microsoft.com/office/drawing/2014/main" id="{EC786E47-3C7C-4A33-9321-78B658BA1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495" y="2571615"/>
            <a:ext cx="3417203" cy="19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аркетинг и интернет-маркетинг">
            <a:extLst>
              <a:ext uri="{FF2B5EF4-FFF2-40B4-BE49-F238E27FC236}">
                <a16:creationId xmlns:a16="http://schemas.microsoft.com/office/drawing/2014/main" id="{32E5F63F-C0FB-4761-9D3E-8458B1AD0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792" y="4534088"/>
            <a:ext cx="3262430" cy="163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808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CCAC23-98E9-4B90-AC47-DC3D9007A9D3}"/>
              </a:ext>
            </a:extLst>
          </p:cNvPr>
          <p:cNvSpPr/>
          <p:nvPr/>
        </p:nvSpPr>
        <p:spPr>
          <a:xfrm>
            <a:off x="539552" y="39442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Переваги</a:t>
            </a:r>
            <a:r>
              <a:rPr lang="ru-RU" sz="2400" b="1" dirty="0"/>
              <a:t> та </a:t>
            </a:r>
            <a:r>
              <a:rPr lang="ru-RU" sz="2400" b="1" dirty="0" err="1"/>
              <a:t>недоліки</a:t>
            </a:r>
            <a:r>
              <a:rPr lang="ru-RU" sz="2400" b="1" dirty="0"/>
              <a:t> </a:t>
            </a:r>
            <a:r>
              <a:rPr lang="ru-RU" sz="2400" b="1" dirty="0" err="1"/>
              <a:t>інструментів</a:t>
            </a:r>
            <a:r>
              <a:rPr lang="ru-RU" sz="2400" b="1" dirty="0"/>
              <a:t> </a:t>
            </a:r>
            <a:r>
              <a:rPr lang="ru-RU" sz="2400" b="1" dirty="0" err="1"/>
              <a:t>Інтернет</a:t>
            </a:r>
            <a:r>
              <a:rPr lang="ru-RU" sz="2400" b="1" dirty="0"/>
              <a:t>-маркетингу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350FD4-AB43-426A-ABE6-DF003439104E}"/>
              </a:ext>
            </a:extLst>
          </p:cNvPr>
          <p:cNvSpPr/>
          <p:nvPr/>
        </p:nvSpPr>
        <p:spPr>
          <a:xfrm>
            <a:off x="1043608" y="1297003"/>
            <a:ext cx="734481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Тізерна реклама - інтернет-реклама з провокаційним, інтригуючим користувачів змістом 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28836A-AD5E-48F6-A0BD-6A01F7E3637E}"/>
              </a:ext>
            </a:extLst>
          </p:cNvPr>
          <p:cNvSpPr/>
          <p:nvPr/>
        </p:nvSpPr>
        <p:spPr>
          <a:xfrm>
            <a:off x="539552" y="3147503"/>
            <a:ext cx="4104456" cy="18458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 </a:t>
            </a:r>
            <a:r>
              <a:rPr lang="ru-RU" dirty="0" err="1"/>
              <a:t>масштабне</a:t>
            </a:r>
            <a:r>
              <a:rPr lang="ru-RU" dirty="0"/>
              <a:t> </a:t>
            </a:r>
            <a:r>
              <a:rPr lang="ru-RU" dirty="0" err="1"/>
              <a:t>охоплення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 </a:t>
            </a:r>
            <a:r>
              <a:rPr lang="ru-RU" dirty="0" err="1"/>
              <a:t>мінімальні</a:t>
            </a:r>
            <a:r>
              <a:rPr lang="ru-RU" dirty="0"/>
              <a:t> </a:t>
            </a:r>
            <a:r>
              <a:rPr lang="ru-RU" dirty="0" err="1"/>
              <a:t>налаштування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кликабельность</a:t>
            </a:r>
            <a:r>
              <a:rPr lang="ru-RU" dirty="0"/>
              <a:t> (</a:t>
            </a:r>
            <a:r>
              <a:rPr lang="en-US" dirty="0"/>
              <a:t>CTR) </a:t>
            </a:r>
            <a:r>
              <a:rPr lang="ru-RU" dirty="0" err="1"/>
              <a:t>банерів</a:t>
            </a:r>
            <a:r>
              <a:rPr lang="ru-RU" dirty="0"/>
              <a:t> при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низькій</a:t>
            </a:r>
            <a:r>
              <a:rPr lang="ru-RU" dirty="0"/>
              <a:t> </a:t>
            </a:r>
            <a:r>
              <a:rPr lang="ru-RU" dirty="0" err="1"/>
              <a:t>конверсії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C2E769-B64C-47C7-BBFA-B0D90ADF0EA1}"/>
              </a:ext>
            </a:extLst>
          </p:cNvPr>
          <p:cNvSpPr/>
          <p:nvPr/>
        </p:nvSpPr>
        <p:spPr>
          <a:xfrm>
            <a:off x="4724400" y="3139542"/>
            <a:ext cx="3896815" cy="18537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 </a:t>
            </a:r>
            <a:r>
              <a:rPr lang="ru-RU" dirty="0" err="1"/>
              <a:t>сприймається</a:t>
            </a:r>
            <a:r>
              <a:rPr lang="ru-RU" dirty="0"/>
              <a:t> як реклама,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агресивна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як правило, </a:t>
            </a:r>
            <a:r>
              <a:rPr lang="ru-RU" dirty="0" err="1"/>
              <a:t>трафік</a:t>
            </a:r>
            <a:r>
              <a:rPr lang="ru-RU" dirty="0"/>
              <a:t> на сайт </a:t>
            </a:r>
            <a:r>
              <a:rPr lang="ru-RU" dirty="0" err="1"/>
              <a:t>женеться</a:t>
            </a:r>
            <a:r>
              <a:rPr lang="ru-RU" dirty="0"/>
              <a:t> через прокладку (блоги),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конверсія</a:t>
            </a:r>
            <a:r>
              <a:rPr lang="ru-RU" dirty="0"/>
              <a:t> </a:t>
            </a:r>
          </a:p>
          <a:p>
            <a:pPr algn="just"/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r>
              <a:rPr lang="ru-RU" dirty="0"/>
              <a:t>. </a:t>
            </a:r>
          </a:p>
        </p:txBody>
      </p:sp>
      <p:sp>
        <p:nvSpPr>
          <p:cNvPr id="7" name="Двойная волна 6">
            <a:extLst>
              <a:ext uri="{FF2B5EF4-FFF2-40B4-BE49-F238E27FC236}">
                <a16:creationId xmlns:a16="http://schemas.microsoft.com/office/drawing/2014/main" id="{D9EBB556-D637-431D-B706-4A28306A9DD3}"/>
              </a:ext>
            </a:extLst>
          </p:cNvPr>
          <p:cNvSpPr/>
          <p:nvPr/>
        </p:nvSpPr>
        <p:spPr>
          <a:xfrm>
            <a:off x="1050245" y="2484512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Переваги </a:t>
            </a:r>
            <a:endParaRPr lang="ru-RU" dirty="0"/>
          </a:p>
        </p:txBody>
      </p:sp>
      <p:sp>
        <p:nvSpPr>
          <p:cNvPr id="8" name="Двойная волна 7">
            <a:extLst>
              <a:ext uri="{FF2B5EF4-FFF2-40B4-BE49-F238E27FC236}">
                <a16:creationId xmlns:a16="http://schemas.microsoft.com/office/drawing/2014/main" id="{53CDAD7D-1CB6-4F07-B066-D1C535032300}"/>
              </a:ext>
            </a:extLst>
          </p:cNvPr>
          <p:cNvSpPr/>
          <p:nvPr/>
        </p:nvSpPr>
        <p:spPr>
          <a:xfrm>
            <a:off x="5128815" y="2484512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Недоліки  </a:t>
            </a:r>
            <a:endParaRPr lang="ru-RU" dirty="0"/>
          </a:p>
        </p:txBody>
      </p:sp>
      <p:sp>
        <p:nvSpPr>
          <p:cNvPr id="9" name="AutoShape 2" descr="Абстрактный 3d кубики фона | Премиум векторы">
            <a:extLst>
              <a:ext uri="{FF2B5EF4-FFF2-40B4-BE49-F238E27FC236}">
                <a16:creationId xmlns:a16="http://schemas.microsoft.com/office/drawing/2014/main" id="{27B43B00-9355-4051-9EBC-5C1017B1F3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Digital маркетинг: что это такое, стратегии и инструменты – Агентство  SKYGARANT">
            <a:extLst>
              <a:ext uri="{FF2B5EF4-FFF2-40B4-BE49-F238E27FC236}">
                <a16:creationId xmlns:a16="http://schemas.microsoft.com/office/drawing/2014/main" id="{93077967-5174-4644-887E-499FFF84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38" y="4543556"/>
            <a:ext cx="5088724" cy="220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727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CCAC23-98E9-4B90-AC47-DC3D9007A9D3}"/>
              </a:ext>
            </a:extLst>
          </p:cNvPr>
          <p:cNvSpPr/>
          <p:nvPr/>
        </p:nvSpPr>
        <p:spPr>
          <a:xfrm>
            <a:off x="539552" y="39442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Переваги</a:t>
            </a:r>
            <a:r>
              <a:rPr lang="ru-RU" sz="2400" b="1" dirty="0"/>
              <a:t> та </a:t>
            </a:r>
            <a:r>
              <a:rPr lang="ru-RU" sz="2400" b="1" dirty="0" err="1"/>
              <a:t>недоліки</a:t>
            </a:r>
            <a:r>
              <a:rPr lang="ru-RU" sz="2400" b="1" dirty="0"/>
              <a:t> </a:t>
            </a:r>
            <a:r>
              <a:rPr lang="ru-RU" sz="2400" b="1" dirty="0" err="1"/>
              <a:t>інструментів</a:t>
            </a:r>
            <a:r>
              <a:rPr lang="ru-RU" sz="2400" b="1" dirty="0"/>
              <a:t> </a:t>
            </a:r>
            <a:r>
              <a:rPr lang="ru-RU" sz="2400" b="1" dirty="0" err="1"/>
              <a:t>Інтернет</a:t>
            </a:r>
            <a:r>
              <a:rPr lang="ru-RU" sz="2400" b="1" dirty="0"/>
              <a:t>-маркетингу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350FD4-AB43-426A-ABE6-DF003439104E}"/>
              </a:ext>
            </a:extLst>
          </p:cNvPr>
          <p:cNvSpPr/>
          <p:nvPr/>
        </p:nvSpPr>
        <p:spPr>
          <a:xfrm>
            <a:off x="1043608" y="1297003"/>
            <a:ext cx="7344816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Вірусний</a:t>
            </a:r>
            <a:r>
              <a:rPr lang="ru-RU" dirty="0"/>
              <a:t> маркетинг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маркетингова</a:t>
            </a:r>
            <a:r>
              <a:rPr lang="ru-RU" dirty="0"/>
              <a:t> </a:t>
            </a:r>
            <a:r>
              <a:rPr lang="ru-RU" dirty="0" err="1"/>
              <a:t>техніка</a:t>
            </a:r>
            <a:r>
              <a:rPr lang="ru-RU" dirty="0"/>
              <a:t>, яка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послугу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продукцію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 до </a:t>
            </a:r>
            <a:r>
              <a:rPr lang="ru-RU" dirty="0" err="1"/>
              <a:t>користувача</a:t>
            </a:r>
            <a:r>
              <a:rPr lang="ru-RU" dirty="0"/>
              <a:t> з </a:t>
            </a:r>
            <a:r>
              <a:rPr lang="ru-RU" dirty="0" err="1"/>
              <a:t>їхньої</a:t>
            </a:r>
            <a:r>
              <a:rPr lang="ru-RU" dirty="0"/>
              <a:t> ж </a:t>
            </a:r>
            <a:r>
              <a:rPr lang="ru-RU" dirty="0" err="1"/>
              <a:t>ініціативи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28836A-AD5E-48F6-A0BD-6A01F7E3637E}"/>
              </a:ext>
            </a:extLst>
          </p:cNvPr>
          <p:cNvSpPr/>
          <p:nvPr/>
        </p:nvSpPr>
        <p:spPr>
          <a:xfrm>
            <a:off x="539552" y="3374639"/>
            <a:ext cx="3809787" cy="25026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лояльність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 Люди </a:t>
            </a:r>
            <a:r>
              <a:rPr lang="ru-RU" dirty="0" err="1"/>
              <a:t>люблять</a:t>
            </a:r>
            <a:r>
              <a:rPr lang="ru-RU" dirty="0"/>
              <a:t> </a:t>
            </a:r>
            <a:r>
              <a:rPr lang="ru-RU" dirty="0" err="1"/>
              <a:t>поширювати</a:t>
            </a:r>
            <a:r>
              <a:rPr lang="ru-RU" dirty="0"/>
              <a:t> контент, </a:t>
            </a:r>
            <a:r>
              <a:rPr lang="ru-RU" dirty="0" err="1"/>
              <a:t>який</a:t>
            </a:r>
            <a:r>
              <a:rPr lang="ru-RU" dirty="0"/>
              <a:t> їх </a:t>
            </a:r>
            <a:r>
              <a:rPr lang="ru-RU" dirty="0" err="1"/>
              <a:t>смішить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шокує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невеликий бюджет; 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до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; 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ефект</a:t>
            </a:r>
            <a:r>
              <a:rPr lang="ru-RU" dirty="0"/>
              <a:t> «сарафанного </a:t>
            </a:r>
            <a:r>
              <a:rPr lang="ru-RU" dirty="0" err="1"/>
              <a:t>радіо</a:t>
            </a:r>
            <a:r>
              <a:rPr lang="ru-RU" dirty="0"/>
              <a:t>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C2E769-B64C-47C7-BBFA-B0D90ADF0EA1}"/>
              </a:ext>
            </a:extLst>
          </p:cNvPr>
          <p:cNvSpPr/>
          <p:nvPr/>
        </p:nvSpPr>
        <p:spPr>
          <a:xfrm>
            <a:off x="4419600" y="3374639"/>
            <a:ext cx="4328863" cy="30889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/>
              <a:t>–  нелегко </a:t>
            </a:r>
            <a:r>
              <a:rPr lang="ru-RU" sz="1600" dirty="0" err="1"/>
              <a:t>створити</a:t>
            </a:r>
            <a:r>
              <a:rPr lang="ru-RU" sz="1600" dirty="0"/>
              <a:t> ролик, </a:t>
            </a:r>
            <a:r>
              <a:rPr lang="ru-RU" sz="1600" dirty="0" err="1"/>
              <a:t>який</a:t>
            </a:r>
            <a:r>
              <a:rPr lang="ru-RU" sz="1600" dirty="0"/>
              <a:t> стане </a:t>
            </a:r>
          </a:p>
          <a:p>
            <a:pPr algn="just"/>
            <a:r>
              <a:rPr lang="ru-RU" sz="1600" dirty="0" err="1"/>
              <a:t>вірусним</a:t>
            </a:r>
            <a:r>
              <a:rPr lang="ru-RU" sz="1600" dirty="0"/>
              <a:t>. </a:t>
            </a:r>
            <a:r>
              <a:rPr lang="ru-RU" sz="1600" dirty="0" err="1"/>
              <a:t>Потрібні</a:t>
            </a:r>
            <a:r>
              <a:rPr lang="ru-RU" sz="1600" dirty="0"/>
              <a:t> </a:t>
            </a:r>
            <a:r>
              <a:rPr lang="ru-RU" sz="1600" dirty="0" err="1"/>
              <a:t>знання</a:t>
            </a:r>
            <a:r>
              <a:rPr lang="ru-RU" sz="1600" dirty="0"/>
              <a:t> і </a:t>
            </a:r>
            <a:r>
              <a:rPr lang="ru-RU" sz="1600" dirty="0" err="1"/>
              <a:t>вправність</a:t>
            </a:r>
            <a:r>
              <a:rPr lang="ru-RU" sz="1600" dirty="0"/>
              <a:t>; </a:t>
            </a:r>
          </a:p>
          <a:p>
            <a:pPr algn="just"/>
            <a:r>
              <a:rPr lang="ru-RU" sz="1600" dirty="0"/>
              <a:t>–  для того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зробити</a:t>
            </a:r>
            <a:r>
              <a:rPr lang="ru-RU" sz="1600" dirty="0"/>
              <a:t> ролик </a:t>
            </a:r>
            <a:r>
              <a:rPr lang="ru-RU" sz="1600" dirty="0" err="1"/>
              <a:t>вірусним</a:t>
            </a:r>
            <a:r>
              <a:rPr lang="ru-RU" sz="1600" dirty="0"/>
              <a:t>, </a:t>
            </a:r>
            <a:r>
              <a:rPr lang="ru-RU" sz="1600" dirty="0" err="1"/>
              <a:t>його</a:t>
            </a:r>
            <a:r>
              <a:rPr lang="ru-RU" sz="1600" dirty="0"/>
              <a:t> треба "</a:t>
            </a:r>
            <a:r>
              <a:rPr lang="ru-RU" sz="1600" dirty="0" err="1"/>
              <a:t>підштовхнути</a:t>
            </a:r>
            <a:r>
              <a:rPr lang="ru-RU" sz="1600" dirty="0"/>
              <a:t>", </a:t>
            </a:r>
            <a:r>
              <a:rPr lang="ru-RU" sz="1600" dirty="0" err="1"/>
              <a:t>тобто</a:t>
            </a:r>
            <a:r>
              <a:rPr lang="ru-RU" sz="1600" dirty="0"/>
              <a:t> </a:t>
            </a:r>
            <a:r>
              <a:rPr lang="ru-RU" sz="1600" dirty="0" err="1"/>
              <a:t>фінансово</a:t>
            </a:r>
            <a:r>
              <a:rPr lang="ru-RU" sz="1600" dirty="0"/>
              <a:t> </a:t>
            </a:r>
            <a:r>
              <a:rPr lang="ru-RU" sz="1600" dirty="0" err="1"/>
              <a:t>вкластися</a:t>
            </a:r>
            <a:r>
              <a:rPr lang="ru-RU" sz="1600" dirty="0"/>
              <a:t> в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розміщення</a:t>
            </a:r>
            <a:r>
              <a:rPr lang="ru-RU" sz="1600" dirty="0"/>
              <a:t>; </a:t>
            </a:r>
          </a:p>
          <a:p>
            <a:pPr algn="just"/>
            <a:r>
              <a:rPr lang="ru-RU" sz="1600" dirty="0"/>
              <a:t>– </a:t>
            </a:r>
            <a:r>
              <a:rPr lang="ru-RU" sz="1600" dirty="0" err="1"/>
              <a:t>постійні</a:t>
            </a:r>
            <a:r>
              <a:rPr lang="ru-RU" sz="1600" dirty="0"/>
              <a:t> «</a:t>
            </a:r>
            <a:r>
              <a:rPr lang="ru-RU" sz="1600" dirty="0" err="1"/>
              <a:t>віруси</a:t>
            </a:r>
            <a:r>
              <a:rPr lang="ru-RU" sz="1600" dirty="0"/>
              <a:t>»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набридати</a:t>
            </a:r>
            <a:r>
              <a:rPr lang="ru-RU" sz="1600" dirty="0"/>
              <a:t> та </a:t>
            </a:r>
            <a:r>
              <a:rPr lang="ru-RU" sz="1600" dirty="0" err="1"/>
              <a:t>викликати</a:t>
            </a:r>
            <a:r>
              <a:rPr lang="ru-RU" sz="1600" dirty="0"/>
              <a:t> </a:t>
            </a:r>
            <a:r>
              <a:rPr lang="ru-RU" sz="1600" dirty="0" err="1"/>
              <a:t>негативні</a:t>
            </a:r>
            <a:r>
              <a:rPr lang="ru-RU" sz="1600" dirty="0"/>
              <a:t> </a:t>
            </a:r>
            <a:r>
              <a:rPr lang="ru-RU" sz="1600" dirty="0" err="1"/>
              <a:t>емоції</a:t>
            </a:r>
            <a:r>
              <a:rPr lang="ru-RU" sz="1600" dirty="0"/>
              <a:t>. </a:t>
            </a:r>
            <a:r>
              <a:rPr lang="ru-RU" sz="1600" dirty="0" err="1"/>
              <a:t>Недовговічний</a:t>
            </a:r>
            <a:r>
              <a:rPr lang="ru-RU" sz="1600" dirty="0"/>
              <a:t> </a:t>
            </a:r>
            <a:r>
              <a:rPr lang="ru-RU" sz="1600" dirty="0" err="1"/>
              <a:t>ефект</a:t>
            </a:r>
            <a:r>
              <a:rPr lang="ru-RU" sz="1600" dirty="0"/>
              <a:t>;  </a:t>
            </a:r>
          </a:p>
          <a:p>
            <a:pPr algn="just"/>
            <a:r>
              <a:rPr lang="ru-RU" sz="1600" dirty="0"/>
              <a:t>– не </a:t>
            </a:r>
            <a:r>
              <a:rPr lang="ru-RU" sz="1600" dirty="0" err="1"/>
              <a:t>привабливо</a:t>
            </a:r>
            <a:r>
              <a:rPr lang="ru-RU" sz="1600" dirty="0"/>
              <a:t> оформлена </a:t>
            </a:r>
            <a:r>
              <a:rPr lang="ru-RU" sz="1600" dirty="0" err="1"/>
              <a:t>вірусна</a:t>
            </a:r>
            <a:r>
              <a:rPr lang="ru-RU" sz="1600" dirty="0"/>
              <a:t> реклама </a:t>
            </a:r>
            <a:r>
              <a:rPr lang="ru-RU" sz="1600" dirty="0" err="1"/>
              <a:t>може</a:t>
            </a:r>
            <a:r>
              <a:rPr lang="ru-RU" sz="1600" dirty="0"/>
              <a:t> не </a:t>
            </a:r>
            <a:r>
              <a:rPr lang="ru-RU" sz="1600" dirty="0" err="1"/>
              <a:t>викликати</a:t>
            </a:r>
            <a:r>
              <a:rPr lang="ru-RU" sz="1600" dirty="0"/>
              <a:t> </a:t>
            </a:r>
            <a:r>
              <a:rPr lang="ru-RU" sz="1600" dirty="0" err="1"/>
              <a:t>зацікавленості</a:t>
            </a:r>
            <a:r>
              <a:rPr lang="ru-RU" sz="1600" dirty="0"/>
              <a:t> у </a:t>
            </a:r>
            <a:r>
              <a:rPr lang="ru-RU" sz="1600" dirty="0" err="1"/>
              <a:t>клієнтів</a:t>
            </a:r>
            <a:r>
              <a:rPr lang="ru-RU" sz="1600" dirty="0"/>
              <a:t> </a:t>
            </a:r>
          </a:p>
        </p:txBody>
      </p:sp>
      <p:sp>
        <p:nvSpPr>
          <p:cNvPr id="7" name="Двойная волна 6">
            <a:extLst>
              <a:ext uri="{FF2B5EF4-FFF2-40B4-BE49-F238E27FC236}">
                <a16:creationId xmlns:a16="http://schemas.microsoft.com/office/drawing/2014/main" id="{D9EBB556-D637-431D-B706-4A28306A9DD3}"/>
              </a:ext>
            </a:extLst>
          </p:cNvPr>
          <p:cNvSpPr/>
          <p:nvPr/>
        </p:nvSpPr>
        <p:spPr>
          <a:xfrm>
            <a:off x="944820" y="2656467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Переваги </a:t>
            </a:r>
            <a:endParaRPr lang="ru-RU" dirty="0"/>
          </a:p>
        </p:txBody>
      </p:sp>
      <p:sp>
        <p:nvSpPr>
          <p:cNvPr id="8" name="Двойная волна 7">
            <a:extLst>
              <a:ext uri="{FF2B5EF4-FFF2-40B4-BE49-F238E27FC236}">
                <a16:creationId xmlns:a16="http://schemas.microsoft.com/office/drawing/2014/main" id="{53CDAD7D-1CB6-4F07-B066-D1C535032300}"/>
              </a:ext>
            </a:extLst>
          </p:cNvPr>
          <p:cNvSpPr/>
          <p:nvPr/>
        </p:nvSpPr>
        <p:spPr>
          <a:xfrm>
            <a:off x="5107867" y="2610170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Недоліки  </a:t>
            </a:r>
            <a:endParaRPr lang="ru-RU" dirty="0"/>
          </a:p>
        </p:txBody>
      </p:sp>
      <p:sp>
        <p:nvSpPr>
          <p:cNvPr id="9" name="AutoShape 2" descr="Абстрактный 3d кубики фона | Премиум векторы">
            <a:extLst>
              <a:ext uri="{FF2B5EF4-FFF2-40B4-BE49-F238E27FC236}">
                <a16:creationId xmlns:a16="http://schemas.microsoft.com/office/drawing/2014/main" id="{27B43B00-9355-4051-9EBC-5C1017B1F3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Digital маркетинг: что это такое, стратегии и инструменты – Агентство  SKYGARANT">
            <a:extLst>
              <a:ext uri="{FF2B5EF4-FFF2-40B4-BE49-F238E27FC236}">
                <a16:creationId xmlns:a16="http://schemas.microsoft.com/office/drawing/2014/main" id="{93077967-5174-4644-887E-499FFF84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00" y="5560997"/>
            <a:ext cx="2826447" cy="122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578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CCAC23-98E9-4B90-AC47-DC3D9007A9D3}"/>
              </a:ext>
            </a:extLst>
          </p:cNvPr>
          <p:cNvSpPr/>
          <p:nvPr/>
        </p:nvSpPr>
        <p:spPr>
          <a:xfrm>
            <a:off x="539552" y="39442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Переваги</a:t>
            </a:r>
            <a:r>
              <a:rPr lang="ru-RU" sz="2400" b="1" dirty="0"/>
              <a:t> та </a:t>
            </a:r>
            <a:r>
              <a:rPr lang="ru-RU" sz="2400" b="1" dirty="0" err="1"/>
              <a:t>недоліки</a:t>
            </a:r>
            <a:r>
              <a:rPr lang="ru-RU" sz="2400" b="1" dirty="0"/>
              <a:t> </a:t>
            </a:r>
            <a:r>
              <a:rPr lang="ru-RU" sz="2400" b="1" dirty="0" err="1"/>
              <a:t>інструментів</a:t>
            </a:r>
            <a:r>
              <a:rPr lang="ru-RU" sz="2400" b="1" dirty="0"/>
              <a:t> </a:t>
            </a:r>
            <a:r>
              <a:rPr lang="ru-RU" sz="2400" b="1" dirty="0" err="1"/>
              <a:t>Інтернет</a:t>
            </a:r>
            <a:r>
              <a:rPr lang="ru-RU" sz="2400" b="1" dirty="0"/>
              <a:t>-маркетингу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350FD4-AB43-426A-ABE6-DF003439104E}"/>
              </a:ext>
            </a:extLst>
          </p:cNvPr>
          <p:cNvSpPr/>
          <p:nvPr/>
        </p:nvSpPr>
        <p:spPr>
          <a:xfrm>
            <a:off x="1072399" y="1351983"/>
            <a:ext cx="7344816" cy="676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/>
              <a:t>Відео-маркетинг- створення, виробництво та розповсюдження відеоконтенту 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28836A-AD5E-48F6-A0BD-6A01F7E3637E}"/>
              </a:ext>
            </a:extLst>
          </p:cNvPr>
          <p:cNvSpPr/>
          <p:nvPr/>
        </p:nvSpPr>
        <p:spPr>
          <a:xfrm>
            <a:off x="593118" y="2978506"/>
            <a:ext cx="3809787" cy="28821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 провести і </a:t>
            </a:r>
            <a:r>
              <a:rPr lang="ru-RU" dirty="0" err="1"/>
              <a:t>залити</a:t>
            </a:r>
            <a:r>
              <a:rPr lang="ru-RU" dirty="0"/>
              <a:t> ролик на канал </a:t>
            </a:r>
            <a:r>
              <a:rPr lang="ru-RU" dirty="0" err="1"/>
              <a:t>досить</a:t>
            </a:r>
            <a:r>
              <a:rPr lang="ru-RU" dirty="0"/>
              <a:t> легко і не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специфічних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 у </a:t>
            </a:r>
            <a:r>
              <a:rPr lang="ru-RU" dirty="0" err="1"/>
              <a:t>вузькій</a:t>
            </a:r>
            <a:r>
              <a:rPr lang="ru-RU" dirty="0"/>
              <a:t> </a:t>
            </a:r>
            <a:r>
              <a:rPr lang="ru-RU" dirty="0" err="1"/>
              <a:t>ніші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не бути </a:t>
            </a:r>
            <a:r>
              <a:rPr lang="ru-RU" dirty="0" err="1"/>
              <a:t>конкурентів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- люди </a:t>
            </a:r>
            <a:r>
              <a:rPr lang="ru-RU" dirty="0" err="1"/>
              <a:t>люблять</a:t>
            </a:r>
            <a:r>
              <a:rPr lang="ru-RU" dirty="0"/>
              <a:t> </a:t>
            </a:r>
            <a:r>
              <a:rPr lang="ru-RU" dirty="0" err="1"/>
              <a:t>дивитися</a:t>
            </a:r>
            <a:r>
              <a:rPr lang="ru-RU" dirty="0"/>
              <a:t> </a:t>
            </a:r>
            <a:r>
              <a:rPr lang="ru-RU" dirty="0" err="1"/>
              <a:t>невеликі</a:t>
            </a:r>
            <a:r>
              <a:rPr lang="ru-RU" dirty="0"/>
              <a:t> ролики (не </a:t>
            </a:r>
            <a:r>
              <a:rPr lang="ru-RU" dirty="0" err="1"/>
              <a:t>більше</a:t>
            </a:r>
            <a:r>
              <a:rPr lang="ru-RU" dirty="0"/>
              <a:t> 10 </a:t>
            </a:r>
            <a:r>
              <a:rPr lang="ru-RU" dirty="0" err="1"/>
              <a:t>хвилин</a:t>
            </a:r>
            <a:r>
              <a:rPr lang="ru-RU" dirty="0"/>
              <a:t>), </a:t>
            </a:r>
            <a:r>
              <a:rPr lang="ru-RU" dirty="0" err="1"/>
              <a:t>знімати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не </a:t>
            </a:r>
          </a:p>
          <a:p>
            <a:pPr algn="just"/>
            <a:r>
              <a:rPr lang="ru-RU" dirty="0"/>
              <a:t>складно, не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купувати</a:t>
            </a:r>
            <a:r>
              <a:rPr lang="ru-RU" dirty="0"/>
              <a:t> дороге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C2E769-B64C-47C7-BBFA-B0D90ADF0EA1}"/>
              </a:ext>
            </a:extLst>
          </p:cNvPr>
          <p:cNvSpPr/>
          <p:nvPr/>
        </p:nvSpPr>
        <p:spPr>
          <a:xfrm>
            <a:off x="4547169" y="2989879"/>
            <a:ext cx="4129287" cy="287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роликів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гарним</a:t>
            </a:r>
            <a:r>
              <a:rPr lang="ru-RU" dirty="0"/>
              <a:t>, особливо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ніша</a:t>
            </a:r>
            <a:r>
              <a:rPr lang="ru-RU" dirty="0"/>
              <a:t> </a:t>
            </a:r>
            <a:r>
              <a:rPr lang="ru-RU" dirty="0" err="1"/>
              <a:t>конкурентна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 один ролик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, треба </a:t>
            </a:r>
            <a:r>
              <a:rPr lang="ru-RU" dirty="0" err="1"/>
              <a:t>випускати</a:t>
            </a:r>
            <a:r>
              <a:rPr lang="ru-RU" dirty="0"/>
              <a:t> їх </a:t>
            </a:r>
            <a:r>
              <a:rPr lang="ru-RU" dirty="0" err="1"/>
              <a:t>постійно</a:t>
            </a:r>
            <a:r>
              <a:rPr lang="ru-RU" dirty="0"/>
              <a:t> і </a:t>
            </a:r>
            <a:r>
              <a:rPr lang="ru-RU" dirty="0" err="1"/>
              <a:t>привчати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свою </a:t>
            </a:r>
            <a:r>
              <a:rPr lang="ru-RU" dirty="0" err="1"/>
              <a:t>аудиторію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 без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бюджету </a:t>
            </a:r>
            <a:r>
              <a:rPr lang="ru-RU" dirty="0" err="1"/>
              <a:t>розкрутити</a:t>
            </a:r>
            <a:r>
              <a:rPr lang="ru-RU" dirty="0"/>
              <a:t> ролик </a:t>
            </a:r>
            <a:r>
              <a:rPr lang="ru-RU" dirty="0" err="1"/>
              <a:t>досить</a:t>
            </a:r>
            <a:r>
              <a:rPr lang="ru-RU" dirty="0"/>
              <a:t> складно </a:t>
            </a:r>
          </a:p>
        </p:txBody>
      </p:sp>
      <p:sp>
        <p:nvSpPr>
          <p:cNvPr id="7" name="Двойная волна 6">
            <a:extLst>
              <a:ext uri="{FF2B5EF4-FFF2-40B4-BE49-F238E27FC236}">
                <a16:creationId xmlns:a16="http://schemas.microsoft.com/office/drawing/2014/main" id="{D9EBB556-D637-431D-B706-4A28306A9DD3}"/>
              </a:ext>
            </a:extLst>
          </p:cNvPr>
          <p:cNvSpPr/>
          <p:nvPr/>
        </p:nvSpPr>
        <p:spPr>
          <a:xfrm>
            <a:off x="968281" y="2236114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Переваги </a:t>
            </a:r>
            <a:endParaRPr lang="ru-RU" dirty="0"/>
          </a:p>
        </p:txBody>
      </p:sp>
      <p:sp>
        <p:nvSpPr>
          <p:cNvPr id="8" name="Двойная волна 7">
            <a:extLst>
              <a:ext uri="{FF2B5EF4-FFF2-40B4-BE49-F238E27FC236}">
                <a16:creationId xmlns:a16="http://schemas.microsoft.com/office/drawing/2014/main" id="{53CDAD7D-1CB6-4F07-B066-D1C535032300}"/>
              </a:ext>
            </a:extLst>
          </p:cNvPr>
          <p:cNvSpPr/>
          <p:nvPr/>
        </p:nvSpPr>
        <p:spPr>
          <a:xfrm>
            <a:off x="5188259" y="2235322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Недоліки  </a:t>
            </a:r>
            <a:endParaRPr lang="ru-RU" dirty="0"/>
          </a:p>
        </p:txBody>
      </p:sp>
      <p:sp>
        <p:nvSpPr>
          <p:cNvPr id="9" name="AutoShape 2" descr="Абстрактный 3d кубики фона | Премиум векторы">
            <a:extLst>
              <a:ext uri="{FF2B5EF4-FFF2-40B4-BE49-F238E27FC236}">
                <a16:creationId xmlns:a16="http://schemas.microsoft.com/office/drawing/2014/main" id="{27B43B00-9355-4051-9EBC-5C1017B1F3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Digital маркетинг: что это такое, стратегии и инструменты – Агентство  SKYGARANT">
            <a:extLst>
              <a:ext uri="{FF2B5EF4-FFF2-40B4-BE49-F238E27FC236}">
                <a16:creationId xmlns:a16="http://schemas.microsoft.com/office/drawing/2014/main" id="{93077967-5174-4644-887E-499FFF84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59" y="5349235"/>
            <a:ext cx="3375992" cy="146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7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CCAC23-98E9-4B90-AC47-DC3D9007A9D3}"/>
              </a:ext>
            </a:extLst>
          </p:cNvPr>
          <p:cNvSpPr/>
          <p:nvPr/>
        </p:nvSpPr>
        <p:spPr>
          <a:xfrm>
            <a:off x="539552" y="39442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Переваги</a:t>
            </a:r>
            <a:r>
              <a:rPr lang="ru-RU" sz="2400" b="1" dirty="0"/>
              <a:t> та </a:t>
            </a:r>
            <a:r>
              <a:rPr lang="ru-RU" sz="2400" b="1" dirty="0" err="1"/>
              <a:t>недоліки</a:t>
            </a:r>
            <a:r>
              <a:rPr lang="ru-RU" sz="2400" b="1" dirty="0"/>
              <a:t> </a:t>
            </a:r>
            <a:r>
              <a:rPr lang="ru-RU" sz="2400" b="1" dirty="0" err="1"/>
              <a:t>інструментів</a:t>
            </a:r>
            <a:r>
              <a:rPr lang="ru-RU" sz="2400" b="1" dirty="0"/>
              <a:t> </a:t>
            </a:r>
            <a:r>
              <a:rPr lang="ru-RU" sz="2400" b="1" dirty="0" err="1"/>
              <a:t>Інтернет</a:t>
            </a:r>
            <a:r>
              <a:rPr lang="ru-RU" sz="2400" b="1" dirty="0"/>
              <a:t>-маркетингу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350FD4-AB43-426A-ABE6-DF003439104E}"/>
              </a:ext>
            </a:extLst>
          </p:cNvPr>
          <p:cNvSpPr/>
          <p:nvPr/>
        </p:nvSpPr>
        <p:spPr>
          <a:xfrm>
            <a:off x="1043608" y="1297003"/>
            <a:ext cx="7344816" cy="7054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CPA-маркетинг - СРА </a:t>
            </a:r>
            <a:r>
              <a:rPr lang="ru-RU" dirty="0" err="1"/>
              <a:t>або</a:t>
            </a:r>
            <a:r>
              <a:rPr lang="ru-RU" dirty="0"/>
              <a:t> "</a:t>
            </a:r>
            <a:r>
              <a:rPr lang="ru-RU" dirty="0" err="1"/>
              <a:t>cost</a:t>
            </a:r>
            <a:r>
              <a:rPr lang="ru-RU" dirty="0"/>
              <a:t> </a:t>
            </a:r>
            <a:r>
              <a:rPr lang="ru-RU" dirty="0" err="1"/>
              <a:t>per</a:t>
            </a:r>
            <a:r>
              <a:rPr lang="ru-RU" dirty="0"/>
              <a:t> </a:t>
            </a:r>
            <a:r>
              <a:rPr lang="ru-RU" dirty="0" err="1"/>
              <a:t>action</a:t>
            </a:r>
            <a:r>
              <a:rPr lang="ru-RU" dirty="0"/>
              <a:t>" в </a:t>
            </a:r>
            <a:r>
              <a:rPr lang="ru-RU" dirty="0" err="1"/>
              <a:t>перекладі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"плата за </a:t>
            </a:r>
            <a:r>
              <a:rPr lang="ru-RU" dirty="0" err="1"/>
              <a:t>дію</a:t>
            </a:r>
            <a:r>
              <a:rPr lang="ru-RU" dirty="0"/>
              <a:t>"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28836A-AD5E-48F6-A0BD-6A01F7E3637E}"/>
              </a:ext>
            </a:extLst>
          </p:cNvPr>
          <p:cNvSpPr/>
          <p:nvPr/>
        </p:nvSpPr>
        <p:spPr>
          <a:xfrm>
            <a:off x="565419" y="4459877"/>
            <a:ext cx="3809787" cy="19101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</a:t>
            </a:r>
            <a:r>
              <a:rPr lang="ru-RU" dirty="0" err="1"/>
              <a:t>досвідчений</a:t>
            </a:r>
            <a:r>
              <a:rPr lang="ru-RU" dirty="0"/>
              <a:t> </a:t>
            </a:r>
            <a:r>
              <a:rPr lang="ru-RU" dirty="0" err="1"/>
              <a:t>арбитражник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організувати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100 </a:t>
            </a:r>
            <a:r>
              <a:rPr lang="ru-RU" dirty="0" err="1"/>
              <a:t>потенційних</a:t>
            </a:r>
            <a:r>
              <a:rPr lang="ru-RU" dirty="0"/>
              <a:t> заявок на </a:t>
            </a:r>
          </a:p>
          <a:p>
            <a:pPr algn="just"/>
            <a:r>
              <a:rPr lang="ru-RU" dirty="0"/>
              <a:t>день; </a:t>
            </a:r>
          </a:p>
          <a:p>
            <a:pPr algn="just"/>
            <a:r>
              <a:rPr lang="ru-RU" dirty="0"/>
              <a:t>–  при </a:t>
            </a:r>
            <a:r>
              <a:rPr lang="ru-RU" dirty="0" err="1"/>
              <a:t>наявності</a:t>
            </a:r>
            <a:r>
              <a:rPr lang="ru-RU" dirty="0"/>
              <a:t> бюджету </a:t>
            </a:r>
            <a:r>
              <a:rPr lang="ru-RU" dirty="0" err="1"/>
              <a:t>можна</a:t>
            </a:r>
            <a:r>
              <a:rPr lang="ru-RU" dirty="0"/>
              <a:t> "</a:t>
            </a:r>
            <a:r>
              <a:rPr lang="ru-RU" dirty="0" err="1"/>
              <a:t>захопити</a:t>
            </a:r>
            <a:r>
              <a:rPr lang="ru-RU" dirty="0"/>
              <a:t> </a:t>
            </a:r>
            <a:r>
              <a:rPr lang="ru-RU" dirty="0" err="1"/>
              <a:t>нішу</a:t>
            </a:r>
            <a:r>
              <a:rPr lang="ru-RU" dirty="0"/>
              <a:t>".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C2E769-B64C-47C7-BBFA-B0D90ADF0EA1}"/>
              </a:ext>
            </a:extLst>
          </p:cNvPr>
          <p:cNvSpPr/>
          <p:nvPr/>
        </p:nvSpPr>
        <p:spPr>
          <a:xfrm>
            <a:off x="4635625" y="3167463"/>
            <a:ext cx="3896815" cy="22799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</a:t>
            </a:r>
            <a:r>
              <a:rPr lang="ru-RU" dirty="0" err="1"/>
              <a:t>підходить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для </a:t>
            </a:r>
            <a:r>
              <a:rPr lang="ru-RU" dirty="0" err="1"/>
              <a:t>товарів</a:t>
            </a:r>
            <a:r>
              <a:rPr lang="ru-RU" dirty="0"/>
              <a:t> з </a:t>
            </a:r>
            <a:r>
              <a:rPr lang="ru-RU" dirty="0" err="1"/>
              <a:t>високою</a:t>
            </a:r>
            <a:r>
              <a:rPr lang="ru-RU" dirty="0"/>
              <a:t> </a:t>
            </a:r>
            <a:r>
              <a:rPr lang="ru-RU" dirty="0" err="1"/>
              <a:t>націнкою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 </a:t>
            </a:r>
            <a:r>
              <a:rPr lang="ru-RU" dirty="0" err="1"/>
              <a:t>тотрібні</a:t>
            </a:r>
            <a:r>
              <a:rPr lang="ru-RU" dirty="0"/>
              <a:t>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та </a:t>
            </a:r>
            <a:r>
              <a:rPr lang="ru-RU" dirty="0" err="1"/>
              <a:t>знайомства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 </a:t>
            </a:r>
            <a:r>
              <a:rPr lang="ru-RU" dirty="0" err="1"/>
              <a:t>складний</a:t>
            </a:r>
            <a:r>
              <a:rPr lang="ru-RU" dirty="0"/>
              <a:t> </a:t>
            </a:r>
            <a:r>
              <a:rPr lang="ru-RU" dirty="0" err="1"/>
              <a:t>вхід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зайнятися</a:t>
            </a:r>
            <a:r>
              <a:rPr lang="ru-RU" dirty="0"/>
              <a:t> </a:t>
            </a:r>
            <a:r>
              <a:rPr lang="ru-RU" dirty="0" err="1"/>
              <a:t>бізнесом</a:t>
            </a:r>
            <a:r>
              <a:rPr lang="ru-RU" dirty="0"/>
              <a:t> з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en-US" dirty="0"/>
              <a:t>CPA-</a:t>
            </a:r>
            <a:r>
              <a:rPr lang="ru-RU" dirty="0"/>
              <a:t>маркетингу </a:t>
            </a:r>
            <a:r>
              <a:rPr lang="ru-RU" dirty="0" err="1"/>
              <a:t>потрібен</a:t>
            </a:r>
            <a:r>
              <a:rPr lang="ru-RU" dirty="0"/>
              <a:t> </a:t>
            </a:r>
            <a:r>
              <a:rPr lang="ru-RU" dirty="0" err="1"/>
              <a:t>чималий</a:t>
            </a:r>
            <a:r>
              <a:rPr lang="ru-RU" dirty="0"/>
              <a:t> бюджет. </a:t>
            </a:r>
          </a:p>
        </p:txBody>
      </p:sp>
      <p:sp>
        <p:nvSpPr>
          <p:cNvPr id="7" name="Двойная волна 6">
            <a:extLst>
              <a:ext uri="{FF2B5EF4-FFF2-40B4-BE49-F238E27FC236}">
                <a16:creationId xmlns:a16="http://schemas.microsoft.com/office/drawing/2014/main" id="{D9EBB556-D637-431D-B706-4A28306A9DD3}"/>
              </a:ext>
            </a:extLst>
          </p:cNvPr>
          <p:cNvSpPr/>
          <p:nvPr/>
        </p:nvSpPr>
        <p:spPr>
          <a:xfrm>
            <a:off x="845882" y="3789040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Переваги </a:t>
            </a:r>
            <a:endParaRPr lang="ru-RU" dirty="0"/>
          </a:p>
        </p:txBody>
      </p:sp>
      <p:sp>
        <p:nvSpPr>
          <p:cNvPr id="8" name="Двойная волна 7">
            <a:extLst>
              <a:ext uri="{FF2B5EF4-FFF2-40B4-BE49-F238E27FC236}">
                <a16:creationId xmlns:a16="http://schemas.microsoft.com/office/drawing/2014/main" id="{53CDAD7D-1CB6-4F07-B066-D1C535032300}"/>
              </a:ext>
            </a:extLst>
          </p:cNvPr>
          <p:cNvSpPr/>
          <p:nvPr/>
        </p:nvSpPr>
        <p:spPr>
          <a:xfrm>
            <a:off x="5076056" y="2337844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Недоліки  </a:t>
            </a:r>
            <a:endParaRPr lang="ru-RU" dirty="0"/>
          </a:p>
        </p:txBody>
      </p:sp>
      <p:sp>
        <p:nvSpPr>
          <p:cNvPr id="9" name="AutoShape 2" descr="Абстрактный 3d кубики фона | Премиум векторы">
            <a:extLst>
              <a:ext uri="{FF2B5EF4-FFF2-40B4-BE49-F238E27FC236}">
                <a16:creationId xmlns:a16="http://schemas.microsoft.com/office/drawing/2014/main" id="{27B43B00-9355-4051-9EBC-5C1017B1F3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Digital маркетинг: что это такое, стратегии и инструменты – Агентство  SKYGARANT">
            <a:extLst>
              <a:ext uri="{FF2B5EF4-FFF2-40B4-BE49-F238E27FC236}">
                <a16:creationId xmlns:a16="http://schemas.microsoft.com/office/drawing/2014/main" id="{93077967-5174-4644-887E-499FFF84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91" y="5414962"/>
            <a:ext cx="2414942" cy="104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СРА сеть: современные партнерские программы">
            <a:extLst>
              <a:ext uri="{FF2B5EF4-FFF2-40B4-BE49-F238E27FC236}">
                <a16:creationId xmlns:a16="http://schemas.microsoft.com/office/drawing/2014/main" id="{708C2D12-6FA9-48AC-A1A7-B61F17EB9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9901"/>
            <a:ext cx="3556012" cy="1859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45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CCAC23-98E9-4B90-AC47-DC3D9007A9D3}"/>
              </a:ext>
            </a:extLst>
          </p:cNvPr>
          <p:cNvSpPr/>
          <p:nvPr/>
        </p:nvSpPr>
        <p:spPr>
          <a:xfrm>
            <a:off x="539552" y="39442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Переваги</a:t>
            </a:r>
            <a:r>
              <a:rPr lang="ru-RU" sz="2400" b="1" dirty="0"/>
              <a:t> та </a:t>
            </a:r>
            <a:r>
              <a:rPr lang="ru-RU" sz="2400" b="1" dirty="0" err="1"/>
              <a:t>недоліки</a:t>
            </a:r>
            <a:r>
              <a:rPr lang="ru-RU" sz="2400" b="1" dirty="0"/>
              <a:t> </a:t>
            </a:r>
            <a:r>
              <a:rPr lang="ru-RU" sz="2400" b="1" dirty="0" err="1"/>
              <a:t>інструментів</a:t>
            </a:r>
            <a:r>
              <a:rPr lang="ru-RU" sz="2400" b="1" dirty="0"/>
              <a:t> </a:t>
            </a:r>
            <a:r>
              <a:rPr lang="ru-RU" sz="2400" b="1" dirty="0" err="1"/>
              <a:t>Інтернет</a:t>
            </a:r>
            <a:r>
              <a:rPr lang="ru-RU" sz="2400" b="1" dirty="0"/>
              <a:t>-маркетингу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350FD4-AB43-426A-ABE6-DF003439104E}"/>
              </a:ext>
            </a:extLst>
          </p:cNvPr>
          <p:cNvSpPr/>
          <p:nvPr/>
        </p:nvSpPr>
        <p:spPr>
          <a:xfrm>
            <a:off x="3760814" y="1515159"/>
            <a:ext cx="4919271" cy="1605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SMS маркетинг - </a:t>
            </a:r>
            <a:r>
              <a:rPr lang="ru-RU" dirty="0" err="1"/>
              <a:t>це</a:t>
            </a:r>
            <a:r>
              <a:rPr lang="ru-RU" dirty="0"/>
              <a:t> комплекс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спрямований</a:t>
            </a:r>
            <a:r>
              <a:rPr lang="ru-RU" dirty="0"/>
              <a:t> на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мобільного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28836A-AD5E-48F6-A0BD-6A01F7E3637E}"/>
              </a:ext>
            </a:extLst>
          </p:cNvPr>
          <p:cNvSpPr/>
          <p:nvPr/>
        </p:nvSpPr>
        <p:spPr>
          <a:xfrm>
            <a:off x="608259" y="4965185"/>
            <a:ext cx="3809787" cy="12199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</a:t>
            </a:r>
            <a:r>
              <a:rPr lang="ru-RU" dirty="0" err="1"/>
              <a:t>охоплення</a:t>
            </a:r>
            <a:r>
              <a:rPr lang="ru-RU" dirty="0"/>
              <a:t> широкого кола </a:t>
            </a:r>
            <a:r>
              <a:rPr lang="ru-RU" dirty="0" err="1"/>
              <a:t>клієнтів</a:t>
            </a:r>
            <a:r>
              <a:rPr lang="ru-RU" dirty="0"/>
              <a:t>; 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незначні</a:t>
            </a:r>
            <a:r>
              <a:rPr lang="ru-RU" dirty="0"/>
              <a:t> </a:t>
            </a:r>
            <a:r>
              <a:rPr lang="ru-RU" dirty="0" err="1"/>
              <a:t>бюджети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C2E769-B64C-47C7-BBFA-B0D90ADF0EA1}"/>
              </a:ext>
            </a:extLst>
          </p:cNvPr>
          <p:cNvSpPr/>
          <p:nvPr/>
        </p:nvSpPr>
        <p:spPr>
          <a:xfrm>
            <a:off x="4481336" y="4161148"/>
            <a:ext cx="4132925" cy="202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</a:t>
            </a:r>
            <a:r>
              <a:rPr lang="ru-RU" dirty="0" err="1"/>
              <a:t>повідомлення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сприйматися</a:t>
            </a:r>
            <a:r>
              <a:rPr lang="ru-RU" dirty="0"/>
              <a:t> як спам (смс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видаляти</a:t>
            </a:r>
            <a:r>
              <a:rPr lang="ru-RU" dirty="0"/>
              <a:t> без </a:t>
            </a:r>
            <a:r>
              <a:rPr lang="ru-RU" dirty="0" err="1"/>
              <a:t>попереднього</a:t>
            </a:r>
            <a:r>
              <a:rPr lang="ru-RU" dirty="0"/>
              <a:t> перегляду);  </a:t>
            </a:r>
          </a:p>
          <a:p>
            <a:pPr algn="just"/>
            <a:r>
              <a:rPr lang="ru-RU" dirty="0"/>
              <a:t>– не </a:t>
            </a:r>
            <a:r>
              <a:rPr lang="ru-RU" dirty="0" err="1"/>
              <a:t>завжди</a:t>
            </a:r>
            <a:r>
              <a:rPr lang="ru-RU" dirty="0"/>
              <a:t> є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цільової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(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,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</a:t>
            </a:r>
          </a:p>
        </p:txBody>
      </p:sp>
      <p:sp>
        <p:nvSpPr>
          <p:cNvPr id="7" name="Двойная волна 6">
            <a:extLst>
              <a:ext uri="{FF2B5EF4-FFF2-40B4-BE49-F238E27FC236}">
                <a16:creationId xmlns:a16="http://schemas.microsoft.com/office/drawing/2014/main" id="{D9EBB556-D637-431D-B706-4A28306A9DD3}"/>
              </a:ext>
            </a:extLst>
          </p:cNvPr>
          <p:cNvSpPr/>
          <p:nvPr/>
        </p:nvSpPr>
        <p:spPr>
          <a:xfrm>
            <a:off x="899592" y="4173097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Переваги </a:t>
            </a:r>
            <a:endParaRPr lang="ru-RU" dirty="0"/>
          </a:p>
        </p:txBody>
      </p:sp>
      <p:sp>
        <p:nvSpPr>
          <p:cNvPr id="8" name="Двойная волна 7">
            <a:extLst>
              <a:ext uri="{FF2B5EF4-FFF2-40B4-BE49-F238E27FC236}">
                <a16:creationId xmlns:a16="http://schemas.microsoft.com/office/drawing/2014/main" id="{53CDAD7D-1CB6-4F07-B066-D1C535032300}"/>
              </a:ext>
            </a:extLst>
          </p:cNvPr>
          <p:cNvSpPr/>
          <p:nvPr/>
        </p:nvSpPr>
        <p:spPr>
          <a:xfrm>
            <a:off x="5071635" y="3381009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Недоліки  </a:t>
            </a:r>
            <a:endParaRPr lang="ru-RU" dirty="0"/>
          </a:p>
        </p:txBody>
      </p:sp>
      <p:sp>
        <p:nvSpPr>
          <p:cNvPr id="9" name="AutoShape 2" descr="Абстрактный 3d кубики фона | Премиум векторы">
            <a:extLst>
              <a:ext uri="{FF2B5EF4-FFF2-40B4-BE49-F238E27FC236}">
                <a16:creationId xmlns:a16="http://schemas.microsoft.com/office/drawing/2014/main" id="{27B43B00-9355-4051-9EBC-5C1017B1F3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Digital маркетинг: что это такое, стратегии и инструменты – Агентство  SKYGARANT">
            <a:extLst>
              <a:ext uri="{FF2B5EF4-FFF2-40B4-BE49-F238E27FC236}">
                <a16:creationId xmlns:a16="http://schemas.microsoft.com/office/drawing/2014/main" id="{93077967-5174-4644-887E-499FFF84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83" y="2906873"/>
            <a:ext cx="3375992" cy="146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Мобильный маркетинг">
            <a:extLst>
              <a:ext uri="{FF2B5EF4-FFF2-40B4-BE49-F238E27FC236}">
                <a16:creationId xmlns:a16="http://schemas.microsoft.com/office/drawing/2014/main" id="{97C4E277-E1C4-445C-9C34-5336FC86B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9" y="1192369"/>
            <a:ext cx="3375991" cy="324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380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CCAC23-98E9-4B90-AC47-DC3D9007A9D3}"/>
              </a:ext>
            </a:extLst>
          </p:cNvPr>
          <p:cNvSpPr/>
          <p:nvPr/>
        </p:nvSpPr>
        <p:spPr>
          <a:xfrm>
            <a:off x="539552" y="39442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Переваги</a:t>
            </a:r>
            <a:r>
              <a:rPr lang="ru-RU" sz="2400" b="1" dirty="0"/>
              <a:t> та </a:t>
            </a:r>
            <a:r>
              <a:rPr lang="ru-RU" sz="2400" b="1" dirty="0" err="1"/>
              <a:t>недоліки</a:t>
            </a:r>
            <a:r>
              <a:rPr lang="ru-RU" sz="2400" b="1" dirty="0"/>
              <a:t> </a:t>
            </a:r>
            <a:r>
              <a:rPr lang="ru-RU" sz="2400" b="1" dirty="0" err="1"/>
              <a:t>інструментів</a:t>
            </a:r>
            <a:r>
              <a:rPr lang="ru-RU" sz="2400" b="1" dirty="0"/>
              <a:t> </a:t>
            </a:r>
            <a:r>
              <a:rPr lang="ru-RU" sz="2400" b="1" dirty="0" err="1"/>
              <a:t>Інтернет</a:t>
            </a:r>
            <a:r>
              <a:rPr lang="ru-RU" sz="2400" b="1" dirty="0"/>
              <a:t>-маркетингу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350FD4-AB43-426A-ABE6-DF003439104E}"/>
              </a:ext>
            </a:extLst>
          </p:cNvPr>
          <p:cNvSpPr/>
          <p:nvPr/>
        </p:nvSpPr>
        <p:spPr>
          <a:xfrm>
            <a:off x="1043608" y="1297003"/>
            <a:ext cx="7344816" cy="6855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Інфографіка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графічний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подання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28836A-AD5E-48F6-A0BD-6A01F7E3637E}"/>
              </a:ext>
            </a:extLst>
          </p:cNvPr>
          <p:cNvSpPr/>
          <p:nvPr/>
        </p:nvSpPr>
        <p:spPr>
          <a:xfrm>
            <a:off x="539552" y="4804179"/>
            <a:ext cx="4608512" cy="14820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/>
              <a:t>– привабливий зовнішній вигляд;  </a:t>
            </a:r>
          </a:p>
          <a:p>
            <a:pPr algn="just"/>
            <a:r>
              <a:rPr lang="ru-RU"/>
              <a:t>– лаконічний зміст та зручність поширення;  </a:t>
            </a:r>
          </a:p>
          <a:p>
            <a:pPr algn="just"/>
            <a:r>
              <a:rPr lang="ru-RU"/>
              <a:t>– висока ефективність донесення інформації 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C2E769-B64C-47C7-BBFA-B0D90ADF0EA1}"/>
              </a:ext>
            </a:extLst>
          </p:cNvPr>
          <p:cNvSpPr/>
          <p:nvPr/>
        </p:nvSpPr>
        <p:spPr>
          <a:xfrm>
            <a:off x="5564249" y="4863908"/>
            <a:ext cx="2952328" cy="13179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/>
              <a:t>– дорогі бюджети; </a:t>
            </a:r>
          </a:p>
          <a:p>
            <a:pPr algn="just"/>
            <a:r>
              <a:rPr lang="ru-RU"/>
              <a:t>– необхідність у кваліфікованих кадрах </a:t>
            </a:r>
            <a:endParaRPr lang="ru-RU" dirty="0"/>
          </a:p>
        </p:txBody>
      </p:sp>
      <p:sp>
        <p:nvSpPr>
          <p:cNvPr id="7" name="Двойная волна 6">
            <a:extLst>
              <a:ext uri="{FF2B5EF4-FFF2-40B4-BE49-F238E27FC236}">
                <a16:creationId xmlns:a16="http://schemas.microsoft.com/office/drawing/2014/main" id="{D9EBB556-D637-431D-B706-4A28306A9DD3}"/>
              </a:ext>
            </a:extLst>
          </p:cNvPr>
          <p:cNvSpPr/>
          <p:nvPr/>
        </p:nvSpPr>
        <p:spPr>
          <a:xfrm>
            <a:off x="1367644" y="4047073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Переваги </a:t>
            </a:r>
            <a:endParaRPr lang="ru-RU" dirty="0"/>
          </a:p>
        </p:txBody>
      </p:sp>
      <p:sp>
        <p:nvSpPr>
          <p:cNvPr id="8" name="Двойная волна 7">
            <a:extLst>
              <a:ext uri="{FF2B5EF4-FFF2-40B4-BE49-F238E27FC236}">
                <a16:creationId xmlns:a16="http://schemas.microsoft.com/office/drawing/2014/main" id="{53CDAD7D-1CB6-4F07-B066-D1C535032300}"/>
              </a:ext>
            </a:extLst>
          </p:cNvPr>
          <p:cNvSpPr/>
          <p:nvPr/>
        </p:nvSpPr>
        <p:spPr>
          <a:xfrm>
            <a:off x="5469232" y="4012091"/>
            <a:ext cx="2952328" cy="792088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Недоліки  </a:t>
            </a:r>
            <a:endParaRPr lang="ru-RU" dirty="0"/>
          </a:p>
        </p:txBody>
      </p:sp>
      <p:sp>
        <p:nvSpPr>
          <p:cNvPr id="9" name="AutoShape 2" descr="Абстрактный 3d кубики фона | Премиум векторы">
            <a:extLst>
              <a:ext uri="{FF2B5EF4-FFF2-40B4-BE49-F238E27FC236}">
                <a16:creationId xmlns:a16="http://schemas.microsoft.com/office/drawing/2014/main" id="{27B43B00-9355-4051-9EBC-5C1017B1F3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Digital маркетинг: что это такое, стратегии и инструменты – Агентство  SKYGARANT">
            <a:extLst>
              <a:ext uri="{FF2B5EF4-FFF2-40B4-BE49-F238E27FC236}">
                <a16:creationId xmlns:a16="http://schemas.microsoft.com/office/drawing/2014/main" id="{93077967-5174-4644-887E-499FFF84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05291"/>
            <a:ext cx="5832648" cy="211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Инфографика в SEO – инструкция">
            <a:extLst>
              <a:ext uri="{FF2B5EF4-FFF2-40B4-BE49-F238E27FC236}">
                <a16:creationId xmlns:a16="http://schemas.microsoft.com/office/drawing/2014/main" id="{0F47425E-E675-4D85-84B0-7B0924034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518" y="2308671"/>
            <a:ext cx="7064388" cy="224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00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CCAC23-98E9-4B90-AC47-DC3D9007A9D3}"/>
              </a:ext>
            </a:extLst>
          </p:cNvPr>
          <p:cNvSpPr/>
          <p:nvPr/>
        </p:nvSpPr>
        <p:spPr>
          <a:xfrm>
            <a:off x="539552" y="39442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Переваги</a:t>
            </a:r>
            <a:r>
              <a:rPr lang="ru-RU" sz="2400" b="1" dirty="0"/>
              <a:t> та </a:t>
            </a:r>
            <a:r>
              <a:rPr lang="ru-RU" sz="2400" b="1" dirty="0" err="1"/>
              <a:t>недоліки</a:t>
            </a:r>
            <a:r>
              <a:rPr lang="ru-RU" sz="2400" b="1" dirty="0"/>
              <a:t> </a:t>
            </a:r>
            <a:r>
              <a:rPr lang="ru-RU" sz="2400" b="1" dirty="0" err="1"/>
              <a:t>інструментів</a:t>
            </a:r>
            <a:r>
              <a:rPr lang="ru-RU" sz="2400" b="1" dirty="0"/>
              <a:t> </a:t>
            </a:r>
            <a:r>
              <a:rPr lang="ru-RU" sz="2400" b="1" dirty="0" err="1"/>
              <a:t>Інтернет</a:t>
            </a:r>
            <a:r>
              <a:rPr lang="ru-RU" sz="2400" b="1" dirty="0"/>
              <a:t>-маркетингу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350FD4-AB43-426A-ABE6-DF003439104E}"/>
              </a:ext>
            </a:extLst>
          </p:cNvPr>
          <p:cNvSpPr/>
          <p:nvPr/>
        </p:nvSpPr>
        <p:spPr>
          <a:xfrm>
            <a:off x="734190" y="1225424"/>
            <a:ext cx="7848872" cy="1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Ретаргетінг</a:t>
            </a:r>
            <a:r>
              <a:rPr lang="ru-RU" dirty="0"/>
              <a:t> - </a:t>
            </a:r>
            <a:r>
              <a:rPr lang="ru-RU" dirty="0" err="1"/>
              <a:t>інструмент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-маркетингу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направлення</a:t>
            </a:r>
            <a:r>
              <a:rPr lang="ru-RU" dirty="0"/>
              <a:t> </a:t>
            </a:r>
            <a:r>
              <a:rPr lang="ru-RU" dirty="0" err="1"/>
              <a:t>повторних</a:t>
            </a:r>
            <a:r>
              <a:rPr lang="ru-RU" dirty="0"/>
              <a:t> </a:t>
            </a:r>
            <a:r>
              <a:rPr lang="ru-RU" dirty="0" err="1"/>
              <a:t>пропозицій</a:t>
            </a:r>
            <a:r>
              <a:rPr lang="ru-RU" dirty="0"/>
              <a:t> до </a:t>
            </a:r>
            <a:r>
              <a:rPr lang="ru-RU" dirty="0" err="1"/>
              <a:t>колишнім</a:t>
            </a:r>
            <a:r>
              <a:rPr lang="ru-RU" dirty="0"/>
              <a:t> </a:t>
            </a:r>
            <a:r>
              <a:rPr lang="ru-RU" dirty="0" err="1"/>
              <a:t>покупцям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гостям сайту,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залишали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телефон </a:t>
            </a:r>
            <a:r>
              <a:rPr lang="ru-RU" dirty="0" err="1"/>
              <a:t>або</a:t>
            </a:r>
            <a:r>
              <a:rPr lang="ru-RU" dirty="0"/>
              <a:t> e-</a:t>
            </a:r>
            <a:r>
              <a:rPr lang="ru-RU" dirty="0" err="1"/>
              <a:t>mail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28836A-AD5E-48F6-A0BD-6A01F7E3637E}"/>
              </a:ext>
            </a:extLst>
          </p:cNvPr>
          <p:cNvSpPr/>
          <p:nvPr/>
        </p:nvSpPr>
        <p:spPr>
          <a:xfrm>
            <a:off x="505104" y="4600942"/>
            <a:ext cx="4498944" cy="17561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/>
              <a:t>– </a:t>
            </a:r>
            <a:r>
              <a:rPr lang="ru-RU" sz="1600" dirty="0" err="1"/>
              <a:t>звертається</a:t>
            </a:r>
            <a:r>
              <a:rPr lang="ru-RU" sz="1600" dirty="0"/>
              <a:t> до </a:t>
            </a:r>
            <a:r>
              <a:rPr lang="ru-RU" sz="1600" dirty="0" err="1"/>
              <a:t>зацікавлених</a:t>
            </a:r>
            <a:r>
              <a:rPr lang="ru-RU" sz="1600" dirty="0"/>
              <a:t> </a:t>
            </a:r>
            <a:r>
              <a:rPr lang="ru-RU" sz="1600" dirty="0" err="1"/>
              <a:t>відвідувачів</a:t>
            </a:r>
            <a:r>
              <a:rPr lang="ru-RU" sz="1600" dirty="0"/>
              <a:t>; </a:t>
            </a:r>
          </a:p>
          <a:p>
            <a:pPr algn="just"/>
            <a:r>
              <a:rPr lang="ru-RU" sz="1600" dirty="0"/>
              <a:t>– </a:t>
            </a:r>
            <a:r>
              <a:rPr lang="ru-RU" sz="1600" dirty="0" err="1"/>
              <a:t>сприяє</a:t>
            </a:r>
            <a:r>
              <a:rPr lang="ru-RU" sz="1600" dirty="0"/>
              <a:t> </a:t>
            </a:r>
            <a:r>
              <a:rPr lang="ru-RU" sz="1600" dirty="0" err="1"/>
              <a:t>формуванню</a:t>
            </a:r>
            <a:r>
              <a:rPr lang="ru-RU" sz="1600" dirty="0"/>
              <a:t> </a:t>
            </a:r>
            <a:r>
              <a:rPr lang="ru-RU" sz="1600" dirty="0" err="1"/>
              <a:t>лояльності</a:t>
            </a:r>
            <a:r>
              <a:rPr lang="ru-RU" sz="1600" dirty="0"/>
              <a:t> до бренду; </a:t>
            </a:r>
          </a:p>
          <a:p>
            <a:pPr algn="just"/>
            <a:r>
              <a:rPr lang="ru-RU" sz="1600" dirty="0"/>
              <a:t>– </a:t>
            </a:r>
            <a:r>
              <a:rPr lang="ru-RU" sz="1600" dirty="0" err="1"/>
              <a:t>сприяє</a:t>
            </a:r>
            <a:r>
              <a:rPr lang="ru-RU" sz="1600" dirty="0"/>
              <a:t> </a:t>
            </a:r>
            <a:r>
              <a:rPr lang="ru-RU" sz="1600" dirty="0" err="1"/>
              <a:t>підвищенню</a:t>
            </a:r>
            <a:r>
              <a:rPr lang="ru-RU" sz="1600" dirty="0"/>
              <a:t> </a:t>
            </a:r>
            <a:r>
              <a:rPr lang="ru-RU" sz="1600" dirty="0" err="1"/>
              <a:t>продажів</a:t>
            </a:r>
            <a:r>
              <a:rPr lang="ru-RU" sz="1600" dirty="0"/>
              <a:t> на 20%; </a:t>
            </a:r>
          </a:p>
          <a:p>
            <a:pPr algn="just"/>
            <a:r>
              <a:rPr lang="ru-RU" sz="1600" dirty="0"/>
              <a:t>– не </a:t>
            </a:r>
            <a:r>
              <a:rPr lang="ru-RU" sz="1600" dirty="0" err="1"/>
              <a:t>вимагає</a:t>
            </a:r>
            <a:r>
              <a:rPr lang="ru-RU" sz="1600" dirty="0"/>
              <a:t> великих </a:t>
            </a:r>
            <a:r>
              <a:rPr lang="ru-RU" sz="1600" dirty="0" err="1"/>
              <a:t>фінансових</a:t>
            </a:r>
            <a:r>
              <a:rPr lang="ru-RU" sz="1600" dirty="0"/>
              <a:t> </a:t>
            </a:r>
            <a:r>
              <a:rPr lang="ru-RU" sz="1600" dirty="0" err="1"/>
              <a:t>вкладень</a:t>
            </a:r>
            <a:endParaRPr lang="ru-RU" sz="1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C2E769-B64C-47C7-BBFA-B0D90ADF0EA1}"/>
              </a:ext>
            </a:extLst>
          </p:cNvPr>
          <p:cNvSpPr/>
          <p:nvPr/>
        </p:nvSpPr>
        <p:spPr>
          <a:xfrm>
            <a:off x="5141427" y="4600942"/>
            <a:ext cx="3550051" cy="17561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/>
              <a:t>– </a:t>
            </a:r>
            <a:r>
              <a:rPr lang="ru-RU" sz="1600" dirty="0" err="1"/>
              <a:t>залежність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джерел</a:t>
            </a:r>
            <a:r>
              <a:rPr lang="ru-RU" sz="1600" dirty="0"/>
              <a:t> </a:t>
            </a:r>
            <a:r>
              <a:rPr lang="ru-RU" sz="1600" dirty="0" err="1"/>
              <a:t>трафіку</a:t>
            </a:r>
            <a:r>
              <a:rPr lang="ru-RU" sz="1600" dirty="0"/>
              <a:t> (направлено </a:t>
            </a:r>
            <a:r>
              <a:rPr lang="ru-RU" sz="1600" dirty="0" err="1"/>
              <a:t>тільки</a:t>
            </a:r>
            <a:r>
              <a:rPr lang="ru-RU" sz="1600" dirty="0"/>
              <a:t> на тих, </a:t>
            </a:r>
            <a:r>
              <a:rPr lang="ru-RU" sz="1600" dirty="0" err="1"/>
              <a:t>хто</a:t>
            </a:r>
            <a:r>
              <a:rPr lang="ru-RU" sz="1600" dirty="0"/>
              <a:t> </a:t>
            </a:r>
            <a:r>
              <a:rPr lang="ru-RU" sz="1600" dirty="0" err="1"/>
              <a:t>вже</a:t>
            </a:r>
            <a:r>
              <a:rPr lang="ru-RU" sz="1600" dirty="0"/>
              <a:t> </a:t>
            </a:r>
            <a:r>
              <a:rPr lang="ru-RU" sz="1600" dirty="0" err="1"/>
              <a:t>бував</a:t>
            </a:r>
            <a:r>
              <a:rPr lang="ru-RU" sz="1600" dirty="0"/>
              <a:t> на </a:t>
            </a:r>
            <a:r>
              <a:rPr lang="ru-RU" sz="1600" dirty="0" err="1"/>
              <a:t>сайті</a:t>
            </a:r>
            <a:r>
              <a:rPr lang="ru-RU" sz="1600" dirty="0"/>
              <a:t>); </a:t>
            </a:r>
          </a:p>
          <a:p>
            <a:pPr algn="just"/>
            <a:r>
              <a:rPr lang="ru-RU" sz="1600" dirty="0"/>
              <a:t>–  </a:t>
            </a:r>
            <a:r>
              <a:rPr lang="ru-RU" sz="1600" dirty="0" err="1"/>
              <a:t>марний</a:t>
            </a:r>
            <a:r>
              <a:rPr lang="ru-RU" sz="1600" dirty="0"/>
              <a:t> при </a:t>
            </a:r>
            <a:r>
              <a:rPr lang="ru-RU" sz="1600" dirty="0" err="1"/>
              <a:t>низькій</a:t>
            </a:r>
            <a:r>
              <a:rPr lang="ru-RU" sz="1600" dirty="0"/>
              <a:t> </a:t>
            </a:r>
            <a:r>
              <a:rPr lang="ru-RU" sz="1600" dirty="0" err="1"/>
              <a:t>відвідуваності</a:t>
            </a:r>
            <a:r>
              <a:rPr lang="ru-RU" sz="1600" dirty="0"/>
              <a:t> сайту (</a:t>
            </a:r>
            <a:r>
              <a:rPr lang="ru-RU" sz="1600" dirty="0" err="1"/>
              <a:t>менше</a:t>
            </a:r>
            <a:r>
              <a:rPr lang="ru-RU" sz="1600" dirty="0"/>
              <a:t> 30-40 </a:t>
            </a:r>
            <a:r>
              <a:rPr lang="ru-RU" sz="1600" dirty="0" err="1"/>
              <a:t>відвідувачів</a:t>
            </a:r>
            <a:r>
              <a:rPr lang="ru-RU" sz="1600" dirty="0"/>
              <a:t> в день)</a:t>
            </a:r>
          </a:p>
        </p:txBody>
      </p:sp>
      <p:sp>
        <p:nvSpPr>
          <p:cNvPr id="7" name="Двойная волна 6">
            <a:extLst>
              <a:ext uri="{FF2B5EF4-FFF2-40B4-BE49-F238E27FC236}">
                <a16:creationId xmlns:a16="http://schemas.microsoft.com/office/drawing/2014/main" id="{D9EBB556-D637-431D-B706-4A28306A9DD3}"/>
              </a:ext>
            </a:extLst>
          </p:cNvPr>
          <p:cNvSpPr/>
          <p:nvPr/>
        </p:nvSpPr>
        <p:spPr>
          <a:xfrm>
            <a:off x="452522" y="4160143"/>
            <a:ext cx="2100127" cy="491891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Переваги </a:t>
            </a:r>
            <a:endParaRPr lang="ru-RU" dirty="0"/>
          </a:p>
        </p:txBody>
      </p:sp>
      <p:sp>
        <p:nvSpPr>
          <p:cNvPr id="8" name="Двойная волна 7">
            <a:extLst>
              <a:ext uri="{FF2B5EF4-FFF2-40B4-BE49-F238E27FC236}">
                <a16:creationId xmlns:a16="http://schemas.microsoft.com/office/drawing/2014/main" id="{53CDAD7D-1CB6-4F07-B066-D1C535032300}"/>
              </a:ext>
            </a:extLst>
          </p:cNvPr>
          <p:cNvSpPr/>
          <p:nvPr/>
        </p:nvSpPr>
        <p:spPr>
          <a:xfrm>
            <a:off x="6495481" y="4333520"/>
            <a:ext cx="2194617" cy="491891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Недоліки  </a:t>
            </a:r>
            <a:endParaRPr lang="ru-RU" dirty="0"/>
          </a:p>
        </p:txBody>
      </p:sp>
      <p:sp>
        <p:nvSpPr>
          <p:cNvPr id="9" name="AutoShape 2" descr="Абстрактный 3d кубики фона | Премиум векторы">
            <a:extLst>
              <a:ext uri="{FF2B5EF4-FFF2-40B4-BE49-F238E27FC236}">
                <a16:creationId xmlns:a16="http://schemas.microsoft.com/office/drawing/2014/main" id="{27B43B00-9355-4051-9EBC-5C1017B1F3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Ретаргетинг в FB: что это, для чего и как использовать этот инструмент?">
            <a:extLst>
              <a:ext uri="{FF2B5EF4-FFF2-40B4-BE49-F238E27FC236}">
                <a16:creationId xmlns:a16="http://schemas.microsoft.com/office/drawing/2014/main" id="{AA6BAA35-A5A6-4760-B970-8D787574B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605"/>
            <a:ext cx="6768752" cy="28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50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CCAC23-98E9-4B90-AC47-DC3D9007A9D3}"/>
              </a:ext>
            </a:extLst>
          </p:cNvPr>
          <p:cNvSpPr/>
          <p:nvPr/>
        </p:nvSpPr>
        <p:spPr>
          <a:xfrm>
            <a:off x="539552" y="39442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Переваги</a:t>
            </a:r>
            <a:r>
              <a:rPr lang="ru-RU" sz="2400" b="1" dirty="0"/>
              <a:t> та </a:t>
            </a:r>
            <a:r>
              <a:rPr lang="ru-RU" sz="2400" b="1" dirty="0" err="1"/>
              <a:t>недоліки</a:t>
            </a:r>
            <a:r>
              <a:rPr lang="ru-RU" sz="2400" b="1" dirty="0"/>
              <a:t> </a:t>
            </a:r>
            <a:r>
              <a:rPr lang="ru-RU" sz="2400" b="1" dirty="0" err="1"/>
              <a:t>інструментів</a:t>
            </a:r>
            <a:r>
              <a:rPr lang="ru-RU" sz="2400" b="1" dirty="0"/>
              <a:t> </a:t>
            </a:r>
            <a:r>
              <a:rPr lang="ru-RU" sz="2400" b="1" dirty="0" err="1"/>
              <a:t>Інтернет</a:t>
            </a:r>
            <a:r>
              <a:rPr lang="ru-RU" sz="2400" b="1" dirty="0"/>
              <a:t>-маркетингу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350FD4-AB43-426A-ABE6-DF003439104E}"/>
              </a:ext>
            </a:extLst>
          </p:cNvPr>
          <p:cNvSpPr/>
          <p:nvPr/>
        </p:nvSpPr>
        <p:spPr>
          <a:xfrm>
            <a:off x="863588" y="1228154"/>
            <a:ext cx="7344816" cy="676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Агрегатори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зручні</a:t>
            </a:r>
            <a:r>
              <a:rPr lang="ru-RU" dirty="0"/>
              <a:t> </a:t>
            </a:r>
            <a:r>
              <a:rPr lang="ru-RU" dirty="0" err="1"/>
              <a:t>мережеві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являють</a:t>
            </a:r>
            <a:r>
              <a:rPr lang="ru-RU" dirty="0"/>
              <a:t> собою </a:t>
            </a:r>
            <a:r>
              <a:rPr lang="ru-RU" dirty="0" err="1"/>
              <a:t>багатопрофільні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-ринки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28836A-AD5E-48F6-A0BD-6A01F7E3637E}"/>
              </a:ext>
            </a:extLst>
          </p:cNvPr>
          <p:cNvSpPr/>
          <p:nvPr/>
        </p:nvSpPr>
        <p:spPr>
          <a:xfrm>
            <a:off x="394999" y="2394455"/>
            <a:ext cx="4329401" cy="10975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</a:t>
            </a:r>
            <a:r>
              <a:rPr lang="ru-RU" dirty="0" err="1"/>
              <a:t>додатковий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продемонструвати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перед конкурентами,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є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C2E769-B64C-47C7-BBFA-B0D90ADF0EA1}"/>
              </a:ext>
            </a:extLst>
          </p:cNvPr>
          <p:cNvSpPr/>
          <p:nvPr/>
        </p:nvSpPr>
        <p:spPr>
          <a:xfrm>
            <a:off x="4828087" y="2425671"/>
            <a:ext cx="3896815" cy="10663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перевищити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endParaRPr lang="ru-RU" dirty="0"/>
          </a:p>
        </p:txBody>
      </p:sp>
      <p:sp>
        <p:nvSpPr>
          <p:cNvPr id="7" name="Двойная волна 6">
            <a:extLst>
              <a:ext uri="{FF2B5EF4-FFF2-40B4-BE49-F238E27FC236}">
                <a16:creationId xmlns:a16="http://schemas.microsoft.com/office/drawing/2014/main" id="{D9EBB556-D637-431D-B706-4A28306A9DD3}"/>
              </a:ext>
            </a:extLst>
          </p:cNvPr>
          <p:cNvSpPr/>
          <p:nvPr/>
        </p:nvSpPr>
        <p:spPr>
          <a:xfrm>
            <a:off x="1375674" y="2015196"/>
            <a:ext cx="2237843" cy="434359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Переваги </a:t>
            </a:r>
            <a:endParaRPr lang="ru-RU" dirty="0"/>
          </a:p>
        </p:txBody>
      </p:sp>
      <p:sp>
        <p:nvSpPr>
          <p:cNvPr id="8" name="Двойная волна 7">
            <a:extLst>
              <a:ext uri="{FF2B5EF4-FFF2-40B4-BE49-F238E27FC236}">
                <a16:creationId xmlns:a16="http://schemas.microsoft.com/office/drawing/2014/main" id="{53CDAD7D-1CB6-4F07-B066-D1C535032300}"/>
              </a:ext>
            </a:extLst>
          </p:cNvPr>
          <p:cNvSpPr/>
          <p:nvPr/>
        </p:nvSpPr>
        <p:spPr>
          <a:xfrm>
            <a:off x="5148064" y="2015196"/>
            <a:ext cx="2382901" cy="471385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Недоліки  </a:t>
            </a:r>
            <a:endParaRPr lang="ru-RU" dirty="0"/>
          </a:p>
        </p:txBody>
      </p:sp>
      <p:sp>
        <p:nvSpPr>
          <p:cNvPr id="9" name="AutoShape 2" descr="Абстрактный 3d кубики фона | Премиум векторы">
            <a:extLst>
              <a:ext uri="{FF2B5EF4-FFF2-40B4-BE49-F238E27FC236}">
                <a16:creationId xmlns:a16="http://schemas.microsoft.com/office/drawing/2014/main" id="{27B43B00-9355-4051-9EBC-5C1017B1F3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Digital маркетинг: что это такое, стратегии и инструменты – Агентство  SKYGARANT">
            <a:extLst>
              <a:ext uri="{FF2B5EF4-FFF2-40B4-BE49-F238E27FC236}">
                <a16:creationId xmlns:a16="http://schemas.microsoft.com/office/drawing/2014/main" id="{93077967-5174-4644-887E-499FFF84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90491"/>
            <a:ext cx="4032448" cy="162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Прайс-агрегатори: агрегатори цін і товарів, прайс агрегатори України">
            <a:extLst>
              <a:ext uri="{FF2B5EF4-FFF2-40B4-BE49-F238E27FC236}">
                <a16:creationId xmlns:a16="http://schemas.microsoft.com/office/drawing/2014/main" id="{E92EB826-BE5A-470A-B176-E8C75DB91C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A57DC7B-EE67-44E0-BEC1-720755B638AD}"/>
              </a:ext>
            </a:extLst>
          </p:cNvPr>
          <p:cNvSpPr/>
          <p:nvPr/>
        </p:nvSpPr>
        <p:spPr>
          <a:xfrm>
            <a:off x="539552" y="4136162"/>
            <a:ext cx="8185350" cy="8263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Партнерські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 Суть їх у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-партнер </a:t>
            </a:r>
            <a:r>
              <a:rPr lang="ru-RU" dirty="0" err="1"/>
              <a:t>погоджується</a:t>
            </a:r>
            <a:r>
              <a:rPr lang="ru-RU" dirty="0"/>
              <a:t> </a:t>
            </a:r>
            <a:r>
              <a:rPr lang="ru-RU" dirty="0" err="1"/>
              <a:t>продавати</a:t>
            </a:r>
            <a:r>
              <a:rPr lang="ru-RU" dirty="0"/>
              <a:t>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сайту за </a:t>
            </a:r>
            <a:r>
              <a:rPr lang="ru-RU" dirty="0" err="1"/>
              <a:t>певний</a:t>
            </a:r>
            <a:r>
              <a:rPr lang="ru-RU" dirty="0"/>
              <a:t> </a:t>
            </a:r>
            <a:r>
              <a:rPr lang="ru-RU" dirty="0" err="1"/>
              <a:t>відсоток</a:t>
            </a:r>
            <a:r>
              <a:rPr lang="ru-RU" dirty="0"/>
              <a:t> з </a:t>
            </a:r>
            <a:r>
              <a:rPr lang="ru-RU" dirty="0" err="1"/>
              <a:t>продажів</a:t>
            </a:r>
            <a:r>
              <a:rPr lang="ru-RU" dirty="0"/>
              <a:t>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FD5E769-6341-4549-B58C-194C470C74FD}"/>
              </a:ext>
            </a:extLst>
          </p:cNvPr>
          <p:cNvSpPr/>
          <p:nvPr/>
        </p:nvSpPr>
        <p:spPr>
          <a:xfrm>
            <a:off x="535574" y="5517232"/>
            <a:ext cx="4600665" cy="8263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не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самостійної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по </a:t>
            </a:r>
            <a:r>
              <a:rPr lang="ru-RU" dirty="0" err="1"/>
              <a:t>просуванню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простота в </a:t>
            </a:r>
            <a:r>
              <a:rPr lang="ru-RU" dirty="0" err="1"/>
              <a:t>налаштуванні</a:t>
            </a:r>
            <a:r>
              <a:rPr lang="ru-RU" dirty="0"/>
              <a:t>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D454953-8479-4D3F-AC3A-C101B772BB26}"/>
              </a:ext>
            </a:extLst>
          </p:cNvPr>
          <p:cNvSpPr/>
          <p:nvPr/>
        </p:nvSpPr>
        <p:spPr>
          <a:xfrm>
            <a:off x="5378090" y="5517231"/>
            <a:ext cx="3230336" cy="8263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</a:t>
            </a:r>
            <a:r>
              <a:rPr lang="ru-RU" dirty="0" err="1"/>
              <a:t>відсутність</a:t>
            </a:r>
            <a:r>
              <a:rPr lang="ru-RU" dirty="0"/>
              <a:t> контролю; </a:t>
            </a:r>
          </a:p>
          <a:p>
            <a:pPr algn="just"/>
            <a:r>
              <a:rPr lang="ru-RU" dirty="0"/>
              <a:t>– 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конкуренція</a:t>
            </a:r>
            <a:r>
              <a:rPr lang="ru-RU" dirty="0"/>
              <a:t> </a:t>
            </a:r>
          </a:p>
        </p:txBody>
      </p:sp>
      <p:sp>
        <p:nvSpPr>
          <p:cNvPr id="20" name="Двойная волна 19">
            <a:extLst>
              <a:ext uri="{FF2B5EF4-FFF2-40B4-BE49-F238E27FC236}">
                <a16:creationId xmlns:a16="http://schemas.microsoft.com/office/drawing/2014/main" id="{8A1F1F85-F15C-4194-83A6-1918EAF429BA}"/>
              </a:ext>
            </a:extLst>
          </p:cNvPr>
          <p:cNvSpPr/>
          <p:nvPr/>
        </p:nvSpPr>
        <p:spPr>
          <a:xfrm>
            <a:off x="5585043" y="5045846"/>
            <a:ext cx="2382901" cy="471385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Недоліки  </a:t>
            </a:r>
            <a:endParaRPr lang="ru-RU" dirty="0"/>
          </a:p>
        </p:txBody>
      </p:sp>
      <p:sp>
        <p:nvSpPr>
          <p:cNvPr id="21" name="Двойная волна 20">
            <a:extLst>
              <a:ext uri="{FF2B5EF4-FFF2-40B4-BE49-F238E27FC236}">
                <a16:creationId xmlns:a16="http://schemas.microsoft.com/office/drawing/2014/main" id="{BAB64070-E7C7-4630-A482-9755362F952B}"/>
              </a:ext>
            </a:extLst>
          </p:cNvPr>
          <p:cNvSpPr/>
          <p:nvPr/>
        </p:nvSpPr>
        <p:spPr>
          <a:xfrm>
            <a:off x="1538576" y="5082872"/>
            <a:ext cx="2237843" cy="434359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Переваги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295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CCAC23-98E9-4B90-AC47-DC3D9007A9D3}"/>
              </a:ext>
            </a:extLst>
          </p:cNvPr>
          <p:cNvSpPr/>
          <p:nvPr/>
        </p:nvSpPr>
        <p:spPr>
          <a:xfrm>
            <a:off x="539552" y="394427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Переваги</a:t>
            </a:r>
            <a:r>
              <a:rPr lang="ru-RU" sz="2400" b="1" dirty="0"/>
              <a:t> та </a:t>
            </a:r>
            <a:r>
              <a:rPr lang="ru-RU" sz="2400" b="1" dirty="0" err="1"/>
              <a:t>недоліки</a:t>
            </a:r>
            <a:r>
              <a:rPr lang="ru-RU" sz="2400" b="1" dirty="0"/>
              <a:t> </a:t>
            </a:r>
            <a:r>
              <a:rPr lang="ru-RU" sz="2400" b="1" dirty="0" err="1"/>
              <a:t>інструментів</a:t>
            </a:r>
            <a:r>
              <a:rPr lang="ru-RU" sz="2400" b="1" dirty="0"/>
              <a:t> </a:t>
            </a:r>
            <a:r>
              <a:rPr lang="ru-RU" sz="2400" b="1" dirty="0" err="1"/>
              <a:t>Інтернет</a:t>
            </a:r>
            <a:r>
              <a:rPr lang="ru-RU" sz="2400" b="1" dirty="0"/>
              <a:t>-маркетингу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350FD4-AB43-426A-ABE6-DF003439104E}"/>
              </a:ext>
            </a:extLst>
          </p:cNvPr>
          <p:cNvSpPr/>
          <p:nvPr/>
        </p:nvSpPr>
        <p:spPr>
          <a:xfrm>
            <a:off x="1043608" y="1297003"/>
            <a:ext cx="7344816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Нативна</a:t>
            </a:r>
            <a:r>
              <a:rPr lang="ru-RU" dirty="0"/>
              <a:t> реклама – реклама, яка </a:t>
            </a:r>
            <a:r>
              <a:rPr lang="ru-RU" dirty="0" err="1"/>
              <a:t>природно</a:t>
            </a:r>
            <a:r>
              <a:rPr lang="ru-RU" dirty="0"/>
              <a:t> </a:t>
            </a:r>
            <a:r>
              <a:rPr lang="ru-RU" dirty="0" err="1"/>
              <a:t>вбудовується</a:t>
            </a:r>
            <a:r>
              <a:rPr lang="ru-RU" dirty="0"/>
              <a:t> в контент сайту, не </a:t>
            </a:r>
            <a:r>
              <a:rPr lang="ru-RU" dirty="0" err="1"/>
              <a:t>викликаючи</a:t>
            </a:r>
            <a:r>
              <a:rPr lang="ru-RU" dirty="0"/>
              <a:t> </a:t>
            </a:r>
            <a:r>
              <a:rPr lang="ru-RU" dirty="0" err="1"/>
              <a:t>роздратування</a:t>
            </a:r>
            <a:r>
              <a:rPr lang="ru-RU" dirty="0"/>
              <a:t>. </a:t>
            </a:r>
            <a:r>
              <a:rPr lang="ru-RU" dirty="0" err="1"/>
              <a:t>Виконана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незалежних</a:t>
            </a:r>
            <a:r>
              <a:rPr lang="ru-RU" dirty="0"/>
              <a:t> </a:t>
            </a:r>
            <a:r>
              <a:rPr lang="ru-RU" dirty="0" err="1"/>
              <a:t>експертів</a:t>
            </a:r>
            <a:r>
              <a:rPr lang="ru-RU" dirty="0"/>
              <a:t>, </a:t>
            </a:r>
            <a:r>
              <a:rPr lang="ru-RU" dirty="0" err="1"/>
              <a:t>така</a:t>
            </a:r>
            <a:r>
              <a:rPr lang="ru-RU" dirty="0"/>
              <a:t> реклама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у </a:t>
            </a:r>
            <a:r>
              <a:rPr lang="ru-RU" dirty="0" err="1"/>
              <a:t>користувачів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28836A-AD5E-48F6-A0BD-6A01F7E3637E}"/>
              </a:ext>
            </a:extLst>
          </p:cNvPr>
          <p:cNvSpPr/>
          <p:nvPr/>
        </p:nvSpPr>
        <p:spPr>
          <a:xfrm>
            <a:off x="561649" y="4329572"/>
            <a:ext cx="4442399" cy="2020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на самих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майданчиках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нав'язливості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користувачі</a:t>
            </a:r>
            <a:r>
              <a:rPr lang="ru-RU" dirty="0"/>
              <a:t> часто </a:t>
            </a:r>
            <a:r>
              <a:rPr lang="ru-RU" dirty="0" err="1"/>
              <a:t>добровільно</a:t>
            </a:r>
            <a:r>
              <a:rPr lang="ru-RU" dirty="0"/>
              <a:t> </a:t>
            </a:r>
            <a:r>
              <a:rPr lang="ru-RU" dirty="0" err="1"/>
              <a:t>передають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один одному;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конверсії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C2E769-B64C-47C7-BBFA-B0D90ADF0EA1}"/>
              </a:ext>
            </a:extLst>
          </p:cNvPr>
          <p:cNvSpPr/>
          <p:nvPr/>
        </p:nvSpPr>
        <p:spPr>
          <a:xfrm>
            <a:off x="5141427" y="4874276"/>
            <a:ext cx="3463021" cy="13734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– </a:t>
            </a:r>
            <a:r>
              <a:rPr lang="ru-RU" dirty="0" err="1"/>
              <a:t>дорогий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складність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; </a:t>
            </a:r>
          </a:p>
          <a:p>
            <a:pPr algn="just"/>
            <a:r>
              <a:rPr lang="ru-RU" dirty="0"/>
              <a:t>–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прорахувати</a:t>
            </a:r>
            <a:r>
              <a:rPr lang="ru-RU" dirty="0"/>
              <a:t> результат </a:t>
            </a:r>
            <a:r>
              <a:rPr lang="ru-RU" dirty="0" err="1"/>
              <a:t>використання</a:t>
            </a:r>
            <a:endParaRPr lang="ru-RU" dirty="0"/>
          </a:p>
        </p:txBody>
      </p:sp>
      <p:sp>
        <p:nvSpPr>
          <p:cNvPr id="7" name="Двойная волна 6">
            <a:extLst>
              <a:ext uri="{FF2B5EF4-FFF2-40B4-BE49-F238E27FC236}">
                <a16:creationId xmlns:a16="http://schemas.microsoft.com/office/drawing/2014/main" id="{D9EBB556-D637-431D-B706-4A28306A9DD3}"/>
              </a:ext>
            </a:extLst>
          </p:cNvPr>
          <p:cNvSpPr/>
          <p:nvPr/>
        </p:nvSpPr>
        <p:spPr>
          <a:xfrm>
            <a:off x="1043608" y="3795392"/>
            <a:ext cx="2597883" cy="541470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Переваги </a:t>
            </a:r>
            <a:endParaRPr lang="ru-RU" dirty="0"/>
          </a:p>
        </p:txBody>
      </p:sp>
      <p:sp>
        <p:nvSpPr>
          <p:cNvPr id="9" name="AutoShape 2" descr="Абстрактный 3d кубики фона | Премиум векторы">
            <a:extLst>
              <a:ext uri="{FF2B5EF4-FFF2-40B4-BE49-F238E27FC236}">
                <a16:creationId xmlns:a16="http://schemas.microsoft.com/office/drawing/2014/main" id="{27B43B00-9355-4051-9EBC-5C1017B1F3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Digital маркетинг: что это такое, стратегии и инструменты – Агентство  SKYGARANT">
            <a:extLst>
              <a:ext uri="{FF2B5EF4-FFF2-40B4-BE49-F238E27FC236}">
                <a16:creationId xmlns:a16="http://schemas.microsoft.com/office/drawing/2014/main" id="{93077967-5174-4644-887E-499FFF84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3" y="2195551"/>
            <a:ext cx="4762945" cy="206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Нативна реклама – з чим її їдять і чому вона скоро стане невід&amp;#39;ємним  атрибутом комунікаційного раціону - Koala Masters digital agency">
            <a:extLst>
              <a:ext uri="{FF2B5EF4-FFF2-40B4-BE49-F238E27FC236}">
                <a16:creationId xmlns:a16="http://schemas.microsoft.com/office/drawing/2014/main" id="{10BD196F-D2C3-4190-A3C3-CFE49FD5C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88" y="2664557"/>
            <a:ext cx="3578497" cy="192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Двойная волна 10">
            <a:extLst>
              <a:ext uri="{FF2B5EF4-FFF2-40B4-BE49-F238E27FC236}">
                <a16:creationId xmlns:a16="http://schemas.microsoft.com/office/drawing/2014/main" id="{76F72D5A-5B89-4AA6-818B-71DD3B222240}"/>
              </a:ext>
            </a:extLst>
          </p:cNvPr>
          <p:cNvSpPr/>
          <p:nvPr/>
        </p:nvSpPr>
        <p:spPr>
          <a:xfrm>
            <a:off x="5682407" y="4459812"/>
            <a:ext cx="2415587" cy="540532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Недоліки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101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90A7FC-51CF-4B87-BB98-CC6F43BD126C}"/>
              </a:ext>
            </a:extLst>
          </p:cNvPr>
          <p:cNvSpPr/>
          <p:nvPr/>
        </p:nvSpPr>
        <p:spPr>
          <a:xfrm>
            <a:off x="1511660" y="764704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Маркетингові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дослідження</a:t>
            </a:r>
            <a:r>
              <a:rPr lang="ru-RU" sz="2400" dirty="0">
                <a:latin typeface="Comic Sans MS" panose="030F0702030302020204" pitchFamily="66" charset="0"/>
              </a:rPr>
              <a:t> в </a:t>
            </a:r>
            <a:r>
              <a:rPr lang="ru-RU" sz="2400" dirty="0" err="1">
                <a:latin typeface="Comic Sans MS" panose="030F0702030302020204" pitchFamily="66" charset="0"/>
              </a:rPr>
              <a:t>Інтернеті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Рамка 2">
            <a:extLst>
              <a:ext uri="{FF2B5EF4-FFF2-40B4-BE49-F238E27FC236}">
                <a16:creationId xmlns:a16="http://schemas.microsoft.com/office/drawing/2014/main" id="{3F449DAB-B5C0-4121-A5A8-9F26ED21784A}"/>
              </a:ext>
            </a:extLst>
          </p:cNvPr>
          <p:cNvSpPr/>
          <p:nvPr/>
        </p:nvSpPr>
        <p:spPr>
          <a:xfrm>
            <a:off x="1115616" y="1412776"/>
            <a:ext cx="3456384" cy="1008112"/>
          </a:xfrm>
          <a:prstGeom prst="fra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Аналіз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ринкових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можливостей</a:t>
            </a:r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Рамка 3">
            <a:extLst>
              <a:ext uri="{FF2B5EF4-FFF2-40B4-BE49-F238E27FC236}">
                <a16:creationId xmlns:a16="http://schemas.microsoft.com/office/drawing/2014/main" id="{5672FA8A-38CB-4876-AD7B-971E2E1777CA}"/>
              </a:ext>
            </a:extLst>
          </p:cNvPr>
          <p:cNvSpPr/>
          <p:nvPr/>
        </p:nvSpPr>
        <p:spPr>
          <a:xfrm>
            <a:off x="4355976" y="3429000"/>
            <a:ext cx="3456384" cy="1008112"/>
          </a:xfrm>
          <a:prstGeom prst="fra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Розробку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комплексу маркетингу</a:t>
            </a:r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AC8D1147-78CB-485C-9EBD-769F9330A70A}"/>
              </a:ext>
            </a:extLst>
          </p:cNvPr>
          <p:cNvSpPr/>
          <p:nvPr/>
        </p:nvSpPr>
        <p:spPr>
          <a:xfrm>
            <a:off x="2627784" y="2420888"/>
            <a:ext cx="3456384" cy="1008112"/>
          </a:xfrm>
          <a:prstGeom prst="fra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Відбір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цільових</a:t>
            </a:r>
            <a:r>
              <a:rPr lang="ru-RU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ринків</a:t>
            </a:r>
            <a:endParaRPr lang="ru-RU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Что такое 4P в маркетинге - как применить на практике в реальности">
            <a:extLst>
              <a:ext uri="{FF2B5EF4-FFF2-40B4-BE49-F238E27FC236}">
                <a16:creationId xmlns:a16="http://schemas.microsoft.com/office/drawing/2014/main" id="{154E54E9-D9AE-4CE2-AEA4-27A57AEDA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4585" r="13890" b="8298"/>
          <a:stretch/>
        </p:blipFill>
        <p:spPr bwMode="auto">
          <a:xfrm>
            <a:off x="467544" y="3429000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00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28604"/>
            <a:ext cx="2786082" cy="271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00034" y="645783"/>
            <a:ext cx="557216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Iнтeрнeт</a:t>
            </a:r>
            <a:r>
              <a:rPr kumimoji="0" lang="uk-UA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 - маркетинг </a:t>
            </a:r>
            <a:r>
              <a:rPr kumimoji="0" lang="uk-UA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– це комплекс заходів, які спрямовані на найповніше задоволення потреб споживачів у мережі </a:t>
            </a:r>
            <a:r>
              <a:rPr kumimoji="0" lang="uk-UA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Iнтeрнeт</a:t>
            </a:r>
            <a:r>
              <a:rPr kumimoji="0" lang="uk-UA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Times New Roman" pitchFamily="18" charset="0"/>
              </a:rPr>
              <a:t> при формуванні пропозиції та системи обміну товарів і послуг за допомогою інформаційних комунікаційних технологій.</a:t>
            </a:r>
            <a:endParaRPr kumimoji="0" lang="uk-UA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90995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dirty="0">
                <a:latin typeface="Comic Sans MS" panose="030F0702030302020204" pitchFamily="66" charset="0"/>
                <a:cs typeface="Times New Roman" pitchFamily="18" charset="0"/>
              </a:rPr>
              <a:t>Для цього компанії слід мати свій Web-сайт, на якому мають бути надані відомості про товари і послуги, а також засоби, з допомогою яких користувач може обрати і оплатити замовлення.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355848" y="836712"/>
            <a:ext cx="4648200" cy="368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Визначення мети виходу фірми на Internet-ринок</a:t>
            </a:r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251520" y="1340768"/>
            <a:ext cx="4824536" cy="1028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Характеристика головної сторінки сайту</a:t>
            </a:r>
            <a:endParaRPr kumimoji="0" lang="uk-UA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323528" y="1700808"/>
            <a:ext cx="2232248" cy="554608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Аналіз технічних характеристик сайту</a:t>
            </a:r>
            <a:endParaRPr kumimoji="0" lang="uk-UA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2699792" y="1700808"/>
            <a:ext cx="2232248" cy="554608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Аналіз дизайнерських характеристик сайту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179512" y="2564904"/>
            <a:ext cx="5040560" cy="129614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Аналіз поданої на сайті інформації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323528" y="3068960"/>
            <a:ext cx="1728192" cy="648072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Структурованість інформації</a:t>
            </a:r>
            <a:endParaRPr kumimoji="0" lang="uk-UA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2195736" y="3068960"/>
            <a:ext cx="1511300" cy="648072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Глибина  інформації</a:t>
            </a:r>
            <a:endParaRPr kumimoji="0" lang="uk-UA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3851920" y="3068960"/>
            <a:ext cx="1295276" cy="648072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Оновлення інформації</a:t>
            </a:r>
            <a:endParaRPr kumimoji="0" lang="uk-UA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7" name="AutoShape 19"/>
          <p:cNvSpPr>
            <a:spLocks noChangeShapeType="1"/>
          </p:cNvSpPr>
          <p:nvPr/>
        </p:nvSpPr>
        <p:spPr bwMode="auto">
          <a:xfrm>
            <a:off x="2555776" y="692696"/>
            <a:ext cx="0" cy="165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5" name="AutoShape 17"/>
          <p:cNvSpPr>
            <a:spLocks noChangeShapeType="1"/>
          </p:cNvSpPr>
          <p:nvPr/>
        </p:nvSpPr>
        <p:spPr bwMode="auto">
          <a:xfrm>
            <a:off x="2555776" y="1196752"/>
            <a:ext cx="0" cy="177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179512" y="4077072"/>
            <a:ext cx="5328592" cy="25202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Аналіз сервісів сайту</a:t>
            </a:r>
            <a:endParaRPr kumimoji="0" lang="uk-UA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251520" y="4509120"/>
            <a:ext cx="1584176" cy="864096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Можливість підписки на новини</a:t>
            </a:r>
            <a:endParaRPr kumimoji="0" lang="uk-UA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1907704" y="4509120"/>
            <a:ext cx="1872208" cy="864096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Наявність та якість інтерактивного зв’язку </a:t>
            </a:r>
            <a:endParaRPr kumimoji="0" lang="uk-UA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2555776" y="5517232"/>
            <a:ext cx="2592288" cy="864096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Наявність банерної реклами, партнерських програм</a:t>
            </a:r>
            <a:endParaRPr kumimoji="0" lang="uk-UA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395536" y="5517232"/>
            <a:ext cx="1944216" cy="864096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Можливість купівлі та оплати в режимі он-лайн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3851920" y="4509120"/>
            <a:ext cx="1583308" cy="864096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Рівень сервісного обслуговування</a:t>
            </a:r>
            <a:endParaRPr kumimoji="0" lang="uk-UA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5580112" y="1916832"/>
            <a:ext cx="3384376" cy="352839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Аналіз маркетингових досліджень фірми в мережі Internet</a:t>
            </a:r>
            <a:endParaRPr kumimoji="0" lang="uk-UA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5724128" y="2924944"/>
            <a:ext cx="1511300" cy="648072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Основні типи дослідження</a:t>
            </a:r>
            <a:endParaRPr kumimoji="0" lang="ru-RU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5724128" y="3645024"/>
            <a:ext cx="1547664" cy="864096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Аналіз представлених на сайті анкет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6012160" y="4725144"/>
            <a:ext cx="2448272" cy="5207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Процедура реєстрації користувачів</a:t>
            </a:r>
            <a:endParaRPr kumimoji="0" lang="uk-UA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7308304" y="2924944"/>
            <a:ext cx="1511300" cy="648072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Наявність бліц - опитувань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7380312" y="3645024"/>
            <a:ext cx="1512168" cy="1008112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Наявність лічильників відвідувань сайту</a:t>
            </a:r>
            <a:endParaRPr kumimoji="0" lang="uk-UA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5868144" y="5661248"/>
            <a:ext cx="3024336" cy="9361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Підведення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підсумків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аналіз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потенційних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можливостей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удосконалення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сайту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AutoShape 3"/>
          <p:cNvSpPr>
            <a:spLocks noChangeShapeType="1"/>
          </p:cNvSpPr>
          <p:nvPr/>
        </p:nvSpPr>
        <p:spPr bwMode="auto">
          <a:xfrm>
            <a:off x="2627784" y="3861048"/>
            <a:ext cx="0" cy="254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AutoShape 1"/>
          <p:cNvSpPr>
            <a:spLocks noChangeShapeType="1"/>
          </p:cNvSpPr>
          <p:nvPr/>
        </p:nvSpPr>
        <p:spPr bwMode="auto">
          <a:xfrm>
            <a:off x="7308304" y="5445224"/>
            <a:ext cx="0" cy="241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5220072" y="332656"/>
            <a:ext cx="3600400" cy="156966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Схема проведення аналізу якості Internet-представництва комерційної структури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9" name="AutoShape 51"/>
          <p:cNvSpPr>
            <a:spLocks noChangeArrowheads="1"/>
          </p:cNvSpPr>
          <p:nvPr/>
        </p:nvSpPr>
        <p:spPr bwMode="auto">
          <a:xfrm>
            <a:off x="323528" y="332656"/>
            <a:ext cx="4648200" cy="368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Стисла характеристика фірми та її продукції</a:t>
            </a:r>
          </a:p>
        </p:txBody>
      </p:sp>
      <p:sp>
        <p:nvSpPr>
          <p:cNvPr id="36" name="AutoShape 17"/>
          <p:cNvSpPr>
            <a:spLocks noChangeShapeType="1"/>
          </p:cNvSpPr>
          <p:nvPr/>
        </p:nvSpPr>
        <p:spPr bwMode="auto">
          <a:xfrm>
            <a:off x="2555776" y="2387104"/>
            <a:ext cx="0" cy="177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sz="1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Соединительная линия уступом 37"/>
          <p:cNvCxnSpPr/>
          <p:nvPr/>
        </p:nvCxnSpPr>
        <p:spPr>
          <a:xfrm rot="5400000" flipH="1" flipV="1">
            <a:off x="5436096" y="5445224"/>
            <a:ext cx="504056" cy="36004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r="6300" b="18562"/>
          <a:stretch>
            <a:fillRect/>
          </a:stretch>
        </p:blipFill>
        <p:spPr bwMode="auto">
          <a:xfrm>
            <a:off x="285720" y="357166"/>
            <a:ext cx="3571900" cy="207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067944" y="548680"/>
            <a:ext cx="4714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9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2.Основні </a:t>
            </a:r>
            <a:r>
              <a:rPr lang="uk-UA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принципи та засоби реклами  в мережі </a:t>
            </a:r>
            <a:r>
              <a:rPr lang="uk-UA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Iнтeрнeт</a:t>
            </a:r>
            <a:r>
              <a:rPr lang="uk-UA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endParaRPr lang="uk-UA" sz="39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2643182"/>
            <a:ext cx="77867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Реклама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це використання платного місця і часу в засобах масової інформації для створення іміджу і популярності фірми і пропонованого нею товару. Її мета сприяти у результаті збуту продукції.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286256"/>
            <a:ext cx="2457472" cy="184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4429132"/>
            <a:ext cx="50276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uk-UA" sz="2400" b="1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Інтернет-реклама</a:t>
            </a:r>
            <a:r>
              <a:rPr lang="uk-UA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це форма подання та поширення інформації в мережі Інтернет про товари та послуги з метою їх популяризації та продажу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l="10901" r="8430" b="4166"/>
          <a:stretch>
            <a:fillRect/>
          </a:stretch>
        </p:blipFill>
        <p:spPr bwMode="auto">
          <a:xfrm>
            <a:off x="428596" y="3071810"/>
            <a:ext cx="264320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uk-UA" sz="2400">
                <a:latin typeface="Times New Roman" pitchFamily="18" charset="0"/>
              </a:rPr>
              <a:t>Iнтepнeт-peклaмa мaє, як пpaвилo, двoступiнчaстий хapaктep.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596" y="857233"/>
            <a:ext cx="4929222" cy="2286015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2400" b="0" i="1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Пepший</a:t>
            </a:r>
            <a:r>
              <a:rPr kumimoji="0" lang="uk-UA" sz="2400" b="0" i="1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2400" b="0" i="1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ступiнь</a:t>
            </a:r>
            <a:r>
              <a:rPr kumimoji="0" lang="uk-UA" sz="2400" b="0" i="1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uk-UA" sz="24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зoвнiшня</a:t>
            </a:r>
            <a:r>
              <a:rPr kumimoji="0" lang="uk-UA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peклaмa</a:t>
            </a:r>
            <a:r>
              <a:rPr kumimoji="0" lang="uk-UA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uk-UA" sz="24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щo</a:t>
            </a:r>
            <a:r>
              <a:rPr kumimoji="0" lang="uk-UA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poзмiщується</a:t>
            </a:r>
            <a:r>
              <a:rPr kumimoji="0" lang="uk-UA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peклaмoдaвцeм</a:t>
            </a:r>
            <a:r>
              <a:rPr kumimoji="0" lang="uk-UA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у </a:t>
            </a:r>
            <a:r>
              <a:rPr kumimoji="0" lang="uk-UA" sz="24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видaвцiв</a:t>
            </a:r>
            <a:r>
              <a:rPr kumimoji="0" lang="uk-UA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- </a:t>
            </a:r>
            <a:r>
              <a:rPr kumimoji="0" lang="uk-UA" sz="24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peклaмний</a:t>
            </a:r>
            <a:r>
              <a:rPr kumimoji="0" lang="uk-UA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нoсiй</a:t>
            </a:r>
            <a:r>
              <a:rPr kumimoji="0" lang="uk-UA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Види </a:t>
            </a:r>
            <a:r>
              <a:rPr kumimoji="0" lang="uk-UA" sz="24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цiєї</a:t>
            </a:r>
            <a:r>
              <a:rPr kumimoji="0" lang="uk-UA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peклaми</a:t>
            </a:r>
            <a:r>
              <a:rPr kumimoji="0" lang="uk-UA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uk-UA" sz="24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бaнepи</a:t>
            </a:r>
            <a:r>
              <a:rPr kumimoji="0" lang="uk-UA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uk-UA" sz="24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тeкстoвi</a:t>
            </a:r>
            <a:r>
              <a:rPr kumimoji="0" lang="uk-UA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блoки</a:t>
            </a:r>
            <a:r>
              <a:rPr kumimoji="0" lang="uk-UA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uk-UA" sz="24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бaйpiкi</a:t>
            </a:r>
            <a:r>
              <a:rPr kumimoji="0" lang="uk-UA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uk-UA" sz="2400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мiнiсaйт</a:t>
            </a:r>
            <a:r>
              <a:rPr kumimoji="0" lang="uk-UA" sz="2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000108"/>
            <a:ext cx="3286148" cy="209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143240" y="3214686"/>
            <a:ext cx="514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F07F09"/>
              </a:buClr>
              <a:buSzPct val="80000"/>
              <a:defRPr/>
            </a:pPr>
            <a:r>
              <a:rPr lang="uk-UA" sz="2400" i="1" dirty="0">
                <a:solidFill>
                  <a:prstClr val="black"/>
                </a:solidFill>
                <a:latin typeface="Times New Roman" pitchFamily="18" charset="0"/>
              </a:rPr>
              <a:t>Другий ступінь 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</a:rPr>
              <a:t>- </a:t>
            </a:r>
            <a:r>
              <a:rPr lang="uk-UA" sz="2400" dirty="0" err="1">
                <a:solidFill>
                  <a:prstClr val="black"/>
                </a:solidFill>
                <a:latin typeface="Times New Roman" pitchFamily="18" charset="0"/>
              </a:rPr>
              <a:t>рeклaмa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</a:rPr>
              <a:t>, яка </a:t>
            </a:r>
            <a:r>
              <a:rPr lang="uk-UA" sz="2400" dirty="0" err="1">
                <a:solidFill>
                  <a:prstClr val="black"/>
                </a:solidFill>
                <a:latin typeface="Times New Roman" pitchFamily="18" charset="0"/>
              </a:rPr>
              <a:t>мaє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 pitchFamily="18" charset="0"/>
              </a:rPr>
              <a:t>пoсилaння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 pitchFamily="18" charset="0"/>
              </a:rPr>
              <a:t>бeзпoсepeдньo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 pitchFamily="18" charset="0"/>
              </a:rPr>
              <a:t>нa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 pitchFamily="18" charset="0"/>
              </a:rPr>
              <a:t>сaйт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 pitchFamily="18" charset="0"/>
              </a:rPr>
              <a:t>peклaмoдaвця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429132"/>
            <a:ext cx="361718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95536" y="215062"/>
            <a:ext cx="821537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800" b="1" i="0" u="none" strike="noStrike" normalizeH="0" baseline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зовнішньої реклами належать:</a:t>
            </a:r>
            <a:endParaRPr kumimoji="0" lang="en-US" sz="3800" b="1" i="0" u="none" strike="noStrike" normalizeH="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банерна реклама;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реєстрація </a:t>
            </a:r>
            <a:r>
              <a:rPr kumimoji="0" lang="uk-UA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сайта</a:t>
            </a: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Web-каталогах та індексація сайтів пошуковими системами;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реклама з використанням електронної пошти, а також служб, заснованих на її механізмах – списків розсилки та дискусійних листів;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реклама з використанням служб телеконференцій та дощок оголошень;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партнерські програми.</a:t>
            </a:r>
            <a:endParaRPr kumimoji="0" lang="uk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071942"/>
            <a:ext cx="32004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 descr="http://www.improvement-service.com/upload/medialibrary/66c/66c439621b37e14a5971702507cb6731.png"/>
          <p:cNvPicPr>
            <a:picLocks noChangeAspect="1" noChangeArrowheads="1"/>
          </p:cNvPicPr>
          <p:nvPr/>
        </p:nvPicPr>
        <p:blipFill>
          <a:blip r:embed="rId3" cstate="print"/>
          <a:srcRect b="10510"/>
          <a:stretch>
            <a:fillRect/>
          </a:stretch>
        </p:blipFill>
        <p:spPr bwMode="auto">
          <a:xfrm>
            <a:off x="285720" y="4000505"/>
            <a:ext cx="4143404" cy="2643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642918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Банери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це невеликі картинки, що з'являються в будь-якому місці web-сторінки (знизу, збоку, посередині, зверху) практично на будь-якому </a:t>
            </a:r>
            <a:r>
              <a:rPr lang="uk-UA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Інтернет</a:t>
            </a:r>
            <a:r>
              <a:rPr kumimoji="0" lang="uk-UA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-сервері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Банер розміщується на Web-сторінці видавця та пов’язується з сайтом рекламодавця гіперпосиланням.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&amp;Pcy;&amp;rcy;&amp;icy;&amp;kcy;&amp;lcy;&amp;acy;&amp;dcy; &amp;kcy;&amp;ocy;&amp;ncy;&amp;tcy;&amp;iecy;&amp;kcy;&amp;scy;&amp;tcy;&amp;ncy;&amp;ocy; &amp;mcy;&amp;iecy;&amp;dcy;&amp;iukcy;&amp;jcy;&amp;ncy;&amp;ocy;&amp;gcy;&amp;ocy; &amp;bcy;&amp;acy;&amp;ncy;&amp;iecy;&amp;r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385512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AutoShape 4" descr="data:image/jpeg;base64,/9j/4AAQSkZJRgABAQAAAQABAAD/2wCEAAkGBhQSEBUTExQVFRUWGR4ZGBgXGBocGxobGhoaFhsdHRgfHiYfGCAjHRoZHy8hJigpLCwvGyAxNjAqNSgrLSkBCQoKDgwOGg8PGi0kHyMqLS80MDAsLCwsNCwsNSwsLzUsLSwsLCwvKjAvLCwvNCovLCwsLDAqLCwsLC8sLC0sLP/AABEIAK4BIQMBIgACEQEDEQH/xAAcAAEAAgMBAQEAAAAAAAAAAAAABQYDBAcCCAH/xABBEAACAQIFAgQEAwYEBAYDAAABAhEAAwQFEiExBkETIlFhBzJxgRRCkSMzUmKhsXKCwdEVJKLwFkNTkrLhNIOT/8QAGgEBAAMBAQEAAAAAAAAAAAAAAAIDBAEFBv/EADARAAEDAgQDCAICAwEAAAAAAAEAAhEDIQQSMUFRYXETIoGRobHR8AXBFDJC4fEj/9oADAMBAAIRAxEAPwDuNKUoiUpSiJSlKIlKUoiUqM6lzg4XCXsQLZum0hfQDBIHO8GIEn7VxnEfFnN8V/8AjWbdhDwdM/8AXc8p+wrRRwz6wJboNyYC4SAu80r5mzLqXNziBh3x1zxTEi24AUneCUAAgbn0rfTp/NW8wx94+4u3/wDatr/xjqYBqPaJEi+yjnnQL6KpXzu2Dzq1uMbfIn/1XMe+lhvXcel8Q74ZDc1EgAam+ZoEaj7nn71jr4cUoh4dPAz5roMqXpX4TWNnmsykstK8o016oiUpSiJSlKIlKUoiUpX5NEX7SlKIlKUoiUpSiJSlKIlKUoiUpSiJSlKIlKUoiUpSiJSlKIvNxAwIO4OxrnPxHxuGyvDG6ihsTdJWyG3g93g9kG/10jvXQ8TiVtozuQqoCzMeAAJJP0FfMHVPVT5nmfj6DcQMFs2jMaAdgR/MfMfrHavQ/H4M4qrl2Fz0UHuyhWb4a9Is58e+YL+Z3c8IfNux7vyfaPU13TA+EUHhFGUbSpBG3uK4Zg+gr+YnVibtxyT8tuBatz2AIgx7AfU81HfCbM3wuZPbRpRgyuB8rFDs0frv71rq4b+X2tVrwSwTF9BwO/78VwHLAhfQ2Le2ilrmkKO5jsCfvsDUJmHV9uxJbw1slNVu4XgOSpYCNPBHcajPbioH4sdYWsFYtmS2Ib91bB27HW47BSAQRDSIBHmrluQ9E38c6viNTsQNNsyFRO0x8gjhFj7V5lPDlzO0eYb78grg5otEldtwHWVu5Ze6ylVHy6CLusb/AClJBYQZXsIJ2M1u4LqOxdteMH0pq0nWCpU8wwPy/fbcV87X8Iq5p4OCZ7S2mhntO3zL+8dSTt3Uese9dXwOGuuZvWsRq1eJ4hYCzo0uCHbV8oFxm2GpWkjcAjuLw5w+Qh0hwnS46q+i2nVa60EcxEePyrp/4mwqvaU4iyDeGq151/aDbdTMNz96l5r5iW9/xDH3MQdPg2dkDFUUgE6ZkjdmLXG+pqa656su3rWDy+zfW40h3e08w0kW0Lqd9I8xM+hMVd/CdnZT3cJPLr4XWYxlLp0ML6DpVf6MxD/g08VmbSsa3MswUbsxPrzXLurviPicyxLYPLWa3YEh7yyGcDYkEbqnYAbt94rPSouquIboN9oXCYXYMT1Fhrb+G+IsI/GhrqBp/wAJM1IzXyl1Bk+Gtvbw+H1Xb8nxW1BgSYhdtpG5MEx3JMx0/NerrmCyAKXm8yjD2jO/yw7A8+VZg+umtdXA5GU3NdJeYjfr0UQ65Wld+ImJxGeN+GusMJZ8hUAFbgUwTB7uxgMNwI966PnPV4sKAEJuQsyCEQtxqb/QVwvKcPcsWVs4VPExTDxLhJASyIOkMSQCwXfSe5MzxWTo3O8Vea8t6/du23QAi4xYB9QKEA/KRDcRtWx+AmXADKwCefPx24qio92U5dV9CYfFMttfEZWePMVEAn2FaGF6psXXdLV1Ha2xV1VhKkGDI5578VReperGweAL6puaRbtz3ciAY/lEt9h61z3o27+Fi6TDuNdxz+W1M7n+Y7+p8tYRhQKZqOOkDqSutqZhZfS2HvhlmstfOeD64xWLzNL1q7cs2bWwVTGpAd9Q4Yu0czG3pX0Lgrpa2rMIJEkVRiMO6iRm3Eq9plZ6UpWZSSlKURKUpREpSlESlKURKUpREpSlESlKURKUpRFxz47dbwBl1lvM0NfI7Lyqf5vmPtHrUf8ADf4fkw1xSsiXY/lXnQD6+p+3rVw6i+Fdq7jBi7SxcL63BYlWb1KmfrtA24qhdW9Durlmxl64ly9oIQAoHO+kgXIEDsa9dmIpNw3YMfln+xIPlabe9hxUQxznWEqzfEP4oWMJYbB4Ble+w0F03W0DsTqGxf0A45PEGl/D7K1wzLexDaNUATMhZB4G8ttt6fWvy90U2Du6BYJddL6mKsdBcJItjgliANifeuvJktp8G+Gtjw7960zBbwh41ABnA1FQWg+vtIIql+Lp0aLqOHuXauNrcByVzaBlr6n9Sfj5XFM/zZcVnly5fYeGt0omowoS3IQH0UkAn/EanMy6+c4J8PgV0sqlsViQTpAJgKjEAyxIE/pI3Fn6j+EVgKL7uAVQeK0lVZlEFu539Bua3Olvhmr4J1xCaVuyVtCV0LPkJ769gSTJ3g1fVxWEeyjZ0tEEWjW56qvIRmjSbFcr6Px2Gwtprty4TdZtItompmiCvMKAWPr+Uc1betviBeGVfh2I8XEuyhlCgCysBwI33eUkjcavSrFk/wAHls3JEAfxE6nj2MQv1Amtvqr4TWrzWrtkRcthVAYnQVXcApwBJJ2iZM80xOIwtXGCqM2T40AHBcbIplsCTv5rlGXdOWLYH4hS2m0btyWMCN9EJuDECWIE1rdHYnC27l3EX2FoD5EAZmhiZ0jvAGnc/mruuSfDexbwr2r48Z7xJusZEmCABBkABj37z6RW8H8GLdq7KgaQdmc6yPoCAv3IJq2j+T7RlX+QTLhAAiw4cht0SoxoIybLS686+ZsltrhrL2xiVIYnm1a1aQWIEA3BsBPBPNUHpbIxcsN/zi2UYxcth1RiF41FiNjJjkV2zMclw34e5gyfEdk1lWJ80biT2mPrXKcV0RZFtLypqVm0kM5hT9AAY+9TwWIpU8O9gBa4mxgOtrF1mqVGh1ypPpLC5eMSuHst4hIJuOkkBQJ810xqkwAqCJNV34hYhcTmbYex+6skoN9g3N1voCI+iVYBhBgcPexGy20T9kgXTrut5UMfMQCZ8xmAaoeAveBbFwjU90yZ50KZbf8Amb/41zDnsnOxLpOXSd3HTy4cAmcPEhS2b49bGCFm2CGuswkiCUAGtye5eQo9BIrPkOa2LC27aFrjaTcuEDSFaJMkjcjZABt771nzoW8TbW74Y0WwdLBtEA7nVzO/Yb1A2sFcum2NrOHcmCgBLFV8TSN5ZyumAxEa14movxVMYctdmL3Onl4/C42HhbfVueLiMZbRwwsWYDAbkkwbhHG/5f8ALWPOCb1pr7A2sPqC2rc+a40GGb+VQD7cAck1u/8AD7L3C1pBcPd5OgtsNWk7EnzHYkce9SOb5agw5S8ruwZX1gkRKnbYQJ4j2rQzE4fLSGU2uSefAfvyUc7WWlaXR+Mw1nwFLF7lx5ZQICQSAXciNKrLbTzX0JkOZpdtjSwYdiDIIr59wGWObJuILKpB021J1XIMSWksQSCBwODV56L6jS3dVLakB1DFfKNBjg+pjtWDH1G4iq6oyYPHX022Um1ADC67SseHvh1DDg1kryVrSlKURKUpREpSlESlKURKUpREpSlESlYWxqBwmpdZmFnfYSdvoZrLREmsOKxaW113GCrIEkwJJgD7kgV5x+OSzae7cMIilmPsBNcrx+Nu497mHv3hav2312LZ2Vjc0m2mscuuoASDsxPYkVudC0UKBqGTYDU8lNdSdasbausolrFNYv2ph3SCJkQVkBiADzG+1aeWdAJiPxOglcPcKPhbp1SN5aEJG0DRqMEjTBIqf6f6LGs4rFqGxFzVrt+U2xPl+XcE6edyNzU3is2i4bVlQzJp1knStsNwD6tG+kdoJiRMIm7lqdXFLuUNdz0IPjBmDuDEKK6Z6du28QcTeJDeCtnSbhuMxDF2dngcngdh6cD31JgxbujFW7l5LpUWytpUcOoMjUr+VYJ+aRzUZ1F1Li7Nyx+7W2zwSo5MyVaZ0jQGO3MduK3esrgbRvsRM+vp9eTXM4ggKpoe54J3t4DZUPOczx7Paa658ryu6sszsSoXQGA42JB4NaeKx9/Q2q9fLG6Y/aNuTzIB9JgfSp7GWmttpJ1bCY9x/wDfNMJ0bfxD+TyWpBDtsI4MAb3DtO/fvWCqKxcIMr0SKTWyQAq/hviDj7BazbdrxaAgbzMpkcTJPdYMjf2rovSGT44RcxWIcSSxtmCSSIgk/KvsP6VJ5D0nhsEupQC8ea68aj9/yj2FYuo+pDaFtbembh0hyZVeOw55/pXpUaTyAHHS/wD1ePicRTEloUzmOYpZttccwo/7AHuap+bdUPdVrIV7DsupCW3IG8GOJFQuNxdxzdsNcLtqFxGbvHt2+lfltLly4Ll2AVEKqmeeSTXq06Ea6j/UW5rxauJL7DT/AKDfkv3EXr7XrV1tOpfKQv8AD6k9+TXvD4QJq7hm1QeAfYVsATWh1FnH4MLqUFmI8pMMQe6LB1RxOwHvV5LWD7sqWtLiqv8AE0Xbq2LKj9nqL3GkRq+RZEz5QWP+aqxhcB490wGKiFRR6KIGo/p+tXzG2kvwbiMgkABgSYO/YSJg7wSJHlIIqKZXUqttUQLMsygsRuB5RtOktuZ+dhHBqqpWL2im0WBJ8Tx6LWBDYdZa64qzhiDcLO8ALZt8gNuRtxKx/wD0EzpIrVxODv4ozdAt2wZS0ABBJYkmON2b6CBwBUxlmRBZ8MQTyxksT6ljuakkFq0xDtLDkbSJkjb3jj6VxtLdyqdVJs2wWtk2SBQIEAVk6oysuEjZG+eBvKjaPqNon1itzD9SWGYW7ZLMZgBW5AkgkiFPsa3MV+1tOqnzce6uN/sRV1iICqghUbH4y5PggAsNQNy2BC2vmAAUbNEiO0TXnJcQmDZbpJuWz5SdBGjURLaj5jHHofWsVvC4mxctvZ0ghpfeSyvEgr6bEH3B9at2G6c8UmflcyF7AGfL/N9fciKpglWAwr/0rmn5SQVPBHHt+tWmqLgsKuGtSxCKoge3oAO9WjIc3XEWgymSNjWWs28hbqTrQVJUpSqFelKUoiUpSiJSlKIlKV4a5RF6Jqv9R56bTW0tOouM4HhtEvqVtIBYqPmXeCTAqbZ+5rn2Kv2r144hDFu+wGq5+fw9CEqp4ClUcaiIIYgGWqDitOHYSc0WHHSTp5+e+yl+lMEj3rtws5a3cJ8NiT4ZcFhvCsYFy4IcNEkAwBVtd4BJ4An9Kiel7CDDrcRGQ3v2j6iSxduSSQP7DbsKjs+63/DYjR4DvaQoLt0HZDc3AiN9oPI5Arn9RdHN7apFIdPvtvsqnnHWJxVy4ieJcw1+yqaEA127jFgsrPzFxB3ggiDtVu6V6R8ALdxGi7iRxcA+VdC2woO0wqxJE7n1M4+jOnBae7eaybLm5cVRIg2mcXFkAkSOJ9qlMR1RYW4bat4jjlUg6f8AE0hV9NzULN7zir61WR2dEWHT39DpNpC2M6zIWbRbUAx8qT3Y8CO/rVN6Q6vtvg2fEFLbXHe5LGFfWxMhj/D8scwBW31pmQuYaRZdmSWVhBCvpIBIBmN+QCKjMly/BNhcGi3VusqC2VHDMq6m1LsdifvWepWiXDQKtlNuUArxjc6t46/btWf2iWyXJXgtp0CJiQAzGe5YRxU5fya4+GtpBJVmUCQYU7qZ7RFb+A6XRLniKq2wV0sqiARJI24HNaPVXUqYO0x+VLfmOkyWLbAR6kn/AFrPne0Gq9trADczopipoyntdbmD6atpFy+Q7KOPyCB3H5th32qKxvWV2Va2ES0WgA/MRMT6KKr2S9fJjQ+gumgSwczt9p2gVE5j1Rh2QuTqgck7D129q9nAZK7TIIIsQdR6+q8n8jVqsIk66R99FZc3z8Xbyre/dBZCzClvUxztVdXHBx4CtP7TWBuWRBwf5Z94ql5v1BeuXEGGdvDFvT5lBkkkllU8c7H2rX6YxeIw9y8SSTeUqSGltU+V9e6yNx3mTW8ODYAHxpFuq84szy5x+eh6K94/qABmKESohtKgvEkbE7bEQaw3s9uWuWP8YZjtAgyy+UKATG5/vUBbzK8XuP4CkDV4nC7xJ3O5gSxAnbc+tftzBXQNNwLdZjHhhvL4ZgEAfMSfMC3A0HvFDVGisbTcb7KyZ18Qry31WzYS0jeQXGUt+1iYDTpO8Abd+T2wDFNdLE3GxFxoPiaV0gqYUAn5FALGAskkbiKxrgXZfD0B95FpeNhAkknfnj177RkzXCY6zbHhWV43W2dRH6CodmTd3krDVj+vmtohraAgHvsAAomJgcKNhUFm2cPZI129mEglhH/TVaxud4kXNF5HtsOdax/UitXF5+zIUcxsCpI2kCBuKnnaBZUFrybq44brFdgCFmJ+4/uN61cVkt27ibboSdbnSxUtociJA/MT5Y7CDxVTw2FIxSLiFuraR1F2AQVUkatyNiAe9dYwOZJavYnClLdpsJcU4doGp1VgILc3Cystz9YgcVmpmsrm0oEyo7p/LTgr4xhu2ryXbnhX0K3I/MrtaZv3wEsIAIkjtELeT4ixmD2tf7Ld9WlZfUzQYSBv22EDtEVZ8Rjka5v5WciQW1GJJCqdI0oDvHsPvTc66kxmjEHC2kFm1cb/AJlhHyHdFHDmQexmYrjRluVY/v2Ct6YRQS0QTz795/qa0er828Gyq2/n5DTGkxA35H25qqdLdU38biXYXhbAIbwILAgKA7F9MKpPb1O1WXqTBeLaP8QrSHB4kLK9pZZVHGdY3sQqB3ZjpgSYkrtH+k+/uTVn+GfVD2rwU6jbudvQjaR7HuPUe5qqZN0xde4JgKJmRO8Ff7H+g9K6LkmU27AAA3Hc1UWFwU2PymV1FGBAI4NftRGR46RoP2/2qXrC5uUwvSa7MJSlKVFSSlKURKUpRErG696yUIoiis6zJbNuWGrUwQLzqLdv/aG522qi61tLZ8Vf2Qf9w6hlt2lmbwYA6l0FCLixuT3mbL1FjmOITDmEtaPFa6wB8yuAgUkEKQ2k6oJXkQd6rnivawGIuuvgWPBIaYaddwKGDLOsKpdQZJI0bA81HvGAvRo/+TJdodvTXYjW11KYjLsXj1Ny1iDhrH/kIoYM4HDuwYEBokDfYjb1isjyDEYtrjXMQUdX/D4tInxFtxBniSpCzHae5FYrObYrBYZ72AZcxwnFpQ0tbk8EDzDTIlR/01VLuT5lj2Y4m89tbramsYcQpMBfNBCkwANyxq6nh8/eecvU/oLlTE9mCxkEbEAesj3mCAQul9WdX4dHGHbE2rSwTcPiqGO8C2IOoTySO23etAYbDYi2jWSvhgSj2vLIRpjcbjUDzvzXMMH8O7bX72G0XBctiRNxZaDBjyR3FdJ6Vy9rVsyfkUAW/wCDgD2MAGKoxTcOADTeXO6QFmaXixEBSeX4tiGW4hRl+UnhljZuZX0O0bV+ZBlOHsXheW2qlyQzCGAJPzAz5QSSAfQ/StPH5naw1zxr91LazpliJPlBkCZYSYMA1r5b1JhHtzYu2nUMV8rANDEkAoYYzvAg8ViDHjvtBjpZTkaK6dQZqtm3LMqzsCxAHBPf2BP2riua9a2b9xsNiFc27kjxh6CWUhQJJkDiR39qul93xuXulz97bJJH8SgkqSPpAP096q+G6KTyvdYwFBfUVVVUblWbfSBuPT0r1Wtp4mjE2O/MfsFefVNShVmLhRuXXsJhbFz8Mz3Ll0lNTgbCOeIgb7c1CYnK9SRETMGDAIAldtzHMx3FWLq3PEwgUWLKSVJUi2oshfllVKzeYD8zbCe9VvJ8Zev6gJVVgve1aRp3JDHuAASVUcKatoUGYebkl2pOqzVn1K5BO3BZspyy2tosSHO8MW0okHfVMQNuD/rUfdzuzqGovc0/+iqom5loLbtuTuVHbkCv2zYfHXTbt6/w6mf5nPbbux7LwP1J281vqVGCwwncNdiNFrTMjV+dt/Mx+g9K9alQbna2rN9Y2HE/C6KQFzdS3/FwiBrZcLdQFEJZmBEh2AkmAJEbgk7bCt3Lsdh0P70M5AmT5iD9eY9O1RmGykWrL4tzoS0oS2TM8xMDuSSYFVHH4RkvJ4TC6H3Ujct6n9TG/pWR8McXNEibdNvFQLSbbei7RZwlq6gOrT6FZBB+24+tb2DzjF4cnQwxNsDcOpFwAT/5ijeOfMDx96pPS/4gW9DBg07aQSQR7Af1FSi5kcLhmxGJuXWRmcAIwUkqAPmKksxLABdtgSTR5BF1CmHT3Vn+IGY/irNwYiz+HS0ylbrMjDXE6CJlwVMwkmCDpqgLnWX+LcY2Lrlri3FuoFtC3t5kWzqYG3q3AkNsN6/fHvZjdXEYolrVsabVstChViRO2lQANT8k7fTxi8SMW9u2m9ixMuFAnUR5UAA22AA+prVRwtIPDa5NheNvk8lriJhXPqXGWL99lVVuEl1Blolm1BiADIA7bT6iq/gc4XE4tli42nbxiwA0ooRfKBsNlA3J4nvU1a8LDW1vYpxb8R4UCTv824G8D17bVs4LJLYbxR4aWfmAQCG7hthvtuOeazNaI7wOlv8AfwqLCSfvysmHypvHkLLBVcPIWGGqdyGgQZ2UkxyKy4bL7dhFwru11bquwUKwsjWSdRInVu0S7e8bVtJiR5r2oJbUfM8KvruxPHaK08F1XgnK4a1eTmEAVgu/5QYAn09fvQMB0URnhcUxGGa1fdFJlHIkAidJ22/Qwa6j0N4luzc/ETqYhhqEsQR3MyPWDUjfySzr1hIcndiSWP2JIQd9qg85zQXLa28L+1NwwAhkk8EN3UfWNqqYwMMypVHl7dFOWcRf1XHXQLSjyzsS3oP4voKy4PqTUP5hsw7qw5BqMwnQNl18DFXg+Lu22Npde1rTv5VmTxuTyJiYrnQy+9axBtKWS4raWAJ2juTMRUzVLdlW2jI1uu55X1SFYajFdJy/HLetq6EEH0r5jzOxbazau4TEPdPF23cZi2rczo2Ec8bbA+tdq+FeNu/hfDurpKcf4TuJ+nFZq1zdbKILRBV6pSlZ1oSlKURKUpREpSlEUP1DlfiaLhAYW9WpCF8wZY2cwbZDBTqBG087Rxz4pZtdS3Yyo3Q1xmN7ENPlBdiyJJ/KJLGf5a7Znub28LhruIunyWkLH3jgD3JgD3NfNOT5bdzPF3MRdBPiXJIHcnhF9ABAnsAPavT/ABlBjqprVTDWCT+uq6+q7s+zG5WznPUV1MIMNgy6YNToe6PKbzxqaO+nuQPUT2FbnSPWjZRhnI/a3r5DJaYnSigEB39NU/KNyAp2BFRXUV84vFrhrEeFhwbaRsm37x/ZZ79wB3Nfme4tLGHXC2YJuxcu3SPM4B8g9QsjVp9NNfQtp4epSbScO9UMxvHE/bmwtKzd6Z4Ke6f6wu38UMXidKuHgNaQgkaTqGkTP5R/mqz9T/EBcKniqri8w0rbdIW5I1ap1TpWQdvYdzVQ6fzDDC8Eto7W7aNN5/IFOmZVRMszxyeO1QvU12cwXxTNtBb43BUhbjEeslmNfOD8a3EfkzSa3K3WN4HzwWjtnBl1nwuDfFXxexha9eubqhOwXkSBwscII2rB1BhrdzGLh7SIptjTcdFCjVyxgbeQbTzsalbuYKzv+BZmfSzXsVcXStsQSwtA+aY2BMH0HcQGQYqzaS41zW1xiAqqslgZLDUTtJ0jv969HBtxU1K+WAwQGdbCR6mfhVnLZs67q/4bqgYO3auB/wD9ZIYtbEDczMkDv3qz53iMM1pb7DxLF5YlRq2IMGACZHH9O1cww+T/AIm+VDHxdIItLG0xqGo7DTJ5A4+1W7obOlAbA3JXc+CGjaOw77jf6/WvmcM7s3lrjc+60YoCoBk2Ci2xCmyqYiSmHabbXVIJQlgAVHnPlKEiIIVh2E1vqfPy9pbNtSiOdUHkW18qDbZQSuogd5P5jVizPphmxCKyudGrU/JYNJYe+0AD2qrYrBsmOt/jFVFITygyq24hQSPSIaN5Br6D8dhhWxALrgSY6cF57HQIW3gbrGwtrDkYe1Gm9ibh0yzbsFPuBECWIHYTVm6S6bsFQqOhQ78jVcg8kc6Z4HH15qrdRY5bgt4aw4unVqcqItrAIVV2AgAkk8CspS0ja2ckWbKsifxEeVSfQF4P0NXYt4c0PaILnG3LifHbThouumIUl1/jvxGKt4CyfJaM3CONcb/ZF/qTWpjcf+AIcBfFZIsWyASqQQtxwfqSo7nfiobp3MGU3dFrxcRdjS5OyydTkrG87ckD1r9zTDImKVb1xrjSrYi6JJJaCwUGJCqYHEmeBAraPx7nVGUH2EZjxP3QeKQAFY+hMFfFvyXmU3GDsDc0wu+ltyJJYk/od61fiXnvj404cMRZtPLQObrAeI+n12iPr61OZHnWpL1zDWSW2Fk3IGs/KPLsq20Edzwd+1VDKrQXGXvxbILkuSz/ACeJqkkwIj5iNo4rPhKQfiH1ntswE5RryHNdk6LdxY8dACRg8EB5A5/aXgvoPzb7/wAIJnc1aMl6fKsFCKqpxPyj1JP5jG5P9qqGa4hcXikVGL2bKw1wyA2+piJ332VQeYFWbqbN7lrLWZlh7zaEPdQwJY+3llR9aoxDc+QNsXScvjaTrJ5rjp0VczTFDH4/ykth7Ow/mAO5+rtAHtHpV4w5WxhzexTyqjWVEQo4UD6mAB61ROnszs2bKotu5dvsxJQABTGyy+50gSeO5qX+It0fhrCIZVrh1kCASijT9RLMR9qnXw7+3ZhogC19ydT94Lhuo29jrmZXfFvyuHQxbsqYE9gPUx8zc9hEitnGdM6cRbvW1RLQ0mF1SCkE7GZkjkHbvFbPT2Y4GzZtPevgFF/dhXLaiTq2Agz9YqStdRfj2NuypsWo/e3QNRE76EGwgSZkxXX1auFqvDBAEtuPCTzOoQk6AKO6kz8W8JpttqvX/JIMwp+ff6HT/mrWwWJfBWxhsIA2LZZvPsVtT2JO0qNt9gZ5O1RF/wD5rGxhvJateW0x/Kin94x/iYkt6y23atjImS1jbiC+BaXVqNw6Vu6dtxMHclgNzt61opYMDDGSM0ZsvIaTHtv4LotZbmU5QUvLeZnu3mb96S0a4J8v5nJgjUfL2r110VUI0Riry+G4DagEEeYGB8wIUQAIn0qSwWZJdd7eEJglZu3ABbDkqSLatJ+YNcnaJIAggipjOw+OOIdGuqpK201QYUFbe8HgwYrz8JRq4qvDhOUTGmmg5KwwLqwZVhrOCtLexHy2+EEart4jcD2UQpPbf1rY+HmJxOIzJsYWYFjpCqSFMiAsd1Rex/lqu9R4N1RLmJIN67Oi2Pls21PH+Ik8doMyTtfPhl1BZS9Zs2bTsqpN2640qrESQoE6mZyBJI2HBitFWg5uFfiT3nOJHIDf4Houg96F263MCea9V+K0ia/a+bVyUpSiJSlKIlKUoijeoMitYzDtYvIHRoMEkbjcHYg7GoHpb4fW8ICDBWCFG+wbnfmTPNXClSzuy5ZtwRcszn4ZWcLZxNyzptIyGANR8xEINyT8xGw7xXM8Zh7Sg+LaYXLf7NRcBEBTsGhvNC/c7+1fSmYZYl4IHkhHW4BMAsm6z6id49hUH1L0Fh8bc8S6XDaNA0EDeZDcbkbjfaouq1+0FRryHDeb+avpmnlyuC4FmGcWltqiMXcHdVthbayOATzv6D71qXs+bEupvW7RiFXYrA7AQRI9jV9xfwOxXiEW71hk7M+sNHuoUifvUUvTQy6+6OVuX0P7zykKrCV024ItMwnzPJ/hBqlj6lJ/ahxDuM381po0mVYYI++pPIAlRNmzcddaFPD1sioAFB8pJ8vf0J5NRmNPglkAFpxz4ayf/ezGBBnarVmHSf4e3Ye4t5AxZxqMDYwuwB0EpuQZ2naauPQXSmX3jqNl7t8LquNdkqrExpH5TPIjsKlSxFUFwznva3N+vFRq4OowZnCQOEcY8rKidLFzZtthrM3bbMLjsCqlGJmbh24g8njirt0/8O2fEWsVcQPPDB10IFkqwH5yW2kccx3rpTZFZYQ1pCIiI2iCIjjhj+tbyIAAAAANgBwPtVbMO1jy7dZJbFtVVc4y/RJMHaZA5rkXWeLRvnW2QjR5gZWfcEEA/ptXf8ywfiWyO/auL9W9GBrknhtiO/2969ajWeLtMELBUZldK57iMyW2NFtbctGyb+4JJkt9CY9am+ncoZ1dmUMlxQQW5J4ZGHJ3HP0rbwfQKWyGdojf3I7bdjXvNuoRZKpZiByAZJgwQSDxtzVkuLs7zf1VD3zYKXyPoskhSFtoeVSdTD+diST9Jqnde5mlvMLyWrVv9npTUVmSqgEwfKT2mO1dR6Nzpb1sv/CN/wC/9q5Few3j37mJvlFttc1Q0hnDMxGlRu2wO+wrr6jw7M1xk7yZ81NjzqVnyTqqCAxd3YwY3ESdl+0bfX2q55jkNrFaWSyCYHmfUpgbAGCJiq30rmFgFkXDG6CxKsXCQDxMKTsPLAP+9Xyzcdrah2CIoidgTHr+m/rNQouewy0kHiLHzUnOvIUVgshS0Y8p0DUEUQs8ydpJjuSTW9mOBW9bK39JUkEKQdoGxEGV3J39Nu9Z7RlWS2pIiCxHO/E/Tb29qXnt2SGcyx5J/T+9WAuJzA31mf3uVWXRc/fhQS9OrZ+dhaslgv7Mcg8FjyR9T2qfzHD4RsN4UK9v8pmRIneRvI39/wBaiupsS7WptLq0gM0EEkaS3y+g4+9c/wAuxyvf0szqLkQJ2RjBVio5E+Xn60c8h2ckzxm/muZnuU/isstWb2lUtERqD6S230YmCPpXvN8IZS/aYsQrB5kyhU6hA7FdQjasv4E6tbMtt02MTCEFk8/DAC4EBG4h++4qeyLLXvSFXRvKlSdvMHEHtDavs0VTVruqmXEk8SSfdXsa7VyqVm2lonw9IXWSvhS++kNaYoxlhv8AKSImdyYqTyboRsbce4LAAZiTLELuZ4H+9XLp74RgXTcvsW3mK6bg8AlpQqKAB6VBuKrU3F7XmTaZWjLKqPTXw2tWCj3AGZPlWIVZ9F4n35rXPwmsLfNy0q2wxk6QZE8xJOn7RV+pVAqvEw431vr1U4CqGffDbDYi1bXw11WvlYz35mCJHsazZD0Haw+knzFeAAAo+ijarTSuGo8tDCTA2m3kkJSlKgupSlKIlKUoiUpSiJSlKIlRGP6htWZ8TUCpIIClm2AMhVliCCNwPrFS9Red5MLwDqF8VAdJO0gwSuqDpBKqZgwVBAkAjhU25Z7y/F6gw5urZF5DcYSqg7kESPbjeK18ZlOGxTSGXxEdHL2iusEA6NRgyNJMBu1R+D6dvkqtzQLQeQBGoABTJYcksCT3kzJE1N5PkNvDgaRLRpLn5iBvue++59SSe9REnVXOyU4dTJn778LrHnuQDFItt3KoGDMAFlo3A1EHT9RvW7l+W27FsW7ShUEwBPcz3+vHatmlSgTKpL3FoadB+0pSldUEqv8AUeWSC4G/9jVgrxdthgQeDUmOymVFzcwhcJv4h2a4o/eKTqXckoB8ydyRHmA7GRwaq17DrBhfMx55knbnaKu3xL6UuC94loEN6iR/Ub7jb7mofpnLMXat3Bpt63IhmWdMb8evH6VuaS5ea9kKOy7AX8KVF4FVujYgwQWEjUsgyJg1J/8AgTxvPIgydzsCeeRPptMc1sDJ7Nl/Hxl8vc9zJ+gUbAewitXPuq2urotW/DtcTciTO3y77+nFTi11Deys2T9JJhF1kruJ1sQPfY1pY3OrGoeY3AsyqDyz28xIA96pL33ubszXIHNxoUDcfLPYiINLr6ZBgiO+yrz+o/TnvTaEzXsui5TmqXQQo0xvH1PM996rXV91pO8CJk8enNReSZowuhrYOxGotsigsF3PpuF/T1q43j45SUkjdVAB0kAwZnlWBB7cetcdVAEKTKRdcqr4XEnEWXtSbIOnxgBBVWIHihSQWGkyY2jSfU1H2OiGu3kI1bDReMs2l1lCCxEsSVBAHGocVb8P0lcv3WJTRBg86ioL6VLTxpbTtyAK6fkvTq20AgAADbsI9B2rKXSZK2NpgCAqVlfw/N4h7wGvafcgQTA23PmnmTXQMsyJLIEAVIpbAECvVUlyvDUpSlRUkpSlESlKURKUpREpSlESlKURKUpREpSlESlKURKUpREpSlESlKURKUpRFH5vgQ6zG4/tXOercUbVoomzvtP8Inc/XsBXVqpXWuQhkJA9x/37Vpov/wAVmrMm64zdVi5kjf8AMxliZ4g87ela2ChgWZTsAWa4RGkkt9JEd+4NesyuwSpHmBncdxxXq1lN25ZN8DxWtmFVW4OgsYI3YckqBtHoZq5zwFjbTLrL8ulf4S5G/eBIngfMGBPtWLMMOx8OQxQuqmCDpUqtwERsdSNtv+Ug8VOZXYVtD21Lsdgq/lJUKd40gJcTUARurkb81cemug7jaTe+UcIAAo3ZgIHOnUQJ4GwgbVU6oTotDKIGuqrmWdK68QxtoTbI0mJ0mZUsinTG2h4PcGumdL9LG1aAfduSff61P5fk6WwBAqQAqkujRaQzisGHwSpwN/WtilKrlWJSlKIlKUoiUpSiJSlKIlKUoiUpSiJSlKIlKUoiUpSiJSlKIlKUoiUpSiJSlKIlKUoiVhxeGDoVNZqUFkXHusegGuXNVsVmyD4dvoVbh0qIJUfxBtYaeQRsJHp711W7YBM16SwBVpfKqDIUPlfTlu0NlAncnuTzUzbtgcV7pVZMqwCEpSlcXUpSlESlKURKUpREpSlESlKURKUpREpSlESlKUR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data:image/jpeg;base64,/9j/4AAQSkZJRgABAQAAAQABAAD/2wCEAAkGBhQSEBUTExQVFRUWGR4ZGBgXGBocGxobGhoaFhsdHRgfHiYfGCAjHRoZHy8hJigpLCwvGyAxNjAqNSgrLSkBCQoKDgwOGg8PGi0kHyMqLS80MDAsLCwsNCwsNSwsLzUsLSwsLCwvKjAvLCwvNCovLCwsLDAqLCwsLC8sLC0sLP/AABEIAK4BIQMBIgACEQEDEQH/xAAcAAEAAgMBAQEAAAAAAAAAAAAABQYDBAcCCAH/xABBEAACAQIFAgQEAwYEBAYDAAABAhEAAwQFEiExBkETIlFhBzJxgRRCkSMzUmKhsXKCwdEVJKLwFkNTkrLhNIOT/8QAGgEBAAMBAQEAAAAAAAAAAAAAAAIDBAEFBv/EADARAAEDAgQDCAICAwEAAAAAAAEAAhEDIQQSMUFRYXETIoGRobHR8AXBFDJC4fEj/9oADAMBAAIRAxEAPwDuNKUoiUpSiJSlKIlKUoiUqM6lzg4XCXsQLZum0hfQDBIHO8GIEn7VxnEfFnN8V/8AjWbdhDwdM/8AXc8p+wrRRwz6wJboNyYC4SAu80r5mzLqXNziBh3x1zxTEi24AUneCUAAgbn0rfTp/NW8wx94+4u3/wDatr/xjqYBqPaJEi+yjnnQL6KpXzu2Dzq1uMbfIn/1XMe+lhvXcel8Q74ZDc1EgAam+ZoEaj7nn71jr4cUoh4dPAz5roMqXpX4TWNnmsykstK8o016oiUpSiJSlKIlKUoiUpX5NEX7SlKIlKUoiUpSiJSlKIlKUoiUpSiJSlKIlKUoiUpSiJSlKIvNxAwIO4OxrnPxHxuGyvDG6ihsTdJWyG3g93g9kG/10jvXQ8TiVtozuQqoCzMeAAJJP0FfMHVPVT5nmfj6DcQMFs2jMaAdgR/MfMfrHavQ/H4M4qrl2Fz0UHuyhWb4a9Is58e+YL+Z3c8IfNux7vyfaPU13TA+EUHhFGUbSpBG3uK4Zg+gr+YnVibtxyT8tuBatz2AIgx7AfU81HfCbM3wuZPbRpRgyuB8rFDs0frv71rq4b+X2tVrwSwTF9BwO/78VwHLAhfQ2Le2ilrmkKO5jsCfvsDUJmHV9uxJbw1slNVu4XgOSpYCNPBHcajPbioH4sdYWsFYtmS2Ib91bB27HW47BSAQRDSIBHmrluQ9E38c6viNTsQNNsyFRO0x8gjhFj7V5lPDlzO0eYb78grg5otEldtwHWVu5Ze6ylVHy6CLusb/AClJBYQZXsIJ2M1u4LqOxdteMH0pq0nWCpU8wwPy/fbcV87X8Iq5p4OCZ7S2mhntO3zL+8dSTt3Uese9dXwOGuuZvWsRq1eJ4hYCzo0uCHbV8oFxm2GpWkjcAjuLw5w+Qh0hwnS46q+i2nVa60EcxEePyrp/4mwqvaU4iyDeGq151/aDbdTMNz96l5r5iW9/xDH3MQdPg2dkDFUUgE6ZkjdmLXG+pqa656su3rWDy+zfW40h3e08w0kW0Lqd9I8xM+hMVd/CdnZT3cJPLr4XWYxlLp0ML6DpVf6MxD/g08VmbSsa3MswUbsxPrzXLurviPicyxLYPLWa3YEh7yyGcDYkEbqnYAbt94rPSouquIboN9oXCYXYMT1Fhrb+G+IsI/GhrqBp/wAJM1IzXyl1Bk+Gtvbw+H1Xb8nxW1BgSYhdtpG5MEx3JMx0/NerrmCyAKXm8yjD2jO/yw7A8+VZg+umtdXA5GU3NdJeYjfr0UQ65Wld+ImJxGeN+GusMJZ8hUAFbgUwTB7uxgMNwI966PnPV4sKAEJuQsyCEQtxqb/QVwvKcPcsWVs4VPExTDxLhJASyIOkMSQCwXfSe5MzxWTo3O8Vea8t6/du23QAi4xYB9QKEA/KRDcRtWx+AmXADKwCefPx24qio92U5dV9CYfFMttfEZWePMVEAn2FaGF6psXXdLV1Ha2xV1VhKkGDI5578VReperGweAL6puaRbtz3ciAY/lEt9h61z3o27+Fi6TDuNdxz+W1M7n+Y7+p8tYRhQKZqOOkDqSutqZhZfS2HvhlmstfOeD64xWLzNL1q7cs2bWwVTGpAd9Q4Yu0czG3pX0Lgrpa2rMIJEkVRiMO6iRm3Eq9plZ6UpWZSSlKURKUpREpSlESlKURKUpREpSlESlKURKUpRFxz47dbwBl1lvM0NfI7Lyqf5vmPtHrUf8ADf4fkw1xSsiXY/lXnQD6+p+3rVw6i+Fdq7jBi7SxcL63BYlWb1KmfrtA24qhdW9Durlmxl64ly9oIQAoHO+kgXIEDsa9dmIpNw3YMfln+xIPlabe9hxUQxznWEqzfEP4oWMJYbB4Ble+w0F03W0DsTqGxf0A45PEGl/D7K1wzLexDaNUATMhZB4G8ttt6fWvy90U2Du6BYJddL6mKsdBcJItjgliANifeuvJktp8G+Gtjw7960zBbwh41ABnA1FQWg+vtIIql+Lp0aLqOHuXauNrcByVzaBlr6n9Sfj5XFM/zZcVnly5fYeGt0omowoS3IQH0UkAn/EanMy6+c4J8PgV0sqlsViQTpAJgKjEAyxIE/pI3Fn6j+EVgKL7uAVQeK0lVZlEFu539Bua3Olvhmr4J1xCaVuyVtCV0LPkJ769gSTJ3g1fVxWEeyjZ0tEEWjW56qvIRmjSbFcr6Px2Gwtprty4TdZtItompmiCvMKAWPr+Uc1betviBeGVfh2I8XEuyhlCgCysBwI33eUkjcavSrFk/wAHls3JEAfxE6nj2MQv1Amtvqr4TWrzWrtkRcthVAYnQVXcApwBJJ2iZM80xOIwtXGCqM2T40AHBcbIplsCTv5rlGXdOWLYH4hS2m0btyWMCN9EJuDECWIE1rdHYnC27l3EX2FoD5EAZmhiZ0jvAGnc/mruuSfDexbwr2r48Z7xJusZEmCABBkABj37z6RW8H8GLdq7KgaQdmc6yPoCAv3IJq2j+T7RlX+QTLhAAiw4cht0SoxoIybLS686+ZsltrhrL2xiVIYnm1a1aQWIEA3BsBPBPNUHpbIxcsN/zi2UYxcth1RiF41FiNjJjkV2zMclw34e5gyfEdk1lWJ80biT2mPrXKcV0RZFtLypqVm0kM5hT9AAY+9TwWIpU8O9gBa4mxgOtrF1mqVGh1ypPpLC5eMSuHst4hIJuOkkBQJ810xqkwAqCJNV34hYhcTmbYex+6skoN9g3N1voCI+iVYBhBgcPexGy20T9kgXTrut5UMfMQCZ8xmAaoeAveBbFwjU90yZ50KZbf8Amb/41zDnsnOxLpOXSd3HTy4cAmcPEhS2b49bGCFm2CGuswkiCUAGtye5eQo9BIrPkOa2LC27aFrjaTcuEDSFaJMkjcjZABt771nzoW8TbW74Y0WwdLBtEA7nVzO/Yb1A2sFcum2NrOHcmCgBLFV8TSN5ZyumAxEa14movxVMYctdmL3Onl4/C42HhbfVueLiMZbRwwsWYDAbkkwbhHG/5f8ALWPOCb1pr7A2sPqC2rc+a40GGb+VQD7cAck1u/8AD7L3C1pBcPd5OgtsNWk7EnzHYkce9SOb5agw5S8ruwZX1gkRKnbYQJ4j2rQzE4fLSGU2uSefAfvyUc7WWlaXR+Mw1nwFLF7lx5ZQICQSAXciNKrLbTzX0JkOZpdtjSwYdiDIIr59wGWObJuILKpB021J1XIMSWksQSCBwODV56L6jS3dVLakB1DFfKNBjg+pjtWDH1G4iq6oyYPHX022Um1ADC67SseHvh1DDg1kryVrSlKURKUpREpSlESlKURKUpREpSlESlYWxqBwmpdZmFnfYSdvoZrLREmsOKxaW113GCrIEkwJJgD7kgV5x+OSzae7cMIilmPsBNcrx+Nu497mHv3hav2312LZ2Vjc0m2mscuuoASDsxPYkVudC0UKBqGTYDU8lNdSdasbausolrFNYv2ph3SCJkQVkBiADzG+1aeWdAJiPxOglcPcKPhbp1SN5aEJG0DRqMEjTBIqf6f6LGs4rFqGxFzVrt+U2xPl+XcE6edyNzU3is2i4bVlQzJp1knStsNwD6tG+kdoJiRMIm7lqdXFLuUNdz0IPjBmDuDEKK6Z6du28QcTeJDeCtnSbhuMxDF2dngcngdh6cD31JgxbujFW7l5LpUWytpUcOoMjUr+VYJ+aRzUZ1F1Li7Nyx+7W2zwSo5MyVaZ0jQGO3MduK3esrgbRvsRM+vp9eTXM4ggKpoe54J3t4DZUPOczx7Paa658ryu6sszsSoXQGA42JB4NaeKx9/Q2q9fLG6Y/aNuTzIB9JgfSp7GWmttpJ1bCY9x/wDfNMJ0bfxD+TyWpBDtsI4MAb3DtO/fvWCqKxcIMr0SKTWyQAq/hviDj7BazbdrxaAgbzMpkcTJPdYMjf2rovSGT44RcxWIcSSxtmCSSIgk/KvsP6VJ5D0nhsEupQC8ea68aj9/yj2FYuo+pDaFtbembh0hyZVeOw55/pXpUaTyAHHS/wD1ePicRTEloUzmOYpZttccwo/7AHuap+bdUPdVrIV7DsupCW3IG8GOJFQuNxdxzdsNcLtqFxGbvHt2+lfltLly4Ll2AVEKqmeeSTXq06Ea6j/UW5rxauJL7DT/AKDfkv3EXr7XrV1tOpfKQv8AD6k9+TXvD4QJq7hm1QeAfYVsATWh1FnH4MLqUFmI8pMMQe6LB1RxOwHvV5LWD7sqWtLiqv8AE0Xbq2LKj9nqL3GkRq+RZEz5QWP+aqxhcB490wGKiFRR6KIGo/p+tXzG2kvwbiMgkABgSYO/YSJg7wSJHlIIqKZXUqttUQLMsygsRuB5RtOktuZ+dhHBqqpWL2im0WBJ8Tx6LWBDYdZa64qzhiDcLO8ALZt8gNuRtxKx/wD0EzpIrVxODv4ozdAt2wZS0ABBJYkmON2b6CBwBUxlmRBZ8MQTyxksT6ljuakkFq0xDtLDkbSJkjb3jj6VxtLdyqdVJs2wWtk2SBQIEAVk6oysuEjZG+eBvKjaPqNon1itzD9SWGYW7ZLMZgBW5AkgkiFPsa3MV+1tOqnzce6uN/sRV1iICqghUbH4y5PggAsNQNy2BC2vmAAUbNEiO0TXnJcQmDZbpJuWz5SdBGjURLaj5jHHofWsVvC4mxctvZ0ghpfeSyvEgr6bEH3B9at2G6c8UmflcyF7AGfL/N9fciKpglWAwr/0rmn5SQVPBHHt+tWmqLgsKuGtSxCKoge3oAO9WjIc3XEWgymSNjWWs28hbqTrQVJUpSqFelKUoiUpSiJSlKIlKV4a5RF6Jqv9R56bTW0tOouM4HhtEvqVtIBYqPmXeCTAqbZ+5rn2Kv2r144hDFu+wGq5+fw9CEqp4ClUcaiIIYgGWqDitOHYSc0WHHSTp5+e+yl+lMEj3rtws5a3cJ8NiT4ZcFhvCsYFy4IcNEkAwBVtd4BJ4An9Kiel7CDDrcRGQ3v2j6iSxduSSQP7DbsKjs+63/DYjR4DvaQoLt0HZDc3AiN9oPI5Arn9RdHN7apFIdPvtvsqnnHWJxVy4ieJcw1+yqaEA127jFgsrPzFxB3ggiDtVu6V6R8ALdxGi7iRxcA+VdC2woO0wqxJE7n1M4+jOnBae7eaybLm5cVRIg2mcXFkAkSOJ9qlMR1RYW4bat4jjlUg6f8AE0hV9NzULN7zir61WR2dEWHT39DpNpC2M6zIWbRbUAx8qT3Y8CO/rVN6Q6vtvg2fEFLbXHe5LGFfWxMhj/D8scwBW31pmQuYaRZdmSWVhBCvpIBIBmN+QCKjMly/BNhcGi3VusqC2VHDMq6m1LsdifvWepWiXDQKtlNuUArxjc6t46/btWf2iWyXJXgtp0CJiQAzGe5YRxU5fya4+GtpBJVmUCQYU7qZ7RFb+A6XRLniKq2wV0sqiARJI24HNaPVXUqYO0x+VLfmOkyWLbAR6kn/AFrPne0Gq9trADczopipoyntdbmD6atpFy+Q7KOPyCB3H5th32qKxvWV2Va2ES0WgA/MRMT6KKr2S9fJjQ+gumgSwczt9p2gVE5j1Rh2QuTqgck7D129q9nAZK7TIIIsQdR6+q8n8jVqsIk66R99FZc3z8Xbyre/dBZCzClvUxztVdXHBx4CtP7TWBuWRBwf5Z94ql5v1BeuXEGGdvDFvT5lBkkkllU8c7H2rX6YxeIw9y8SSTeUqSGltU+V9e6yNx3mTW8ODYAHxpFuq84szy5x+eh6K94/qABmKESohtKgvEkbE7bEQaw3s9uWuWP8YZjtAgyy+UKATG5/vUBbzK8XuP4CkDV4nC7xJ3O5gSxAnbc+tftzBXQNNwLdZjHhhvL4ZgEAfMSfMC3A0HvFDVGisbTcb7KyZ18Qry31WzYS0jeQXGUt+1iYDTpO8Abd+T2wDFNdLE3GxFxoPiaV0gqYUAn5FALGAskkbiKxrgXZfD0B95FpeNhAkknfnj177RkzXCY6zbHhWV43W2dRH6CodmTd3krDVj+vmtohraAgHvsAAomJgcKNhUFm2cPZI129mEglhH/TVaxud4kXNF5HtsOdax/UitXF5+zIUcxsCpI2kCBuKnnaBZUFrybq44brFdgCFmJ+4/uN61cVkt27ibboSdbnSxUtociJA/MT5Y7CDxVTw2FIxSLiFuraR1F2AQVUkatyNiAe9dYwOZJavYnClLdpsJcU4doGp1VgILc3Cystz9YgcVmpmsrm0oEyo7p/LTgr4xhu2ryXbnhX0K3I/MrtaZv3wEsIAIkjtELeT4ixmD2tf7Ld9WlZfUzQYSBv22EDtEVZ8Rjka5v5WciQW1GJJCqdI0oDvHsPvTc66kxmjEHC2kFm1cb/AJlhHyHdFHDmQexmYrjRluVY/v2Ct6YRQS0QTz795/qa0er828Gyq2/n5DTGkxA35H25qqdLdU38biXYXhbAIbwILAgKA7F9MKpPb1O1WXqTBeLaP8QrSHB4kLK9pZZVHGdY3sQqB3ZjpgSYkrtH+k+/uTVn+GfVD2rwU6jbudvQjaR7HuPUe5qqZN0xde4JgKJmRO8Ff7H+g9K6LkmU27AAA3Hc1UWFwU2PymV1FGBAI4NftRGR46RoP2/2qXrC5uUwvSa7MJSlKVFSSlKURKUpRErG696yUIoiis6zJbNuWGrUwQLzqLdv/aG522qi61tLZ8Vf2Qf9w6hlt2lmbwYA6l0FCLixuT3mbL1FjmOITDmEtaPFa6wB8yuAgUkEKQ2k6oJXkQd6rnivawGIuuvgWPBIaYaddwKGDLOsKpdQZJI0bA81HvGAvRo/+TJdodvTXYjW11KYjLsXj1Ny1iDhrH/kIoYM4HDuwYEBokDfYjb1isjyDEYtrjXMQUdX/D4tInxFtxBniSpCzHae5FYrObYrBYZ72AZcxwnFpQ0tbk8EDzDTIlR/01VLuT5lj2Y4m89tbramsYcQpMBfNBCkwANyxq6nh8/eecvU/oLlTE9mCxkEbEAesj3mCAQul9WdX4dHGHbE2rSwTcPiqGO8C2IOoTySO23etAYbDYi2jWSvhgSj2vLIRpjcbjUDzvzXMMH8O7bX72G0XBctiRNxZaDBjyR3FdJ6Vy9rVsyfkUAW/wCDgD2MAGKoxTcOADTeXO6QFmaXixEBSeX4tiGW4hRl+UnhljZuZX0O0bV+ZBlOHsXheW2qlyQzCGAJPzAz5QSSAfQ/StPH5naw1zxr91LazpliJPlBkCZYSYMA1r5b1JhHtzYu2nUMV8rANDEkAoYYzvAg8ViDHjvtBjpZTkaK6dQZqtm3LMqzsCxAHBPf2BP2riua9a2b9xsNiFc27kjxh6CWUhQJJkDiR39qul93xuXulz97bJJH8SgkqSPpAP096q+G6KTyvdYwFBfUVVVUblWbfSBuPT0r1Wtp4mjE2O/MfsFefVNShVmLhRuXXsJhbFz8Mz3Ll0lNTgbCOeIgb7c1CYnK9SRETMGDAIAldtzHMx3FWLq3PEwgUWLKSVJUi2oshfllVKzeYD8zbCe9VvJ8Zev6gJVVgve1aRp3JDHuAASVUcKatoUGYebkl2pOqzVn1K5BO3BZspyy2tosSHO8MW0okHfVMQNuD/rUfdzuzqGovc0/+iqom5loLbtuTuVHbkCv2zYfHXTbt6/w6mf5nPbbux7LwP1J281vqVGCwwncNdiNFrTMjV+dt/Mx+g9K9alQbna2rN9Y2HE/C6KQFzdS3/FwiBrZcLdQFEJZmBEh2AkmAJEbgk7bCt3Lsdh0P70M5AmT5iD9eY9O1RmGykWrL4tzoS0oS2TM8xMDuSSYFVHH4RkvJ4TC6H3Ujct6n9TG/pWR8McXNEibdNvFQLSbbei7RZwlq6gOrT6FZBB+24+tb2DzjF4cnQwxNsDcOpFwAT/5ijeOfMDx96pPS/4gW9DBg07aQSQR7Af1FSi5kcLhmxGJuXWRmcAIwUkqAPmKksxLABdtgSTR5BF1CmHT3Vn+IGY/irNwYiz+HS0ylbrMjDXE6CJlwVMwkmCDpqgLnWX+LcY2Lrlri3FuoFtC3t5kWzqYG3q3AkNsN6/fHvZjdXEYolrVsabVstChViRO2lQANT8k7fTxi8SMW9u2m9ixMuFAnUR5UAA22AA+prVRwtIPDa5NheNvk8lriJhXPqXGWL99lVVuEl1Blolm1BiADIA7bT6iq/gc4XE4tli42nbxiwA0ooRfKBsNlA3J4nvU1a8LDW1vYpxb8R4UCTv824G8D17bVs4LJLYbxR4aWfmAQCG7hthvtuOeazNaI7wOlv8AfwqLCSfvysmHypvHkLLBVcPIWGGqdyGgQZ2UkxyKy4bL7dhFwru11bquwUKwsjWSdRInVu0S7e8bVtJiR5r2oJbUfM8KvruxPHaK08F1XgnK4a1eTmEAVgu/5QYAn09fvQMB0URnhcUxGGa1fdFJlHIkAidJ22/Qwa6j0N4luzc/ETqYhhqEsQR3MyPWDUjfySzr1hIcndiSWP2JIQd9qg85zQXLa28L+1NwwAhkk8EN3UfWNqqYwMMypVHl7dFOWcRf1XHXQLSjyzsS3oP4voKy4PqTUP5hsw7qw5BqMwnQNl18DFXg+Lu22Npde1rTv5VmTxuTyJiYrnQy+9axBtKWS4raWAJ2juTMRUzVLdlW2jI1uu55X1SFYajFdJy/HLetq6EEH0r5jzOxbazau4TEPdPF23cZi2rczo2Ec8bbA+tdq+FeNu/hfDurpKcf4TuJ+nFZq1zdbKILRBV6pSlZ1oSlKURKUpREpSlEUP1DlfiaLhAYW9WpCF8wZY2cwbZDBTqBG087Rxz4pZtdS3Yyo3Q1xmN7ENPlBdiyJJ/KJLGf5a7Znub28LhruIunyWkLH3jgD3JgD3NfNOT5bdzPF3MRdBPiXJIHcnhF9ABAnsAPavT/ABlBjqprVTDWCT+uq6+q7s+zG5WznPUV1MIMNgy6YNToe6PKbzxqaO+nuQPUT2FbnSPWjZRhnI/a3r5DJaYnSigEB39NU/KNyAp2BFRXUV84vFrhrEeFhwbaRsm37x/ZZ79wB3Nfme4tLGHXC2YJuxcu3SPM4B8g9QsjVp9NNfQtp4epSbScO9UMxvHE/bmwtKzd6Z4Ke6f6wu38UMXidKuHgNaQgkaTqGkTP5R/mqz9T/EBcKniqri8w0rbdIW5I1ap1TpWQdvYdzVQ6fzDDC8Eto7W7aNN5/IFOmZVRMszxyeO1QvU12cwXxTNtBb43BUhbjEeslmNfOD8a3EfkzSa3K3WN4HzwWjtnBl1nwuDfFXxexha9eubqhOwXkSBwscII2rB1BhrdzGLh7SIptjTcdFCjVyxgbeQbTzsalbuYKzv+BZmfSzXsVcXStsQSwtA+aY2BMH0HcQGQYqzaS41zW1xiAqqslgZLDUTtJ0jv969HBtxU1K+WAwQGdbCR6mfhVnLZs67q/4bqgYO3auB/wD9ZIYtbEDczMkDv3qz53iMM1pb7DxLF5YlRq2IMGACZHH9O1cww+T/AIm+VDHxdIItLG0xqGo7DTJ5A4+1W7obOlAbA3JXc+CGjaOw77jf6/WvmcM7s3lrjc+60YoCoBk2Ci2xCmyqYiSmHabbXVIJQlgAVHnPlKEiIIVh2E1vqfPy9pbNtSiOdUHkW18qDbZQSuogd5P5jVizPphmxCKyudGrU/JYNJYe+0AD2qrYrBsmOt/jFVFITygyq24hQSPSIaN5Br6D8dhhWxALrgSY6cF57HQIW3gbrGwtrDkYe1Gm9ibh0yzbsFPuBECWIHYTVm6S6bsFQqOhQ78jVcg8kc6Z4HH15qrdRY5bgt4aw4unVqcqItrAIVV2AgAkk8CspS0ja2ckWbKsifxEeVSfQF4P0NXYt4c0PaILnG3LifHbThouumIUl1/jvxGKt4CyfJaM3CONcb/ZF/qTWpjcf+AIcBfFZIsWyASqQQtxwfqSo7nfiobp3MGU3dFrxcRdjS5OyydTkrG87ckD1r9zTDImKVb1xrjSrYi6JJJaCwUGJCqYHEmeBAraPx7nVGUH2EZjxP3QeKQAFY+hMFfFvyXmU3GDsDc0wu+ltyJJYk/od61fiXnvj404cMRZtPLQObrAeI+n12iPr61OZHnWpL1zDWSW2Fk3IGs/KPLsq20Edzwd+1VDKrQXGXvxbILkuSz/ACeJqkkwIj5iNo4rPhKQfiH1ntswE5RryHNdk6LdxY8dACRg8EB5A5/aXgvoPzb7/wAIJnc1aMl6fKsFCKqpxPyj1JP5jG5P9qqGa4hcXikVGL2bKw1wyA2+piJ332VQeYFWbqbN7lrLWZlh7zaEPdQwJY+3llR9aoxDc+QNsXScvjaTrJ5rjp0VczTFDH4/ykth7Ow/mAO5+rtAHtHpV4w5WxhzexTyqjWVEQo4UD6mAB61ROnszs2bKotu5dvsxJQABTGyy+50gSeO5qX+It0fhrCIZVrh1kCASijT9RLMR9qnXw7+3ZhogC19ydT94Lhuo29jrmZXfFvyuHQxbsqYE9gPUx8zc9hEitnGdM6cRbvW1RLQ0mF1SCkE7GZkjkHbvFbPT2Y4GzZtPevgFF/dhXLaiTq2Agz9YqStdRfj2NuypsWo/e3QNRE76EGwgSZkxXX1auFqvDBAEtuPCTzOoQk6AKO6kz8W8JpttqvX/JIMwp+ff6HT/mrWwWJfBWxhsIA2LZZvPsVtT2JO0qNt9gZ5O1RF/wD5rGxhvJateW0x/Kin94x/iYkt6y23atjImS1jbiC+BaXVqNw6Vu6dtxMHclgNzt61opYMDDGSM0ZsvIaTHtv4LotZbmU5QUvLeZnu3mb96S0a4J8v5nJgjUfL2r110VUI0Riry+G4DagEEeYGB8wIUQAIn0qSwWZJdd7eEJglZu3ABbDkqSLatJ+YNcnaJIAggipjOw+OOIdGuqpK201QYUFbe8HgwYrz8JRq4qvDhOUTGmmg5KwwLqwZVhrOCtLexHy2+EEart4jcD2UQpPbf1rY+HmJxOIzJsYWYFjpCqSFMiAsd1Rex/lqu9R4N1RLmJIN67Oi2Pls21PH+Ik8doMyTtfPhl1BZS9Zs2bTsqpN2640qrESQoE6mZyBJI2HBitFWg5uFfiT3nOJHIDf4Houg96F263MCea9V+K0ia/a+bVyUpSiJSlKIlKUoijeoMitYzDtYvIHRoMEkbjcHYg7GoHpb4fW8ICDBWCFG+wbnfmTPNXClSzuy5ZtwRcszn4ZWcLZxNyzptIyGANR8xEINyT8xGw7xXM8Zh7Sg+LaYXLf7NRcBEBTsGhvNC/c7+1fSmYZYl4IHkhHW4BMAsm6z6id49hUH1L0Fh8bc8S6XDaNA0EDeZDcbkbjfaouq1+0FRryHDeb+avpmnlyuC4FmGcWltqiMXcHdVthbayOATzv6D71qXs+bEupvW7RiFXYrA7AQRI9jV9xfwOxXiEW71hk7M+sNHuoUifvUUvTQy6+6OVuX0P7zykKrCV024ItMwnzPJ/hBqlj6lJ/ahxDuM381po0mVYYI++pPIAlRNmzcddaFPD1sioAFB8pJ8vf0J5NRmNPglkAFpxz4ayf/ezGBBnarVmHSf4e3Ye4t5AxZxqMDYwuwB0EpuQZ2naauPQXSmX3jqNl7t8LquNdkqrExpH5TPIjsKlSxFUFwznva3N+vFRq4OowZnCQOEcY8rKidLFzZtthrM3bbMLjsCqlGJmbh24g8njirt0/8O2fEWsVcQPPDB10IFkqwH5yW2kccx3rpTZFZYQ1pCIiI2iCIjjhj+tbyIAAAAANgBwPtVbMO1jy7dZJbFtVVc4y/RJMHaZA5rkXWeLRvnW2QjR5gZWfcEEA/ptXf8ywfiWyO/auL9W9GBrknhtiO/2969ajWeLtMELBUZldK57iMyW2NFtbctGyb+4JJkt9CY9am+ncoZ1dmUMlxQQW5J4ZGHJ3HP0rbwfQKWyGdojf3I7bdjXvNuoRZKpZiByAZJgwQSDxtzVkuLs7zf1VD3zYKXyPoskhSFtoeVSdTD+diST9Jqnde5mlvMLyWrVv9npTUVmSqgEwfKT2mO1dR6Nzpb1sv/CN/wC/9q5Few3j37mJvlFttc1Q0hnDMxGlRu2wO+wrr6jw7M1xk7yZ81NjzqVnyTqqCAxd3YwY3ESdl+0bfX2q55jkNrFaWSyCYHmfUpgbAGCJiq30rmFgFkXDG6CxKsXCQDxMKTsPLAP+9Xyzcdrah2CIoidgTHr+m/rNQouewy0kHiLHzUnOvIUVgshS0Y8p0DUEUQs8ydpJjuSTW9mOBW9bK39JUkEKQdoGxEGV3J39Nu9Z7RlWS2pIiCxHO/E/Tb29qXnt2SGcyx5J/T+9WAuJzA31mf3uVWXRc/fhQS9OrZ+dhaslgv7Mcg8FjyR9T2qfzHD4RsN4UK9v8pmRIneRvI39/wBaiupsS7WptLq0gM0EEkaS3y+g4+9c/wAuxyvf0szqLkQJ2RjBVio5E+Xn60c8h2ckzxm/muZnuU/isstWb2lUtERqD6S230YmCPpXvN8IZS/aYsQrB5kyhU6hA7FdQjasv4E6tbMtt02MTCEFk8/DAC4EBG4h++4qeyLLXvSFXRvKlSdvMHEHtDavs0VTVruqmXEk8SSfdXsa7VyqVm2lonw9IXWSvhS++kNaYoxlhv8AKSImdyYqTyboRsbce4LAAZiTLELuZ4H+9XLp74RgXTcvsW3mK6bg8AlpQqKAB6VBuKrU3F7XmTaZWjLKqPTXw2tWCj3AGZPlWIVZ9F4n35rXPwmsLfNy0q2wxk6QZE8xJOn7RV+pVAqvEw431vr1U4CqGffDbDYi1bXw11WvlYz35mCJHsazZD0Haw+knzFeAAAo+ijarTSuGo8tDCTA2m3kkJSlKgupSlKIlKUoiUpSiJSlKIlRGP6htWZ8TUCpIIClm2AMhVliCCNwPrFS9Red5MLwDqF8VAdJO0gwSuqDpBKqZgwVBAkAjhU25Z7y/F6gw5urZF5DcYSqg7kESPbjeK18ZlOGxTSGXxEdHL2iusEA6NRgyNJMBu1R+D6dvkqtzQLQeQBGoABTJYcksCT3kzJE1N5PkNvDgaRLRpLn5iBvue++59SSe9REnVXOyU4dTJn778LrHnuQDFItt3KoGDMAFlo3A1EHT9RvW7l+W27FsW7ShUEwBPcz3+vHatmlSgTKpL3FoadB+0pSldUEqv8AUeWSC4G/9jVgrxdthgQeDUmOymVFzcwhcJv4h2a4o/eKTqXckoB8ydyRHmA7GRwaq17DrBhfMx55knbnaKu3xL6UuC94loEN6iR/Ub7jb7mofpnLMXat3Bpt63IhmWdMb8evH6VuaS5ea9kKOy7AX8KVF4FVujYgwQWEjUsgyJg1J/8AgTxvPIgydzsCeeRPptMc1sDJ7Nl/Hxl8vc9zJ+gUbAewitXPuq2urotW/DtcTciTO3y77+nFTi11Deys2T9JJhF1kruJ1sQPfY1pY3OrGoeY3AsyqDyz28xIA96pL33ubszXIHNxoUDcfLPYiINLr6ZBgiO+yrz+o/TnvTaEzXsui5TmqXQQo0xvH1PM996rXV91pO8CJk8enNReSZowuhrYOxGotsigsF3PpuF/T1q43j45SUkjdVAB0kAwZnlWBB7cetcdVAEKTKRdcqr4XEnEWXtSbIOnxgBBVWIHihSQWGkyY2jSfU1H2OiGu3kI1bDReMs2l1lCCxEsSVBAHGocVb8P0lcv3WJTRBg86ioL6VLTxpbTtyAK6fkvTq20AgAADbsI9B2rKXSZK2NpgCAqVlfw/N4h7wGvafcgQTA23PmnmTXQMsyJLIEAVIpbAECvVUlyvDUpSlRUkpSlESlKURKUpREpSlESlKURKUpREpSlESlKURKUpREpSlESlKURKUpRFH5vgQ6zG4/tXOercUbVoomzvtP8Inc/XsBXVqpXWuQhkJA9x/37Vpov/wAVmrMm64zdVi5kjf8AMxliZ4g87ela2ChgWZTsAWa4RGkkt9JEd+4NesyuwSpHmBncdxxXq1lN25ZN8DxWtmFVW4OgsYI3YckqBtHoZq5zwFjbTLrL8ulf4S5G/eBIngfMGBPtWLMMOx8OQxQuqmCDpUqtwERsdSNtv+Ug8VOZXYVtD21Lsdgq/lJUKd40gJcTUARurkb81cemug7jaTe+UcIAAo3ZgIHOnUQJ4GwgbVU6oTotDKIGuqrmWdK68QxtoTbI0mJ0mZUsinTG2h4PcGumdL9LG1aAfduSff61P5fk6WwBAqQAqkujRaQzisGHwSpwN/WtilKrlWJSlKIlKUoiUpSiJSlKIlKUoiUpSiJSlKIlKUoiUpSiJSlKIlKUoiUpSiJSlKIlKUoiVhxeGDoVNZqUFkXHusegGuXNVsVmyD4dvoVbh0qIJUfxBtYaeQRsJHp711W7YBM16SwBVpfKqDIUPlfTlu0NlAncnuTzUzbtgcV7pVZMqwCEpSlcXUpSlESlKURKUpREpSlESlKURKUpREpSlESlKUR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data:image/jpeg;base64,/9j/4AAQSkZJRgABAQAAAQABAAD/2wCEAAkGBhQSEBUTExQVFRUWGR4ZGBgXGBocGxobGhoaFhsdHRgfHiYfGCAjHRoZHy8hJigpLCwvGyAxNjAqNSgrLSkBCQoKDgwOGg8PGi0kHyMqLS80MDAsLCwsNCwsNSwsLzUsLSwsLCwvKjAvLCwvNCovLCwsLDAqLCwsLC8sLC0sLP/AABEIAK4BIQMBIgACEQEDEQH/xAAcAAEAAgMBAQEAAAAAAAAAAAAABQYDBAcCCAH/xABBEAACAQIFAgQEAwYEBAYDAAABAhEAAwQFEiExBkETIlFhBzJxgRRCkSMzUmKhsXKCwdEVJKLwFkNTkrLhNIOT/8QAGgEBAAMBAQEAAAAAAAAAAAAAAAIDBAEFBv/EADARAAEDAgQDCAICAwEAAAAAAAEAAhEDIQQSMUFRYXETIoGRobHR8AXBFDJC4fEj/9oADAMBAAIRAxEAPwDuNKUoiUpSiJSlKIlKUoiUqM6lzg4XCXsQLZum0hfQDBIHO8GIEn7VxnEfFnN8V/8AjWbdhDwdM/8AXc8p+wrRRwz6wJboNyYC4SAu80r5mzLqXNziBh3x1zxTEi24AUneCUAAgbn0rfTp/NW8wx94+4u3/wDatr/xjqYBqPaJEi+yjnnQL6KpXzu2Dzq1uMbfIn/1XMe+lhvXcel8Q74ZDc1EgAam+ZoEaj7nn71jr4cUoh4dPAz5roMqXpX4TWNnmsykstK8o016oiUpSiJSlKIlKUoiUpX5NEX7SlKIlKUoiUpSiJSlKIlKUoiUpSiJSlKIlKUoiUpSiJSlKIvNxAwIO4OxrnPxHxuGyvDG6ihsTdJWyG3g93g9kG/10jvXQ8TiVtozuQqoCzMeAAJJP0FfMHVPVT5nmfj6DcQMFs2jMaAdgR/MfMfrHavQ/H4M4qrl2Fz0UHuyhWb4a9Is58e+YL+Z3c8IfNux7vyfaPU13TA+EUHhFGUbSpBG3uK4Zg+gr+YnVibtxyT8tuBatz2AIgx7AfU81HfCbM3wuZPbRpRgyuB8rFDs0frv71rq4b+X2tVrwSwTF9BwO/78VwHLAhfQ2Le2ilrmkKO5jsCfvsDUJmHV9uxJbw1slNVu4XgOSpYCNPBHcajPbioH4sdYWsFYtmS2Ib91bB27HW47BSAQRDSIBHmrluQ9E38c6viNTsQNNsyFRO0x8gjhFj7V5lPDlzO0eYb78grg5otEldtwHWVu5Ze6ylVHy6CLusb/AClJBYQZXsIJ2M1u4LqOxdteMH0pq0nWCpU8wwPy/fbcV87X8Iq5p4OCZ7S2mhntO3zL+8dSTt3Uese9dXwOGuuZvWsRq1eJ4hYCzo0uCHbV8oFxm2GpWkjcAjuLw5w+Qh0hwnS46q+i2nVa60EcxEePyrp/4mwqvaU4iyDeGq151/aDbdTMNz96l5r5iW9/xDH3MQdPg2dkDFUUgE6ZkjdmLXG+pqa656su3rWDy+zfW40h3e08w0kW0Lqd9I8xM+hMVd/CdnZT3cJPLr4XWYxlLp0ML6DpVf6MxD/g08VmbSsa3MswUbsxPrzXLurviPicyxLYPLWa3YEh7yyGcDYkEbqnYAbt94rPSouquIboN9oXCYXYMT1Fhrb+G+IsI/GhrqBp/wAJM1IzXyl1Bk+Gtvbw+H1Xb8nxW1BgSYhdtpG5MEx3JMx0/NerrmCyAKXm8yjD2jO/yw7A8+VZg+umtdXA5GU3NdJeYjfr0UQ65Wld+ImJxGeN+GusMJZ8hUAFbgUwTB7uxgMNwI966PnPV4sKAEJuQsyCEQtxqb/QVwvKcPcsWVs4VPExTDxLhJASyIOkMSQCwXfSe5MzxWTo3O8Vea8t6/du23QAi4xYB9QKEA/KRDcRtWx+AmXADKwCefPx24qio92U5dV9CYfFMttfEZWePMVEAn2FaGF6psXXdLV1Ha2xV1VhKkGDI5578VReperGweAL6puaRbtz3ciAY/lEt9h61z3o27+Fi6TDuNdxz+W1M7n+Y7+p8tYRhQKZqOOkDqSutqZhZfS2HvhlmstfOeD64xWLzNL1q7cs2bWwVTGpAd9Q4Yu0czG3pX0Lgrpa2rMIJEkVRiMO6iRm3Eq9plZ6UpWZSSlKURKUpREpSlESlKURKUpREpSlESlKURKUpRFxz47dbwBl1lvM0NfI7Lyqf5vmPtHrUf8ADf4fkw1xSsiXY/lXnQD6+p+3rVw6i+Fdq7jBi7SxcL63BYlWb1KmfrtA24qhdW9Durlmxl64ly9oIQAoHO+kgXIEDsa9dmIpNw3YMfln+xIPlabe9hxUQxznWEqzfEP4oWMJYbB4Ble+w0F03W0DsTqGxf0A45PEGl/D7K1wzLexDaNUATMhZB4G8ttt6fWvy90U2Du6BYJddL6mKsdBcJItjgliANifeuvJktp8G+Gtjw7960zBbwh41ABnA1FQWg+vtIIql+Lp0aLqOHuXauNrcByVzaBlr6n9Sfj5XFM/zZcVnly5fYeGt0omowoS3IQH0UkAn/EanMy6+c4J8PgV0sqlsViQTpAJgKjEAyxIE/pI3Fn6j+EVgKL7uAVQeK0lVZlEFu539Bua3Olvhmr4J1xCaVuyVtCV0LPkJ769gSTJ3g1fVxWEeyjZ0tEEWjW56qvIRmjSbFcr6Px2Gwtprty4TdZtItompmiCvMKAWPr+Uc1betviBeGVfh2I8XEuyhlCgCysBwI33eUkjcavSrFk/wAHls3JEAfxE6nj2MQv1Amtvqr4TWrzWrtkRcthVAYnQVXcApwBJJ2iZM80xOIwtXGCqM2T40AHBcbIplsCTv5rlGXdOWLYH4hS2m0btyWMCN9EJuDECWIE1rdHYnC27l3EX2FoD5EAZmhiZ0jvAGnc/mruuSfDexbwr2r48Z7xJusZEmCABBkABj37z6RW8H8GLdq7KgaQdmc6yPoCAv3IJq2j+T7RlX+QTLhAAiw4cht0SoxoIybLS686+ZsltrhrL2xiVIYnm1a1aQWIEA3BsBPBPNUHpbIxcsN/zi2UYxcth1RiF41FiNjJjkV2zMclw34e5gyfEdk1lWJ80biT2mPrXKcV0RZFtLypqVm0kM5hT9AAY+9TwWIpU8O9gBa4mxgOtrF1mqVGh1ypPpLC5eMSuHst4hIJuOkkBQJ810xqkwAqCJNV34hYhcTmbYex+6skoN9g3N1voCI+iVYBhBgcPexGy20T9kgXTrut5UMfMQCZ8xmAaoeAveBbFwjU90yZ50KZbf8Amb/41zDnsnOxLpOXSd3HTy4cAmcPEhS2b49bGCFm2CGuswkiCUAGtye5eQo9BIrPkOa2LC27aFrjaTcuEDSFaJMkjcjZABt771nzoW8TbW74Y0WwdLBtEA7nVzO/Yb1A2sFcum2NrOHcmCgBLFV8TSN5ZyumAxEa14movxVMYctdmL3Onl4/C42HhbfVueLiMZbRwwsWYDAbkkwbhHG/5f8ALWPOCb1pr7A2sPqC2rc+a40GGb+VQD7cAck1u/8AD7L3C1pBcPd5OgtsNWk7EnzHYkce9SOb5agw5S8ruwZX1gkRKnbYQJ4j2rQzE4fLSGU2uSefAfvyUc7WWlaXR+Mw1nwFLF7lx5ZQICQSAXciNKrLbTzX0JkOZpdtjSwYdiDIIr59wGWObJuILKpB021J1XIMSWksQSCBwODV56L6jS3dVLakB1DFfKNBjg+pjtWDH1G4iq6oyYPHX022Um1ADC67SseHvh1DDg1kryVrSlKURKUpREpSlESlKURKUpREpSlESlYWxqBwmpdZmFnfYSdvoZrLREmsOKxaW113GCrIEkwJJgD7kgV5x+OSzae7cMIilmPsBNcrx+Nu497mHv3hav2312LZ2Vjc0m2mscuuoASDsxPYkVudC0UKBqGTYDU8lNdSdasbausolrFNYv2ph3SCJkQVkBiADzG+1aeWdAJiPxOglcPcKPhbp1SN5aEJG0DRqMEjTBIqf6f6LGs4rFqGxFzVrt+U2xPl+XcE6edyNzU3is2i4bVlQzJp1knStsNwD6tG+kdoJiRMIm7lqdXFLuUNdz0IPjBmDuDEKK6Z6du28QcTeJDeCtnSbhuMxDF2dngcngdh6cD31JgxbujFW7l5LpUWytpUcOoMjUr+VYJ+aRzUZ1F1Li7Nyx+7W2zwSo5MyVaZ0jQGO3MduK3esrgbRvsRM+vp9eTXM4ggKpoe54J3t4DZUPOczx7Paa658ryu6sszsSoXQGA42JB4NaeKx9/Q2q9fLG6Y/aNuTzIB9JgfSp7GWmttpJ1bCY9x/wDfNMJ0bfxD+TyWpBDtsI4MAb3DtO/fvWCqKxcIMr0SKTWyQAq/hviDj7BazbdrxaAgbzMpkcTJPdYMjf2rovSGT44RcxWIcSSxtmCSSIgk/KvsP6VJ5D0nhsEupQC8ea68aj9/yj2FYuo+pDaFtbembh0hyZVeOw55/pXpUaTyAHHS/wD1ePicRTEloUzmOYpZttccwo/7AHuap+bdUPdVrIV7DsupCW3IG8GOJFQuNxdxzdsNcLtqFxGbvHt2+lfltLly4Ll2AVEKqmeeSTXq06Ea6j/UW5rxauJL7DT/AKDfkv3EXr7XrV1tOpfKQv8AD6k9+TXvD4QJq7hm1QeAfYVsATWh1FnH4MLqUFmI8pMMQe6LB1RxOwHvV5LWD7sqWtLiqv8AE0Xbq2LKj9nqL3GkRq+RZEz5QWP+aqxhcB490wGKiFRR6KIGo/p+tXzG2kvwbiMgkABgSYO/YSJg7wSJHlIIqKZXUqttUQLMsygsRuB5RtOktuZ+dhHBqqpWL2im0WBJ8Tx6LWBDYdZa64qzhiDcLO8ALZt8gNuRtxKx/wD0EzpIrVxODv4ozdAt2wZS0ABBJYkmON2b6CBwBUxlmRBZ8MQTyxksT6ljuakkFq0xDtLDkbSJkjb3jj6VxtLdyqdVJs2wWtk2SBQIEAVk6oysuEjZG+eBvKjaPqNon1itzD9SWGYW7ZLMZgBW5AkgkiFPsa3MV+1tOqnzce6uN/sRV1iICqghUbH4y5PggAsNQNy2BC2vmAAUbNEiO0TXnJcQmDZbpJuWz5SdBGjURLaj5jHHofWsVvC4mxctvZ0ghpfeSyvEgr6bEH3B9at2G6c8UmflcyF7AGfL/N9fciKpglWAwr/0rmn5SQVPBHHt+tWmqLgsKuGtSxCKoge3oAO9WjIc3XEWgymSNjWWs28hbqTrQVJUpSqFelKUoiUpSiJSlKIlKV4a5RF6Jqv9R56bTW0tOouM4HhtEvqVtIBYqPmXeCTAqbZ+5rn2Kv2r144hDFu+wGq5+fw9CEqp4ClUcaiIIYgGWqDitOHYSc0WHHSTp5+e+yl+lMEj3rtws5a3cJ8NiT4ZcFhvCsYFy4IcNEkAwBVtd4BJ4An9Kiel7CDDrcRGQ3v2j6iSxduSSQP7DbsKjs+63/DYjR4DvaQoLt0HZDc3AiN9oPI5Arn9RdHN7apFIdPvtvsqnnHWJxVy4ieJcw1+yqaEA127jFgsrPzFxB3ggiDtVu6V6R8ALdxGi7iRxcA+VdC2woO0wqxJE7n1M4+jOnBae7eaybLm5cVRIg2mcXFkAkSOJ9qlMR1RYW4bat4jjlUg6f8AE0hV9NzULN7zir61WR2dEWHT39DpNpC2M6zIWbRbUAx8qT3Y8CO/rVN6Q6vtvg2fEFLbXHe5LGFfWxMhj/D8scwBW31pmQuYaRZdmSWVhBCvpIBIBmN+QCKjMly/BNhcGi3VusqC2VHDMq6m1LsdifvWepWiXDQKtlNuUArxjc6t46/btWf2iWyXJXgtp0CJiQAzGe5YRxU5fya4+GtpBJVmUCQYU7qZ7RFb+A6XRLniKq2wV0sqiARJI24HNaPVXUqYO0x+VLfmOkyWLbAR6kn/AFrPne0Gq9trADczopipoyntdbmD6atpFy+Q7KOPyCB3H5th32qKxvWV2Va2ES0WgA/MRMT6KKr2S9fJjQ+gumgSwczt9p2gVE5j1Rh2QuTqgck7D129q9nAZK7TIIIsQdR6+q8n8jVqsIk66R99FZc3z8Xbyre/dBZCzClvUxztVdXHBx4CtP7TWBuWRBwf5Z94ql5v1BeuXEGGdvDFvT5lBkkkllU8c7H2rX6YxeIw9y8SSTeUqSGltU+V9e6yNx3mTW8ODYAHxpFuq84szy5x+eh6K94/qABmKESohtKgvEkbE7bEQaw3s9uWuWP8YZjtAgyy+UKATG5/vUBbzK8XuP4CkDV4nC7xJ3O5gSxAnbc+tftzBXQNNwLdZjHhhvL4ZgEAfMSfMC3A0HvFDVGisbTcb7KyZ18Qry31WzYS0jeQXGUt+1iYDTpO8Abd+T2wDFNdLE3GxFxoPiaV0gqYUAn5FALGAskkbiKxrgXZfD0B95FpeNhAkknfnj177RkzXCY6zbHhWV43W2dRH6CodmTd3krDVj+vmtohraAgHvsAAomJgcKNhUFm2cPZI129mEglhH/TVaxud4kXNF5HtsOdax/UitXF5+zIUcxsCpI2kCBuKnnaBZUFrybq44brFdgCFmJ+4/uN61cVkt27ibboSdbnSxUtociJA/MT5Y7CDxVTw2FIxSLiFuraR1F2AQVUkatyNiAe9dYwOZJavYnClLdpsJcU4doGp1VgILc3Cystz9YgcVmpmsrm0oEyo7p/LTgr4xhu2ryXbnhX0K3I/MrtaZv3wEsIAIkjtELeT4ixmD2tf7Ld9WlZfUzQYSBv22EDtEVZ8Rjka5v5WciQW1GJJCqdI0oDvHsPvTc66kxmjEHC2kFm1cb/AJlhHyHdFHDmQexmYrjRluVY/v2Ct6YRQS0QTz795/qa0er828Gyq2/n5DTGkxA35H25qqdLdU38biXYXhbAIbwILAgKA7F9MKpPb1O1WXqTBeLaP8QrSHB4kLK9pZZVHGdY3sQqB3ZjpgSYkrtH+k+/uTVn+GfVD2rwU6jbudvQjaR7HuPUe5qqZN0xde4JgKJmRO8Ff7H+g9K6LkmU27AAA3Hc1UWFwU2PymV1FGBAI4NftRGR46RoP2/2qXrC5uUwvSa7MJSlKVFSSlKURKUpRErG696yUIoiis6zJbNuWGrUwQLzqLdv/aG522qi61tLZ8Vf2Qf9w6hlt2lmbwYA6l0FCLixuT3mbL1FjmOITDmEtaPFa6wB8yuAgUkEKQ2k6oJXkQd6rnivawGIuuvgWPBIaYaddwKGDLOsKpdQZJI0bA81HvGAvRo/+TJdodvTXYjW11KYjLsXj1Ny1iDhrH/kIoYM4HDuwYEBokDfYjb1isjyDEYtrjXMQUdX/D4tInxFtxBniSpCzHae5FYrObYrBYZ72AZcxwnFpQ0tbk8EDzDTIlR/01VLuT5lj2Y4m89tbramsYcQpMBfNBCkwANyxq6nh8/eecvU/oLlTE9mCxkEbEAesj3mCAQul9WdX4dHGHbE2rSwTcPiqGO8C2IOoTySO23etAYbDYi2jWSvhgSj2vLIRpjcbjUDzvzXMMH8O7bX72G0XBctiRNxZaDBjyR3FdJ6Vy9rVsyfkUAW/wCDgD2MAGKoxTcOADTeXO6QFmaXixEBSeX4tiGW4hRl+UnhljZuZX0O0bV+ZBlOHsXheW2qlyQzCGAJPzAz5QSSAfQ/StPH5naw1zxr91LazpliJPlBkCZYSYMA1r5b1JhHtzYu2nUMV8rANDEkAoYYzvAg8ViDHjvtBjpZTkaK6dQZqtm3LMqzsCxAHBPf2BP2riua9a2b9xsNiFc27kjxh6CWUhQJJkDiR39qul93xuXulz97bJJH8SgkqSPpAP096q+G6KTyvdYwFBfUVVVUblWbfSBuPT0r1Wtp4mjE2O/MfsFefVNShVmLhRuXXsJhbFz8Mz3Ll0lNTgbCOeIgb7c1CYnK9SRETMGDAIAldtzHMx3FWLq3PEwgUWLKSVJUi2oshfllVKzeYD8zbCe9VvJ8Zev6gJVVgve1aRp3JDHuAASVUcKatoUGYebkl2pOqzVn1K5BO3BZspyy2tosSHO8MW0okHfVMQNuD/rUfdzuzqGovc0/+iqom5loLbtuTuVHbkCv2zYfHXTbt6/w6mf5nPbbux7LwP1J281vqVGCwwncNdiNFrTMjV+dt/Mx+g9K9alQbna2rN9Y2HE/C6KQFzdS3/FwiBrZcLdQFEJZmBEh2AkmAJEbgk7bCt3Lsdh0P70M5AmT5iD9eY9O1RmGykWrL4tzoS0oS2TM8xMDuSSYFVHH4RkvJ4TC6H3Ujct6n9TG/pWR8McXNEibdNvFQLSbbei7RZwlq6gOrT6FZBB+24+tb2DzjF4cnQwxNsDcOpFwAT/5ijeOfMDx96pPS/4gW9DBg07aQSQR7Af1FSi5kcLhmxGJuXWRmcAIwUkqAPmKksxLABdtgSTR5BF1CmHT3Vn+IGY/irNwYiz+HS0ylbrMjDXE6CJlwVMwkmCDpqgLnWX+LcY2Lrlri3FuoFtC3t5kWzqYG3q3AkNsN6/fHvZjdXEYolrVsabVstChViRO2lQANT8k7fTxi8SMW9u2m9ixMuFAnUR5UAA22AA+prVRwtIPDa5NheNvk8lriJhXPqXGWL99lVVuEl1Blolm1BiADIA7bT6iq/gc4XE4tli42nbxiwA0ooRfKBsNlA3J4nvU1a8LDW1vYpxb8R4UCTv824G8D17bVs4LJLYbxR4aWfmAQCG7hthvtuOeazNaI7wOlv8AfwqLCSfvysmHypvHkLLBVcPIWGGqdyGgQZ2UkxyKy4bL7dhFwru11bquwUKwsjWSdRInVu0S7e8bVtJiR5r2oJbUfM8KvruxPHaK08F1XgnK4a1eTmEAVgu/5QYAn09fvQMB0URnhcUxGGa1fdFJlHIkAidJ22/Qwa6j0N4luzc/ETqYhhqEsQR3MyPWDUjfySzr1hIcndiSWP2JIQd9qg85zQXLa28L+1NwwAhkk8EN3UfWNqqYwMMypVHl7dFOWcRf1XHXQLSjyzsS3oP4voKy4PqTUP5hsw7qw5BqMwnQNl18DFXg+Lu22Npde1rTv5VmTxuTyJiYrnQy+9axBtKWS4raWAJ2juTMRUzVLdlW2jI1uu55X1SFYajFdJy/HLetq6EEH0r5jzOxbazau4TEPdPF23cZi2rczo2Ec8bbA+tdq+FeNu/hfDurpKcf4TuJ+nFZq1zdbKILRBV6pSlZ1oSlKURKUpREpSlEUP1DlfiaLhAYW9WpCF8wZY2cwbZDBTqBG087Rxz4pZtdS3Yyo3Q1xmN7ENPlBdiyJJ/KJLGf5a7Znub28LhruIunyWkLH3jgD3JgD3NfNOT5bdzPF3MRdBPiXJIHcnhF9ABAnsAPavT/ABlBjqprVTDWCT+uq6+q7s+zG5WznPUV1MIMNgy6YNToe6PKbzxqaO+nuQPUT2FbnSPWjZRhnI/a3r5DJaYnSigEB39NU/KNyAp2BFRXUV84vFrhrEeFhwbaRsm37x/ZZ79wB3Nfme4tLGHXC2YJuxcu3SPM4B8g9QsjVp9NNfQtp4epSbScO9UMxvHE/bmwtKzd6Z4Ke6f6wu38UMXidKuHgNaQgkaTqGkTP5R/mqz9T/EBcKniqri8w0rbdIW5I1ap1TpWQdvYdzVQ6fzDDC8Eto7W7aNN5/IFOmZVRMszxyeO1QvU12cwXxTNtBb43BUhbjEeslmNfOD8a3EfkzSa3K3WN4HzwWjtnBl1nwuDfFXxexha9eubqhOwXkSBwscII2rB1BhrdzGLh7SIptjTcdFCjVyxgbeQbTzsalbuYKzv+BZmfSzXsVcXStsQSwtA+aY2BMH0HcQGQYqzaS41zW1xiAqqslgZLDUTtJ0jv969HBtxU1K+WAwQGdbCR6mfhVnLZs67q/4bqgYO3auB/wD9ZIYtbEDczMkDv3qz53iMM1pb7DxLF5YlRq2IMGACZHH9O1cww+T/AIm+VDHxdIItLG0xqGo7DTJ5A4+1W7obOlAbA3JXc+CGjaOw77jf6/WvmcM7s3lrjc+60YoCoBk2Ci2xCmyqYiSmHabbXVIJQlgAVHnPlKEiIIVh2E1vqfPy9pbNtSiOdUHkW18qDbZQSuogd5P5jVizPphmxCKyudGrU/JYNJYe+0AD2qrYrBsmOt/jFVFITygyq24hQSPSIaN5Br6D8dhhWxALrgSY6cF57HQIW3gbrGwtrDkYe1Gm9ibh0yzbsFPuBECWIHYTVm6S6bsFQqOhQ78jVcg8kc6Z4HH15qrdRY5bgt4aw4unVqcqItrAIVV2AgAkk8CspS0ja2ckWbKsifxEeVSfQF4P0NXYt4c0PaILnG3LifHbThouumIUl1/jvxGKt4CyfJaM3CONcb/ZF/qTWpjcf+AIcBfFZIsWyASqQQtxwfqSo7nfiobp3MGU3dFrxcRdjS5OyydTkrG87ckD1r9zTDImKVb1xrjSrYi6JJJaCwUGJCqYHEmeBAraPx7nVGUH2EZjxP3QeKQAFY+hMFfFvyXmU3GDsDc0wu+ltyJJYk/od61fiXnvj404cMRZtPLQObrAeI+n12iPr61OZHnWpL1zDWSW2Fk3IGs/KPLsq20Edzwd+1VDKrQXGXvxbILkuSz/ACeJqkkwIj5iNo4rPhKQfiH1ntswE5RryHNdk6LdxY8dACRg8EB5A5/aXgvoPzb7/wAIJnc1aMl6fKsFCKqpxPyj1JP5jG5P9qqGa4hcXikVGL2bKw1wyA2+piJ332VQeYFWbqbN7lrLWZlh7zaEPdQwJY+3llR9aoxDc+QNsXScvjaTrJ5rjp0VczTFDH4/ykth7Ow/mAO5+rtAHtHpV4w5WxhzexTyqjWVEQo4UD6mAB61ROnszs2bKotu5dvsxJQABTGyy+50gSeO5qX+It0fhrCIZVrh1kCASijT9RLMR9qnXw7+3ZhogC19ydT94Lhuo29jrmZXfFvyuHQxbsqYE9gPUx8zc9hEitnGdM6cRbvW1RLQ0mF1SCkE7GZkjkHbvFbPT2Y4GzZtPevgFF/dhXLaiTq2Agz9YqStdRfj2NuypsWo/e3QNRE76EGwgSZkxXX1auFqvDBAEtuPCTzOoQk6AKO6kz8W8JpttqvX/JIMwp+ff6HT/mrWwWJfBWxhsIA2LZZvPsVtT2JO0qNt9gZ5O1RF/wD5rGxhvJateW0x/Kin94x/iYkt6y23atjImS1jbiC+BaXVqNw6Vu6dtxMHclgNzt61opYMDDGSM0ZsvIaTHtv4LotZbmU5QUvLeZnu3mb96S0a4J8v5nJgjUfL2r110VUI0Riry+G4DagEEeYGB8wIUQAIn0qSwWZJdd7eEJglZu3ABbDkqSLatJ+YNcnaJIAggipjOw+OOIdGuqpK201QYUFbe8HgwYrz8JRq4qvDhOUTGmmg5KwwLqwZVhrOCtLexHy2+EEart4jcD2UQpPbf1rY+HmJxOIzJsYWYFjpCqSFMiAsd1Rex/lqu9R4N1RLmJIN67Oi2Pls21PH+Ik8doMyTtfPhl1BZS9Zs2bTsqpN2640qrESQoE6mZyBJI2HBitFWg5uFfiT3nOJHIDf4Houg96F263MCea9V+K0ia/a+bVyUpSiJSlKIlKUoijeoMitYzDtYvIHRoMEkbjcHYg7GoHpb4fW8ICDBWCFG+wbnfmTPNXClSzuy5ZtwRcszn4ZWcLZxNyzptIyGANR8xEINyT8xGw7xXM8Zh7Sg+LaYXLf7NRcBEBTsGhvNC/c7+1fSmYZYl4IHkhHW4BMAsm6z6id49hUH1L0Fh8bc8S6XDaNA0EDeZDcbkbjfaouq1+0FRryHDeb+avpmnlyuC4FmGcWltqiMXcHdVthbayOATzv6D71qXs+bEupvW7RiFXYrA7AQRI9jV9xfwOxXiEW71hk7M+sNHuoUifvUUvTQy6+6OVuX0P7zykKrCV024ItMwnzPJ/hBqlj6lJ/ahxDuM381po0mVYYI++pPIAlRNmzcddaFPD1sioAFB8pJ8vf0J5NRmNPglkAFpxz4ayf/ezGBBnarVmHSf4e3Ye4t5AxZxqMDYwuwB0EpuQZ2naauPQXSmX3jqNl7t8LquNdkqrExpH5TPIjsKlSxFUFwznva3N+vFRq4OowZnCQOEcY8rKidLFzZtthrM3bbMLjsCqlGJmbh24g8njirt0/8O2fEWsVcQPPDB10IFkqwH5yW2kccx3rpTZFZYQ1pCIiI2iCIjjhj+tbyIAAAAANgBwPtVbMO1jy7dZJbFtVVc4y/RJMHaZA5rkXWeLRvnW2QjR5gZWfcEEA/ptXf8ywfiWyO/auL9W9GBrknhtiO/2969ajWeLtMELBUZldK57iMyW2NFtbctGyb+4JJkt9CY9am+ncoZ1dmUMlxQQW5J4ZGHJ3HP0rbwfQKWyGdojf3I7bdjXvNuoRZKpZiByAZJgwQSDxtzVkuLs7zf1VD3zYKXyPoskhSFtoeVSdTD+diST9Jqnde5mlvMLyWrVv9npTUVmSqgEwfKT2mO1dR6Nzpb1sv/CN/wC/9q5Few3j37mJvlFttc1Q0hnDMxGlRu2wO+wrr6jw7M1xk7yZ81NjzqVnyTqqCAxd3YwY3ESdl+0bfX2q55jkNrFaWSyCYHmfUpgbAGCJiq30rmFgFkXDG6CxKsXCQDxMKTsPLAP+9Xyzcdrah2CIoidgTHr+m/rNQouewy0kHiLHzUnOvIUVgshS0Y8p0DUEUQs8ydpJjuSTW9mOBW9bK39JUkEKQdoGxEGV3J39Nu9Z7RlWS2pIiCxHO/E/Tb29qXnt2SGcyx5J/T+9WAuJzA31mf3uVWXRc/fhQS9OrZ+dhaslgv7Mcg8FjyR9T2qfzHD4RsN4UK9v8pmRIneRvI39/wBaiupsS7WptLq0gM0EEkaS3y+g4+9c/wAuxyvf0szqLkQJ2RjBVio5E+Xn60c8h2ckzxm/muZnuU/isstWb2lUtERqD6S230YmCPpXvN8IZS/aYsQrB5kyhU6hA7FdQjasv4E6tbMtt02MTCEFk8/DAC4EBG4h++4qeyLLXvSFXRvKlSdvMHEHtDavs0VTVruqmXEk8SSfdXsa7VyqVm2lonw9IXWSvhS++kNaYoxlhv8AKSImdyYqTyboRsbce4LAAZiTLELuZ4H+9XLp74RgXTcvsW3mK6bg8AlpQqKAB6VBuKrU3F7XmTaZWjLKqPTXw2tWCj3AGZPlWIVZ9F4n35rXPwmsLfNy0q2wxk6QZE8xJOn7RV+pVAqvEw431vr1U4CqGffDbDYi1bXw11WvlYz35mCJHsazZD0Haw+knzFeAAAo+ijarTSuGo8tDCTA2m3kkJSlKgupSlKIlKUoiUpSiJSlKIlRGP6htWZ8TUCpIIClm2AMhVliCCNwPrFS9Red5MLwDqF8VAdJO0gwSuqDpBKqZgwVBAkAjhU25Z7y/F6gw5urZF5DcYSqg7kESPbjeK18ZlOGxTSGXxEdHL2iusEA6NRgyNJMBu1R+D6dvkqtzQLQeQBGoABTJYcksCT3kzJE1N5PkNvDgaRLRpLn5iBvue++59SSe9REnVXOyU4dTJn778LrHnuQDFItt3KoGDMAFlo3A1EHT9RvW7l+W27FsW7ShUEwBPcz3+vHatmlSgTKpL3FoadB+0pSldUEqv8AUeWSC4G/9jVgrxdthgQeDUmOymVFzcwhcJv4h2a4o/eKTqXckoB8ydyRHmA7GRwaq17DrBhfMx55knbnaKu3xL6UuC94loEN6iR/Ub7jb7mofpnLMXat3Bpt63IhmWdMb8evH6VuaS5ea9kKOy7AX8KVF4FVujYgwQWEjUsgyJg1J/8AgTxvPIgydzsCeeRPptMc1sDJ7Nl/Hxl8vc9zJ+gUbAewitXPuq2urotW/DtcTciTO3y77+nFTi11Deys2T9JJhF1kruJ1sQPfY1pY3OrGoeY3AsyqDyz28xIA96pL33ubszXIHNxoUDcfLPYiINLr6ZBgiO+yrz+o/TnvTaEzXsui5TmqXQQo0xvH1PM996rXV91pO8CJk8enNReSZowuhrYOxGotsigsF3PpuF/T1q43j45SUkjdVAB0kAwZnlWBB7cetcdVAEKTKRdcqr4XEnEWXtSbIOnxgBBVWIHihSQWGkyY2jSfU1H2OiGu3kI1bDReMs2l1lCCxEsSVBAHGocVb8P0lcv3WJTRBg86ioL6VLTxpbTtyAK6fkvTq20AgAADbsI9B2rKXSZK2NpgCAqVlfw/N4h7wGvafcgQTA23PmnmTXQMsyJLIEAVIpbAECvVUlyvDUpSlRUkpSlESlKURKUpREpSlESlKURKUpREpSlESlKURKUpREpSlESlKURKUpRFH5vgQ6zG4/tXOercUbVoomzvtP8Inc/XsBXVqpXWuQhkJA9x/37Vpov/wAVmrMm64zdVi5kjf8AMxliZ4g87ela2ChgWZTsAWa4RGkkt9JEd+4NesyuwSpHmBncdxxXq1lN25ZN8DxWtmFVW4OgsYI3YckqBtHoZq5zwFjbTLrL8ulf4S5G/eBIngfMGBPtWLMMOx8OQxQuqmCDpUqtwERsdSNtv+Ug8VOZXYVtD21Lsdgq/lJUKd40gJcTUARurkb81cemug7jaTe+UcIAAo3ZgIHOnUQJ4GwgbVU6oTotDKIGuqrmWdK68QxtoTbI0mJ0mZUsinTG2h4PcGumdL9LG1aAfduSff61P5fk6WwBAqQAqkujRaQzisGHwSpwN/WtilKrlWJSlKIlKUoiUpSiJSlKIlKUoiUpSiJSlKIlKUoiUpSiJSlKIlKUoiUpSiJSlKIlKUoiVhxeGDoVNZqUFkXHusegGuXNVsVmyD4dvoVbh0qIJUfxBtYaeQRsJHp711W7YBM16SwBVpfKqDIUPlfTlu0NlAncnuTzUzbtgcV7pVZMqwCEpSlcXUpSlESlKURKUpREpSlESlKURKUpREpSlESlKUR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2" name="Picture 10" descr="http://www.ua-marketing.com.ua/wp-content/uploads/2011/01/banner_ad.gif"/>
          <p:cNvPicPr>
            <a:picLocks noChangeAspect="1" noChangeArrowheads="1"/>
          </p:cNvPicPr>
          <p:nvPr/>
        </p:nvPicPr>
        <p:blipFill>
          <a:blip r:embed="rId3" cstate="print"/>
          <a:srcRect l="21338" r="16274"/>
          <a:stretch>
            <a:fillRect/>
          </a:stretch>
        </p:blipFill>
        <p:spPr bwMode="auto">
          <a:xfrm>
            <a:off x="4929190" y="3000372"/>
            <a:ext cx="370272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558283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5011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Банерна реклама 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це використання платного місця або часу в 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мережі Інтернет </a:t>
            </a: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певному сайті для формування, за допомогою спеціальних засобів і прийомів,</a:t>
            </a:r>
            <a:endParaRPr lang="uk-U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2071678"/>
            <a:ext cx="26432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необхідного іміджу фірми, марки, а також популярності для потенційних покупців щодо споживчих властивостей пропонованих для продажу товарів.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latin typeface="Comic Sans MS" pitchFamily="66" charset="0"/>
              </a:rPr>
              <a:t>За способом відображення банери можуть бути </a:t>
            </a:r>
            <a:endParaRPr lang="uk-UA" dirty="0">
              <a:latin typeface="Comic Sans MS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1124744"/>
          <a:ext cx="424847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0" name="Picture 2" descr="Ð ÐµÐ·ÑÐ»ÑÑÐ°Ñ Ð¿Ð¾ÑÑÐºÑ Ð·Ð¾Ð±ÑÐ°Ð¶ÐµÐ½Ñ Ð·Ð° Ð·Ð°Ð¿Ð¸ÑÐ¾Ð¼ &quot;ÑÑÐ°ÑÐ¸ÑÐ½Ñ Ð±Ð°Ð½ÐµÑÐ¸&quot;"/>
          <p:cNvPicPr>
            <a:picLocks noChangeAspect="1" noChangeArrowheads="1"/>
          </p:cNvPicPr>
          <p:nvPr/>
        </p:nvPicPr>
        <p:blipFill>
          <a:blip r:embed="rId7" cstate="print"/>
          <a:srcRect l="15120" t="12530" r="14321" b="12289"/>
          <a:stretch>
            <a:fillRect/>
          </a:stretch>
        </p:blipFill>
        <p:spPr bwMode="auto">
          <a:xfrm>
            <a:off x="539552" y="980728"/>
            <a:ext cx="1008112" cy="12961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36096" y="548680"/>
            <a:ext cx="324036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Типи  розміщення банерної реклами</a:t>
            </a:r>
            <a:endParaRPr lang="uk-UA" sz="20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1412776"/>
            <a:ext cx="352839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>
                <a:latin typeface="Comic Sans MS" pitchFamily="66" charset="0"/>
              </a:rPr>
              <a:t>Обмін банерами за договором з власником іншого Web-сайту, сторінки якого мають подібну тематику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2852936"/>
            <a:ext cx="3528392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>
                <a:latin typeface="Comic Sans MS" pitchFamily="66" charset="0"/>
              </a:rPr>
              <a:t>Використання спеціальних служб обміну банерами, які дозволяють проводити показ банерів на багатьох сайтах, які є передплатниками таких служб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4869160"/>
            <a:ext cx="352839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>
                <a:latin typeface="Comic Sans MS" pitchFamily="66" charset="0"/>
              </a:rPr>
              <a:t>Використання банерних систем, пошукових серверів, каталогів для демонстрації банерів за визначену плату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076056" y="908720"/>
            <a:ext cx="0" cy="4608512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6" idx="1"/>
          </p:cNvCxnSpPr>
          <p:nvPr/>
        </p:nvCxnSpPr>
        <p:spPr>
          <a:xfrm flipV="1">
            <a:off x="5076056" y="902623"/>
            <a:ext cx="360040" cy="6097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7" idx="1"/>
          </p:cNvCxnSpPr>
          <p:nvPr/>
        </p:nvCxnSpPr>
        <p:spPr>
          <a:xfrm flipH="1" flipV="1">
            <a:off x="5076056" y="1988840"/>
            <a:ext cx="216024" cy="2410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8" idx="1"/>
          </p:cNvCxnSpPr>
          <p:nvPr/>
        </p:nvCxnSpPr>
        <p:spPr>
          <a:xfrm>
            <a:off x="5076056" y="3717032"/>
            <a:ext cx="216024" cy="1306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5076056" y="5493131"/>
            <a:ext cx="216024" cy="2410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789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4941168"/>
            <a:ext cx="2001590" cy="1556792"/>
          </a:xfrm>
          <a:prstGeom prst="rect">
            <a:avLst/>
          </a:prstGeom>
          <a:noFill/>
        </p:spPr>
      </p:pic>
      <p:pic>
        <p:nvPicPr>
          <p:cNvPr id="37894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149080"/>
            <a:ext cx="1795779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143372" y="3143248"/>
            <a:ext cx="478634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uk-UA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Iнтepнeт-мapкeтинг включaє в сeбe тaкi eлeмeнти систeми як: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uk-UA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24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uk-UA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мeдiйнa peклaмa </a:t>
            </a:r>
            <a:endParaRPr kumimoji="0" lang="uk-U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uk-UA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кoнтeкстнa peклaмa </a:t>
            </a:r>
            <a:endParaRPr kumimoji="0" lang="uk-U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uk-UA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пoшукoвий мapкeтинг</a:t>
            </a:r>
            <a:endParaRPr kumimoji="0" lang="uk-U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uk-UA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вipусний мapкeтинг </a:t>
            </a:r>
            <a:endParaRPr kumimoji="0" lang="uk-U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</a:pPr>
            <a:r>
              <a:rPr kumimoji="0" lang="uk-UA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пapтнерський мapкeтинг </a:t>
            </a:r>
            <a:endParaRPr kumimoji="0" lang="uk-U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4896544" cy="2664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uk-UA" sz="2400" i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Iнтepнeт-peклaмa - peклaмa, щo poзмiщується в мepeжi Iнтepнeт, щодо пpeдстaвлeння тoвapiв, пoслуг aбo пiдпpиємствa в мepeжi Iнтepнeт, aдpeсoвaнe мaсoвoму клiєнту i мaє хapaктep пepeкoнaння. </a:t>
            </a:r>
            <a:endParaRPr lang="uk-UA" sz="2400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00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 descr="Ð ÐµÐ·ÑÐ»ÑÑÐ°Ñ Ð¿Ð¾ÑÑÐºÑ Ð·Ð¾Ð±ÑÐ°Ð¶ÐµÐ½Ñ Ð·Ð° Ð·Ð°Ð¿Ð¸ÑÐ¾Ð¼ &quot;ÑÐ½ÑÐµÑÐ½ÐµÑ ÑÐµÐºÐ»Ð°Ð¼Ð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4664"/>
            <a:ext cx="3384376" cy="2486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4348" y="642918"/>
            <a:ext cx="8072494" cy="2357454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uk-UA" sz="4800" b="1" i="1" u="none" strike="noStrike" kern="120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Мeдiйнa</a:t>
            </a:r>
            <a:r>
              <a:rPr kumimoji="0" lang="uk-UA" sz="4800" b="1" i="1" u="none" strike="noStrike" kern="120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4800" b="1" i="1" u="none" strike="noStrike" kern="120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peклaмa</a:t>
            </a:r>
            <a:r>
              <a:rPr kumimoji="0" lang="uk-UA" sz="4800" b="1" i="0" u="none" strike="noStrike" kern="120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uk-UA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poзмiщeння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тeкстoвo-гpaфiчних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peклaмних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мaтepiaлiв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нa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сaйтaх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uk-UA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щo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пpeдстaвляють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сoбoю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peклaмний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uk-UA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мaйдaнчик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928934"/>
            <a:ext cx="42761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14348" y="3500438"/>
            <a:ext cx="29289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07F09"/>
              </a:buClr>
              <a:buSzPct val="80000"/>
              <a:defRPr/>
            </a:pPr>
            <a:r>
              <a:rPr lang="uk-UA" sz="2800" dirty="0" err="1">
                <a:solidFill>
                  <a:prstClr val="black"/>
                </a:solidFill>
                <a:latin typeface="Times New Roman" pitchFamily="18" charset="0"/>
              </a:rPr>
              <a:t>Зa</a:t>
            </a:r>
            <a:r>
              <a:rPr lang="uk-UA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uk-UA" sz="2800" dirty="0" err="1">
                <a:solidFill>
                  <a:prstClr val="black"/>
                </a:solidFill>
                <a:latin typeface="Times New Roman" pitchFamily="18" charset="0"/>
              </a:rPr>
              <a:t>бaгaтьмa</a:t>
            </a:r>
            <a:r>
              <a:rPr lang="uk-UA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uk-UA" sz="2800" dirty="0" err="1">
                <a:solidFill>
                  <a:prstClr val="black"/>
                </a:solidFill>
                <a:latin typeface="Times New Roman" pitchFamily="18" charset="0"/>
              </a:rPr>
              <a:t>oзнaкaми</a:t>
            </a:r>
            <a:r>
              <a:rPr lang="uk-UA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uk-UA" sz="2800" dirty="0" err="1">
                <a:solidFill>
                  <a:prstClr val="black"/>
                </a:solidFill>
                <a:latin typeface="Times New Roman" pitchFamily="18" charset="0"/>
              </a:rPr>
              <a:t>aнaлoгiчнa</a:t>
            </a:r>
            <a:r>
              <a:rPr lang="uk-UA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uk-UA" sz="2800" dirty="0" err="1">
                <a:solidFill>
                  <a:prstClr val="black"/>
                </a:solidFill>
                <a:latin typeface="Times New Roman" pitchFamily="18" charset="0"/>
              </a:rPr>
              <a:t>peклaмi</a:t>
            </a:r>
            <a:r>
              <a:rPr lang="uk-UA" sz="2800" dirty="0">
                <a:solidFill>
                  <a:prstClr val="black"/>
                </a:solidFill>
                <a:latin typeface="Times New Roman" pitchFamily="18" charset="0"/>
              </a:rPr>
              <a:t> в </a:t>
            </a:r>
            <a:r>
              <a:rPr lang="uk-UA" sz="2800" dirty="0" err="1">
                <a:solidFill>
                  <a:prstClr val="black"/>
                </a:solidFill>
                <a:latin typeface="Times New Roman" pitchFamily="18" charset="0"/>
              </a:rPr>
              <a:t>дpукoвaних</a:t>
            </a:r>
            <a:r>
              <a:rPr lang="uk-UA" sz="2800" dirty="0">
                <a:solidFill>
                  <a:prstClr val="black"/>
                </a:solidFill>
                <a:latin typeface="Times New Roman" pitchFamily="18" charset="0"/>
              </a:rPr>
              <a:t> ЗМI. </a:t>
            </a:r>
            <a:endParaRPr lang="ru-RU" sz="28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428604"/>
            <a:ext cx="8329642" cy="2571768"/>
          </a:xfrm>
          <a:prstGeom prst="rect">
            <a:avLst/>
          </a:prstGeom>
        </p:spPr>
        <p:txBody>
          <a:bodyPr/>
          <a:lstStyle/>
          <a:p>
            <a:pPr marL="265176" marR="0" lvl="0" indent="-265176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lang="uk-UA" sz="48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Кoнтeкстнa</a:t>
            </a:r>
            <a:r>
              <a:rPr lang="uk-UA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uk-UA" sz="48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peклaмa</a:t>
            </a:r>
            <a:r>
              <a:rPr lang="uk-UA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poзмiщeння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тeкстoвo-гpaфiчних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peклaмних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мaтepiaлiв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нa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тeмaтичних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мaйдaнчикaх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Вiдпoвiднiсть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peклaмних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мaтepiaлiв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тa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кoнтeкстних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їм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мaйдaнчикiв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визнaчaється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aлгopитмoм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peклaмнoгo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uk-UA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сepвiсу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000372"/>
            <a:ext cx="5429288" cy="344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81E561-4AB7-4D29-A0E4-EFC62D72E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30390" r="42913" b="24788"/>
          <a:stretch/>
        </p:blipFill>
        <p:spPr>
          <a:xfrm>
            <a:off x="526052" y="1196752"/>
            <a:ext cx="8091896" cy="446449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E7E2AB-453E-4214-8D23-800BF3D4AA9F}"/>
              </a:ext>
            </a:extLst>
          </p:cNvPr>
          <p:cNvSpPr/>
          <p:nvPr/>
        </p:nvSpPr>
        <p:spPr>
          <a:xfrm>
            <a:off x="1106147" y="548680"/>
            <a:ext cx="6931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Структура </a:t>
            </a:r>
            <a:r>
              <a:rPr lang="ru-RU" sz="2800" b="1" i="1" dirty="0" err="1"/>
              <a:t>Інтернет</a:t>
            </a:r>
            <a:r>
              <a:rPr lang="ru-RU" sz="2800" b="1" i="1" dirty="0"/>
              <a:t>-маркетингу </a:t>
            </a:r>
          </a:p>
        </p:txBody>
      </p:sp>
    </p:spTree>
    <p:extLst>
      <p:ext uri="{BB962C8B-B14F-4D97-AF65-F5344CB8AC3E}">
        <p14:creationId xmlns:p14="http://schemas.microsoft.com/office/powerpoint/2010/main" val="40261056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14290"/>
            <a:ext cx="61046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Кoнтeкстнa</a:t>
            </a:r>
            <a:r>
              <a:rPr lang="uk-UA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uk-UA" sz="48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peклaмa</a:t>
            </a:r>
            <a:endParaRPr lang="ru-RU" sz="48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142984"/>
            <a:ext cx="43719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357562"/>
            <a:ext cx="29527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1214422"/>
            <a:ext cx="407196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>
                <a:latin typeface="Times New Roman" pitchFamily="18" charset="0"/>
                <a:cs typeface="Times New Roman" pitchFamily="18" charset="0"/>
              </a:rPr>
              <a:t>Контекстна реклама автоматично зв’язується зі змістом Web-сторінки, яку вона рекламує.</a:t>
            </a:r>
          </a:p>
          <a:p>
            <a:endParaRPr lang="uk-UA" sz="220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200">
                <a:latin typeface="Times New Roman" pitchFamily="18" charset="0"/>
                <a:cs typeface="Times New Roman" pitchFamily="18" charset="0"/>
              </a:rPr>
              <a:t>Ділиться на:</a:t>
            </a:r>
          </a:p>
          <a:p>
            <a:r>
              <a:rPr lang="uk-UA" sz="2200">
                <a:latin typeface="Times New Roman" pitchFamily="18" charset="0"/>
                <a:cs typeface="Times New Roman" pitchFamily="18" charset="0"/>
              </a:rPr>
              <a:t>- пошукову – що відображається на сторінках пошукових систем при видачі результатів за запитом користувача;</a:t>
            </a:r>
          </a:p>
          <a:p>
            <a:r>
              <a:rPr lang="uk-UA" sz="2200">
                <a:latin typeface="Times New Roman" pitchFamily="18" charset="0"/>
                <a:cs typeface="Times New Roman" pitchFamily="18" charset="0"/>
              </a:rPr>
              <a:t>- власне контекстну – що зявляється на сайтах-партнерах різних систем контекстної реклами.</a:t>
            </a:r>
          </a:p>
          <a:p>
            <a:endParaRPr lang="uk-UA" sz="2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42968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uk-UA" sz="48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Пoшукoвa</a:t>
            </a:r>
            <a:r>
              <a:rPr lang="uk-UA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uk-UA" sz="48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peклaмa</a:t>
            </a:r>
            <a:r>
              <a:rPr lang="uk-UA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</a:rPr>
              <a:t>- </a:t>
            </a:r>
            <a:r>
              <a:rPr lang="uk-UA" sz="2400" dirty="0" err="1">
                <a:latin typeface="Times New Roman" pitchFamily="18" charset="0"/>
              </a:rPr>
              <a:t>poзмiщeння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тeкстoвo-гpaфiчних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peклaмних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мaтepiaлiв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пopяд</a:t>
            </a:r>
            <a:r>
              <a:rPr lang="uk-UA" sz="2400" dirty="0">
                <a:latin typeface="Times New Roman" pitchFamily="18" charset="0"/>
              </a:rPr>
              <a:t> з </a:t>
            </a:r>
            <a:r>
              <a:rPr lang="uk-UA" sz="2400" dirty="0" err="1">
                <a:latin typeface="Times New Roman" pitchFamily="18" charset="0"/>
              </a:rPr>
              <a:t>peзультaтaми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пoшуку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нa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сaйтaх</a:t>
            </a:r>
            <a:r>
              <a:rPr lang="uk-UA" sz="2400" dirty="0">
                <a:latin typeface="Times New Roman" pitchFamily="18" charset="0"/>
              </a:rPr>
              <a:t>, </a:t>
            </a:r>
            <a:r>
              <a:rPr lang="uk-UA" sz="2400" dirty="0" err="1">
                <a:latin typeface="Times New Roman" pitchFamily="18" charset="0"/>
              </a:rPr>
              <a:t>aбo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нa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сaйтaх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пapтнepiв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пoшукoвих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систeм</a:t>
            </a:r>
            <a:r>
              <a:rPr lang="uk-UA" sz="2400" dirty="0">
                <a:latin typeface="Times New Roman" pitchFamily="18" charset="0"/>
              </a:rPr>
              <a:t>, </a:t>
            </a:r>
            <a:r>
              <a:rPr lang="uk-UA" sz="2400" dirty="0" err="1">
                <a:latin typeface="Times New Roman" pitchFamily="18" charset="0"/>
              </a:rPr>
              <a:t>щo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пpoпoнують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кopистувaчeвi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функцiю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пoшуку</a:t>
            </a:r>
            <a:r>
              <a:rPr lang="uk-UA" sz="2400" dirty="0">
                <a:latin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</a:rPr>
              <a:t>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8236" t="11719" r="26427" b="6250"/>
          <a:stretch>
            <a:fillRect/>
          </a:stretch>
        </p:blipFill>
        <p:spPr bwMode="auto">
          <a:xfrm>
            <a:off x="357158" y="2571745"/>
            <a:ext cx="507495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>
          <a:xfrm rot="16200000" flipH="1">
            <a:off x="3500430" y="3500438"/>
            <a:ext cx="1285884" cy="1428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2000232" y="2928934"/>
            <a:ext cx="2071702" cy="7858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572132" y="2500306"/>
            <a:ext cx="32861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   Є важливим частковим випадком контекстної реклами: прив’язка здійснюється до запиту користувача під час пошуку ним інформації на сайтах пошукових систем.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5429264"/>
            <a:ext cx="40719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Відображається на сторінках з результатами видачі інформації за запитом.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285728"/>
            <a:ext cx="55269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Пoшукoвa</a:t>
            </a:r>
            <a:r>
              <a:rPr lang="uk-UA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uk-UA" sz="48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peклaмa</a:t>
            </a:r>
            <a:r>
              <a:rPr lang="uk-UA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ru-RU" sz="48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8528703" cy="506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214422"/>
            <a:ext cx="3857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solidFill>
                  <a:srgbClr val="FF0000"/>
                </a:solidFill>
              </a:rPr>
              <a:t>Пошуковий</a:t>
            </a:r>
            <a:r>
              <a:rPr lang="ru-RU" b="1" i="1" dirty="0">
                <a:solidFill>
                  <a:srgbClr val="FF0000"/>
                </a:solidFill>
              </a:rPr>
              <a:t> маркетинг </a:t>
            </a:r>
            <a:r>
              <a:rPr lang="ru-RU" b="1" i="1" dirty="0" err="1">
                <a:solidFill>
                  <a:srgbClr val="FF0000"/>
                </a:solidFill>
              </a:rPr>
              <a:t>спрямований</a:t>
            </a:r>
            <a:r>
              <a:rPr lang="ru-RU" b="1" i="1" dirty="0">
                <a:solidFill>
                  <a:srgbClr val="FF0000"/>
                </a:solidFill>
              </a:rPr>
              <a:t> на </a:t>
            </a:r>
            <a:r>
              <a:rPr lang="ru-RU" b="1" i="1" dirty="0" err="1">
                <a:solidFill>
                  <a:srgbClr val="FF0000"/>
                </a:solidFill>
              </a:rPr>
              <a:t>залучення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цільової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аудиторії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на</a:t>
            </a:r>
            <a:r>
              <a:rPr lang="ru-RU" b="1" i="1" dirty="0">
                <a:solidFill>
                  <a:srgbClr val="FF0000"/>
                </a:solidFill>
              </a:rPr>
              <a:t> сайт.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285728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Пошуковий</a:t>
            </a:r>
            <a:r>
              <a:rPr lang="ru-RU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маркетинг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r="1766"/>
          <a:stretch>
            <a:fillRect/>
          </a:stretch>
        </p:blipFill>
        <p:spPr bwMode="auto">
          <a:xfrm>
            <a:off x="285720" y="2143116"/>
            <a:ext cx="4500594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929190" y="1357298"/>
            <a:ext cx="38576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err="1"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err="1">
                <a:latin typeface="Times New Roman" pitchFamily="18" charset="0"/>
                <a:cs typeface="Times New Roman" pitchFamily="18" charset="0"/>
              </a:rPr>
              <a:t>Engine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err="1">
                <a:latin typeface="Times New Roman" pitchFamily="18" charset="0"/>
                <a:cs typeface="Times New Roman" pitchFamily="18" charset="0"/>
              </a:rPr>
              <a:t>Optimization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SEO - комплекс заходів для підйому позицій сайту в результатах видачі сайтів пошукових систем за певними запитами користувачів.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Чим вище позиція сайту в результатах пошуку, тим більше зацікавлених відвідувачів переходить на нього з сайтів пошукових систем.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000240"/>
            <a:ext cx="39290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Використання сайту для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перенаправлення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трафіку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на інший сайт.</a:t>
            </a:r>
          </a:p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Метод просування бізнесу в мережі (продавцями/ рекламодавцями), в якому партнер одержує винагороду за кожного відвідувача, покупця і/або продаж, що здійснені завдяки його зусиллям.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85728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Партнерський</a:t>
            </a:r>
            <a:r>
              <a:rPr lang="ru-RU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маркетинг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71546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Розміщення на своєму сайті реклами іншого сайту, що забезпечує перехід на нього у разі клацання користувачем по рекламному оголошенню.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857496"/>
            <a:ext cx="434420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14290"/>
            <a:ext cx="57797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Вірусний маркетинг</a:t>
            </a:r>
            <a:endParaRPr lang="uk-UA" sz="4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214422"/>
            <a:ext cx="42148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err="1">
                <a:latin typeface="Times New Roman" pitchFamily="18" charset="0"/>
              </a:rPr>
              <a:t>Вipуснa</a:t>
            </a:r>
            <a:r>
              <a:rPr lang="uk-UA" sz="2400" b="1" i="1" dirty="0">
                <a:latin typeface="Times New Roman" pitchFamily="18" charset="0"/>
              </a:rPr>
              <a:t> </a:t>
            </a:r>
            <a:r>
              <a:rPr lang="uk-UA" sz="2400" b="1" i="1" dirty="0" err="1">
                <a:latin typeface="Times New Roman" pitchFamily="18" charset="0"/>
              </a:rPr>
              <a:t>peклaмa</a:t>
            </a:r>
            <a:r>
              <a:rPr lang="uk-UA" sz="2400" b="1" dirty="0">
                <a:latin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</a:rPr>
              <a:t>- вид </a:t>
            </a:r>
            <a:r>
              <a:rPr lang="uk-UA" sz="2400" dirty="0" err="1">
                <a:latin typeface="Times New Roman" pitchFamily="18" charset="0"/>
              </a:rPr>
              <a:t>peклaмних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мaтepiaлiв</a:t>
            </a:r>
            <a:r>
              <a:rPr lang="uk-UA" sz="2400" dirty="0">
                <a:latin typeface="Times New Roman" pitchFamily="18" charset="0"/>
              </a:rPr>
              <a:t>, </a:t>
            </a:r>
            <a:r>
              <a:rPr lang="uk-UA" sz="2400" dirty="0" err="1">
                <a:latin typeface="Times New Roman" pitchFamily="18" charset="0"/>
              </a:rPr>
              <a:t>poзпoвсюджувaчaми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якoї</a:t>
            </a:r>
            <a:r>
              <a:rPr lang="uk-UA" sz="2400" dirty="0">
                <a:latin typeface="Times New Roman" pitchFamily="18" charset="0"/>
              </a:rPr>
              <a:t> є </a:t>
            </a:r>
            <a:r>
              <a:rPr lang="uk-UA" sz="2400" dirty="0" err="1">
                <a:latin typeface="Times New Roman" pitchFamily="18" charset="0"/>
              </a:rPr>
              <a:t>сaмa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цiльoвa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aудитopiя</a:t>
            </a:r>
            <a:r>
              <a:rPr lang="uk-UA" sz="2400" dirty="0">
                <a:latin typeface="Times New Roman" pitchFamily="18" charset="0"/>
              </a:rPr>
              <a:t>, </a:t>
            </a:r>
            <a:r>
              <a:rPr lang="uk-UA" sz="2400" dirty="0" err="1">
                <a:latin typeface="Times New Roman" pitchFamily="18" charset="0"/>
              </a:rPr>
              <a:t>зaвдяки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фopмувaнню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змiсту</a:t>
            </a:r>
            <a:r>
              <a:rPr lang="uk-UA" sz="2400" dirty="0">
                <a:latin typeface="Times New Roman" pitchFamily="18" charset="0"/>
              </a:rPr>
              <a:t>, </a:t>
            </a:r>
            <a:r>
              <a:rPr lang="uk-UA" sz="2400" dirty="0" err="1">
                <a:latin typeface="Times New Roman" pitchFamily="18" charset="0"/>
              </a:rPr>
              <a:t>здaтнoгo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зaлучити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зa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paхунoк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яскpaвoї</a:t>
            </a:r>
            <a:r>
              <a:rPr lang="uk-UA" sz="2400" dirty="0">
                <a:latin typeface="Times New Roman" pitchFamily="18" charset="0"/>
              </a:rPr>
              <a:t>, </a:t>
            </a:r>
            <a:r>
              <a:rPr lang="uk-UA" sz="2400" dirty="0" err="1">
                <a:latin typeface="Times New Roman" pitchFamily="18" charset="0"/>
              </a:rPr>
              <a:t>твopчoї</a:t>
            </a:r>
            <a:r>
              <a:rPr lang="uk-UA" sz="2400" dirty="0">
                <a:latin typeface="Times New Roman" pitchFamily="18" charset="0"/>
              </a:rPr>
              <a:t>, </a:t>
            </a:r>
            <a:r>
              <a:rPr lang="uk-UA" sz="2400" dirty="0" err="1">
                <a:latin typeface="Times New Roman" pitchFamily="18" charset="0"/>
              </a:rPr>
              <a:t>нeзвичaйнoї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iдeї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aбo</a:t>
            </a:r>
            <a:r>
              <a:rPr lang="uk-UA" sz="2400" dirty="0">
                <a:latin typeface="Times New Roman" pitchFamily="18" charset="0"/>
              </a:rPr>
              <a:t> з </a:t>
            </a:r>
            <a:r>
              <a:rPr lang="uk-UA" sz="2400" dirty="0" err="1">
                <a:latin typeface="Times New Roman" pitchFamily="18" charset="0"/>
              </a:rPr>
              <a:t>викopистaнням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пpиpoднoгo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aбo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дoвipчoгo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пoслaння</a:t>
            </a:r>
            <a:r>
              <a:rPr lang="uk-UA" sz="2400" dirty="0">
                <a:latin typeface="Times New Roman" pitchFamily="18" charset="0"/>
              </a:rPr>
              <a:t>. Як </a:t>
            </a:r>
            <a:r>
              <a:rPr lang="uk-UA" sz="2400" dirty="0" err="1">
                <a:latin typeface="Times New Roman" pitchFamily="18" charset="0"/>
              </a:rPr>
              <a:t>пpaвилo</a:t>
            </a:r>
            <a:r>
              <a:rPr lang="uk-UA" sz="2400" dirty="0">
                <a:latin typeface="Times New Roman" pitchFamily="18" charset="0"/>
              </a:rPr>
              <a:t> у </a:t>
            </a:r>
            <a:r>
              <a:rPr lang="uk-UA" sz="2400" dirty="0" err="1">
                <a:latin typeface="Times New Roman" pitchFamily="18" charset="0"/>
              </a:rPr>
              <a:t>виглядi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тaкoї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peклaми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виступaють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цiкaвi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вiдeopoлики</a:t>
            </a:r>
            <a:r>
              <a:rPr lang="uk-UA" sz="2400" dirty="0">
                <a:latin typeface="Times New Roman" pitchFamily="18" charset="0"/>
              </a:rPr>
              <a:t>, flash-</a:t>
            </a:r>
            <a:r>
              <a:rPr lang="uk-UA" sz="2400" dirty="0" err="1">
                <a:latin typeface="Times New Roman" pitchFamily="18" charset="0"/>
              </a:rPr>
              <a:t>дoдaтки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тa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iн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142984"/>
            <a:ext cx="4143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Це будь-яки дії, що змушують людей передавати рекламне повідомлення іншим людям, створюючи потенціал для експоненціального поширення дії і розповсюдження повідомлення.</a:t>
            </a:r>
          </a:p>
        </p:txBody>
      </p:sp>
      <p:pic>
        <p:nvPicPr>
          <p:cNvPr id="40966" name="Picture 6" descr="http://pr-cy.org/uploads/posts/2013-02/1361258846_virysni-marke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71942"/>
            <a:ext cx="3349473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33806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635896" y="1196752"/>
            <a:ext cx="528641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sz="2800" b="1" i="1" dirty="0" err="1">
                <a:solidFill>
                  <a:srgbClr val="FF0000"/>
                </a:solidFill>
                <a:latin typeface="Times New Roman" pitchFamily="18" charset="0"/>
              </a:rPr>
              <a:t>Спaм</a:t>
            </a:r>
            <a:r>
              <a:rPr lang="uk-UA" sz="2800" dirty="0">
                <a:latin typeface="Times New Roman" pitchFamily="18" charset="0"/>
              </a:rPr>
              <a:t> - </a:t>
            </a:r>
            <a:r>
              <a:rPr lang="uk-UA" sz="2800" dirty="0" err="1">
                <a:latin typeface="Times New Roman" pitchFamily="18" charset="0"/>
              </a:rPr>
              <a:t>мaсoвa</a:t>
            </a:r>
            <a:r>
              <a:rPr lang="uk-UA" sz="2800" dirty="0">
                <a:latin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</a:rPr>
              <a:t>poзсилкa</a:t>
            </a:r>
            <a:r>
              <a:rPr lang="uk-UA" sz="2800" dirty="0">
                <a:latin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</a:rPr>
              <a:t>peклaмних</a:t>
            </a:r>
            <a:r>
              <a:rPr lang="uk-UA" sz="2800" dirty="0">
                <a:latin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</a:rPr>
              <a:t>oгoлoшeнь</a:t>
            </a:r>
            <a:r>
              <a:rPr lang="uk-UA" sz="2800" dirty="0">
                <a:latin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</a:rPr>
              <a:t>пo</a:t>
            </a:r>
            <a:r>
              <a:rPr lang="uk-UA" sz="2800" dirty="0">
                <a:latin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</a:rPr>
              <a:t>eлeктpoннiй</a:t>
            </a:r>
            <a:r>
              <a:rPr lang="uk-UA" sz="2800" dirty="0">
                <a:latin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</a:rPr>
              <a:t>пoштi</a:t>
            </a:r>
            <a:r>
              <a:rPr lang="uk-UA" sz="2800" dirty="0">
                <a:latin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</a:rPr>
              <a:t>бeз</a:t>
            </a:r>
            <a:r>
              <a:rPr lang="uk-UA" sz="2800" dirty="0">
                <a:latin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</a:rPr>
              <a:t>згoди</a:t>
            </a:r>
            <a:r>
              <a:rPr lang="uk-UA" sz="2800" dirty="0">
                <a:latin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</a:rPr>
              <a:t>oдepжувaчiв</a:t>
            </a:r>
            <a:r>
              <a:rPr lang="uk-UA" sz="2800" dirty="0">
                <a:latin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286256"/>
            <a:ext cx="80724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>
                <a:latin typeface="Times New Roman" pitchFamily="18" charset="0"/>
                <a:cs typeface="Times New Roman" pitchFamily="18" charset="0"/>
              </a:rPr>
              <a:t>    Oсoбливiсть спaму в тoму, щo oснoвну чaстину витpaт з дoстaвки peклaми нeсуть спoживaчi i iнтepнeт-пpoвaйдepи, тoдi як джepeлo спaму нiчим нe кoмпeнсує їм дoстaвку пoвiдoмлeнь. Зa цiєю oзнaкoю спaм нe є peклaмoю, oскiльки peклaмa зa визнaчeнням викopистoвує плaтнi кaнaли дoвeдeння пoвiдoмлeння дo aудитopiї.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3000372"/>
            <a:ext cx="45005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>
                <a:solidFill>
                  <a:prstClr val="black"/>
                </a:solidFill>
                <a:latin typeface="Times New Roman" pitchFamily="18" charset="0"/>
              </a:rPr>
              <a:t>Poзсилкa спaму ввaжaється пopушeнням eтикeту i пpaвил зaстoсувaння кoмп'ютepних мepeж. </a:t>
            </a:r>
            <a:endParaRPr lang="uk-UA" sz="220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14290"/>
            <a:ext cx="74749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Нeсaнкцioнoвaнe</a:t>
            </a:r>
            <a:r>
              <a:rPr lang="uk-UA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uk-UA" sz="48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poзсилкa</a:t>
            </a:r>
            <a:r>
              <a:rPr lang="uk-UA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ru-RU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000240"/>
            <a:ext cx="5715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Дякую за увагу!</a:t>
            </a:r>
            <a:endParaRPr lang="ru-RU" sz="8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288817-4583-442A-88EF-A19B88F1A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14983" r="30313" b="24788"/>
          <a:stretch/>
        </p:blipFill>
        <p:spPr>
          <a:xfrm>
            <a:off x="539552" y="467278"/>
            <a:ext cx="6480720" cy="605806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015335-6340-4F12-A28F-0B1645757776}"/>
              </a:ext>
            </a:extLst>
          </p:cNvPr>
          <p:cNvSpPr/>
          <p:nvPr/>
        </p:nvSpPr>
        <p:spPr>
          <a:xfrm>
            <a:off x="7023523" y="2105561"/>
            <a:ext cx="17249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Основні напрями інтернет-маркетингу </a:t>
            </a:r>
          </a:p>
        </p:txBody>
      </p:sp>
      <p:pic>
        <p:nvPicPr>
          <p:cNvPr id="3074" name="Picture 2" descr="IT-галузь принесла Україні 3,6 млрд дол. Валютної виручки | Бухгалтерський  сервіс">
            <a:extLst>
              <a:ext uri="{FF2B5EF4-FFF2-40B4-BE49-F238E27FC236}">
                <a16:creationId xmlns:a16="http://schemas.microsoft.com/office/drawing/2014/main" id="{9D5852ED-30B6-491A-A843-0EFFBA145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110" y="4691596"/>
            <a:ext cx="2459765" cy="18448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48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86194C-3355-438A-8C80-BF9C4B913687}"/>
              </a:ext>
            </a:extLst>
          </p:cNvPr>
          <p:cNvSpPr/>
          <p:nvPr/>
        </p:nvSpPr>
        <p:spPr>
          <a:xfrm>
            <a:off x="863588" y="476672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/>
              <a:t>Основні</a:t>
            </a:r>
            <a:r>
              <a:rPr lang="ru-RU" sz="2800" b="1" i="1" dirty="0"/>
              <a:t> </a:t>
            </a:r>
            <a:r>
              <a:rPr lang="ru-RU" sz="2800" b="1" i="1" dirty="0" err="1"/>
              <a:t>переваги</a:t>
            </a:r>
            <a:r>
              <a:rPr lang="ru-RU" sz="2800" b="1" i="1" dirty="0"/>
              <a:t> </a:t>
            </a:r>
            <a:r>
              <a:rPr lang="ru-RU" sz="2800" b="1" i="1" dirty="0" err="1"/>
              <a:t>інтернет</a:t>
            </a:r>
            <a:r>
              <a:rPr lang="ru-RU" sz="2800" b="1" i="1" dirty="0"/>
              <a:t>-маркетингу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8E2CC9-224C-409C-B617-BE96861033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48053" r="42914" b="23387"/>
          <a:stretch/>
        </p:blipFill>
        <p:spPr>
          <a:xfrm>
            <a:off x="404841" y="1430779"/>
            <a:ext cx="8334318" cy="2880320"/>
          </a:xfrm>
          <a:prstGeom prst="rect">
            <a:avLst/>
          </a:prstGeom>
        </p:spPr>
      </p:pic>
      <p:pic>
        <p:nvPicPr>
          <p:cNvPr id="1026" name="Picture 2" descr="Інтернет маркетинг - Украртмедиа - Интернет маркетинг в Украине">
            <a:extLst>
              <a:ext uri="{FF2B5EF4-FFF2-40B4-BE49-F238E27FC236}">
                <a16:creationId xmlns:a16="http://schemas.microsoft.com/office/drawing/2014/main" id="{76E104BB-FE96-4507-A049-D64899259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11099"/>
            <a:ext cx="3420380" cy="20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Інтернет маркетинг - Украртмедиа - Интернет маркетинг в Украине">
            <a:extLst>
              <a:ext uri="{FF2B5EF4-FFF2-40B4-BE49-F238E27FC236}">
                <a16:creationId xmlns:a16="http://schemas.microsoft.com/office/drawing/2014/main" id="{8AD70815-E8D3-4D6E-8B30-8F48A89A4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91" y="4279037"/>
            <a:ext cx="3420380" cy="20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02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78F9B81-F912-4AA3-8058-CD662F196834}"/>
              </a:ext>
            </a:extLst>
          </p:cNvPr>
          <p:cNvSpPr/>
          <p:nvPr/>
        </p:nvSpPr>
        <p:spPr>
          <a:xfrm>
            <a:off x="1907704" y="548680"/>
            <a:ext cx="5642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/>
              <a:t>Недоліки </a:t>
            </a:r>
            <a:r>
              <a:rPr lang="ru-RU" sz="2400" b="1" i="1" dirty="0" err="1"/>
              <a:t>інтернет</a:t>
            </a:r>
            <a:r>
              <a:rPr lang="ru-RU" sz="2400" b="1" i="1" dirty="0"/>
              <a:t>-маркетингу</a:t>
            </a:r>
            <a:endParaRPr lang="ru-RU" sz="2400" dirty="0"/>
          </a:p>
        </p:txBody>
      </p:sp>
      <p:pic>
        <p:nvPicPr>
          <p:cNvPr id="2050" name="Picture 2" descr="Карта бизнес-плана иллюстрация вектора. иллюстрации насчитывающей  аналитиков - 35270797">
            <a:extLst>
              <a:ext uri="{FF2B5EF4-FFF2-40B4-BE49-F238E27FC236}">
                <a16:creationId xmlns:a16="http://schemas.microsoft.com/office/drawing/2014/main" id="{48E2E330-97DC-405C-B8F0-AFDA44C99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0"/>
          <a:stretch/>
        </p:blipFill>
        <p:spPr bwMode="auto">
          <a:xfrm>
            <a:off x="896229" y="1010345"/>
            <a:ext cx="7495558" cy="53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EA832C-3B3E-441D-9B87-7731BB0CA1E8}"/>
              </a:ext>
            </a:extLst>
          </p:cNvPr>
          <p:cNvSpPr/>
          <p:nvPr/>
        </p:nvSpPr>
        <p:spPr>
          <a:xfrm>
            <a:off x="3671900" y="3429000"/>
            <a:ext cx="1944216" cy="11200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Недоліки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93F081EA-2AD7-4123-B2C8-7CDFAC5B1120}"/>
              </a:ext>
            </a:extLst>
          </p:cNvPr>
          <p:cNvSpPr/>
          <p:nvPr/>
        </p:nvSpPr>
        <p:spPr>
          <a:xfrm>
            <a:off x="4993494" y="1538790"/>
            <a:ext cx="3240360" cy="108012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omic Sans MS" panose="030F0702030302020204" pitchFamily="66" charset="0"/>
              </a:rPr>
              <a:t>Не </a:t>
            </a:r>
            <a:r>
              <a:rPr lang="ru-RU" sz="2400" dirty="0" err="1">
                <a:latin typeface="Comic Sans MS" panose="030F0702030302020204" pitchFamily="66" charset="0"/>
              </a:rPr>
              <a:t>має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можливості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випробувати</a:t>
            </a:r>
            <a:r>
              <a:rPr lang="ru-RU" sz="2400" dirty="0">
                <a:latin typeface="Comic Sans MS" panose="030F0702030302020204" pitchFamily="66" charset="0"/>
              </a:rPr>
              <a:t> товар </a:t>
            </a: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A4BF3E3D-C0E8-43D1-98F6-2AEB20546BD9}"/>
              </a:ext>
            </a:extLst>
          </p:cNvPr>
          <p:cNvSpPr/>
          <p:nvPr/>
        </p:nvSpPr>
        <p:spPr>
          <a:xfrm>
            <a:off x="998732" y="1630197"/>
            <a:ext cx="3384376" cy="108012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Повільне</a:t>
            </a:r>
            <a:r>
              <a:rPr lang="ru-RU" sz="2400" dirty="0">
                <a:latin typeface="Comic Sans MS" panose="030F0702030302020204" pitchFamily="66" charset="0"/>
              </a:rPr>
              <a:t>  </a:t>
            </a:r>
            <a:r>
              <a:rPr lang="ru-RU" sz="2400" dirty="0" err="1">
                <a:latin typeface="Comic Sans MS" panose="030F0702030302020204" pitchFamily="66" charset="0"/>
              </a:rPr>
              <a:t>Інтернет</a:t>
            </a:r>
            <a:r>
              <a:rPr lang="ru-RU" sz="2400" dirty="0">
                <a:latin typeface="Comic Sans MS" panose="030F0702030302020204" pitchFamily="66" charset="0"/>
              </a:rPr>
              <a:t>-</a:t>
            </a: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з'єднання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id="{36002F0D-A91C-40CB-B72B-637CADB892E1}"/>
              </a:ext>
            </a:extLst>
          </p:cNvPr>
          <p:cNvSpPr/>
          <p:nvPr/>
        </p:nvSpPr>
        <p:spPr>
          <a:xfrm>
            <a:off x="3108969" y="5010681"/>
            <a:ext cx="3240360" cy="108012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Обмеженість</a:t>
            </a:r>
            <a:r>
              <a:rPr lang="ru-RU" sz="2400" dirty="0">
                <a:latin typeface="Comic Sans MS" panose="030F0702030302020204" pitchFamily="66" charset="0"/>
              </a:rPr>
              <a:t>  </a:t>
            </a:r>
            <a:r>
              <a:rPr lang="ru-RU" sz="2400" dirty="0" err="1">
                <a:latin typeface="Comic Sans MS" panose="030F0702030302020204" pitchFamily="66" charset="0"/>
              </a:rPr>
              <a:t>платіжних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методів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476672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Відмінностями </a:t>
            </a:r>
            <a:r>
              <a:rPr kumimoji="0" lang="uk-UA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Iнтeрнeт</a:t>
            </a: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, як маркетингового каналу, від традиційних комунікаційних засобів є: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uk-UA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таргетинг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 – демонстрація реклами та надання інформації чітко визначеній аудиторії споживачів;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uk-UA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трекінг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 – можливість аналізу поведінки відвідувачів сайту та врахування його результатів при удосконаленні продукції, самого сайту та відповідних маркетингових заходів;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uk-UA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інтерактивність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 – споживач має можливість взаємодіяти з продавцем, попередньо ознайомлюватись з товаром;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uk-UA" sz="20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доступність та гнучкість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– маркетингова інформація є доступною 365 днів на рік, 24 години на добу, причому розпочинати, аналізувати або переривати маркетингові дослідження можна практично миттєво;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uk-UA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мультимедійність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 – можливість розміщення великої кількості інформації у графічному вигляді з додаванням звуку та відео;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– відносно </a:t>
            </a: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низька вартість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маркетингової рекламної компанії;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– можливість створення віртуальних спілок за певними інтересами або спрямуванням, які в перспективі формують цільову аудиторію.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3438</Words>
  <Application>Microsoft Office PowerPoint</Application>
  <PresentationFormat>Экран (4:3)</PresentationFormat>
  <Paragraphs>400</Paragraphs>
  <Slides>57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6" baseType="lpstr">
      <vt:lpstr>Arial</vt:lpstr>
      <vt:lpstr>Calibri</vt:lpstr>
      <vt:lpstr>Comic Sans MS</vt:lpstr>
      <vt:lpstr>Constantia</vt:lpstr>
      <vt:lpstr>Monotype Corsiva</vt:lpstr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</dc:creator>
  <cp:lastModifiedBy>admin</cp:lastModifiedBy>
  <cp:revision>52</cp:revision>
  <dcterms:created xsi:type="dcterms:W3CDTF">2014-01-22T09:04:00Z</dcterms:created>
  <dcterms:modified xsi:type="dcterms:W3CDTF">2021-09-24T18:07:09Z</dcterms:modified>
</cp:coreProperties>
</file>