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540-5DA0-4176-B837-56E9B5A2C234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CF05-D89A-4C25-B588-7FBF93588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540-5DA0-4176-B837-56E9B5A2C234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CF05-D89A-4C25-B588-7FBF93588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540-5DA0-4176-B837-56E9B5A2C234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CF05-D89A-4C25-B588-7FBF93588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540-5DA0-4176-B837-56E9B5A2C234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CF05-D89A-4C25-B588-7FBF93588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540-5DA0-4176-B837-56E9B5A2C234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CF05-D89A-4C25-B588-7FBF93588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540-5DA0-4176-B837-56E9B5A2C234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CF05-D89A-4C25-B588-7FBF93588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540-5DA0-4176-B837-56E9B5A2C234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CF05-D89A-4C25-B588-7FBF93588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540-5DA0-4176-B837-56E9B5A2C234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CF05-D89A-4C25-B588-7FBF93588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540-5DA0-4176-B837-56E9B5A2C234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CF05-D89A-4C25-B588-7FBF93588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540-5DA0-4176-B837-56E9B5A2C234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CF05-D89A-4C25-B588-7FBF93588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9E540-5DA0-4176-B837-56E9B5A2C234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CF05-D89A-4C25-B588-7FBF93588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9E540-5DA0-4176-B837-56E9B5A2C234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2CF05-D89A-4C25-B588-7FBF93588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7200" b="1" dirty="0" smtClean="0"/>
              <a:t>Адміністративні послуги</a:t>
            </a:r>
            <a:endParaRPr lang="ru-RU" sz="7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Супутні послуги - це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600200"/>
            <a:ext cx="5266928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 smtClean="0"/>
              <a:t>дії організаційно технічного і фінансового характеру, які є </a:t>
            </a:r>
            <a:r>
              <a:rPr lang="uk-UA" b="1" i="1" u="sng" dirty="0" smtClean="0">
                <a:solidFill>
                  <a:srgbClr val="FF0000"/>
                </a:solidFill>
              </a:rPr>
              <a:t>похідними</a:t>
            </a:r>
            <a:r>
              <a:rPr lang="uk-UA" b="1" i="1" dirty="0" smtClean="0"/>
              <a:t> </a:t>
            </a:r>
            <a:r>
              <a:rPr lang="uk-UA" b="1" dirty="0" smtClean="0"/>
              <a:t>щодо адміністративних послуг. Вони спрямовані на забезпечення </a:t>
            </a:r>
            <a:r>
              <a:rPr lang="uk-UA" b="1" i="1" dirty="0" smtClean="0">
                <a:solidFill>
                  <a:srgbClr val="FF0000"/>
                </a:solidFill>
              </a:rPr>
              <a:t>зручності</a:t>
            </a:r>
            <a:r>
              <a:rPr lang="uk-UA" dirty="0" smtClean="0"/>
              <a:t> </a:t>
            </a:r>
            <a:r>
              <a:rPr lang="uk-UA" b="1" dirty="0" smtClean="0"/>
              <a:t>звернення за адміністративними послугами та на </a:t>
            </a:r>
            <a:r>
              <a:rPr lang="uk-UA" b="1" i="1" dirty="0" smtClean="0">
                <a:solidFill>
                  <a:srgbClr val="FF0000"/>
                </a:solidFill>
              </a:rPr>
              <a:t>підвищення рівня задоволеності </a:t>
            </a:r>
            <a:r>
              <a:rPr lang="uk-UA" b="1" dirty="0" smtClean="0"/>
              <a:t>суб’єкта звернення.</a:t>
            </a:r>
            <a:endParaRPr lang="ru-RU" b="1" dirty="0"/>
          </a:p>
        </p:txBody>
      </p:sp>
      <p:pic>
        <p:nvPicPr>
          <p:cNvPr id="7170" name="Picture 2" descr="Анимированные 3D фигуры. Ч.37 | учебные презент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77" y="2996952"/>
            <a:ext cx="4598473" cy="40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Дія закону </a:t>
            </a:r>
            <a:r>
              <a:rPr lang="uk-UA" b="1" i="1" dirty="0" err="1" smtClean="0">
                <a:solidFill>
                  <a:srgbClr val="FF0000"/>
                </a:solidFill>
              </a:rPr>
              <a:t>“Про</a:t>
            </a:r>
            <a:r>
              <a:rPr lang="uk-UA" b="1" i="1" dirty="0" smtClean="0">
                <a:solidFill>
                  <a:srgbClr val="FF0000"/>
                </a:solidFill>
              </a:rPr>
              <a:t> адміністративні </a:t>
            </a:r>
            <a:r>
              <a:rPr lang="uk-UA" b="1" i="1" dirty="0" err="1" smtClean="0">
                <a:solidFill>
                  <a:srgbClr val="FF0000"/>
                </a:solidFill>
              </a:rPr>
              <a:t>послуги”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u="sng" dirty="0" smtClean="0">
                <a:solidFill>
                  <a:srgbClr val="FF0000"/>
                </a:solidFill>
              </a:rPr>
              <a:t>не поширюється :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b="1" dirty="0" smtClean="0"/>
              <a:t>Здійснення державного контролю,нагляду</a:t>
            </a:r>
          </a:p>
          <a:p>
            <a:pPr algn="just"/>
            <a:r>
              <a:rPr lang="uk-UA" b="1" dirty="0" smtClean="0"/>
              <a:t>Метрологічний нагляд, контроль</a:t>
            </a:r>
          </a:p>
          <a:p>
            <a:pPr algn="just"/>
            <a:r>
              <a:rPr lang="uk-UA" b="1" dirty="0" smtClean="0"/>
              <a:t>Досудове слідство, дізнання</a:t>
            </a:r>
          </a:p>
          <a:p>
            <a:pPr algn="just"/>
            <a:r>
              <a:rPr lang="uk-UA" b="1" dirty="0" smtClean="0"/>
              <a:t>Нотаріальні дії</a:t>
            </a:r>
          </a:p>
          <a:p>
            <a:pPr algn="just"/>
            <a:r>
              <a:rPr lang="uk-UA" b="1" dirty="0" smtClean="0"/>
              <a:t>Виконання покарань</a:t>
            </a:r>
          </a:p>
          <a:p>
            <a:pPr algn="just"/>
            <a:r>
              <a:rPr lang="uk-UA" b="1" dirty="0" smtClean="0"/>
              <a:t>Оперативно-розшукову діяльність</a:t>
            </a:r>
          </a:p>
          <a:p>
            <a:pPr algn="just"/>
            <a:r>
              <a:rPr lang="uk-UA" b="1" dirty="0" smtClean="0"/>
              <a:t>Акредитацію органів з оцінки відповідностей</a:t>
            </a:r>
          </a:p>
          <a:p>
            <a:pPr algn="just"/>
            <a:r>
              <a:rPr lang="uk-UA" b="1" dirty="0" smtClean="0"/>
              <a:t>Судочинство, виконавче провадження</a:t>
            </a:r>
          </a:p>
          <a:p>
            <a:pPr algn="just"/>
            <a:r>
              <a:rPr lang="uk-UA" b="1" dirty="0" smtClean="0"/>
              <a:t>Доступ до публічної інформації</a:t>
            </a:r>
          </a:p>
          <a:p>
            <a:pPr algn="just"/>
            <a:r>
              <a:rPr lang="uk-UA" b="1" dirty="0" smtClean="0"/>
              <a:t>Застосування законодавства про захист економічної конкуренції</a:t>
            </a:r>
          </a:p>
          <a:p>
            <a:pPr algn="just"/>
            <a:r>
              <a:rPr lang="uk-UA" b="1" dirty="0" smtClean="0"/>
              <a:t>Діяльність,пов’язану із державною таємницею</a:t>
            </a:r>
          </a:p>
          <a:p>
            <a:pPr algn="just"/>
            <a:r>
              <a:rPr lang="uk-UA" b="1" dirty="0" smtClean="0"/>
              <a:t>Набуття прав на конкурсних засадах</a:t>
            </a:r>
          </a:p>
          <a:p>
            <a:pPr algn="just"/>
            <a:r>
              <a:rPr lang="uk-UA" b="1" dirty="0" smtClean="0"/>
              <a:t>Набуття прав щодо об’єктів обмежених у цивільному обігу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Публічні послуги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b="1" dirty="0" smtClean="0"/>
              <a:t>(всі послуги, що надаються суб’єктом публічної влади)</a:t>
            </a:r>
            <a:endParaRPr lang="ru-RU" sz="31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державні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853479"/>
            <a:ext cx="4040188" cy="1935561"/>
          </a:xfrm>
        </p:spPr>
        <p:txBody>
          <a:bodyPr>
            <a:normAutofit fontScale="92500" lnSpcReduction="20000"/>
          </a:bodyPr>
          <a:lstStyle/>
          <a:p>
            <a:pPr algn="just"/>
            <a:endParaRPr lang="uk-UA" dirty="0" smtClean="0"/>
          </a:p>
          <a:p>
            <a:pPr algn="just"/>
            <a:r>
              <a:rPr lang="uk-UA" b="1" dirty="0" smtClean="0"/>
              <a:t>послуги, що надаються органами </a:t>
            </a:r>
            <a:r>
              <a:rPr lang="uk-UA" b="1" i="1" dirty="0" smtClean="0">
                <a:solidFill>
                  <a:srgbClr val="FF0000"/>
                </a:solidFill>
              </a:rPr>
              <a:t>державної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влади, державними підприємствами, установами, організаціями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1186" y="3967416"/>
            <a:ext cx="4041775" cy="639762"/>
          </a:xfrm>
        </p:spPr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муніципальні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565427" y="4365104"/>
            <a:ext cx="4041775" cy="2138019"/>
          </a:xfrm>
        </p:spPr>
        <p:txBody>
          <a:bodyPr>
            <a:normAutofit fontScale="92500" lnSpcReduction="20000"/>
          </a:bodyPr>
          <a:lstStyle/>
          <a:p>
            <a:pPr algn="just"/>
            <a:endParaRPr lang="uk-UA" dirty="0" smtClean="0"/>
          </a:p>
          <a:p>
            <a:pPr algn="just"/>
            <a:r>
              <a:rPr lang="uk-UA" b="1" dirty="0" smtClean="0"/>
              <a:t>послуги, що надаються органами </a:t>
            </a:r>
            <a:r>
              <a:rPr lang="uk-UA" b="1" i="1" dirty="0" smtClean="0">
                <a:solidFill>
                  <a:srgbClr val="FF0000"/>
                </a:solidFill>
              </a:rPr>
              <a:t>місцевого самоврядування та комунальними </a:t>
            </a:r>
            <a:r>
              <a:rPr lang="uk-UA" b="1" dirty="0" smtClean="0"/>
              <a:t>підприємствами, установами, організаціями</a:t>
            </a:r>
            <a:endParaRPr lang="ru-RU" b="1" dirty="0"/>
          </a:p>
        </p:txBody>
      </p:sp>
      <p:pic>
        <p:nvPicPr>
          <p:cNvPr id="8194" name="Picture 2" descr="Анимированные 3D фигуры. Ч.8 | учебные презент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68726"/>
            <a:ext cx="3384376" cy="56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Види адміністративних послуг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1840" y="4365104"/>
            <a:ext cx="4040188" cy="63976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За платністю: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75856" y="4791720"/>
            <a:ext cx="4040188" cy="197420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dirty="0" smtClean="0"/>
              <a:t> 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Платні</a:t>
            </a:r>
            <a:r>
              <a:rPr lang="uk-UA" dirty="0" smtClean="0"/>
              <a:t> </a:t>
            </a:r>
            <a:r>
              <a:rPr lang="uk-UA" b="1" dirty="0" smtClean="0"/>
              <a:t>(сплата адміністративного збору)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Безоплатні</a:t>
            </a:r>
            <a:r>
              <a:rPr lang="uk-UA" dirty="0" smtClean="0"/>
              <a:t> </a:t>
            </a:r>
            <a:r>
              <a:rPr lang="uk-UA" b="1" dirty="0" smtClean="0"/>
              <a:t>(без його плати)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За рівнем регулювання процедури надання: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>
              <a:buNone/>
            </a:pPr>
            <a:endParaRPr lang="uk-UA" dirty="0" smtClean="0"/>
          </a:p>
          <a:p>
            <a:pPr algn="just"/>
            <a:r>
              <a:rPr lang="uk-UA" b="1" dirty="0" smtClean="0"/>
              <a:t>Послуги з</a:t>
            </a:r>
            <a:r>
              <a:rPr lang="uk-UA" dirty="0" smtClean="0"/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локальним </a:t>
            </a:r>
            <a:r>
              <a:rPr lang="uk-UA" b="1" dirty="0" smtClean="0"/>
              <a:t>регулюванням </a:t>
            </a:r>
          </a:p>
          <a:p>
            <a:pPr algn="just"/>
            <a:r>
              <a:rPr lang="uk-UA" b="1" dirty="0" smtClean="0"/>
              <a:t>Послуги зі </a:t>
            </a:r>
            <a:r>
              <a:rPr lang="uk-UA" b="1" i="1" dirty="0" err="1" smtClean="0">
                <a:solidFill>
                  <a:srgbClr val="FF0000"/>
                </a:solidFill>
              </a:rPr>
              <a:t>“змішаним”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регулюванням</a:t>
            </a:r>
            <a:endParaRPr lang="ru-RU" b="1" dirty="0"/>
          </a:p>
        </p:txBody>
      </p:sp>
      <p:pic>
        <p:nvPicPr>
          <p:cNvPr id="9218" name="Picture 2" descr="Down GIF on GIFER - by Cog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050019"/>
            <a:ext cx="3603116" cy="360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32656"/>
            <a:ext cx="4040188" cy="1842219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За галузями законодавства,які регулюють, і за характером питань,що вирішуються під час звернення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b="1" dirty="0" smtClean="0"/>
              <a:t>Соціальні</a:t>
            </a:r>
          </a:p>
          <a:p>
            <a:r>
              <a:rPr lang="uk-UA" b="1" dirty="0" smtClean="0"/>
              <a:t>Земельні</a:t>
            </a:r>
          </a:p>
          <a:p>
            <a:r>
              <a:rPr lang="uk-UA" b="1" dirty="0" smtClean="0"/>
              <a:t>Будівельно-комунальні тощо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476672"/>
            <a:ext cx="4041775" cy="1698203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pPr algn="ctr"/>
            <a:r>
              <a:rPr lang="uk-UA" dirty="0" smtClean="0">
                <a:solidFill>
                  <a:srgbClr val="FF0000"/>
                </a:solidFill>
              </a:rPr>
              <a:t>За змістом процедурного результату</a:t>
            </a:r>
          </a:p>
          <a:p>
            <a:endParaRPr lang="uk-UA" dirty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7616" y="1267331"/>
            <a:ext cx="4041775" cy="2377693"/>
          </a:xfrm>
        </p:spPr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r>
              <a:rPr lang="uk-UA" b="1" dirty="0" smtClean="0"/>
              <a:t>Реєстрація</a:t>
            </a:r>
          </a:p>
          <a:p>
            <a:r>
              <a:rPr lang="uk-UA" b="1" dirty="0" smtClean="0"/>
              <a:t>Ліцензування</a:t>
            </a:r>
          </a:p>
          <a:p>
            <a:r>
              <a:rPr lang="uk-UA" b="1" dirty="0" smtClean="0"/>
              <a:t>Атестація</a:t>
            </a:r>
          </a:p>
          <a:p>
            <a:r>
              <a:rPr lang="uk-UA" b="1" dirty="0" smtClean="0"/>
              <a:t>Нострифікація</a:t>
            </a:r>
          </a:p>
          <a:p>
            <a:r>
              <a:rPr lang="uk-UA" b="1" dirty="0" smtClean="0"/>
              <a:t>Верифікація  та ін.</a:t>
            </a:r>
          </a:p>
          <a:p>
            <a:pPr>
              <a:buNone/>
            </a:pPr>
            <a:endParaRPr lang="uk-UA" dirty="0" smtClean="0"/>
          </a:p>
          <a:p>
            <a:endParaRPr lang="ru-RU" dirty="0"/>
          </a:p>
        </p:txBody>
      </p:sp>
      <p:pic>
        <p:nvPicPr>
          <p:cNvPr id="10242" name="Picture 2" descr="sticker figure GIFs - Primo GIF - Latest Animated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27" y="3623173"/>
            <a:ext cx="3066371" cy="306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Принципи державної політики у сфері надання адміністративних послуг 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b="1" dirty="0" smtClean="0"/>
              <a:t>Верховенство права</a:t>
            </a:r>
          </a:p>
          <a:p>
            <a:pPr algn="just"/>
            <a:r>
              <a:rPr lang="uk-UA" b="1" dirty="0" smtClean="0"/>
              <a:t>Законність</a:t>
            </a:r>
          </a:p>
          <a:p>
            <a:pPr algn="just"/>
            <a:r>
              <a:rPr lang="uk-UA" b="1" dirty="0" smtClean="0"/>
              <a:t>Юридична визначеність</a:t>
            </a:r>
          </a:p>
          <a:p>
            <a:pPr algn="just"/>
            <a:r>
              <a:rPr lang="uk-UA" b="1" dirty="0" smtClean="0"/>
              <a:t>Стабільність</a:t>
            </a:r>
          </a:p>
          <a:p>
            <a:pPr algn="just"/>
            <a:r>
              <a:rPr lang="uk-UA" b="1" dirty="0" smtClean="0"/>
              <a:t>Рівність перед законом</a:t>
            </a:r>
          </a:p>
          <a:p>
            <a:pPr algn="just"/>
            <a:r>
              <a:rPr lang="uk-UA" b="1" dirty="0" smtClean="0"/>
              <a:t>Відкритість, прозорість</a:t>
            </a:r>
          </a:p>
          <a:p>
            <a:pPr algn="just"/>
            <a:r>
              <a:rPr lang="uk-UA" b="1" dirty="0" smtClean="0"/>
              <a:t>Оперативність та своєчасність</a:t>
            </a:r>
          </a:p>
          <a:p>
            <a:pPr algn="just"/>
            <a:r>
              <a:rPr lang="uk-UA" b="1" dirty="0" smtClean="0"/>
              <a:t>Доступність інформації про послуги</a:t>
            </a:r>
          </a:p>
          <a:p>
            <a:pPr algn="just"/>
            <a:r>
              <a:rPr lang="uk-UA" b="1" dirty="0" smtClean="0"/>
              <a:t>Захищеність персональних даних</a:t>
            </a:r>
          </a:p>
          <a:p>
            <a:pPr algn="just"/>
            <a:r>
              <a:rPr lang="uk-UA" b="1" dirty="0" smtClean="0"/>
              <a:t>Мінімізація кількості документів та процедурних дій</a:t>
            </a:r>
          </a:p>
          <a:p>
            <a:pPr algn="just"/>
            <a:r>
              <a:rPr lang="uk-UA" b="1" dirty="0" smtClean="0"/>
              <a:t>Неупередженість та справедливість</a:t>
            </a:r>
          </a:p>
          <a:p>
            <a:pPr algn="just"/>
            <a:r>
              <a:rPr lang="uk-UA" b="1" dirty="0" smtClean="0"/>
              <a:t>Доступність та зручність для суб’єктів звернення</a:t>
            </a:r>
            <a:endParaRPr lang="ru-RU" b="1" dirty="0"/>
          </a:p>
        </p:txBody>
      </p:sp>
      <p:pic>
        <p:nvPicPr>
          <p:cNvPr id="11266" name="Picture 2" descr="Presenters GIFs - Get the best gif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106688" cy="31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99992" y="2420888"/>
            <a:ext cx="4464496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420888"/>
            <a:ext cx="3816424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Відносини адміністративних послуг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 smtClean="0"/>
          </a:p>
          <a:p>
            <a:pPr algn="just"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Суб’єкт  звернення </a:t>
            </a:r>
          </a:p>
          <a:p>
            <a:pPr algn="just">
              <a:buNone/>
            </a:pPr>
            <a:r>
              <a:rPr lang="uk-UA" b="1" dirty="0" smtClean="0"/>
              <a:t>(фізична або юридична особа)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  <a:p>
            <a:pPr algn="just"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Суб’єкт надання послуг</a:t>
            </a:r>
          </a:p>
          <a:p>
            <a:pPr algn="just">
              <a:buNone/>
            </a:pPr>
            <a:r>
              <a:rPr lang="uk-UA" sz="2200" b="1" dirty="0" smtClean="0"/>
              <a:t>( - органи виконавчої влади;</a:t>
            </a:r>
          </a:p>
          <a:p>
            <a:pPr algn="just">
              <a:buNone/>
            </a:pPr>
            <a:r>
              <a:rPr lang="uk-UA" sz="2200" b="1" dirty="0" smtClean="0"/>
              <a:t>- інші державні органи</a:t>
            </a:r>
          </a:p>
          <a:p>
            <a:pPr algn="just">
              <a:buNone/>
            </a:pPr>
            <a:r>
              <a:rPr lang="uk-UA" sz="2200" b="1" dirty="0" smtClean="0"/>
              <a:t>- органи АРК</a:t>
            </a:r>
          </a:p>
          <a:p>
            <a:pPr algn="just">
              <a:buNone/>
            </a:pPr>
            <a:r>
              <a:rPr lang="uk-UA" sz="2200" b="1" dirty="0" smtClean="0"/>
              <a:t>- органи місцевого самоврядування</a:t>
            </a:r>
          </a:p>
          <a:p>
            <a:pPr algn="just">
              <a:buNone/>
            </a:pPr>
            <a:r>
              <a:rPr lang="uk-UA" sz="2200" b="1" dirty="0" smtClean="0"/>
              <a:t>- посадові особи цих органів)</a:t>
            </a:r>
            <a:endParaRPr lang="ru-RU" sz="2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581128"/>
            <a:ext cx="316835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Послуга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195736" y="1196752"/>
            <a:ext cx="1872208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96136" y="1196752"/>
            <a:ext cx="1872208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55976" y="1556792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Способи надання адміністративних послуг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0" y="1628800"/>
            <a:ext cx="3394720" cy="4997151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 smtClean="0"/>
              <a:t>Безпосередньо</a:t>
            </a:r>
          </a:p>
          <a:p>
            <a:pPr algn="just"/>
            <a:r>
              <a:rPr lang="uk-UA" b="1" dirty="0" smtClean="0"/>
              <a:t>Через Центри надання адміністративних послуг</a:t>
            </a:r>
          </a:p>
          <a:p>
            <a:pPr algn="just"/>
            <a:r>
              <a:rPr lang="uk-UA" b="1" dirty="0" smtClean="0"/>
              <a:t>Через Єдиний державний портал адміністративних послуг</a:t>
            </a:r>
            <a:endParaRPr lang="ru-RU" b="1" dirty="0"/>
          </a:p>
        </p:txBody>
      </p:sp>
      <p:pic>
        <p:nvPicPr>
          <p:cNvPr id="12290" name="Picture 2" descr="Figure Pointing With Pointer | 3D Animated Clipart for PowerPoint -  PresenterMedia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45" y="1628800"/>
            <a:ext cx="446449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Центр надання адміністративних послуг (ЦНАП) - це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постійно діючий робочий </a:t>
            </a:r>
            <a:r>
              <a:rPr lang="uk-UA" b="1" dirty="0" smtClean="0">
                <a:solidFill>
                  <a:srgbClr val="FF0000"/>
                </a:solidFill>
              </a:rPr>
              <a:t>орган або </a:t>
            </a:r>
            <a:r>
              <a:rPr lang="uk-UA" b="1" i="1" dirty="0" smtClean="0">
                <a:solidFill>
                  <a:srgbClr val="FF0000"/>
                </a:solidFill>
              </a:rPr>
              <a:t>структурний підрозділ </a:t>
            </a:r>
            <a:r>
              <a:rPr lang="uk-UA" b="1" dirty="0" smtClean="0"/>
              <a:t>виконавчого органу міської, селищної ради, Київської, Севастопольської міської державної адміністрації, районних, </a:t>
            </a:r>
            <a:r>
              <a:rPr lang="uk-UA" b="1" dirty="0" err="1" smtClean="0"/>
              <a:t>районних</a:t>
            </a:r>
            <a:r>
              <a:rPr lang="uk-UA" b="1" dirty="0" smtClean="0"/>
              <a:t> у містах державних адміністрацій, в якому надаються</a:t>
            </a:r>
            <a:r>
              <a:rPr lang="uk-UA" dirty="0" smtClean="0"/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адміністративні послуги через адміністратора </a:t>
            </a:r>
            <a:r>
              <a:rPr lang="uk-UA" b="1" dirty="0" smtClean="0"/>
              <a:t>шляхом його взаємодії з суб’єктом надання адміністративних послуг.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Єдиний державний портал адміністративних послуг </a:t>
            </a:r>
            <a:r>
              <a:rPr lang="uk-UA" dirty="0" smtClean="0"/>
              <a:t>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4437112"/>
            <a:ext cx="6275040" cy="1689051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pPr algn="just"/>
            <a:r>
              <a:rPr lang="uk-UA" b="1" dirty="0" smtClean="0"/>
              <a:t>це </a:t>
            </a:r>
            <a:r>
              <a:rPr lang="uk-UA" b="1" i="1" dirty="0" smtClean="0">
                <a:solidFill>
                  <a:srgbClr val="FF0000"/>
                </a:solidFill>
              </a:rPr>
              <a:t>офіційне джерело інформації </a:t>
            </a:r>
            <a:r>
              <a:rPr lang="uk-UA" b="1" dirty="0" smtClean="0"/>
              <a:t>про надання адміністративних послуг в Україні</a:t>
            </a:r>
            <a:endParaRPr lang="ru-RU" b="1" dirty="0"/>
          </a:p>
        </p:txBody>
      </p:sp>
      <p:pic>
        <p:nvPicPr>
          <p:cNvPr id="13314" name="Picture 2" descr="Открытки картинки гиф смайлики: Картинки для презентаций.Пишущий человечек.  Анимации для презентаций. Анимированные скачать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845038"/>
            <a:ext cx="4130491" cy="54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Адміністративна послуга </a:t>
            </a:r>
            <a:r>
              <a:rPr lang="uk-UA" b="1" dirty="0" smtClean="0"/>
              <a:t>- це: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результат</a:t>
            </a:r>
            <a:r>
              <a:rPr lang="uk-UA" dirty="0" smtClean="0"/>
              <a:t> </a:t>
            </a:r>
            <a:r>
              <a:rPr lang="uk-UA" b="1" dirty="0" smtClean="0"/>
              <a:t>здійснення</a:t>
            </a:r>
            <a:r>
              <a:rPr lang="uk-UA" dirty="0" smtClean="0"/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владних повноважень</a:t>
            </a:r>
            <a:r>
              <a:rPr lang="uk-UA" b="1" i="1" dirty="0" smtClean="0"/>
              <a:t> </a:t>
            </a:r>
            <a:r>
              <a:rPr lang="uk-UA" b="1" dirty="0" smtClean="0"/>
              <a:t>суб’єктом надання послуг за </a:t>
            </a:r>
            <a:r>
              <a:rPr lang="uk-UA" b="1" i="1" dirty="0" smtClean="0">
                <a:solidFill>
                  <a:srgbClr val="FF0000"/>
                </a:solidFill>
              </a:rPr>
              <a:t>заявою</a:t>
            </a:r>
            <a:r>
              <a:rPr lang="uk-UA" dirty="0" smtClean="0"/>
              <a:t> </a:t>
            </a:r>
            <a:r>
              <a:rPr lang="uk-UA" b="1" dirty="0" smtClean="0"/>
              <a:t>фізичної або юридичної особи, спрямований на </a:t>
            </a:r>
            <a:r>
              <a:rPr lang="uk-UA" b="1" i="1" dirty="0" smtClean="0">
                <a:solidFill>
                  <a:srgbClr val="FF0000"/>
                </a:solidFill>
              </a:rPr>
              <a:t>набуття, зміну чи припинення права та/або обов’язків такої особи </a:t>
            </a:r>
            <a:r>
              <a:rPr lang="uk-UA" b="1" dirty="0" smtClean="0"/>
              <a:t>(</a:t>
            </a:r>
            <a:r>
              <a:rPr lang="uk-UA" b="1" dirty="0" err="1" smtClean="0"/>
              <a:t>ст</a:t>
            </a:r>
            <a:r>
              <a:rPr lang="uk-UA" b="1" dirty="0" smtClean="0"/>
              <a:t> 1. Закону України </a:t>
            </a:r>
            <a:r>
              <a:rPr lang="uk-UA" b="1" dirty="0" err="1" smtClean="0"/>
              <a:t>“Про</a:t>
            </a:r>
            <a:r>
              <a:rPr lang="uk-UA" b="1" dirty="0" smtClean="0"/>
              <a:t> адміністративні </a:t>
            </a:r>
            <a:r>
              <a:rPr lang="uk-UA" b="1" dirty="0" err="1" smtClean="0"/>
              <a:t>послуги”</a:t>
            </a:r>
            <a:r>
              <a:rPr lang="uk-UA" b="1" dirty="0" smtClean="0"/>
              <a:t> від 06.09.2014 року)</a:t>
            </a:r>
            <a:endParaRPr lang="ru-RU" b="1" dirty="0"/>
          </a:p>
        </p:txBody>
      </p:sp>
      <p:pic>
        <p:nvPicPr>
          <p:cNvPr id="1026" name="Picture 2" descr="Анимированные 3D человечки. Ч.17 | учебные презент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29" y="1481931"/>
            <a:ext cx="4286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Функції  ЄДПАП </a:t>
            </a:r>
            <a:r>
              <a:rPr lang="uk-UA" dirty="0" smtClean="0">
                <a:solidFill>
                  <a:srgbClr val="FF0000"/>
                </a:solidFill>
              </a:rPr>
              <a:t>-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Доступ</a:t>
            </a:r>
            <a:r>
              <a:rPr lang="uk-UA" dirty="0" smtClean="0"/>
              <a:t> </a:t>
            </a:r>
            <a:r>
              <a:rPr lang="uk-UA" b="1" dirty="0" smtClean="0"/>
              <a:t>суб’єктів звернення до інформації про адміністративні послуги та суб’єктів їх надання.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Доступ</a:t>
            </a:r>
            <a:r>
              <a:rPr lang="uk-UA" dirty="0" smtClean="0"/>
              <a:t> </a:t>
            </a:r>
            <a:r>
              <a:rPr lang="uk-UA" b="1" dirty="0" smtClean="0"/>
              <a:t>до необхідних документів (формуляри, заяви)</a:t>
            </a:r>
          </a:p>
          <a:p>
            <a:pPr algn="just"/>
            <a:r>
              <a:rPr lang="uk-UA" b="1" dirty="0" smtClean="0"/>
              <a:t>Забезпечення можливостей подання заяв </a:t>
            </a:r>
            <a:r>
              <a:rPr lang="uk-UA" b="1" i="1" dirty="0" smtClean="0">
                <a:solidFill>
                  <a:srgbClr val="FF0000"/>
                </a:solidFill>
              </a:rPr>
              <a:t>за допомогою</a:t>
            </a:r>
            <a:r>
              <a:rPr lang="uk-UA" b="1" i="1" dirty="0" smtClean="0"/>
              <a:t> </a:t>
            </a:r>
            <a:r>
              <a:rPr lang="uk-UA" b="1" dirty="0" smtClean="0"/>
              <a:t>засобів телекомунікаційного зв’язку</a:t>
            </a:r>
          </a:p>
          <a:p>
            <a:pPr algn="just"/>
            <a:r>
              <a:rPr lang="uk-UA" b="1" dirty="0" smtClean="0"/>
              <a:t>Можливість отримання суб’єктом звернення інформації </a:t>
            </a:r>
            <a:r>
              <a:rPr lang="uk-UA" b="1" i="1" dirty="0" smtClean="0">
                <a:solidFill>
                  <a:srgbClr val="FF0000"/>
                </a:solidFill>
              </a:rPr>
              <a:t>про хід розгляду </a:t>
            </a:r>
            <a:r>
              <a:rPr lang="uk-UA" b="1" dirty="0" smtClean="0"/>
              <a:t>своїх заяв</a:t>
            </a:r>
          </a:p>
          <a:p>
            <a:pPr algn="just"/>
            <a:r>
              <a:rPr lang="uk-UA" b="1" dirty="0" smtClean="0"/>
              <a:t>Отримання інформації </a:t>
            </a:r>
            <a:r>
              <a:rPr lang="uk-UA" b="1" i="1" dirty="0" smtClean="0">
                <a:solidFill>
                  <a:srgbClr val="FF0000"/>
                </a:solidFill>
              </a:rPr>
              <a:t>про результати </a:t>
            </a:r>
            <a:r>
              <a:rPr lang="uk-UA" b="1" dirty="0" smtClean="0"/>
              <a:t>надання адміністративних послуг</a:t>
            </a:r>
          </a:p>
          <a:p>
            <a:pPr algn="just"/>
            <a:r>
              <a:rPr lang="uk-UA" b="1" dirty="0" smtClean="0"/>
              <a:t>Можливість здійснення </a:t>
            </a:r>
            <a:r>
              <a:rPr lang="uk-UA" b="1" i="1" dirty="0" smtClean="0">
                <a:solidFill>
                  <a:srgbClr val="FF0000"/>
                </a:solidFill>
              </a:rPr>
              <a:t>оплати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за надання адміністративних послуг дистанційно, в електронній формі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Стандарти адміністративних послуг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uk-UA" b="1" dirty="0" smtClean="0"/>
              <a:t>Визначення</a:t>
            </a:r>
            <a:r>
              <a:rPr lang="uk-UA" dirty="0" smtClean="0"/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кількості годин </a:t>
            </a:r>
            <a:r>
              <a:rPr lang="uk-UA" b="1" dirty="0" smtClean="0"/>
              <a:t>прийому суб’єктів звернення (відповідачів)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Максимальний час очікування </a:t>
            </a:r>
            <a:r>
              <a:rPr lang="uk-UA" b="1" dirty="0" smtClean="0"/>
              <a:t>у черзі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Загальна доступність послуг </a:t>
            </a:r>
            <a:r>
              <a:rPr lang="uk-UA" b="1" dirty="0" smtClean="0"/>
              <a:t>(територіальна доступність найближчого центру, можливість замовлення послуг тендером, електронною поштою, можливість отримання консультацій за телефоном або на офіційному </a:t>
            </a:r>
            <a:r>
              <a:rPr lang="uk-UA" b="1" dirty="0" err="1" smtClean="0"/>
              <a:t>веб-сайті</a:t>
            </a:r>
            <a:r>
              <a:rPr lang="uk-UA" b="1" dirty="0" smtClean="0"/>
              <a:t>, розгляд спорів)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Форми заяви на отримання адміністративних послуг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u="sng" dirty="0" smtClean="0">
                <a:solidFill>
                  <a:srgbClr val="FF0000"/>
                </a:solidFill>
              </a:rPr>
              <a:t>Усна</a:t>
            </a:r>
            <a:endParaRPr lang="ru-RU" sz="3200" u="sng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 smtClean="0"/>
          </a:p>
          <a:p>
            <a:pPr algn="ctr"/>
            <a:r>
              <a:rPr lang="uk-UA" sz="3200" b="1" dirty="0" smtClean="0"/>
              <a:t>При особистому відвідуванні </a:t>
            </a:r>
          </a:p>
          <a:p>
            <a:pPr algn="ctr"/>
            <a:r>
              <a:rPr lang="uk-UA" sz="3200" b="1" dirty="0" smtClean="0"/>
              <a:t> Телефоном</a:t>
            </a:r>
            <a:endParaRPr lang="ru-RU" sz="32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403648" y="458112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uk-UA" sz="3200" u="sng" dirty="0" smtClean="0">
                <a:solidFill>
                  <a:srgbClr val="FF0000"/>
                </a:solidFill>
              </a:rPr>
              <a:t>Письмова</a:t>
            </a:r>
            <a:endParaRPr lang="ru-RU" sz="3200" u="sng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1435402" y="4790281"/>
            <a:ext cx="4041775" cy="3951288"/>
          </a:xfrm>
        </p:spPr>
        <p:txBody>
          <a:bodyPr/>
          <a:lstStyle/>
          <a:p>
            <a:endParaRPr lang="uk-UA" dirty="0" smtClean="0"/>
          </a:p>
          <a:p>
            <a:pPr algn="ctr"/>
            <a:r>
              <a:rPr lang="uk-UA" sz="3200" b="1" dirty="0" smtClean="0"/>
              <a:t>Звичайна пошта</a:t>
            </a:r>
          </a:p>
          <a:p>
            <a:pPr algn="ctr"/>
            <a:r>
              <a:rPr lang="uk-UA" sz="3200" b="1" dirty="0" smtClean="0"/>
              <a:t>Електронна заява</a:t>
            </a:r>
            <a:endParaRPr lang="ru-RU" sz="3200" b="1" dirty="0"/>
          </a:p>
        </p:txBody>
      </p:sp>
      <p:pic>
        <p:nvPicPr>
          <p:cNvPr id="15362" name="Picture 2" descr="Курс: Информатика, Плитка: Справочный матери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16" y="2094704"/>
            <a:ext cx="2670908" cy="42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Строки надання адміністративних послуг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dirty="0" smtClean="0"/>
              <a:t>Запит за телефоном або особисто в органі влади                                </a:t>
            </a:r>
            <a:r>
              <a:rPr lang="uk-UA" b="1" dirty="0" smtClean="0">
                <a:solidFill>
                  <a:srgbClr val="FF0000"/>
                </a:solidFill>
              </a:rPr>
              <a:t>в момент звернення</a:t>
            </a:r>
          </a:p>
          <a:p>
            <a:pPr algn="just"/>
            <a:r>
              <a:rPr lang="uk-UA" b="1" dirty="0" smtClean="0"/>
              <a:t>Запит електронною поштою          </a:t>
            </a:r>
            <a:r>
              <a:rPr lang="uk-UA" b="1" dirty="0" smtClean="0">
                <a:solidFill>
                  <a:srgbClr val="FF0000"/>
                </a:solidFill>
              </a:rPr>
              <a:t>протягом доби</a:t>
            </a:r>
          </a:p>
          <a:p>
            <a:pPr algn="just"/>
            <a:r>
              <a:rPr lang="uk-UA" b="1" dirty="0" smtClean="0"/>
              <a:t>Запит звичайною поштою         протягом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5 робочих днів</a:t>
            </a:r>
          </a:p>
          <a:p>
            <a:pPr algn="just">
              <a:buNone/>
            </a:pPr>
            <a:endParaRPr lang="uk-UA" dirty="0"/>
          </a:p>
          <a:p>
            <a:pPr algn="just">
              <a:buNone/>
            </a:pPr>
            <a:r>
              <a:rPr lang="uk-UA" b="1" dirty="0" smtClean="0"/>
              <a:t>Граничний строк </a:t>
            </a:r>
            <a:r>
              <a:rPr lang="uk-UA" dirty="0" smtClean="0"/>
              <a:t>– </a:t>
            </a:r>
            <a:r>
              <a:rPr lang="uk-UA" b="1" dirty="0" smtClean="0">
                <a:solidFill>
                  <a:srgbClr val="FF0000"/>
                </a:solidFill>
              </a:rPr>
              <a:t>не більше 30 </a:t>
            </a:r>
            <a:r>
              <a:rPr lang="uk-UA" b="1" dirty="0" smtClean="0"/>
              <a:t>календарних днів з дня подання звернення та документів</a:t>
            </a:r>
            <a:endParaRPr lang="ru-RU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843808" y="2060848"/>
            <a:ext cx="158417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796136" y="2708920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436096" y="3717032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Загальне правило надання адміністративних послуг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  <a:p>
            <a:pPr algn="ctr">
              <a:buNone/>
            </a:pPr>
            <a:r>
              <a:rPr lang="uk-UA" dirty="0" smtClean="0"/>
              <a:t>   </a:t>
            </a:r>
            <a:r>
              <a:rPr lang="uk-UA" b="1" dirty="0" smtClean="0"/>
              <a:t>Найкоротші строки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781236" y="306896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</a:p>
          <a:p>
            <a:pPr>
              <a:buNone/>
            </a:pPr>
            <a:endParaRPr lang="uk-UA" dirty="0"/>
          </a:p>
          <a:p>
            <a:pPr algn="ctr">
              <a:buNone/>
            </a:pPr>
            <a:r>
              <a:rPr lang="uk-UA" b="1" dirty="0" smtClean="0"/>
              <a:t>Мінімальна кількість відвідувань</a:t>
            </a:r>
            <a:endParaRPr lang="ru-RU" b="1" dirty="0"/>
          </a:p>
        </p:txBody>
      </p:sp>
      <p:sp>
        <p:nvSpPr>
          <p:cNvPr id="6" name="Крест 5"/>
          <p:cNvSpPr/>
          <p:nvPr/>
        </p:nvSpPr>
        <p:spPr>
          <a:xfrm>
            <a:off x="2152464" y="3215109"/>
            <a:ext cx="648072" cy="64807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0" name="Picture 4" descr="Анимированные 3D фигуры. Ч.46 | учебные презент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63" y="1671688"/>
            <a:ext cx="3619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На кожну адміністративну послугу затверджується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Інформаційна картка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5046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Суб'єкт</a:t>
            </a:r>
            <a:r>
              <a:rPr lang="uk-UA" dirty="0" smtClean="0"/>
              <a:t> </a:t>
            </a:r>
            <a:r>
              <a:rPr lang="uk-UA" b="1" dirty="0" smtClean="0"/>
              <a:t>надання (місце знаходження, режим роботи, телефон, електронна адреса)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Перелік документів </a:t>
            </a:r>
            <a:r>
              <a:rPr lang="uk-UA" b="1" dirty="0" smtClean="0"/>
              <a:t>для отримання послуги, порядок та спосіб їх подання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Платний (безоплатний)  та порядок внесення оплати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Строк </a:t>
            </a:r>
            <a:r>
              <a:rPr lang="uk-UA" b="1" dirty="0" smtClean="0"/>
              <a:t>надання послуги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Результат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надання послуги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Можливі способи </a:t>
            </a:r>
            <a:r>
              <a:rPr lang="uk-UA" b="1" dirty="0" smtClean="0"/>
              <a:t>отримання результатів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Акти законодавства, </a:t>
            </a:r>
            <a:r>
              <a:rPr lang="uk-UA" b="1" dirty="0" smtClean="0"/>
              <a:t>що регулює порядок надання послуг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u="sng" dirty="0" smtClean="0">
                <a:solidFill>
                  <a:srgbClr val="FF0000"/>
                </a:solidFill>
              </a:rPr>
              <a:t>Технологічна картка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Етапи</a:t>
            </a:r>
            <a:r>
              <a:rPr lang="uk-UA" dirty="0" smtClean="0"/>
              <a:t> </a:t>
            </a:r>
            <a:r>
              <a:rPr lang="uk-UA" b="1" dirty="0" smtClean="0"/>
              <a:t>опрацювання звернення про послугу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Відповідальна особа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Структурні підрозділи</a:t>
            </a:r>
            <a:r>
              <a:rPr lang="uk-UA" dirty="0" smtClean="0"/>
              <a:t>, </a:t>
            </a:r>
            <a:r>
              <a:rPr lang="uk-UA" b="1" dirty="0" smtClean="0"/>
              <a:t>відповідальні за етапи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Строки</a:t>
            </a:r>
            <a:r>
              <a:rPr lang="uk-UA" dirty="0" smtClean="0"/>
              <a:t> </a:t>
            </a:r>
            <a:r>
              <a:rPr lang="uk-UA" b="1" dirty="0" smtClean="0"/>
              <a:t>виконання етапів</a:t>
            </a:r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Момент, з якого адміністративна послуга вважається </a:t>
            </a:r>
            <a:r>
              <a:rPr lang="uk-UA" b="1" i="1" u="sng" dirty="0" smtClean="0">
                <a:solidFill>
                  <a:srgbClr val="FF0000"/>
                </a:solidFill>
              </a:rPr>
              <a:t>наданою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smtClean="0"/>
              <a:t>-</a:t>
            </a:r>
            <a:endParaRPr lang="ru-RU" b="1" i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b="1" dirty="0" smtClean="0"/>
              <a:t>З моменту  </a:t>
            </a:r>
            <a:r>
              <a:rPr lang="uk-UA" b="1" i="1" u="sng" dirty="0" smtClean="0">
                <a:solidFill>
                  <a:srgbClr val="FF0000"/>
                </a:solidFill>
              </a:rPr>
              <a:t>отримання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dirty="0"/>
              <a:t>ї</a:t>
            </a:r>
            <a:r>
              <a:rPr lang="uk-UA" b="1" dirty="0" smtClean="0"/>
              <a:t>ї суб’єктом звернення особисто або направлення поштою (рекомендованим листом з повідомленням) листа з</a:t>
            </a:r>
            <a:r>
              <a:rPr lang="uk-UA" dirty="0" smtClean="0"/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повідомленням</a:t>
            </a:r>
            <a:r>
              <a:rPr lang="uk-UA" dirty="0" smtClean="0"/>
              <a:t> </a:t>
            </a:r>
            <a:r>
              <a:rPr lang="uk-UA" b="1" dirty="0" smtClean="0"/>
              <a:t>про можливість отримання послуги на адресу суб’єкта звернення</a:t>
            </a:r>
          </a:p>
          <a:p>
            <a:pPr algn="just"/>
            <a:r>
              <a:rPr lang="uk-UA" b="1" dirty="0" smtClean="0"/>
              <a:t>Надсилання</a:t>
            </a:r>
            <a:r>
              <a:rPr lang="uk-UA" dirty="0" smtClean="0"/>
              <a:t> </a:t>
            </a:r>
            <a:r>
              <a:rPr lang="uk-UA" b="1" i="1" u="sng" dirty="0" smtClean="0">
                <a:solidFill>
                  <a:srgbClr val="FF0000"/>
                </a:solidFill>
              </a:rPr>
              <a:t>повідомлення</a:t>
            </a:r>
            <a:r>
              <a:rPr lang="uk-UA" dirty="0" smtClean="0"/>
              <a:t> </a:t>
            </a:r>
            <a:r>
              <a:rPr lang="uk-UA" b="1" dirty="0" smtClean="0"/>
              <a:t>про можливість отримання послуги на адресу суб’єкта звернення. Строк поштової доставки кореспонденції</a:t>
            </a:r>
            <a:r>
              <a:rPr lang="uk-UA" dirty="0" smtClean="0"/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не зараховується </a:t>
            </a:r>
            <a:r>
              <a:rPr lang="uk-UA" b="1" dirty="0" smtClean="0"/>
              <a:t>до строку надання адміністративної послуги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Адміністративна послуга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uk-UA" sz="4000" dirty="0" smtClean="0"/>
              <a:t>Адміністративна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775263"/>
            <a:ext cx="4040188" cy="1542157"/>
          </a:xfrm>
        </p:spPr>
        <p:txBody>
          <a:bodyPr>
            <a:normAutofit fontScale="85000" lnSpcReduction="10000"/>
          </a:bodyPr>
          <a:lstStyle/>
          <a:p>
            <a:endParaRPr lang="uk-UA" dirty="0" smtClean="0"/>
          </a:p>
          <a:p>
            <a:endParaRPr lang="uk-UA" dirty="0" smtClean="0"/>
          </a:p>
          <a:p>
            <a:pPr algn="just"/>
            <a:r>
              <a:rPr lang="uk-UA" sz="3200" b="1" dirty="0" smtClean="0"/>
              <a:t>вказівка на </a:t>
            </a:r>
            <a:r>
              <a:rPr lang="uk-UA" sz="3200" b="1" i="1" dirty="0" smtClean="0">
                <a:solidFill>
                  <a:srgbClr val="FF0000"/>
                </a:solidFill>
              </a:rPr>
              <a:t>суб'єкта надання такої послуги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/>
              <a:t>Послуга</a:t>
            </a: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572000" y="1569903"/>
            <a:ext cx="4041775" cy="3951288"/>
          </a:xfrm>
        </p:spPr>
        <p:txBody>
          <a:bodyPr>
            <a:normAutofit fontScale="92500" lnSpcReduction="10000"/>
          </a:bodyPr>
          <a:lstStyle/>
          <a:p>
            <a:pPr algn="just"/>
            <a:endParaRPr lang="uk-UA" dirty="0" smtClean="0"/>
          </a:p>
          <a:p>
            <a:endParaRPr lang="uk-UA" dirty="0" smtClean="0"/>
          </a:p>
          <a:p>
            <a:pPr algn="just"/>
            <a:r>
              <a:rPr lang="uk-UA" sz="3200" b="1" dirty="0" smtClean="0"/>
              <a:t>діяльність щодо </a:t>
            </a:r>
            <a:r>
              <a:rPr lang="uk-UA" sz="3200" b="1" i="1" dirty="0" smtClean="0">
                <a:solidFill>
                  <a:srgbClr val="FF0000"/>
                </a:solidFill>
              </a:rPr>
              <a:t>задоволення потреб, інтересів особи</a:t>
            </a:r>
            <a:r>
              <a:rPr lang="uk-UA" sz="3200" dirty="0" smtClean="0">
                <a:solidFill>
                  <a:srgbClr val="FF0000"/>
                </a:solidFill>
              </a:rPr>
              <a:t>, </a:t>
            </a:r>
            <a:r>
              <a:rPr lang="uk-UA" sz="3200" b="1" dirty="0" smtClean="0"/>
              <a:t>яка здійснюється за </a:t>
            </a:r>
            <a:r>
              <a:rPr lang="uk-UA" sz="3200" b="1" i="1" dirty="0" smtClean="0">
                <a:solidFill>
                  <a:srgbClr val="FF0000"/>
                </a:solidFill>
              </a:rPr>
              <a:t>зверненням</a:t>
            </a:r>
            <a:r>
              <a:rPr lang="uk-UA" sz="3200" b="1" i="1" dirty="0" smtClean="0"/>
              <a:t> </a:t>
            </a:r>
            <a:r>
              <a:rPr lang="uk-UA" sz="3200" b="1" dirty="0" smtClean="0"/>
              <a:t>цієї особи</a:t>
            </a:r>
            <a:endParaRPr lang="ru-RU" sz="3200" b="1" dirty="0"/>
          </a:p>
        </p:txBody>
      </p:sp>
      <p:sp>
        <p:nvSpPr>
          <p:cNvPr id="8" name="Крест 7"/>
          <p:cNvSpPr/>
          <p:nvPr/>
        </p:nvSpPr>
        <p:spPr>
          <a:xfrm>
            <a:off x="4644008" y="1556792"/>
            <a:ext cx="576064" cy="57606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Анимированные 3D фигуры. Ч.46 | учебные презент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013"/>
            <a:ext cx="2925241" cy="333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Ознаки адміністративної послуги </a:t>
            </a:r>
            <a:r>
              <a:rPr lang="uk-UA" b="1" dirty="0" smtClean="0"/>
              <a:t>: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75856" y="1268760"/>
            <a:ext cx="5410944" cy="485740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b="1" dirty="0" smtClean="0"/>
              <a:t>надається лише </a:t>
            </a:r>
            <a:r>
              <a:rPr lang="uk-UA" b="1" i="1" dirty="0" smtClean="0">
                <a:solidFill>
                  <a:srgbClr val="FF0000"/>
                </a:solidFill>
              </a:rPr>
              <a:t>за заявою </a:t>
            </a:r>
            <a:r>
              <a:rPr lang="uk-UA" b="1" dirty="0" smtClean="0"/>
              <a:t>фізичної або юридичної особи (ініціативна, </a:t>
            </a:r>
            <a:r>
              <a:rPr lang="uk-UA" b="1" dirty="0" err="1" smtClean="0"/>
              <a:t>заявна</a:t>
            </a:r>
            <a:r>
              <a:rPr lang="uk-UA" b="1" dirty="0" smtClean="0"/>
              <a:t> діяльність)</a:t>
            </a:r>
          </a:p>
          <a:p>
            <a:pPr algn="just"/>
            <a:r>
              <a:rPr lang="uk-UA" b="1" dirty="0" smtClean="0"/>
              <a:t>має тісний зв’язок із </a:t>
            </a:r>
            <a:r>
              <a:rPr lang="uk-UA" b="1" i="1" dirty="0" smtClean="0">
                <a:solidFill>
                  <a:srgbClr val="FF0000"/>
                </a:solidFill>
              </a:rPr>
              <a:t>забезпеченням умов </a:t>
            </a:r>
            <a:r>
              <a:rPr lang="uk-UA" b="1" dirty="0" smtClean="0"/>
              <a:t>для реалізації прав, свобод та законних інтересів конкретної приватної особи</a:t>
            </a:r>
          </a:p>
          <a:p>
            <a:pPr algn="just"/>
            <a:r>
              <a:rPr lang="uk-UA" b="1" dirty="0" smtClean="0"/>
              <a:t>надається лише шляхом </a:t>
            </a:r>
            <a:r>
              <a:rPr lang="uk-UA" b="1" i="1" dirty="0" smtClean="0">
                <a:solidFill>
                  <a:srgbClr val="FF0000"/>
                </a:solidFill>
              </a:rPr>
              <a:t>реалізації</a:t>
            </a:r>
            <a:r>
              <a:rPr lang="uk-UA" b="1" i="1" dirty="0" smtClean="0"/>
              <a:t> </a:t>
            </a:r>
            <a:r>
              <a:rPr lang="uk-UA" b="1" dirty="0" smtClean="0"/>
              <a:t>владних повноважень суб’єктом публічної адміністрації (власних або делегованих)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Стандартність</a:t>
            </a:r>
            <a:r>
              <a:rPr lang="uk-UA" dirty="0" smtClean="0"/>
              <a:t> </a:t>
            </a:r>
            <a:r>
              <a:rPr lang="uk-UA" b="1" dirty="0" smtClean="0"/>
              <a:t>(установлена типовість) справи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3074" name="Picture 2" descr="Презентации 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656012" cy="36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476672"/>
            <a:ext cx="5626968" cy="564949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1" dirty="0" smtClean="0"/>
              <a:t>законодавчо врегульовано право на отримання приватною особою послуги й </a:t>
            </a:r>
            <a:r>
              <a:rPr lang="uk-UA" b="1" i="1" u="sng" dirty="0" smtClean="0">
                <a:solidFill>
                  <a:srgbClr val="FF0000"/>
                </a:solidFill>
              </a:rPr>
              <a:t>кореспондуючий обов’язок </a:t>
            </a:r>
            <a:r>
              <a:rPr lang="uk-UA" b="1" dirty="0" smtClean="0"/>
              <a:t>суб’єкта публічної адміністрації таку послугу надавати</a:t>
            </a:r>
          </a:p>
          <a:p>
            <a:pPr algn="just"/>
            <a:r>
              <a:rPr lang="uk-UA" b="1" dirty="0" smtClean="0"/>
              <a:t>можливість отримання конкретної послуги передбачено , як правило, в </a:t>
            </a:r>
            <a:r>
              <a:rPr lang="uk-UA" b="1" i="1" u="sng" dirty="0" smtClean="0">
                <a:solidFill>
                  <a:srgbClr val="FF0000"/>
                </a:solidFill>
              </a:rPr>
              <a:t>одному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органі </a:t>
            </a:r>
            <a:r>
              <a:rPr lang="uk-UA" dirty="0" smtClean="0">
                <a:solidFill>
                  <a:srgbClr val="FF0000"/>
                </a:solidFill>
              </a:rPr>
              <a:t>(</a:t>
            </a:r>
            <a:r>
              <a:rPr lang="uk-UA" b="1" i="1" dirty="0" smtClean="0">
                <a:solidFill>
                  <a:srgbClr val="FF0000"/>
                </a:solidFill>
              </a:rPr>
              <a:t>принцип </a:t>
            </a:r>
            <a:r>
              <a:rPr lang="uk-UA" b="1" i="1" dirty="0" err="1" smtClean="0">
                <a:solidFill>
                  <a:srgbClr val="FF0000"/>
                </a:solidFill>
              </a:rPr>
              <a:t>“єдиного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</a:rPr>
              <a:t>вікна</a:t>
            </a:r>
            <a:r>
              <a:rPr lang="uk-UA" dirty="0" err="1" smtClean="0">
                <a:solidFill>
                  <a:srgbClr val="FF0000"/>
                </a:solidFill>
              </a:rPr>
              <a:t>”</a:t>
            </a:r>
            <a:r>
              <a:rPr lang="uk-UA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результатом</a:t>
            </a:r>
            <a:r>
              <a:rPr lang="uk-UA" dirty="0" smtClean="0"/>
              <a:t> </a:t>
            </a:r>
            <a:r>
              <a:rPr lang="uk-UA" b="1" dirty="0" smtClean="0"/>
              <a:t>надання послуги є </a:t>
            </a:r>
            <a:r>
              <a:rPr lang="uk-UA" b="1" i="1" u="sng" dirty="0" smtClean="0">
                <a:solidFill>
                  <a:srgbClr val="FF0000"/>
                </a:solidFill>
              </a:rPr>
              <a:t>адресний акт </a:t>
            </a:r>
            <a:r>
              <a:rPr lang="uk-UA" b="1" dirty="0" smtClean="0"/>
              <a:t>(дія або рішення суб’єкта публічної адміністрації щодо задоволення звернення приватної особи)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Picture 2" descr="Презентации 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347864" cy="36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u="sng" dirty="0" smtClean="0">
                <a:solidFill>
                  <a:srgbClr val="FF0000"/>
                </a:solidFill>
              </a:rPr>
              <a:t>Важливо!!!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b="1" dirty="0" smtClean="0"/>
              <a:t>слід відрізняти реалізацію суб'єктом надання адміністративних послуг </a:t>
            </a:r>
            <a:r>
              <a:rPr lang="uk-UA" b="1" i="1" u="sng" dirty="0" err="1" smtClean="0">
                <a:solidFill>
                  <a:srgbClr val="FF0000"/>
                </a:solidFill>
              </a:rPr>
              <a:t>“владних</a:t>
            </a:r>
            <a:r>
              <a:rPr lang="uk-UA" b="1" i="1" u="sng" dirty="0" smtClean="0">
                <a:solidFill>
                  <a:srgbClr val="FF0000"/>
                </a:solidFill>
              </a:rPr>
              <a:t> </a:t>
            </a:r>
            <a:r>
              <a:rPr lang="uk-UA" b="1" i="1" u="sng" dirty="0" err="1" smtClean="0">
                <a:solidFill>
                  <a:srgbClr val="FF0000"/>
                </a:solidFill>
              </a:rPr>
              <a:t>повноважень”</a:t>
            </a:r>
            <a:r>
              <a:rPr lang="uk-UA" b="1" i="1" u="sng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від</a:t>
            </a:r>
            <a:r>
              <a:rPr lang="uk-UA" dirty="0" smtClean="0"/>
              <a:t> </a:t>
            </a:r>
            <a:r>
              <a:rPr lang="uk-UA" b="1" i="1" u="sng" dirty="0" smtClean="0">
                <a:solidFill>
                  <a:srgbClr val="FF0000"/>
                </a:solidFill>
              </a:rPr>
              <a:t>внутрішньо-службових відносин </a:t>
            </a:r>
            <a:r>
              <a:rPr lang="uk-UA" b="1" dirty="0" smtClean="0"/>
              <a:t>(прийом і звільнення персоналу тощо) й від </a:t>
            </a:r>
            <a:r>
              <a:rPr lang="uk-UA" b="1" i="1" u="sng" dirty="0" smtClean="0">
                <a:solidFill>
                  <a:srgbClr val="FF0000"/>
                </a:solidFill>
              </a:rPr>
              <a:t>відносин цивільно-правової природи </a:t>
            </a:r>
            <a:r>
              <a:rPr lang="uk-UA" b="1" dirty="0" smtClean="0"/>
              <a:t>(придбання різних товарів, послуг органом влади як юридичною особою), які </a:t>
            </a:r>
            <a:r>
              <a:rPr lang="uk-UA" b="1" i="1" u="sng" dirty="0" smtClean="0">
                <a:solidFill>
                  <a:srgbClr val="FF0000"/>
                </a:solidFill>
              </a:rPr>
              <a:t>не є </a:t>
            </a:r>
            <a:r>
              <a:rPr lang="uk-UA" b="1" dirty="0" smtClean="0"/>
              <a:t>сферою адміністративних послуг.</a:t>
            </a:r>
            <a:endParaRPr lang="ru-RU" b="1" dirty="0"/>
          </a:p>
        </p:txBody>
      </p:sp>
      <p:pic>
        <p:nvPicPr>
          <p:cNvPr id="4098" name="Picture 2" descr="Дела заграничные!: pensionnij_fond — LiveJour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08468"/>
            <a:ext cx="3553102" cy="489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4762872" cy="528945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5400" b="1" u="sng" dirty="0" smtClean="0">
                <a:solidFill>
                  <a:srgbClr val="FF0000"/>
                </a:solidFill>
              </a:rPr>
              <a:t>!!!!     НЕ є</a:t>
            </a:r>
            <a:r>
              <a:rPr lang="uk-UA" sz="5400" dirty="0" smtClean="0">
                <a:solidFill>
                  <a:srgbClr val="FF0000"/>
                </a:solidFill>
              </a:rPr>
              <a:t>  </a:t>
            </a:r>
          </a:p>
          <a:p>
            <a:pPr algn="ctr">
              <a:buNone/>
            </a:pPr>
            <a:r>
              <a:rPr lang="uk-UA" sz="5400" dirty="0" smtClean="0"/>
              <a:t>  </a:t>
            </a:r>
            <a:r>
              <a:rPr lang="uk-UA" sz="5400" b="1" i="1" dirty="0" smtClean="0">
                <a:solidFill>
                  <a:srgbClr val="FF0000"/>
                </a:solidFill>
              </a:rPr>
              <a:t>адміністративними послугами </a:t>
            </a:r>
          </a:p>
          <a:p>
            <a:pPr algn="ctr">
              <a:buNone/>
            </a:pPr>
            <a:endParaRPr lang="uk-UA" b="1" i="1" dirty="0" smtClean="0"/>
          </a:p>
          <a:p>
            <a:pPr algn="just">
              <a:buNone/>
            </a:pPr>
            <a:r>
              <a:rPr lang="uk-UA" b="1" dirty="0" smtClean="0"/>
              <a:t>ті послуги, які </a:t>
            </a:r>
            <a:r>
              <a:rPr lang="uk-UA" b="1" i="1" dirty="0" smtClean="0">
                <a:solidFill>
                  <a:srgbClr val="FF0000"/>
                </a:solidFill>
              </a:rPr>
              <a:t>не пов'язані </a:t>
            </a:r>
            <a:r>
              <a:rPr lang="uk-UA" b="1" dirty="0" smtClean="0"/>
              <a:t>з прийняттям владних рішень (освітні, медичні тощо)</a:t>
            </a:r>
            <a:endParaRPr lang="ru-RU" b="1" u="sng" dirty="0"/>
          </a:p>
        </p:txBody>
      </p:sp>
      <p:pic>
        <p:nvPicPr>
          <p:cNvPr id="6146" name="Picture 2" descr="Презентация книги «Славный солдат Победы» | Администрация Каневского  сельского посел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97161"/>
            <a:ext cx="353214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rgbClr val="FF0000"/>
                </a:solidFill>
              </a:rPr>
              <a:t>НЕ Є </a:t>
            </a:r>
            <a:r>
              <a:rPr lang="uk-UA" dirty="0" smtClean="0">
                <a:solidFill>
                  <a:srgbClr val="FF0000"/>
                </a:solidFill>
              </a:rPr>
              <a:t>адміністративними послугами: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uk-UA" b="1" i="1" dirty="0" err="1" smtClean="0">
                <a:solidFill>
                  <a:srgbClr val="FF0000"/>
                </a:solidFill>
              </a:rPr>
              <a:t>“довідки”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(якщо вони </a:t>
            </a:r>
            <a:r>
              <a:rPr lang="uk-UA" b="1" i="1" dirty="0" smtClean="0">
                <a:solidFill>
                  <a:srgbClr val="FF0000"/>
                </a:solidFill>
              </a:rPr>
              <a:t>не мають стандартизованої </a:t>
            </a:r>
            <a:r>
              <a:rPr lang="uk-UA" b="1" dirty="0" smtClean="0"/>
              <a:t>форми)</a:t>
            </a:r>
          </a:p>
          <a:p>
            <a:pPr algn="just"/>
            <a:r>
              <a:rPr lang="uk-UA" b="1" dirty="0" smtClean="0"/>
              <a:t>дії органів публічної влади, якщо вони є </a:t>
            </a:r>
            <a:r>
              <a:rPr lang="uk-UA" b="1" i="1" u="sng" dirty="0" smtClean="0">
                <a:solidFill>
                  <a:srgbClr val="FF0000"/>
                </a:solidFill>
              </a:rPr>
              <a:t>стадіями</a:t>
            </a:r>
            <a:r>
              <a:rPr lang="uk-UA" dirty="0" smtClean="0"/>
              <a:t> </a:t>
            </a:r>
            <a:r>
              <a:rPr lang="uk-UA" b="1" dirty="0" smtClean="0"/>
              <a:t>надання цілісної адміністративної процедури і</a:t>
            </a:r>
            <a:r>
              <a:rPr lang="uk-UA" dirty="0" smtClean="0"/>
              <a:t> </a:t>
            </a:r>
            <a:r>
              <a:rPr lang="uk-UA" b="1" i="1" u="sng" dirty="0" smtClean="0">
                <a:solidFill>
                  <a:srgbClr val="FF0000"/>
                </a:solidFill>
              </a:rPr>
              <a:t>не</a:t>
            </a:r>
            <a:r>
              <a:rPr lang="uk-UA" b="1" i="1" dirty="0" smtClean="0"/>
              <a:t> </a:t>
            </a:r>
            <a:r>
              <a:rPr lang="uk-UA" b="1" dirty="0" smtClean="0"/>
              <a:t>потребують участі заявника   (наприклад, погодження, експертиза тощо)</a:t>
            </a:r>
          </a:p>
          <a:p>
            <a:pPr algn="just"/>
            <a:r>
              <a:rPr lang="uk-UA" b="1" dirty="0" smtClean="0"/>
              <a:t>дії органу, що вчиняються за наданням </a:t>
            </a:r>
            <a:r>
              <a:rPr lang="uk-UA" b="1" i="1" u="sng" dirty="0" smtClean="0">
                <a:solidFill>
                  <a:srgbClr val="FF0000"/>
                </a:solidFill>
              </a:rPr>
              <a:t>іншого органу влади</a:t>
            </a:r>
          </a:p>
          <a:p>
            <a:pPr algn="just"/>
            <a:r>
              <a:rPr lang="uk-UA" b="1" dirty="0" smtClean="0"/>
              <a:t>дії, в яких переважає </a:t>
            </a:r>
            <a:r>
              <a:rPr lang="uk-UA" b="1" i="1" u="sng" dirty="0" smtClean="0">
                <a:solidFill>
                  <a:srgbClr val="FF0000"/>
                </a:solidFill>
              </a:rPr>
              <a:t>публічний інтерес </a:t>
            </a:r>
            <a:r>
              <a:rPr lang="uk-UA" b="1" dirty="0" smtClean="0"/>
              <a:t>(наприклад, дозвіл на створення органу самоорганізації населення)</a:t>
            </a:r>
          </a:p>
          <a:p>
            <a:pPr algn="just"/>
            <a:r>
              <a:rPr lang="uk-UA" b="1" dirty="0" smtClean="0"/>
              <a:t>дії, які мають характер </a:t>
            </a:r>
            <a:r>
              <a:rPr lang="uk-UA" b="1" i="1" u="sng" dirty="0" smtClean="0">
                <a:solidFill>
                  <a:srgbClr val="FF0000"/>
                </a:solidFill>
              </a:rPr>
              <a:t>трудових або службових </a:t>
            </a:r>
            <a:r>
              <a:rPr lang="uk-UA" b="1" dirty="0" smtClean="0"/>
              <a:t>(наприклад, погодження контракту з керівником підприємства, погодження призначення на посаду)</a:t>
            </a:r>
          </a:p>
          <a:p>
            <a:pPr algn="just"/>
            <a:r>
              <a:rPr lang="uk-UA" b="1" dirty="0" smtClean="0"/>
              <a:t>дії, які мають характер </a:t>
            </a:r>
            <a:r>
              <a:rPr lang="uk-UA" b="1" i="1" u="sng" dirty="0" smtClean="0">
                <a:solidFill>
                  <a:srgbClr val="FF0000"/>
                </a:solidFill>
              </a:rPr>
              <a:t>загального нормативного </a:t>
            </a:r>
            <a:r>
              <a:rPr lang="uk-UA" b="1" dirty="0" smtClean="0"/>
              <a:t>регулювання (наприклад, встановлення тарифів на перевезення пасажирів)</a:t>
            </a:r>
          </a:p>
          <a:p>
            <a:pPr algn="just"/>
            <a:r>
              <a:rPr lang="uk-UA" b="1" dirty="0" smtClean="0"/>
              <a:t>дії, які мають </a:t>
            </a:r>
            <a:r>
              <a:rPr lang="uk-UA" b="1" i="1" u="sng" dirty="0" smtClean="0">
                <a:solidFill>
                  <a:srgbClr val="FF0000"/>
                </a:solidFill>
              </a:rPr>
              <a:t>спірний</a:t>
            </a:r>
            <a:r>
              <a:rPr lang="uk-UA" dirty="0" smtClean="0"/>
              <a:t> </a:t>
            </a:r>
            <a:r>
              <a:rPr lang="uk-UA" b="1" dirty="0" smtClean="0"/>
              <a:t>характер.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Супутні послуги -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i="1" u="sng" dirty="0" smtClean="0">
                <a:solidFill>
                  <a:srgbClr val="FF0000"/>
                </a:solidFill>
              </a:rPr>
              <a:t>не є</a:t>
            </a:r>
            <a:r>
              <a:rPr lang="uk-UA" dirty="0" smtClean="0"/>
              <a:t> </a:t>
            </a:r>
            <a:r>
              <a:rPr lang="uk-UA" b="1" dirty="0" smtClean="0"/>
              <a:t>адміністративними  послугами, бо це послуги </a:t>
            </a:r>
            <a:r>
              <a:rPr lang="uk-UA" b="1" i="1" u="sng" dirty="0" smtClean="0">
                <a:solidFill>
                  <a:srgbClr val="FF0000"/>
                </a:solidFill>
              </a:rPr>
              <a:t>господарського характеру</a:t>
            </a:r>
            <a:r>
              <a:rPr lang="uk-UA" b="1" i="1" dirty="0" smtClean="0">
                <a:solidFill>
                  <a:srgbClr val="FF0000"/>
                </a:solidFill>
              </a:rPr>
              <a:t>, </a:t>
            </a:r>
            <a:r>
              <a:rPr lang="uk-UA" b="1" dirty="0" smtClean="0"/>
              <a:t>які особам </a:t>
            </a:r>
            <a:r>
              <a:rPr lang="uk-UA" b="1" i="1" u="sng" dirty="0" smtClean="0">
                <a:solidFill>
                  <a:srgbClr val="FF0000"/>
                </a:solidFill>
              </a:rPr>
              <a:t>зручно </a:t>
            </a:r>
            <a:r>
              <a:rPr lang="uk-UA" b="1" dirty="0" smtClean="0"/>
              <a:t>отримувати</a:t>
            </a:r>
            <a:r>
              <a:rPr lang="uk-UA" dirty="0" smtClean="0"/>
              <a:t> </a:t>
            </a:r>
            <a:r>
              <a:rPr lang="uk-UA" b="1" i="1" u="sng" dirty="0" smtClean="0">
                <a:solidFill>
                  <a:srgbClr val="FF0000"/>
                </a:solidFill>
              </a:rPr>
              <a:t>до або під час </a:t>
            </a:r>
            <a:r>
              <a:rPr lang="uk-UA" b="1" dirty="0" smtClean="0"/>
              <a:t>звернення за адміністративною послугою (наприклад, виготовлення копій документів, ламінування, фотографування, надання банківських послуг, продаж канцелярських товарів тощо)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1089</Words>
  <Application>Microsoft Office PowerPoint</Application>
  <PresentationFormat>Экран (4:3)</PresentationFormat>
  <Paragraphs>168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Адміністративні послуги</vt:lpstr>
      <vt:lpstr>Адміністративна послуга - це:</vt:lpstr>
      <vt:lpstr>Адміністративна послуга</vt:lpstr>
      <vt:lpstr>Ознаки адміністративної послуги :</vt:lpstr>
      <vt:lpstr>Презентация PowerPoint</vt:lpstr>
      <vt:lpstr>Важливо!!!</vt:lpstr>
      <vt:lpstr>Презентация PowerPoint</vt:lpstr>
      <vt:lpstr>НЕ Є адміністративними послугами:</vt:lpstr>
      <vt:lpstr>Супутні послуги -</vt:lpstr>
      <vt:lpstr>Супутні послуги - це</vt:lpstr>
      <vt:lpstr>Дія закону “Про адміністративні послуги” не поширюється :</vt:lpstr>
      <vt:lpstr>Публічні послуги  (всі послуги, що надаються суб’єктом публічної влади)</vt:lpstr>
      <vt:lpstr>Види адміністративних послуг</vt:lpstr>
      <vt:lpstr>Презентация PowerPoint</vt:lpstr>
      <vt:lpstr>Принципи державної політики у сфері надання адміністративних послуг :</vt:lpstr>
      <vt:lpstr>Відносини адміністративних послуг</vt:lpstr>
      <vt:lpstr>Способи надання адміністративних послуг</vt:lpstr>
      <vt:lpstr>Центр надання адміністративних послуг (ЦНАП) - це</vt:lpstr>
      <vt:lpstr>Єдиний державний портал адміністративних послуг -</vt:lpstr>
      <vt:lpstr>Функції  ЄДПАП -</vt:lpstr>
      <vt:lpstr>Стандарти адміністративних послуг</vt:lpstr>
      <vt:lpstr>Форми заяви на отримання адміністративних послуг</vt:lpstr>
      <vt:lpstr>Строки надання адміністративних послуг</vt:lpstr>
      <vt:lpstr>Загальне правило надання адміністративних послуг</vt:lpstr>
      <vt:lpstr>На кожну адміністративну послугу затверджується</vt:lpstr>
      <vt:lpstr>Момент, з якого адміністративна послуга вважається наданою 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Адміністративні послуги</dc:title>
  <dc:creator>user</dc:creator>
  <cp:lastModifiedBy>RePack by Diakov</cp:lastModifiedBy>
  <cp:revision>125</cp:revision>
  <dcterms:created xsi:type="dcterms:W3CDTF">2018-10-22T08:12:56Z</dcterms:created>
  <dcterms:modified xsi:type="dcterms:W3CDTF">2021-11-03T10:11:05Z</dcterms:modified>
</cp:coreProperties>
</file>