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Державна </a:t>
            </a:r>
            <a:r>
              <a:rPr dirty="0"/>
              <a:t>служба морського та річкового </a:t>
            </a:r>
            <a:r>
              <a:rPr spc="-5" dirty="0"/>
              <a:t>транспорту</a:t>
            </a:r>
            <a:r>
              <a:rPr spc="-25" dirty="0"/>
              <a:t> </a:t>
            </a:r>
            <a:r>
              <a:rPr dirty="0"/>
              <a:t>України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1F5F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Державна </a:t>
            </a:r>
            <a:r>
              <a:rPr dirty="0"/>
              <a:t>служба морського та річкового </a:t>
            </a:r>
            <a:r>
              <a:rPr spc="-5" dirty="0"/>
              <a:t>транспорту</a:t>
            </a:r>
            <a:r>
              <a:rPr spc="-25" dirty="0"/>
              <a:t> </a:t>
            </a:r>
            <a:r>
              <a:rPr dirty="0"/>
              <a:t>України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1F5F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Державна </a:t>
            </a:r>
            <a:r>
              <a:rPr dirty="0"/>
              <a:t>служба морського та річкового </a:t>
            </a:r>
            <a:r>
              <a:rPr spc="-5" dirty="0"/>
              <a:t>транспорту</a:t>
            </a:r>
            <a:r>
              <a:rPr spc="-25" dirty="0"/>
              <a:t> </a:t>
            </a:r>
            <a:r>
              <a:rPr dirty="0"/>
              <a:t>України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79347" y="99072"/>
            <a:ext cx="4001262" cy="511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1F5F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Державна </a:t>
            </a:r>
            <a:r>
              <a:rPr dirty="0"/>
              <a:t>служба морського та річкового </a:t>
            </a:r>
            <a:r>
              <a:rPr spc="-5" dirty="0"/>
              <a:t>транспорту</a:t>
            </a:r>
            <a:r>
              <a:rPr spc="-25" dirty="0"/>
              <a:t> </a:t>
            </a:r>
            <a:r>
              <a:rPr dirty="0"/>
              <a:t>України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Державна </a:t>
            </a:r>
            <a:r>
              <a:rPr dirty="0"/>
              <a:t>служба морського та річкового </a:t>
            </a:r>
            <a:r>
              <a:rPr spc="-5" dirty="0"/>
              <a:t>транспорту</a:t>
            </a:r>
            <a:r>
              <a:rPr spc="-25" dirty="0"/>
              <a:t> </a:t>
            </a:r>
            <a:r>
              <a:rPr dirty="0"/>
              <a:t>України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5934" y="855726"/>
            <a:ext cx="7838440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1F5F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3240" y="6650601"/>
            <a:ext cx="4077970" cy="200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Державна </a:t>
            </a:r>
            <a:r>
              <a:rPr dirty="0"/>
              <a:t>служба морського та річкового </a:t>
            </a:r>
            <a:r>
              <a:rPr spc="-5" dirty="0"/>
              <a:t>транспорту</a:t>
            </a:r>
            <a:r>
              <a:rPr spc="-25" dirty="0"/>
              <a:t> </a:t>
            </a:r>
            <a:r>
              <a:rPr dirty="0"/>
              <a:t>України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8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10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8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7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10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10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44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6572" y="3261359"/>
            <a:ext cx="3744467" cy="2947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06267" y="4687823"/>
            <a:ext cx="901065" cy="1521460"/>
          </a:xfrm>
          <a:custGeom>
            <a:avLst/>
            <a:gdLst/>
            <a:ahLst/>
            <a:cxnLst/>
            <a:rect l="l" t="t" r="r" b="b"/>
            <a:pathLst>
              <a:path w="901064" h="1521460">
                <a:moveTo>
                  <a:pt x="900683" y="0"/>
                </a:moveTo>
                <a:lnTo>
                  <a:pt x="0" y="1520952"/>
                </a:lnTo>
                <a:lnTo>
                  <a:pt x="900683" y="1520952"/>
                </a:lnTo>
                <a:lnTo>
                  <a:pt x="900683" y="0"/>
                </a:lnTo>
                <a:close/>
              </a:path>
            </a:pathLst>
          </a:custGeom>
          <a:solidFill>
            <a:srgbClr val="172C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67455" y="1258824"/>
            <a:ext cx="3092957" cy="8999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5567" y="1746504"/>
            <a:ext cx="4415789" cy="8999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97196" y="1746504"/>
            <a:ext cx="645413" cy="8999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08447" y="1746504"/>
            <a:ext cx="3402329" cy="8999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78863" y="2234183"/>
            <a:ext cx="6380226" cy="8999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356741" y="1368297"/>
            <a:ext cx="680021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 Narrow"/>
                <a:cs typeface="Arial Narrow"/>
              </a:rPr>
              <a:t>Доброчесність</a:t>
            </a:r>
            <a:endParaRPr sz="3200">
              <a:latin typeface="Arial Narrow"/>
              <a:cs typeface="Arial Narrow"/>
            </a:endParaRPr>
          </a:p>
          <a:p>
            <a:pPr marL="12700" marR="5080" algn="ctr">
              <a:lnSpc>
                <a:spcPct val="100000"/>
              </a:lnSpc>
            </a:pPr>
            <a:r>
              <a:rPr sz="3200" b="1" dirty="0">
                <a:latin typeface="Arial Narrow"/>
                <a:cs typeface="Arial Narrow"/>
              </a:rPr>
              <a:t>як необхідна морально-етична</a:t>
            </a:r>
            <a:r>
              <a:rPr sz="3200" b="1" spc="-155" dirty="0">
                <a:latin typeface="Arial Narrow"/>
                <a:cs typeface="Arial Narrow"/>
              </a:rPr>
              <a:t> </a:t>
            </a:r>
            <a:r>
              <a:rPr sz="3200" b="1" dirty="0">
                <a:latin typeface="Arial Narrow"/>
                <a:cs typeface="Arial Narrow"/>
              </a:rPr>
              <a:t>складова  </a:t>
            </a:r>
            <a:r>
              <a:rPr sz="3200" b="1" spc="-5" dirty="0">
                <a:latin typeface="Arial Narrow"/>
                <a:cs typeface="Arial Narrow"/>
              </a:rPr>
              <a:t>діяльності </a:t>
            </a:r>
            <a:r>
              <a:rPr sz="3200" b="1" dirty="0">
                <a:latin typeface="Arial Narrow"/>
                <a:cs typeface="Arial Narrow"/>
              </a:rPr>
              <a:t>державного</a:t>
            </a:r>
            <a:r>
              <a:rPr sz="3200" b="1" spc="-80" dirty="0">
                <a:latin typeface="Arial Narrow"/>
                <a:cs typeface="Arial Narrow"/>
              </a:rPr>
              <a:t> </a:t>
            </a:r>
            <a:r>
              <a:rPr sz="3200" b="1" dirty="0">
                <a:latin typeface="Arial Narrow"/>
                <a:cs typeface="Arial Narrow"/>
              </a:rPr>
              <a:t>службовця.</a:t>
            </a:r>
            <a:endParaRPr sz="3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3213" y="184532"/>
            <a:ext cx="369633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45"/>
              </a:lnSpc>
            </a:pPr>
            <a:r>
              <a:rPr sz="1800" b="1" i="1" spc="-5" dirty="0">
                <a:solidFill>
                  <a:srgbClr val="FFFFFF"/>
                </a:solidFill>
                <a:latin typeface="Arial Narrow"/>
                <a:cs typeface="Arial Narrow"/>
              </a:rPr>
              <a:t>Поняття </a:t>
            </a:r>
            <a:r>
              <a:rPr sz="1800" b="1" i="1" spc="-10" dirty="0">
                <a:solidFill>
                  <a:srgbClr val="FFFFFF"/>
                </a:solidFill>
                <a:latin typeface="Arial Narrow"/>
                <a:cs typeface="Arial Narrow"/>
              </a:rPr>
              <a:t>«дискреційні</a:t>
            </a:r>
            <a:r>
              <a:rPr sz="1800" b="1" i="1" spc="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Arial Narrow"/>
                <a:cs typeface="Arial Narrow"/>
              </a:rPr>
              <a:t>повноваження»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107" y="6597394"/>
            <a:ext cx="4263390" cy="2606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629155"/>
            <a:ext cx="3788664" cy="3788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57044" y="2695955"/>
            <a:ext cx="6567678" cy="7993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64332" y="2006930"/>
            <a:ext cx="575691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ДЯКУЄМО ЗА</a:t>
            </a:r>
            <a:r>
              <a:rPr sz="5400" spc="-40" dirty="0"/>
              <a:t> </a:t>
            </a:r>
            <a:r>
              <a:rPr sz="5400" spc="-5" dirty="0"/>
              <a:t>УВАГУ!</a:t>
            </a:r>
            <a:endParaRPr sz="540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Державна </a:t>
            </a:r>
            <a:r>
              <a:rPr dirty="0"/>
              <a:t>служба морського та річкового </a:t>
            </a:r>
            <a:r>
              <a:rPr spc="-5" dirty="0"/>
              <a:t>транспорту</a:t>
            </a:r>
            <a:r>
              <a:rPr spc="-25" dirty="0"/>
              <a:t> </a:t>
            </a:r>
            <a:r>
              <a:rPr dirty="0"/>
              <a:t>України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96" y="0"/>
            <a:ext cx="9099804" cy="685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" y="6603490"/>
            <a:ext cx="4263390" cy="254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900" y="950975"/>
            <a:ext cx="2118360" cy="2118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6240" y="3459479"/>
            <a:ext cx="8435340" cy="2799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9372" y="3450335"/>
            <a:ext cx="8607552" cy="29154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3483" y="3486911"/>
            <a:ext cx="8345424" cy="2709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3483" y="3486911"/>
            <a:ext cx="8345805" cy="2710180"/>
          </a:xfrm>
          <a:custGeom>
            <a:avLst/>
            <a:gdLst/>
            <a:ahLst/>
            <a:cxnLst/>
            <a:rect l="l" t="t" r="r" b="b"/>
            <a:pathLst>
              <a:path w="8345805" h="2710179">
                <a:moveTo>
                  <a:pt x="0" y="2709672"/>
                </a:moveTo>
                <a:lnTo>
                  <a:pt x="8345424" y="2709672"/>
                </a:lnTo>
                <a:lnTo>
                  <a:pt x="8345424" y="0"/>
                </a:lnTo>
                <a:lnTo>
                  <a:pt x="0" y="0"/>
                </a:lnTo>
                <a:lnTo>
                  <a:pt x="0" y="2709672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03783" y="3577931"/>
          <a:ext cx="8227058" cy="7886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570"/>
                <a:gridCol w="3487420"/>
                <a:gridCol w="3293109"/>
                <a:gridCol w="1203959"/>
              </a:tblGrid>
              <a:tr h="3943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ts val="2725"/>
                        </a:lnSpc>
                        <a:tabLst>
                          <a:tab pos="1303655" algn="l"/>
                          <a:tab pos="1838960" algn="l"/>
                        </a:tabLst>
                      </a:pPr>
                      <a:r>
                        <a:rPr sz="240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Одним	</a:t>
                      </a:r>
                      <a:r>
                        <a:rPr sz="2400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із	компонентів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ts val="2725"/>
                        </a:lnSpc>
                        <a:tabLst>
                          <a:tab pos="2040255" algn="l"/>
                        </a:tabLst>
                      </a:pPr>
                      <a:r>
                        <a:rPr sz="2400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проходження	державної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725"/>
                        </a:lnSpc>
                      </a:pPr>
                      <a:r>
                        <a:rPr sz="2400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сл</a:t>
                      </a:r>
                      <a:r>
                        <a:rPr sz="2400" spc="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у</a:t>
                      </a:r>
                      <a:r>
                        <a:rPr sz="2400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ж</a:t>
                      </a:r>
                      <a:r>
                        <a:rPr sz="2400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б</a:t>
                      </a:r>
                      <a:r>
                        <a:rPr sz="240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</a:tr>
              <a:tr h="394329">
                <a:tc>
                  <a:txBody>
                    <a:bodyPr/>
                    <a:lstStyle/>
                    <a:p>
                      <a:pPr marL="31750">
                        <a:lnSpc>
                          <a:spcPts val="2810"/>
                        </a:lnSpc>
                        <a:spcBef>
                          <a:spcPts val="195"/>
                        </a:spcBef>
                      </a:pPr>
                      <a:r>
                        <a:rPr sz="240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є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24765" marB="0"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2810"/>
                        </a:lnSpc>
                        <a:spcBef>
                          <a:spcPts val="195"/>
                        </a:spcBef>
                        <a:tabLst>
                          <a:tab pos="2148205" algn="l"/>
                        </a:tabLst>
                      </a:pPr>
                      <a:r>
                        <a:rPr sz="2400" b="1" spc="-5" dirty="0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доброчесність.	</a:t>
                      </a:r>
                      <a:r>
                        <a:rPr sz="2400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Відповідно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24765" marB="0"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2810"/>
                        </a:lnSpc>
                        <a:spcBef>
                          <a:spcPts val="195"/>
                        </a:spcBef>
                        <a:tabLst>
                          <a:tab pos="535940" algn="l"/>
                          <a:tab pos="1506855" algn="l"/>
                          <a:tab pos="2569210" algn="l"/>
                        </a:tabLst>
                      </a:pPr>
                      <a:r>
                        <a:rPr sz="2400" spc="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до	</a:t>
                      </a:r>
                      <a:r>
                        <a:rPr sz="240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Закону	</a:t>
                      </a:r>
                      <a:r>
                        <a:rPr sz="2400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України	</a:t>
                      </a:r>
                      <a:r>
                        <a:rPr sz="240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«Про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24765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2810"/>
                        </a:lnSpc>
                        <a:spcBef>
                          <a:spcPts val="195"/>
                        </a:spcBef>
                      </a:pPr>
                      <a:r>
                        <a:rPr sz="2400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д</a:t>
                      </a:r>
                      <a:r>
                        <a:rPr sz="2400" spc="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е</a:t>
                      </a:r>
                      <a:r>
                        <a:rPr sz="2400" spc="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р</a:t>
                      </a:r>
                      <a:r>
                        <a:rPr sz="2400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жа</a:t>
                      </a:r>
                      <a:r>
                        <a:rPr sz="240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вну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24765" marB="0"/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522833" y="4350511"/>
            <a:ext cx="8188325" cy="178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службу», </a:t>
            </a:r>
            <a:r>
              <a:rPr sz="2400" b="1" spc="-5" dirty="0">
                <a:solidFill>
                  <a:srgbClr val="C00000"/>
                </a:solidFill>
                <a:latin typeface="Arial Narrow"/>
                <a:cs typeface="Arial Narrow"/>
              </a:rPr>
              <a:t>доброчесність 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визначається </a:t>
            </a:r>
            <a:r>
              <a:rPr sz="2400" dirty="0">
                <a:solidFill>
                  <a:srgbClr val="001F5F"/>
                </a:solidFill>
                <a:latin typeface="Arial Narrow"/>
                <a:cs typeface="Arial Narrow"/>
              </a:rPr>
              <a:t>як 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спрямованість </a:t>
            </a:r>
            <a:r>
              <a:rPr sz="2400" dirty="0">
                <a:solidFill>
                  <a:srgbClr val="001F5F"/>
                </a:solidFill>
                <a:latin typeface="Arial Narrow"/>
                <a:cs typeface="Arial Narrow"/>
              </a:rPr>
              <a:t>дій на  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захист публічних інтересів та відмова державного службовця від  превалювання приватного інтересу під час здійснення наданих йому  повноважень.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55876" y="1182624"/>
            <a:ext cx="6641592" cy="12908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69007" y="1143000"/>
            <a:ext cx="6815327" cy="14523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3120" y="1210055"/>
            <a:ext cx="6551676" cy="12009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03120" y="1210055"/>
            <a:ext cx="6551930" cy="1201420"/>
          </a:xfrm>
          <a:custGeom>
            <a:avLst/>
            <a:gdLst/>
            <a:ahLst/>
            <a:cxnLst/>
            <a:rect l="l" t="t" r="r" b="b"/>
            <a:pathLst>
              <a:path w="6551930" h="1201420">
                <a:moveTo>
                  <a:pt x="0" y="1200912"/>
                </a:moveTo>
                <a:lnTo>
                  <a:pt x="6551676" y="1200912"/>
                </a:lnTo>
                <a:lnTo>
                  <a:pt x="6551676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ln w="9143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194560" y="1236345"/>
            <a:ext cx="63823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35814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Частиною</a:t>
            </a:r>
            <a:r>
              <a:rPr sz="2400" spc="535" dirty="0"/>
              <a:t> </a:t>
            </a:r>
            <a:r>
              <a:rPr sz="2400" spc="-5" dirty="0"/>
              <a:t>правового статусу  державного  службовця </a:t>
            </a:r>
            <a:r>
              <a:rPr sz="2400" dirty="0"/>
              <a:t>є </a:t>
            </a:r>
            <a:r>
              <a:rPr sz="2400" spc="-5" dirty="0"/>
              <a:t>зобов’язання дотримуватися принципів  державної служби та правил етичної</a:t>
            </a:r>
            <a:r>
              <a:rPr sz="2400" spc="85" dirty="0"/>
              <a:t> </a:t>
            </a:r>
            <a:r>
              <a:rPr sz="2400" spc="-5" dirty="0"/>
              <a:t>поведінки.</a:t>
            </a:r>
            <a:endParaRPr sz="240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Державна </a:t>
            </a:r>
            <a:r>
              <a:rPr dirty="0"/>
              <a:t>служба морського та річкового </a:t>
            </a:r>
            <a:r>
              <a:rPr spc="-5" dirty="0"/>
              <a:t>транспорту</a:t>
            </a:r>
            <a:r>
              <a:rPr spc="-25" dirty="0"/>
              <a:t> </a:t>
            </a:r>
            <a:r>
              <a:rPr dirty="0"/>
              <a:t>України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30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" y="6603490"/>
            <a:ext cx="4263390" cy="254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94916" y="915924"/>
            <a:ext cx="5375148" cy="5295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37356" y="947128"/>
            <a:ext cx="5295265" cy="5207000"/>
          </a:xfrm>
          <a:custGeom>
            <a:avLst/>
            <a:gdLst/>
            <a:ahLst/>
            <a:cxnLst/>
            <a:rect l="l" t="t" r="r" b="b"/>
            <a:pathLst>
              <a:path w="5295265" h="5207000">
                <a:moveTo>
                  <a:pt x="2940264" y="5194300"/>
                </a:moveTo>
                <a:lnTo>
                  <a:pt x="2387875" y="5194300"/>
                </a:lnTo>
                <a:lnTo>
                  <a:pt x="2434442" y="5207000"/>
                </a:lnTo>
                <a:lnTo>
                  <a:pt x="2894926" y="5207000"/>
                </a:lnTo>
                <a:lnTo>
                  <a:pt x="2940264" y="5194300"/>
                </a:lnTo>
                <a:close/>
              </a:path>
              <a:path w="5295265" h="5207000">
                <a:moveTo>
                  <a:pt x="1250419" y="127000"/>
                </a:moveTo>
                <a:lnTo>
                  <a:pt x="1320777" y="279400"/>
                </a:lnTo>
                <a:lnTo>
                  <a:pt x="1277644" y="304800"/>
                </a:lnTo>
                <a:lnTo>
                  <a:pt x="1193097" y="355600"/>
                </a:lnTo>
                <a:lnTo>
                  <a:pt x="1110895" y="406400"/>
                </a:lnTo>
                <a:lnTo>
                  <a:pt x="1070693" y="444500"/>
                </a:lnTo>
                <a:lnTo>
                  <a:pt x="1031100" y="469900"/>
                </a:lnTo>
                <a:lnTo>
                  <a:pt x="992125" y="508000"/>
                </a:lnTo>
                <a:lnTo>
                  <a:pt x="953776" y="533400"/>
                </a:lnTo>
                <a:lnTo>
                  <a:pt x="916059" y="571500"/>
                </a:lnTo>
                <a:lnTo>
                  <a:pt x="878983" y="596900"/>
                </a:lnTo>
                <a:lnTo>
                  <a:pt x="842555" y="635000"/>
                </a:lnTo>
                <a:lnTo>
                  <a:pt x="806784" y="660400"/>
                </a:lnTo>
                <a:lnTo>
                  <a:pt x="771677" y="698500"/>
                </a:lnTo>
                <a:lnTo>
                  <a:pt x="737242" y="736600"/>
                </a:lnTo>
                <a:lnTo>
                  <a:pt x="703487" y="774700"/>
                </a:lnTo>
                <a:lnTo>
                  <a:pt x="670419" y="812800"/>
                </a:lnTo>
                <a:lnTo>
                  <a:pt x="638046" y="838200"/>
                </a:lnTo>
                <a:lnTo>
                  <a:pt x="606377" y="876300"/>
                </a:lnTo>
                <a:lnTo>
                  <a:pt x="575418" y="914400"/>
                </a:lnTo>
                <a:lnTo>
                  <a:pt x="545177" y="965200"/>
                </a:lnTo>
                <a:lnTo>
                  <a:pt x="515664" y="1003300"/>
                </a:lnTo>
                <a:lnTo>
                  <a:pt x="486884" y="1041400"/>
                </a:lnTo>
                <a:lnTo>
                  <a:pt x="458846" y="1079500"/>
                </a:lnTo>
                <a:lnTo>
                  <a:pt x="431558" y="1117600"/>
                </a:lnTo>
                <a:lnTo>
                  <a:pt x="405027" y="1155700"/>
                </a:lnTo>
                <a:lnTo>
                  <a:pt x="379262" y="1206500"/>
                </a:lnTo>
                <a:lnTo>
                  <a:pt x="354270" y="1244600"/>
                </a:lnTo>
                <a:lnTo>
                  <a:pt x="330059" y="1282700"/>
                </a:lnTo>
                <a:lnTo>
                  <a:pt x="306636" y="1333500"/>
                </a:lnTo>
                <a:lnTo>
                  <a:pt x="284010" y="1371600"/>
                </a:lnTo>
                <a:lnTo>
                  <a:pt x="262187" y="1422400"/>
                </a:lnTo>
                <a:lnTo>
                  <a:pt x="241177" y="1460500"/>
                </a:lnTo>
                <a:lnTo>
                  <a:pt x="220987" y="1511300"/>
                </a:lnTo>
                <a:lnTo>
                  <a:pt x="201624" y="1549400"/>
                </a:lnTo>
                <a:lnTo>
                  <a:pt x="183097" y="1600200"/>
                </a:lnTo>
                <a:lnTo>
                  <a:pt x="165412" y="1651000"/>
                </a:lnTo>
                <a:lnTo>
                  <a:pt x="148579" y="1689100"/>
                </a:lnTo>
                <a:lnTo>
                  <a:pt x="132604" y="1739900"/>
                </a:lnTo>
                <a:lnTo>
                  <a:pt x="117496" y="1790700"/>
                </a:lnTo>
                <a:lnTo>
                  <a:pt x="103262" y="1841500"/>
                </a:lnTo>
                <a:lnTo>
                  <a:pt x="89909" y="1879600"/>
                </a:lnTo>
                <a:lnTo>
                  <a:pt x="77447" y="1930400"/>
                </a:lnTo>
                <a:lnTo>
                  <a:pt x="66357" y="1981200"/>
                </a:lnTo>
                <a:lnTo>
                  <a:pt x="56142" y="2032000"/>
                </a:lnTo>
                <a:lnTo>
                  <a:pt x="46799" y="2070100"/>
                </a:lnTo>
                <a:lnTo>
                  <a:pt x="38322" y="2120900"/>
                </a:lnTo>
                <a:lnTo>
                  <a:pt x="30705" y="2171700"/>
                </a:lnTo>
                <a:lnTo>
                  <a:pt x="23943" y="2209800"/>
                </a:lnTo>
                <a:lnTo>
                  <a:pt x="18031" y="2260600"/>
                </a:lnTo>
                <a:lnTo>
                  <a:pt x="12964" y="2311400"/>
                </a:lnTo>
                <a:lnTo>
                  <a:pt x="8736" y="2349500"/>
                </a:lnTo>
                <a:lnTo>
                  <a:pt x="5342" y="2400300"/>
                </a:lnTo>
                <a:lnTo>
                  <a:pt x="2776" y="2451100"/>
                </a:lnTo>
                <a:lnTo>
                  <a:pt x="1034" y="2489200"/>
                </a:lnTo>
                <a:lnTo>
                  <a:pt x="110" y="2540000"/>
                </a:lnTo>
                <a:lnTo>
                  <a:pt x="0" y="2590800"/>
                </a:lnTo>
                <a:lnTo>
                  <a:pt x="696" y="2628900"/>
                </a:lnTo>
                <a:lnTo>
                  <a:pt x="2195" y="2679699"/>
                </a:lnTo>
                <a:lnTo>
                  <a:pt x="7578" y="2768599"/>
                </a:lnTo>
                <a:lnTo>
                  <a:pt x="11452" y="2819399"/>
                </a:lnTo>
                <a:lnTo>
                  <a:pt x="16107" y="2857499"/>
                </a:lnTo>
                <a:lnTo>
                  <a:pt x="21537" y="2908299"/>
                </a:lnTo>
                <a:lnTo>
                  <a:pt x="27739" y="2946399"/>
                </a:lnTo>
                <a:lnTo>
                  <a:pt x="34705" y="2997199"/>
                </a:lnTo>
                <a:lnTo>
                  <a:pt x="42431" y="3035299"/>
                </a:lnTo>
                <a:lnTo>
                  <a:pt x="50912" y="3086099"/>
                </a:lnTo>
                <a:lnTo>
                  <a:pt x="60143" y="3124199"/>
                </a:lnTo>
                <a:lnTo>
                  <a:pt x="70117" y="3174999"/>
                </a:lnTo>
                <a:lnTo>
                  <a:pt x="80830" y="3213099"/>
                </a:lnTo>
                <a:lnTo>
                  <a:pt x="92277" y="3263900"/>
                </a:lnTo>
                <a:lnTo>
                  <a:pt x="104451" y="3302000"/>
                </a:lnTo>
                <a:lnTo>
                  <a:pt x="117349" y="3340100"/>
                </a:lnTo>
                <a:lnTo>
                  <a:pt x="130964" y="3390900"/>
                </a:lnTo>
                <a:lnTo>
                  <a:pt x="145291" y="3429000"/>
                </a:lnTo>
                <a:lnTo>
                  <a:pt x="160326" y="3467100"/>
                </a:lnTo>
                <a:lnTo>
                  <a:pt x="176062" y="3517900"/>
                </a:lnTo>
                <a:lnTo>
                  <a:pt x="192495" y="3556000"/>
                </a:lnTo>
                <a:lnTo>
                  <a:pt x="209618" y="3594100"/>
                </a:lnTo>
                <a:lnTo>
                  <a:pt x="227428" y="3644900"/>
                </a:lnTo>
                <a:lnTo>
                  <a:pt x="245918" y="3683000"/>
                </a:lnTo>
                <a:lnTo>
                  <a:pt x="265083" y="3721100"/>
                </a:lnTo>
                <a:lnTo>
                  <a:pt x="284919" y="3759200"/>
                </a:lnTo>
                <a:lnTo>
                  <a:pt x="305419" y="3797300"/>
                </a:lnTo>
                <a:lnTo>
                  <a:pt x="326578" y="3835400"/>
                </a:lnTo>
                <a:lnTo>
                  <a:pt x="348392" y="3873500"/>
                </a:lnTo>
                <a:lnTo>
                  <a:pt x="370854" y="3911600"/>
                </a:lnTo>
                <a:lnTo>
                  <a:pt x="393960" y="3949700"/>
                </a:lnTo>
                <a:lnTo>
                  <a:pt x="417704" y="3987800"/>
                </a:lnTo>
                <a:lnTo>
                  <a:pt x="442080" y="4025900"/>
                </a:lnTo>
                <a:lnTo>
                  <a:pt x="467085" y="4064000"/>
                </a:lnTo>
                <a:lnTo>
                  <a:pt x="492712" y="4102100"/>
                </a:lnTo>
                <a:lnTo>
                  <a:pt x="518956" y="4140200"/>
                </a:lnTo>
                <a:lnTo>
                  <a:pt x="545811" y="4178300"/>
                </a:lnTo>
                <a:lnTo>
                  <a:pt x="573273" y="4216400"/>
                </a:lnTo>
                <a:lnTo>
                  <a:pt x="601337" y="4241800"/>
                </a:lnTo>
                <a:lnTo>
                  <a:pt x="629996" y="4279900"/>
                </a:lnTo>
                <a:lnTo>
                  <a:pt x="659246" y="4318000"/>
                </a:lnTo>
                <a:lnTo>
                  <a:pt x="689081" y="4343400"/>
                </a:lnTo>
                <a:lnTo>
                  <a:pt x="719496" y="4381500"/>
                </a:lnTo>
                <a:lnTo>
                  <a:pt x="750486" y="4406900"/>
                </a:lnTo>
                <a:lnTo>
                  <a:pt x="782045" y="4445000"/>
                </a:lnTo>
                <a:lnTo>
                  <a:pt x="814168" y="4470400"/>
                </a:lnTo>
                <a:lnTo>
                  <a:pt x="846850" y="4508500"/>
                </a:lnTo>
                <a:lnTo>
                  <a:pt x="880086" y="4533900"/>
                </a:lnTo>
                <a:lnTo>
                  <a:pt x="913870" y="4572000"/>
                </a:lnTo>
                <a:lnTo>
                  <a:pt x="948197" y="4597400"/>
                </a:lnTo>
                <a:lnTo>
                  <a:pt x="983062" y="4622800"/>
                </a:lnTo>
                <a:lnTo>
                  <a:pt x="1018459" y="4648200"/>
                </a:lnTo>
                <a:lnTo>
                  <a:pt x="1054383" y="4686300"/>
                </a:lnTo>
                <a:lnTo>
                  <a:pt x="1127791" y="4737100"/>
                </a:lnTo>
                <a:lnTo>
                  <a:pt x="1203244" y="4787900"/>
                </a:lnTo>
                <a:lnTo>
                  <a:pt x="1280700" y="4838700"/>
                </a:lnTo>
                <a:lnTo>
                  <a:pt x="1320165" y="4851400"/>
                </a:lnTo>
                <a:lnTo>
                  <a:pt x="1360116" y="4876800"/>
                </a:lnTo>
                <a:lnTo>
                  <a:pt x="1441449" y="4927600"/>
                </a:lnTo>
                <a:lnTo>
                  <a:pt x="1482822" y="4940300"/>
                </a:lnTo>
                <a:lnTo>
                  <a:pt x="1524659" y="4965700"/>
                </a:lnTo>
                <a:lnTo>
                  <a:pt x="1566953" y="4978400"/>
                </a:lnTo>
                <a:lnTo>
                  <a:pt x="1609701" y="5003800"/>
                </a:lnTo>
                <a:lnTo>
                  <a:pt x="1652897" y="5016500"/>
                </a:lnTo>
                <a:lnTo>
                  <a:pt x="1696535" y="5041900"/>
                </a:lnTo>
                <a:lnTo>
                  <a:pt x="1785116" y="5067300"/>
                </a:lnTo>
                <a:lnTo>
                  <a:pt x="2154328" y="5168900"/>
                </a:lnTo>
                <a:lnTo>
                  <a:pt x="2201103" y="5168900"/>
                </a:lnTo>
                <a:lnTo>
                  <a:pt x="2294573" y="5194300"/>
                </a:lnTo>
                <a:lnTo>
                  <a:pt x="2985437" y="5194300"/>
                </a:lnTo>
                <a:lnTo>
                  <a:pt x="3030437" y="5181600"/>
                </a:lnTo>
                <a:lnTo>
                  <a:pt x="3075256" y="5181600"/>
                </a:lnTo>
                <a:lnTo>
                  <a:pt x="3164312" y="5156200"/>
                </a:lnTo>
                <a:lnTo>
                  <a:pt x="3208533" y="5156200"/>
                </a:lnTo>
                <a:lnTo>
                  <a:pt x="3595712" y="5041900"/>
                </a:lnTo>
                <a:lnTo>
                  <a:pt x="3637371" y="5016500"/>
                </a:lnTo>
                <a:lnTo>
                  <a:pt x="3719767" y="4991100"/>
                </a:lnTo>
                <a:lnTo>
                  <a:pt x="3760487" y="4965700"/>
                </a:lnTo>
                <a:lnTo>
                  <a:pt x="3800876" y="4953000"/>
                </a:lnTo>
                <a:lnTo>
                  <a:pt x="3880628" y="4902200"/>
                </a:lnTo>
                <a:lnTo>
                  <a:pt x="2516400" y="4902200"/>
                </a:lnTo>
                <a:lnTo>
                  <a:pt x="2471545" y="4889500"/>
                </a:lnTo>
                <a:lnTo>
                  <a:pt x="2382131" y="4889500"/>
                </a:lnTo>
                <a:lnTo>
                  <a:pt x="2337597" y="4876800"/>
                </a:lnTo>
                <a:lnTo>
                  <a:pt x="2293196" y="4876800"/>
                </a:lnTo>
                <a:lnTo>
                  <a:pt x="2248941" y="4864100"/>
                </a:lnTo>
                <a:lnTo>
                  <a:pt x="2204844" y="4864100"/>
                </a:lnTo>
                <a:lnTo>
                  <a:pt x="1775427" y="4737100"/>
                </a:lnTo>
                <a:lnTo>
                  <a:pt x="1733923" y="4711700"/>
                </a:lnTo>
                <a:lnTo>
                  <a:pt x="1692733" y="4699000"/>
                </a:lnTo>
                <a:lnTo>
                  <a:pt x="1651869" y="4673600"/>
                </a:lnTo>
                <a:lnTo>
                  <a:pt x="1611343" y="4660900"/>
                </a:lnTo>
                <a:lnTo>
                  <a:pt x="1571169" y="4635500"/>
                </a:lnTo>
                <a:lnTo>
                  <a:pt x="1531359" y="4622800"/>
                </a:lnTo>
                <a:lnTo>
                  <a:pt x="1452885" y="4572000"/>
                </a:lnTo>
                <a:lnTo>
                  <a:pt x="1376024" y="4521200"/>
                </a:lnTo>
                <a:lnTo>
                  <a:pt x="1300878" y="4470400"/>
                </a:lnTo>
                <a:lnTo>
                  <a:pt x="1227550" y="4419600"/>
                </a:lnTo>
                <a:lnTo>
                  <a:pt x="1156144" y="4368800"/>
                </a:lnTo>
                <a:lnTo>
                  <a:pt x="1121194" y="4330700"/>
                </a:lnTo>
                <a:lnTo>
                  <a:pt x="1086763" y="4305300"/>
                </a:lnTo>
                <a:lnTo>
                  <a:pt x="1052863" y="4267200"/>
                </a:lnTo>
                <a:lnTo>
                  <a:pt x="1019509" y="4241800"/>
                </a:lnTo>
                <a:lnTo>
                  <a:pt x="986712" y="4203700"/>
                </a:lnTo>
                <a:lnTo>
                  <a:pt x="954485" y="4178300"/>
                </a:lnTo>
                <a:lnTo>
                  <a:pt x="922842" y="4140200"/>
                </a:lnTo>
                <a:lnTo>
                  <a:pt x="891795" y="4102100"/>
                </a:lnTo>
                <a:lnTo>
                  <a:pt x="861357" y="4076700"/>
                </a:lnTo>
                <a:lnTo>
                  <a:pt x="831541" y="4038600"/>
                </a:lnTo>
                <a:lnTo>
                  <a:pt x="802360" y="4000500"/>
                </a:lnTo>
                <a:lnTo>
                  <a:pt x="773827" y="3962400"/>
                </a:lnTo>
                <a:lnTo>
                  <a:pt x="745954" y="3924300"/>
                </a:lnTo>
                <a:lnTo>
                  <a:pt x="718755" y="3886200"/>
                </a:lnTo>
                <a:lnTo>
                  <a:pt x="692242" y="3848100"/>
                </a:lnTo>
                <a:lnTo>
                  <a:pt x="666429" y="3797300"/>
                </a:lnTo>
                <a:lnTo>
                  <a:pt x="641327" y="3759200"/>
                </a:lnTo>
                <a:lnTo>
                  <a:pt x="617065" y="3721100"/>
                </a:lnTo>
                <a:lnTo>
                  <a:pt x="593759" y="3683000"/>
                </a:lnTo>
                <a:lnTo>
                  <a:pt x="571405" y="3632200"/>
                </a:lnTo>
                <a:lnTo>
                  <a:pt x="550001" y="3594100"/>
                </a:lnTo>
                <a:lnTo>
                  <a:pt x="529543" y="3556000"/>
                </a:lnTo>
                <a:lnTo>
                  <a:pt x="510028" y="3505200"/>
                </a:lnTo>
                <a:lnTo>
                  <a:pt x="491452" y="3467100"/>
                </a:lnTo>
                <a:lnTo>
                  <a:pt x="473813" y="3416300"/>
                </a:lnTo>
                <a:lnTo>
                  <a:pt x="457106" y="3378200"/>
                </a:lnTo>
                <a:lnTo>
                  <a:pt x="441330" y="3327400"/>
                </a:lnTo>
                <a:lnTo>
                  <a:pt x="426480" y="3289300"/>
                </a:lnTo>
                <a:lnTo>
                  <a:pt x="412553" y="3238499"/>
                </a:lnTo>
                <a:lnTo>
                  <a:pt x="399546" y="3200399"/>
                </a:lnTo>
                <a:lnTo>
                  <a:pt x="387456" y="3149599"/>
                </a:lnTo>
                <a:lnTo>
                  <a:pt x="376280" y="3111499"/>
                </a:lnTo>
                <a:lnTo>
                  <a:pt x="366014" y="3060699"/>
                </a:lnTo>
                <a:lnTo>
                  <a:pt x="356654" y="3022599"/>
                </a:lnTo>
                <a:lnTo>
                  <a:pt x="348199" y="2971799"/>
                </a:lnTo>
                <a:lnTo>
                  <a:pt x="340643" y="2933699"/>
                </a:lnTo>
                <a:lnTo>
                  <a:pt x="333985" y="2882899"/>
                </a:lnTo>
                <a:lnTo>
                  <a:pt x="328221" y="2844799"/>
                </a:lnTo>
                <a:lnTo>
                  <a:pt x="323347" y="2793999"/>
                </a:lnTo>
                <a:lnTo>
                  <a:pt x="319361" y="2755899"/>
                </a:lnTo>
                <a:lnTo>
                  <a:pt x="316259" y="2705099"/>
                </a:lnTo>
                <a:lnTo>
                  <a:pt x="314038" y="2666999"/>
                </a:lnTo>
                <a:lnTo>
                  <a:pt x="312694" y="2616200"/>
                </a:lnTo>
                <a:lnTo>
                  <a:pt x="312225" y="2565400"/>
                </a:lnTo>
                <a:lnTo>
                  <a:pt x="312626" y="2527300"/>
                </a:lnTo>
                <a:lnTo>
                  <a:pt x="313896" y="2476500"/>
                </a:lnTo>
                <a:lnTo>
                  <a:pt x="316030" y="2438400"/>
                </a:lnTo>
                <a:lnTo>
                  <a:pt x="319025" y="2387600"/>
                </a:lnTo>
                <a:lnTo>
                  <a:pt x="322878" y="2349500"/>
                </a:lnTo>
                <a:lnTo>
                  <a:pt x="327586" y="2298700"/>
                </a:lnTo>
                <a:lnTo>
                  <a:pt x="333146" y="2260600"/>
                </a:lnTo>
                <a:lnTo>
                  <a:pt x="339553" y="2209800"/>
                </a:lnTo>
                <a:lnTo>
                  <a:pt x="346806" y="2171700"/>
                </a:lnTo>
                <a:lnTo>
                  <a:pt x="354900" y="2120900"/>
                </a:lnTo>
                <a:lnTo>
                  <a:pt x="363832" y="2082800"/>
                </a:lnTo>
                <a:lnTo>
                  <a:pt x="373600" y="2032000"/>
                </a:lnTo>
                <a:lnTo>
                  <a:pt x="384200" y="1993900"/>
                </a:lnTo>
                <a:lnTo>
                  <a:pt x="395628" y="1955800"/>
                </a:lnTo>
                <a:lnTo>
                  <a:pt x="407882" y="1905000"/>
                </a:lnTo>
                <a:lnTo>
                  <a:pt x="420957" y="1866900"/>
                </a:lnTo>
                <a:lnTo>
                  <a:pt x="434852" y="1816100"/>
                </a:lnTo>
                <a:lnTo>
                  <a:pt x="449562" y="1778000"/>
                </a:lnTo>
                <a:lnTo>
                  <a:pt x="465084" y="1739900"/>
                </a:lnTo>
                <a:lnTo>
                  <a:pt x="481416" y="1689100"/>
                </a:lnTo>
                <a:lnTo>
                  <a:pt x="498553" y="1651000"/>
                </a:lnTo>
                <a:lnTo>
                  <a:pt x="516492" y="1612900"/>
                </a:lnTo>
                <a:lnTo>
                  <a:pt x="535231" y="1574800"/>
                </a:lnTo>
                <a:lnTo>
                  <a:pt x="554766" y="1536700"/>
                </a:lnTo>
                <a:lnTo>
                  <a:pt x="575094" y="1485900"/>
                </a:lnTo>
                <a:lnTo>
                  <a:pt x="596211" y="1447800"/>
                </a:lnTo>
                <a:lnTo>
                  <a:pt x="618114" y="1409700"/>
                </a:lnTo>
                <a:lnTo>
                  <a:pt x="640800" y="1371600"/>
                </a:lnTo>
                <a:lnTo>
                  <a:pt x="664266" y="1333500"/>
                </a:lnTo>
                <a:lnTo>
                  <a:pt x="688508" y="1295400"/>
                </a:lnTo>
                <a:lnTo>
                  <a:pt x="713524" y="1257300"/>
                </a:lnTo>
                <a:lnTo>
                  <a:pt x="739309" y="1219200"/>
                </a:lnTo>
                <a:lnTo>
                  <a:pt x="765861" y="1181100"/>
                </a:lnTo>
                <a:lnTo>
                  <a:pt x="793176" y="1143000"/>
                </a:lnTo>
                <a:lnTo>
                  <a:pt x="821251" y="1117600"/>
                </a:lnTo>
                <a:lnTo>
                  <a:pt x="850083" y="1079500"/>
                </a:lnTo>
                <a:lnTo>
                  <a:pt x="879669" y="1041400"/>
                </a:lnTo>
                <a:lnTo>
                  <a:pt x="910004" y="1003300"/>
                </a:lnTo>
                <a:lnTo>
                  <a:pt x="941087" y="977900"/>
                </a:lnTo>
                <a:lnTo>
                  <a:pt x="972914" y="939800"/>
                </a:lnTo>
                <a:lnTo>
                  <a:pt x="1005481" y="901700"/>
                </a:lnTo>
                <a:lnTo>
                  <a:pt x="1038785" y="876300"/>
                </a:lnTo>
                <a:lnTo>
                  <a:pt x="1072824" y="838200"/>
                </a:lnTo>
                <a:lnTo>
                  <a:pt x="1107593" y="812800"/>
                </a:lnTo>
                <a:lnTo>
                  <a:pt x="1143089" y="787400"/>
                </a:lnTo>
                <a:lnTo>
                  <a:pt x="1179310" y="749300"/>
                </a:lnTo>
                <a:lnTo>
                  <a:pt x="1216252" y="723900"/>
                </a:lnTo>
                <a:lnTo>
                  <a:pt x="1253911" y="698500"/>
                </a:lnTo>
                <a:lnTo>
                  <a:pt x="1292284" y="660400"/>
                </a:lnTo>
                <a:lnTo>
                  <a:pt x="1331369" y="635000"/>
                </a:lnTo>
                <a:lnTo>
                  <a:pt x="1371162" y="609600"/>
                </a:lnTo>
                <a:lnTo>
                  <a:pt x="1411659" y="584200"/>
                </a:lnTo>
                <a:lnTo>
                  <a:pt x="1452857" y="558800"/>
                </a:lnTo>
                <a:lnTo>
                  <a:pt x="1551600" y="558800"/>
                </a:lnTo>
                <a:lnTo>
                  <a:pt x="1598907" y="304800"/>
                </a:lnTo>
                <a:lnTo>
                  <a:pt x="1250419" y="127000"/>
                </a:lnTo>
                <a:close/>
              </a:path>
              <a:path w="5295265" h="5207000">
                <a:moveTo>
                  <a:pt x="3280895" y="0"/>
                </a:moveTo>
                <a:lnTo>
                  <a:pt x="3206219" y="304800"/>
                </a:lnTo>
                <a:lnTo>
                  <a:pt x="3447112" y="368300"/>
                </a:lnTo>
                <a:lnTo>
                  <a:pt x="3494018" y="393700"/>
                </a:lnTo>
                <a:lnTo>
                  <a:pt x="3540468" y="406400"/>
                </a:lnTo>
                <a:lnTo>
                  <a:pt x="3586449" y="431800"/>
                </a:lnTo>
                <a:lnTo>
                  <a:pt x="3631945" y="444500"/>
                </a:lnTo>
                <a:lnTo>
                  <a:pt x="3765395" y="520700"/>
                </a:lnTo>
                <a:lnTo>
                  <a:pt x="3851690" y="571500"/>
                </a:lnTo>
                <a:lnTo>
                  <a:pt x="3935719" y="622300"/>
                </a:lnTo>
                <a:lnTo>
                  <a:pt x="4017373" y="673100"/>
                </a:lnTo>
                <a:lnTo>
                  <a:pt x="4057275" y="711200"/>
                </a:lnTo>
                <a:lnTo>
                  <a:pt x="4096541" y="736600"/>
                </a:lnTo>
                <a:lnTo>
                  <a:pt x="4135158" y="762000"/>
                </a:lnTo>
                <a:lnTo>
                  <a:pt x="4173112" y="800100"/>
                </a:lnTo>
                <a:lnTo>
                  <a:pt x="4210390" y="838200"/>
                </a:lnTo>
                <a:lnTo>
                  <a:pt x="4246977" y="863600"/>
                </a:lnTo>
                <a:lnTo>
                  <a:pt x="4282860" y="901700"/>
                </a:lnTo>
                <a:lnTo>
                  <a:pt x="4318025" y="939800"/>
                </a:lnTo>
                <a:lnTo>
                  <a:pt x="4352458" y="977900"/>
                </a:lnTo>
                <a:lnTo>
                  <a:pt x="4386145" y="1003300"/>
                </a:lnTo>
                <a:lnTo>
                  <a:pt x="4419074" y="1041400"/>
                </a:lnTo>
                <a:lnTo>
                  <a:pt x="4451229" y="1079500"/>
                </a:lnTo>
                <a:lnTo>
                  <a:pt x="4482597" y="1117600"/>
                </a:lnTo>
                <a:lnTo>
                  <a:pt x="4513165" y="1168400"/>
                </a:lnTo>
                <a:lnTo>
                  <a:pt x="4542918" y="1206500"/>
                </a:lnTo>
                <a:lnTo>
                  <a:pt x="4571843" y="1244600"/>
                </a:lnTo>
                <a:lnTo>
                  <a:pt x="4599926" y="1282700"/>
                </a:lnTo>
                <a:lnTo>
                  <a:pt x="4627154" y="1333500"/>
                </a:lnTo>
                <a:lnTo>
                  <a:pt x="4653511" y="1371600"/>
                </a:lnTo>
                <a:lnTo>
                  <a:pt x="4677773" y="1409700"/>
                </a:lnTo>
                <a:lnTo>
                  <a:pt x="4701080" y="1460500"/>
                </a:lnTo>
                <a:lnTo>
                  <a:pt x="4723433" y="1498600"/>
                </a:lnTo>
                <a:lnTo>
                  <a:pt x="4744837" y="1536700"/>
                </a:lnTo>
                <a:lnTo>
                  <a:pt x="4765296" y="1587500"/>
                </a:lnTo>
                <a:lnTo>
                  <a:pt x="4784811" y="1625600"/>
                </a:lnTo>
                <a:lnTo>
                  <a:pt x="4803386" y="1663700"/>
                </a:lnTo>
                <a:lnTo>
                  <a:pt x="4821026" y="1714500"/>
                </a:lnTo>
                <a:lnTo>
                  <a:pt x="4837732" y="1752600"/>
                </a:lnTo>
                <a:lnTo>
                  <a:pt x="4853509" y="1803400"/>
                </a:lnTo>
                <a:lnTo>
                  <a:pt x="4868359" y="1841500"/>
                </a:lnTo>
                <a:lnTo>
                  <a:pt x="4882285" y="1892300"/>
                </a:lnTo>
                <a:lnTo>
                  <a:pt x="4895292" y="1930400"/>
                </a:lnTo>
                <a:lnTo>
                  <a:pt x="4907382" y="1981200"/>
                </a:lnTo>
                <a:lnTo>
                  <a:pt x="4918559" y="2019300"/>
                </a:lnTo>
                <a:lnTo>
                  <a:pt x="4928825" y="2070100"/>
                </a:lnTo>
                <a:lnTo>
                  <a:pt x="4938184" y="2108200"/>
                </a:lnTo>
                <a:lnTo>
                  <a:pt x="4946640" y="2159000"/>
                </a:lnTo>
                <a:lnTo>
                  <a:pt x="4954195" y="2197100"/>
                </a:lnTo>
                <a:lnTo>
                  <a:pt x="4960853" y="2247900"/>
                </a:lnTo>
                <a:lnTo>
                  <a:pt x="4966617" y="2286000"/>
                </a:lnTo>
                <a:lnTo>
                  <a:pt x="4971491" y="2336800"/>
                </a:lnTo>
                <a:lnTo>
                  <a:pt x="4975477" y="2387600"/>
                </a:lnTo>
                <a:lnTo>
                  <a:pt x="4978579" y="2425700"/>
                </a:lnTo>
                <a:lnTo>
                  <a:pt x="4980801" y="2476500"/>
                </a:lnTo>
                <a:lnTo>
                  <a:pt x="4982144" y="2514600"/>
                </a:lnTo>
                <a:lnTo>
                  <a:pt x="4982614" y="2565400"/>
                </a:lnTo>
                <a:lnTo>
                  <a:pt x="4982212" y="2603500"/>
                </a:lnTo>
                <a:lnTo>
                  <a:pt x="4980942" y="2654300"/>
                </a:lnTo>
                <a:lnTo>
                  <a:pt x="4978809" y="2692399"/>
                </a:lnTo>
                <a:lnTo>
                  <a:pt x="4975813" y="2743199"/>
                </a:lnTo>
                <a:lnTo>
                  <a:pt x="4971960" y="2781299"/>
                </a:lnTo>
                <a:lnTo>
                  <a:pt x="4967252" y="2832099"/>
                </a:lnTo>
                <a:lnTo>
                  <a:pt x="4961693" y="2870199"/>
                </a:lnTo>
                <a:lnTo>
                  <a:pt x="4955285" y="2920999"/>
                </a:lnTo>
                <a:lnTo>
                  <a:pt x="4948033" y="2959099"/>
                </a:lnTo>
                <a:lnTo>
                  <a:pt x="4939939" y="3009899"/>
                </a:lnTo>
                <a:lnTo>
                  <a:pt x="4931006" y="3047999"/>
                </a:lnTo>
                <a:lnTo>
                  <a:pt x="4921238" y="3098799"/>
                </a:lnTo>
                <a:lnTo>
                  <a:pt x="4910639" y="3136899"/>
                </a:lnTo>
                <a:lnTo>
                  <a:pt x="4899210" y="3187699"/>
                </a:lnTo>
                <a:lnTo>
                  <a:pt x="4886957" y="3225799"/>
                </a:lnTo>
                <a:lnTo>
                  <a:pt x="4873881" y="3263900"/>
                </a:lnTo>
                <a:lnTo>
                  <a:pt x="4859987" y="3314700"/>
                </a:lnTo>
                <a:lnTo>
                  <a:pt x="4845277" y="3352800"/>
                </a:lnTo>
                <a:lnTo>
                  <a:pt x="4829754" y="3390900"/>
                </a:lnTo>
                <a:lnTo>
                  <a:pt x="4813423" y="3441700"/>
                </a:lnTo>
                <a:lnTo>
                  <a:pt x="4796286" y="3479800"/>
                </a:lnTo>
                <a:lnTo>
                  <a:pt x="4778346" y="3517900"/>
                </a:lnTo>
                <a:lnTo>
                  <a:pt x="4759607" y="3556000"/>
                </a:lnTo>
                <a:lnTo>
                  <a:pt x="4740072" y="3606800"/>
                </a:lnTo>
                <a:lnTo>
                  <a:pt x="4719745" y="3644900"/>
                </a:lnTo>
                <a:lnTo>
                  <a:pt x="4698628" y="3683000"/>
                </a:lnTo>
                <a:lnTo>
                  <a:pt x="4676724" y="3721100"/>
                </a:lnTo>
                <a:lnTo>
                  <a:pt x="4654038" y="3759200"/>
                </a:lnTo>
                <a:lnTo>
                  <a:pt x="4630572" y="3797300"/>
                </a:lnTo>
                <a:lnTo>
                  <a:pt x="4606330" y="3835400"/>
                </a:lnTo>
                <a:lnTo>
                  <a:pt x="4581315" y="3873500"/>
                </a:lnTo>
                <a:lnTo>
                  <a:pt x="4555530" y="3911600"/>
                </a:lnTo>
                <a:lnTo>
                  <a:pt x="4528978" y="3949700"/>
                </a:lnTo>
                <a:lnTo>
                  <a:pt x="4501663" y="3987800"/>
                </a:lnTo>
                <a:lnTo>
                  <a:pt x="4473587" y="4025900"/>
                </a:lnTo>
                <a:lnTo>
                  <a:pt x="4444755" y="4051300"/>
                </a:lnTo>
                <a:lnTo>
                  <a:pt x="4415170" y="4089400"/>
                </a:lnTo>
                <a:lnTo>
                  <a:pt x="4384834" y="4127500"/>
                </a:lnTo>
                <a:lnTo>
                  <a:pt x="4353751" y="4165600"/>
                </a:lnTo>
                <a:lnTo>
                  <a:pt x="4321924" y="4191000"/>
                </a:lnTo>
                <a:lnTo>
                  <a:pt x="4289357" y="4229100"/>
                </a:lnTo>
                <a:lnTo>
                  <a:pt x="4256053" y="4254500"/>
                </a:lnTo>
                <a:lnTo>
                  <a:pt x="4222015" y="4292600"/>
                </a:lnTo>
                <a:lnTo>
                  <a:pt x="4187246" y="4318000"/>
                </a:lnTo>
                <a:lnTo>
                  <a:pt x="4151749" y="4356100"/>
                </a:lnTo>
                <a:lnTo>
                  <a:pt x="4115528" y="4381500"/>
                </a:lnTo>
                <a:lnTo>
                  <a:pt x="4078587" y="4406900"/>
                </a:lnTo>
                <a:lnTo>
                  <a:pt x="4040928" y="4445000"/>
                </a:lnTo>
                <a:lnTo>
                  <a:pt x="4002554" y="4470400"/>
                </a:lnTo>
                <a:lnTo>
                  <a:pt x="3963469" y="4495800"/>
                </a:lnTo>
                <a:lnTo>
                  <a:pt x="3923677" y="4521200"/>
                </a:lnTo>
                <a:lnTo>
                  <a:pt x="3883180" y="4546600"/>
                </a:lnTo>
                <a:lnTo>
                  <a:pt x="3841981" y="4572000"/>
                </a:lnTo>
                <a:lnTo>
                  <a:pt x="3716037" y="4648200"/>
                </a:lnTo>
                <a:lnTo>
                  <a:pt x="3673506" y="4660900"/>
                </a:lnTo>
                <a:lnTo>
                  <a:pt x="3630721" y="4686300"/>
                </a:lnTo>
                <a:lnTo>
                  <a:pt x="3587696" y="4699000"/>
                </a:lnTo>
                <a:lnTo>
                  <a:pt x="3544444" y="4724400"/>
                </a:lnTo>
                <a:lnTo>
                  <a:pt x="3500976" y="4737100"/>
                </a:lnTo>
                <a:lnTo>
                  <a:pt x="3457307" y="4762500"/>
                </a:lnTo>
                <a:lnTo>
                  <a:pt x="3147047" y="4851400"/>
                </a:lnTo>
                <a:lnTo>
                  <a:pt x="3102226" y="4851400"/>
                </a:lnTo>
                <a:lnTo>
                  <a:pt x="3012338" y="4876800"/>
                </a:lnTo>
                <a:lnTo>
                  <a:pt x="2967296" y="4876800"/>
                </a:lnTo>
                <a:lnTo>
                  <a:pt x="2922208" y="4889500"/>
                </a:lnTo>
                <a:lnTo>
                  <a:pt x="2831940" y="4889500"/>
                </a:lnTo>
                <a:lnTo>
                  <a:pt x="2786786" y="4902200"/>
                </a:lnTo>
                <a:lnTo>
                  <a:pt x="3880628" y="4902200"/>
                </a:lnTo>
                <a:lnTo>
                  <a:pt x="3919973" y="4889500"/>
                </a:lnTo>
                <a:lnTo>
                  <a:pt x="4035780" y="4813300"/>
                </a:lnTo>
                <a:lnTo>
                  <a:pt x="4073610" y="4800600"/>
                </a:lnTo>
                <a:lnTo>
                  <a:pt x="4148060" y="4749800"/>
                </a:lnTo>
                <a:lnTo>
                  <a:pt x="4220838" y="4699000"/>
                </a:lnTo>
                <a:lnTo>
                  <a:pt x="4256578" y="4673600"/>
                </a:lnTo>
                <a:lnTo>
                  <a:pt x="4291874" y="4635500"/>
                </a:lnTo>
                <a:lnTo>
                  <a:pt x="4361097" y="4584700"/>
                </a:lnTo>
                <a:lnTo>
                  <a:pt x="4395007" y="4559300"/>
                </a:lnTo>
                <a:lnTo>
                  <a:pt x="4428438" y="4521200"/>
                </a:lnTo>
                <a:lnTo>
                  <a:pt x="4461380" y="4495800"/>
                </a:lnTo>
                <a:lnTo>
                  <a:pt x="4493826" y="4457700"/>
                </a:lnTo>
                <a:lnTo>
                  <a:pt x="4525766" y="4432300"/>
                </a:lnTo>
                <a:lnTo>
                  <a:pt x="4557192" y="4394200"/>
                </a:lnTo>
                <a:lnTo>
                  <a:pt x="4588095" y="4368800"/>
                </a:lnTo>
                <a:lnTo>
                  <a:pt x="4618466" y="4330700"/>
                </a:lnTo>
                <a:lnTo>
                  <a:pt x="4648296" y="4305300"/>
                </a:lnTo>
                <a:lnTo>
                  <a:pt x="4677578" y="4267200"/>
                </a:lnTo>
                <a:lnTo>
                  <a:pt x="4706300" y="4229100"/>
                </a:lnTo>
                <a:lnTo>
                  <a:pt x="4734456" y="4191000"/>
                </a:lnTo>
                <a:lnTo>
                  <a:pt x="4762037" y="4165600"/>
                </a:lnTo>
                <a:lnTo>
                  <a:pt x="4789033" y="4127500"/>
                </a:lnTo>
                <a:lnTo>
                  <a:pt x="4815436" y="4089400"/>
                </a:lnTo>
                <a:lnTo>
                  <a:pt x="4841237" y="4051300"/>
                </a:lnTo>
                <a:lnTo>
                  <a:pt x="4866428" y="4013200"/>
                </a:lnTo>
                <a:lnTo>
                  <a:pt x="4890999" y="3975100"/>
                </a:lnTo>
                <a:lnTo>
                  <a:pt x="4914942" y="3937000"/>
                </a:lnTo>
                <a:lnTo>
                  <a:pt x="4938248" y="3898900"/>
                </a:lnTo>
                <a:lnTo>
                  <a:pt x="4960909" y="3848100"/>
                </a:lnTo>
                <a:lnTo>
                  <a:pt x="4982915" y="3810000"/>
                </a:lnTo>
                <a:lnTo>
                  <a:pt x="5004258" y="3771900"/>
                </a:lnTo>
                <a:lnTo>
                  <a:pt x="5024929" y="3733800"/>
                </a:lnTo>
                <a:lnTo>
                  <a:pt x="5044920" y="3683000"/>
                </a:lnTo>
                <a:lnTo>
                  <a:pt x="5064221" y="3644900"/>
                </a:lnTo>
                <a:lnTo>
                  <a:pt x="5082824" y="3606800"/>
                </a:lnTo>
                <a:lnTo>
                  <a:pt x="5100720" y="3556000"/>
                </a:lnTo>
                <a:lnTo>
                  <a:pt x="5117900" y="3517900"/>
                </a:lnTo>
                <a:lnTo>
                  <a:pt x="5134357" y="3467100"/>
                </a:lnTo>
                <a:lnTo>
                  <a:pt x="5150080" y="3429000"/>
                </a:lnTo>
                <a:lnTo>
                  <a:pt x="5165061" y="3378200"/>
                </a:lnTo>
                <a:lnTo>
                  <a:pt x="5179291" y="3340100"/>
                </a:lnTo>
                <a:lnTo>
                  <a:pt x="5192762" y="3289300"/>
                </a:lnTo>
                <a:lnTo>
                  <a:pt x="5205465" y="3251199"/>
                </a:lnTo>
                <a:lnTo>
                  <a:pt x="5217391" y="3200399"/>
                </a:lnTo>
                <a:lnTo>
                  <a:pt x="5228482" y="3149599"/>
                </a:lnTo>
                <a:lnTo>
                  <a:pt x="5238696" y="3111499"/>
                </a:lnTo>
                <a:lnTo>
                  <a:pt x="5248039" y="3060699"/>
                </a:lnTo>
                <a:lnTo>
                  <a:pt x="5256517" y="3009899"/>
                </a:lnTo>
                <a:lnTo>
                  <a:pt x="5264134" y="2971799"/>
                </a:lnTo>
                <a:lnTo>
                  <a:pt x="5270895" y="2920999"/>
                </a:lnTo>
                <a:lnTo>
                  <a:pt x="5276807" y="2870199"/>
                </a:lnTo>
                <a:lnTo>
                  <a:pt x="5281875" y="2832099"/>
                </a:lnTo>
                <a:lnTo>
                  <a:pt x="5286103" y="2781299"/>
                </a:lnTo>
                <a:lnTo>
                  <a:pt x="5292062" y="2692399"/>
                </a:lnTo>
                <a:lnTo>
                  <a:pt x="5293804" y="2641600"/>
                </a:lnTo>
                <a:lnTo>
                  <a:pt x="5294728" y="2590800"/>
                </a:lnTo>
                <a:lnTo>
                  <a:pt x="5294839" y="2552700"/>
                </a:lnTo>
                <a:lnTo>
                  <a:pt x="5294142" y="2501900"/>
                </a:lnTo>
                <a:lnTo>
                  <a:pt x="5292644" y="2451100"/>
                </a:lnTo>
                <a:lnTo>
                  <a:pt x="5287260" y="2362200"/>
                </a:lnTo>
                <a:lnTo>
                  <a:pt x="5283386" y="2324100"/>
                </a:lnTo>
                <a:lnTo>
                  <a:pt x="5278732" y="2273300"/>
                </a:lnTo>
                <a:lnTo>
                  <a:pt x="5273301" y="2222500"/>
                </a:lnTo>
                <a:lnTo>
                  <a:pt x="5267100" y="2184400"/>
                </a:lnTo>
                <a:lnTo>
                  <a:pt x="5260133" y="2133600"/>
                </a:lnTo>
                <a:lnTo>
                  <a:pt x="5252407" y="2095500"/>
                </a:lnTo>
                <a:lnTo>
                  <a:pt x="5243926" y="2044700"/>
                </a:lnTo>
                <a:lnTo>
                  <a:pt x="5234696" y="2006600"/>
                </a:lnTo>
                <a:lnTo>
                  <a:pt x="5224721" y="1955800"/>
                </a:lnTo>
                <a:lnTo>
                  <a:pt x="5214008" y="1917700"/>
                </a:lnTo>
                <a:lnTo>
                  <a:pt x="5202562" y="1879600"/>
                </a:lnTo>
                <a:lnTo>
                  <a:pt x="5190387" y="1828800"/>
                </a:lnTo>
                <a:lnTo>
                  <a:pt x="5177490" y="1790700"/>
                </a:lnTo>
                <a:lnTo>
                  <a:pt x="5163874" y="1739900"/>
                </a:lnTo>
                <a:lnTo>
                  <a:pt x="5149547" y="1701800"/>
                </a:lnTo>
                <a:lnTo>
                  <a:pt x="5134512" y="1663700"/>
                </a:lnTo>
                <a:lnTo>
                  <a:pt x="5118776" y="1612900"/>
                </a:lnTo>
                <a:lnTo>
                  <a:pt x="5102344" y="1574800"/>
                </a:lnTo>
                <a:lnTo>
                  <a:pt x="5085220" y="1536700"/>
                </a:lnTo>
                <a:lnTo>
                  <a:pt x="5067410" y="1498600"/>
                </a:lnTo>
                <a:lnTo>
                  <a:pt x="5048920" y="1447800"/>
                </a:lnTo>
                <a:lnTo>
                  <a:pt x="5029755" y="1409700"/>
                </a:lnTo>
                <a:lnTo>
                  <a:pt x="5009920" y="1371600"/>
                </a:lnTo>
                <a:lnTo>
                  <a:pt x="4989420" y="1333500"/>
                </a:lnTo>
                <a:lnTo>
                  <a:pt x="4968260" y="1295400"/>
                </a:lnTo>
                <a:lnTo>
                  <a:pt x="4946447" y="1257300"/>
                </a:lnTo>
                <a:lnTo>
                  <a:pt x="4923985" y="1219200"/>
                </a:lnTo>
                <a:lnTo>
                  <a:pt x="4900879" y="1181100"/>
                </a:lnTo>
                <a:lnTo>
                  <a:pt x="4877135" y="1143000"/>
                </a:lnTo>
                <a:lnTo>
                  <a:pt x="4852758" y="1104900"/>
                </a:lnTo>
                <a:lnTo>
                  <a:pt x="4827753" y="1066800"/>
                </a:lnTo>
                <a:lnTo>
                  <a:pt x="4802127" y="1028700"/>
                </a:lnTo>
                <a:lnTo>
                  <a:pt x="4775883" y="990600"/>
                </a:lnTo>
                <a:lnTo>
                  <a:pt x="4749027" y="952500"/>
                </a:lnTo>
                <a:lnTo>
                  <a:pt x="4721565" y="927100"/>
                </a:lnTo>
                <a:lnTo>
                  <a:pt x="4693502" y="889000"/>
                </a:lnTo>
                <a:lnTo>
                  <a:pt x="4664842" y="850900"/>
                </a:lnTo>
                <a:lnTo>
                  <a:pt x="4635593" y="825500"/>
                </a:lnTo>
                <a:lnTo>
                  <a:pt x="4605758" y="787400"/>
                </a:lnTo>
                <a:lnTo>
                  <a:pt x="4575343" y="749300"/>
                </a:lnTo>
                <a:lnTo>
                  <a:pt x="4544353" y="723900"/>
                </a:lnTo>
                <a:lnTo>
                  <a:pt x="4512794" y="685800"/>
                </a:lnTo>
                <a:lnTo>
                  <a:pt x="4480670" y="660400"/>
                </a:lnTo>
                <a:lnTo>
                  <a:pt x="4447988" y="622300"/>
                </a:lnTo>
                <a:lnTo>
                  <a:pt x="4414752" y="596900"/>
                </a:lnTo>
                <a:lnTo>
                  <a:pt x="4380968" y="571500"/>
                </a:lnTo>
                <a:lnTo>
                  <a:pt x="4346641" y="533400"/>
                </a:lnTo>
                <a:lnTo>
                  <a:pt x="4311777" y="508000"/>
                </a:lnTo>
                <a:lnTo>
                  <a:pt x="4276380" y="482600"/>
                </a:lnTo>
                <a:lnTo>
                  <a:pt x="4240456" y="457200"/>
                </a:lnTo>
                <a:lnTo>
                  <a:pt x="4204010" y="431800"/>
                </a:lnTo>
                <a:lnTo>
                  <a:pt x="4167047" y="393700"/>
                </a:lnTo>
                <a:lnTo>
                  <a:pt x="4091594" y="342900"/>
                </a:lnTo>
                <a:lnTo>
                  <a:pt x="4053114" y="317500"/>
                </a:lnTo>
                <a:lnTo>
                  <a:pt x="4014139" y="304800"/>
                </a:lnTo>
                <a:lnTo>
                  <a:pt x="3934723" y="254000"/>
                </a:lnTo>
                <a:lnTo>
                  <a:pt x="3894293" y="228600"/>
                </a:lnTo>
                <a:lnTo>
                  <a:pt x="3853389" y="215900"/>
                </a:lnTo>
                <a:lnTo>
                  <a:pt x="3770180" y="165100"/>
                </a:lnTo>
                <a:lnTo>
                  <a:pt x="3727885" y="152400"/>
                </a:lnTo>
                <a:lnTo>
                  <a:pt x="3685137" y="127000"/>
                </a:lnTo>
                <a:lnTo>
                  <a:pt x="3598304" y="101600"/>
                </a:lnTo>
                <a:lnTo>
                  <a:pt x="3554229" y="76200"/>
                </a:lnTo>
                <a:lnTo>
                  <a:pt x="3280895" y="0"/>
                </a:lnTo>
                <a:close/>
              </a:path>
              <a:path w="5295265" h="5207000">
                <a:moveTo>
                  <a:pt x="1551600" y="558800"/>
                </a:moveTo>
                <a:lnTo>
                  <a:pt x="1452857" y="558800"/>
                </a:lnTo>
                <a:lnTo>
                  <a:pt x="1523215" y="711200"/>
                </a:lnTo>
                <a:lnTo>
                  <a:pt x="1551600" y="55880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39311" y="781812"/>
            <a:ext cx="2012441" cy="8602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967353" y="851357"/>
            <a:ext cx="1357630" cy="593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235"/>
              </a:lnSpc>
              <a:spcBef>
                <a:spcPts val="105"/>
              </a:spcBef>
            </a:pPr>
            <a:r>
              <a:rPr spc="-5" dirty="0">
                <a:solidFill>
                  <a:srgbClr val="000000"/>
                </a:solidFill>
              </a:rPr>
              <a:t>верховенство</a:t>
            </a:r>
          </a:p>
          <a:p>
            <a:pPr marL="1905" algn="ctr">
              <a:lnSpc>
                <a:spcPts val="2235"/>
              </a:lnSpc>
            </a:pPr>
            <a:r>
              <a:rPr spc="-5" dirty="0">
                <a:solidFill>
                  <a:srgbClr val="000000"/>
                </a:solidFill>
              </a:rPr>
              <a:t>права</a:t>
            </a:r>
          </a:p>
        </p:txBody>
      </p:sp>
      <p:sp>
        <p:nvSpPr>
          <p:cNvPr id="8" name="object 8"/>
          <p:cNvSpPr/>
          <p:nvPr/>
        </p:nvSpPr>
        <p:spPr>
          <a:xfrm>
            <a:off x="5699759" y="1478267"/>
            <a:ext cx="1418082" cy="7521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95594" y="1646936"/>
            <a:ext cx="102996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 Narrow"/>
                <a:cs typeface="Arial Narrow"/>
              </a:rPr>
              <a:t>законність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01384" y="2668511"/>
            <a:ext cx="1914906" cy="7521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680454" y="2837180"/>
            <a:ext cx="15614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 Narrow"/>
                <a:cs typeface="Arial Narrow"/>
              </a:rPr>
              <a:t>професіоналізм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08064" y="3791699"/>
            <a:ext cx="1431798" cy="7521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786118" y="3960063"/>
            <a:ext cx="10801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 Narrow"/>
                <a:cs typeface="Arial Narrow"/>
              </a:rPr>
              <a:t>патріотизм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31764" y="4762487"/>
            <a:ext cx="2173986" cy="7505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00928" y="4878336"/>
            <a:ext cx="1853946" cy="5432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041516" y="4930902"/>
            <a:ext cx="15557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00000"/>
                </a:solidFill>
                <a:latin typeface="Arial Narrow"/>
                <a:cs typeface="Arial Narrow"/>
              </a:rPr>
              <a:t>до</a:t>
            </a:r>
            <a:r>
              <a:rPr sz="2000" b="1" spc="5" dirty="0">
                <a:solidFill>
                  <a:srgbClr val="C00000"/>
                </a:solidFill>
                <a:latin typeface="Arial Narrow"/>
                <a:cs typeface="Arial Narrow"/>
              </a:rPr>
              <a:t>б</a:t>
            </a:r>
            <a:r>
              <a:rPr sz="2000" b="1" dirty="0">
                <a:solidFill>
                  <a:srgbClr val="C00000"/>
                </a:solidFill>
                <a:latin typeface="Arial Narrow"/>
                <a:cs typeface="Arial Narrow"/>
              </a:rPr>
              <a:t>р</a:t>
            </a:r>
            <a:r>
              <a:rPr sz="2000" b="1" spc="5" dirty="0">
                <a:solidFill>
                  <a:srgbClr val="C00000"/>
                </a:solidFill>
                <a:latin typeface="Arial Narrow"/>
                <a:cs typeface="Arial Narrow"/>
              </a:rPr>
              <a:t>о</a:t>
            </a:r>
            <a:r>
              <a:rPr sz="2000" b="1" dirty="0">
                <a:solidFill>
                  <a:srgbClr val="C00000"/>
                </a:solidFill>
                <a:latin typeface="Arial Narrow"/>
                <a:cs typeface="Arial Narrow"/>
              </a:rPr>
              <a:t>ч</a:t>
            </a:r>
            <a:r>
              <a:rPr sz="2000" b="1" spc="-5" dirty="0">
                <a:solidFill>
                  <a:srgbClr val="C00000"/>
                </a:solidFill>
                <a:latin typeface="Arial Narrow"/>
                <a:cs typeface="Arial Narrow"/>
              </a:rPr>
              <a:t>есніс</a:t>
            </a:r>
            <a:r>
              <a:rPr sz="2000" b="1" dirty="0">
                <a:solidFill>
                  <a:srgbClr val="C00000"/>
                </a:solidFill>
                <a:latin typeface="Arial Narrow"/>
                <a:cs typeface="Arial Narrow"/>
              </a:rPr>
              <a:t>ть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090415" y="5564123"/>
            <a:ext cx="1668017" cy="7520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268851" y="5733999"/>
            <a:ext cx="13138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 Narrow"/>
                <a:cs typeface="Arial Narrow"/>
              </a:rPr>
              <a:t>ефективність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16152" y="4735067"/>
            <a:ext cx="2588514" cy="112243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27733" y="4805552"/>
            <a:ext cx="2147570" cy="855344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indent="635" algn="ctr">
              <a:lnSpc>
                <a:spcPts val="2060"/>
              </a:lnSpc>
              <a:spcBef>
                <a:spcPts val="455"/>
              </a:spcBef>
            </a:pPr>
            <a:r>
              <a:rPr sz="2000" spc="-5" dirty="0">
                <a:latin typeface="Arial Narrow"/>
                <a:cs typeface="Arial Narrow"/>
              </a:rPr>
              <a:t>забезпечення рівного  доступу до</a:t>
            </a:r>
            <a:r>
              <a:rPr sz="2000" spc="-50" dirty="0">
                <a:latin typeface="Arial Narrow"/>
                <a:cs typeface="Arial Narrow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державної  служби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66927" y="3660635"/>
            <a:ext cx="2318766" cy="85878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93775" y="3730244"/>
            <a:ext cx="1668145" cy="59309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indent="345440">
              <a:lnSpc>
                <a:spcPts val="2060"/>
              </a:lnSpc>
              <a:spcBef>
                <a:spcPts val="455"/>
              </a:spcBef>
            </a:pPr>
            <a:r>
              <a:rPr sz="2000" spc="-5" dirty="0">
                <a:latin typeface="Arial Narrow"/>
                <a:cs typeface="Arial Narrow"/>
              </a:rPr>
              <a:t>політична  </a:t>
            </a:r>
            <a:r>
              <a:rPr sz="2000" dirty="0">
                <a:latin typeface="Arial Narrow"/>
                <a:cs typeface="Arial Narrow"/>
              </a:rPr>
              <a:t>н</a:t>
            </a:r>
            <a:r>
              <a:rPr sz="2000" spc="-5" dirty="0">
                <a:latin typeface="Arial Narrow"/>
                <a:cs typeface="Arial Narrow"/>
              </a:rPr>
              <a:t>еуп</a:t>
            </a:r>
            <a:r>
              <a:rPr sz="2000" spc="-10" dirty="0">
                <a:latin typeface="Arial Narrow"/>
                <a:cs typeface="Arial Narrow"/>
              </a:rPr>
              <a:t>е</a:t>
            </a:r>
            <a:r>
              <a:rPr sz="2000" spc="-5" dirty="0">
                <a:latin typeface="Arial Narrow"/>
                <a:cs typeface="Arial Narrow"/>
              </a:rPr>
              <a:t>редже</a:t>
            </a:r>
            <a:r>
              <a:rPr sz="2000" dirty="0">
                <a:latin typeface="Arial Narrow"/>
                <a:cs typeface="Arial Narrow"/>
              </a:rPr>
              <a:t>н</a:t>
            </a:r>
            <a:r>
              <a:rPr sz="2000" spc="-5" dirty="0">
                <a:latin typeface="Arial Narrow"/>
                <a:cs typeface="Arial Narrow"/>
              </a:rPr>
              <a:t>і</a:t>
            </a:r>
            <a:r>
              <a:rPr sz="2000" spc="-15" dirty="0">
                <a:latin typeface="Arial Narrow"/>
                <a:cs typeface="Arial Narrow"/>
              </a:rPr>
              <a:t>с</a:t>
            </a:r>
            <a:r>
              <a:rPr sz="2000" spc="-5" dirty="0">
                <a:latin typeface="Arial Narrow"/>
                <a:cs typeface="Arial Narrow"/>
              </a:rPr>
              <a:t>т</a:t>
            </a:r>
            <a:r>
              <a:rPr sz="2000" dirty="0">
                <a:latin typeface="Arial Narrow"/>
                <a:cs typeface="Arial Narrow"/>
              </a:rPr>
              <a:t>ь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476755" y="2468879"/>
            <a:ext cx="1416558" cy="7520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660905" y="2636901"/>
            <a:ext cx="10521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 Narrow"/>
                <a:cs typeface="Arial Narrow"/>
              </a:rPr>
              <a:t>прозорість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647444" y="1478267"/>
            <a:ext cx="1856994" cy="75210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973960" y="1646936"/>
            <a:ext cx="12052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 Narrow"/>
                <a:cs typeface="Arial Narrow"/>
              </a:rPr>
              <a:t>стабільність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160776" y="2542032"/>
            <a:ext cx="3043428" cy="15895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2967" y="2482595"/>
            <a:ext cx="3090672" cy="17404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03448" y="2564892"/>
            <a:ext cx="2962655" cy="15087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02379" y="2503932"/>
            <a:ext cx="1864614" cy="73380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40023" y="2900172"/>
            <a:ext cx="2984754" cy="73380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355085" y="2590622"/>
            <a:ext cx="2661920" cy="14306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1440" marR="83185" indent="-1270" algn="ctr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solidFill>
                  <a:srgbClr val="C00000"/>
                </a:solidFill>
                <a:latin typeface="Arial Narrow"/>
                <a:cs typeface="Arial Narrow"/>
              </a:rPr>
              <a:t>Принципи  </a:t>
            </a:r>
            <a:r>
              <a:rPr sz="2600" b="1" dirty="0">
                <a:solidFill>
                  <a:srgbClr val="C00000"/>
                </a:solidFill>
                <a:latin typeface="Arial Narrow"/>
                <a:cs typeface="Arial Narrow"/>
              </a:rPr>
              <a:t>державної</a:t>
            </a:r>
            <a:r>
              <a:rPr sz="2600" b="1" spc="-110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2600" b="1" dirty="0">
                <a:solidFill>
                  <a:srgbClr val="C00000"/>
                </a:solidFill>
                <a:latin typeface="Arial Narrow"/>
                <a:cs typeface="Arial Narrow"/>
              </a:rPr>
              <a:t>служби</a:t>
            </a:r>
            <a:endParaRPr sz="26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2000" i="1" spc="-5" dirty="0">
                <a:solidFill>
                  <a:srgbClr val="001F5F"/>
                </a:solidFill>
                <a:latin typeface="Arial Narrow"/>
                <a:cs typeface="Arial Narrow"/>
              </a:rPr>
              <a:t>(стаття </a:t>
            </a:r>
            <a:r>
              <a:rPr sz="2000" i="1" dirty="0">
                <a:solidFill>
                  <a:srgbClr val="001F5F"/>
                </a:solidFill>
                <a:latin typeface="Arial Narrow"/>
                <a:cs typeface="Arial Narrow"/>
              </a:rPr>
              <a:t>4 </a:t>
            </a:r>
            <a:r>
              <a:rPr sz="2000" i="1" spc="-5" dirty="0">
                <a:solidFill>
                  <a:srgbClr val="001F5F"/>
                </a:solidFill>
                <a:latin typeface="Arial Narrow"/>
                <a:cs typeface="Arial Narrow"/>
              </a:rPr>
              <a:t>Закону</a:t>
            </a:r>
            <a:r>
              <a:rPr sz="2000" i="1" spc="-9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Arial Narrow"/>
                <a:cs typeface="Arial Narrow"/>
              </a:rPr>
              <a:t>України</a:t>
            </a:r>
            <a:endParaRPr sz="20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sz="2000" i="1" spc="-5" dirty="0">
                <a:solidFill>
                  <a:srgbClr val="001F5F"/>
                </a:solidFill>
                <a:latin typeface="Arial Narrow"/>
                <a:cs typeface="Arial Narrow"/>
              </a:rPr>
              <a:t>«Про державну</a:t>
            </a:r>
            <a:r>
              <a:rPr sz="2000" i="1" spc="-2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Arial Narrow"/>
                <a:cs typeface="Arial Narrow"/>
              </a:rPr>
              <a:t>службу»)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Державна </a:t>
            </a:r>
            <a:r>
              <a:rPr dirty="0"/>
              <a:t>служба морського та річкового </a:t>
            </a:r>
            <a:r>
              <a:rPr spc="-5" dirty="0"/>
              <a:t>транспорту</a:t>
            </a:r>
            <a:r>
              <a:rPr spc="-25" dirty="0"/>
              <a:t> </a:t>
            </a:r>
            <a:r>
              <a:rPr dirty="0"/>
              <a:t>України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30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" y="6603490"/>
            <a:ext cx="4263390" cy="254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764" y="661416"/>
            <a:ext cx="2398776" cy="13990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5589" y="1674114"/>
            <a:ext cx="8410575" cy="3689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466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Arial Narrow"/>
                <a:cs typeface="Arial Narrow"/>
              </a:rPr>
              <a:t>В </a:t>
            </a:r>
            <a:r>
              <a:rPr sz="2400" b="1" spc="-5" dirty="0">
                <a:solidFill>
                  <a:srgbClr val="001F5F"/>
                </a:solidFill>
                <a:latin typeface="Arial Narrow"/>
                <a:cs typeface="Arial Narrow"/>
              </a:rPr>
              <a:t>контексті боротьби </a:t>
            </a:r>
            <a:r>
              <a:rPr sz="2400" b="1" dirty="0">
                <a:solidFill>
                  <a:srgbClr val="001F5F"/>
                </a:solidFill>
                <a:latin typeface="Arial Narrow"/>
                <a:cs typeface="Arial Narrow"/>
              </a:rPr>
              <a:t>з </a:t>
            </a:r>
            <a:r>
              <a:rPr sz="2400" b="1" spc="-5" dirty="0">
                <a:solidFill>
                  <a:srgbClr val="001F5F"/>
                </a:solidFill>
                <a:latin typeface="Arial Narrow"/>
                <a:cs typeface="Arial Narrow"/>
              </a:rPr>
              <a:t>корупцією </a:t>
            </a:r>
            <a:r>
              <a:rPr sz="2400" b="1" spc="-5" dirty="0">
                <a:solidFill>
                  <a:srgbClr val="C00000"/>
                </a:solidFill>
                <a:latin typeface="Arial Narrow"/>
                <a:cs typeface="Arial Narrow"/>
              </a:rPr>
              <a:t>доброчесність</a:t>
            </a:r>
            <a:r>
              <a:rPr sz="2400" b="1" spc="6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 Narrow"/>
                <a:cs typeface="Arial Narrow"/>
              </a:rPr>
              <a:t>—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</a:pPr>
            <a:r>
              <a:rPr sz="2400" b="1" dirty="0">
                <a:solidFill>
                  <a:srgbClr val="001F5F"/>
                </a:solidFill>
                <a:latin typeface="Arial Narrow"/>
                <a:cs typeface="Arial Narrow"/>
              </a:rPr>
              <a:t>це </a:t>
            </a:r>
            <a:r>
              <a:rPr sz="2400" b="1" spc="-5" dirty="0">
                <a:solidFill>
                  <a:srgbClr val="001F5F"/>
                </a:solidFill>
                <a:latin typeface="Arial Narrow"/>
                <a:cs typeface="Arial Narrow"/>
              </a:rPr>
              <a:t>необхідна морально-етична складова діяльності державного  службовця, яка визначає </a:t>
            </a:r>
            <a:r>
              <a:rPr sz="2400" b="1" dirty="0">
                <a:solidFill>
                  <a:srgbClr val="001F5F"/>
                </a:solidFill>
                <a:latin typeface="Arial Narrow"/>
                <a:cs typeface="Arial Narrow"/>
              </a:rPr>
              <a:t>межу і </a:t>
            </a:r>
            <a:r>
              <a:rPr sz="2400" b="1" spc="-5" dirty="0">
                <a:solidFill>
                  <a:srgbClr val="001F5F"/>
                </a:solidFill>
                <a:latin typeface="Arial Narrow"/>
                <a:cs typeface="Arial Narrow"/>
              </a:rPr>
              <a:t>спосіб </a:t>
            </a:r>
            <a:r>
              <a:rPr sz="2400" b="1" dirty="0">
                <a:solidFill>
                  <a:srgbClr val="001F5F"/>
                </a:solidFill>
                <a:latin typeface="Arial Narrow"/>
                <a:cs typeface="Arial Narrow"/>
              </a:rPr>
              <a:t>його </a:t>
            </a:r>
            <a:r>
              <a:rPr sz="2400" b="1" spc="-5" dirty="0">
                <a:solidFill>
                  <a:srgbClr val="001F5F"/>
                </a:solidFill>
                <a:latin typeface="Arial Narrow"/>
                <a:cs typeface="Arial Narrow"/>
              </a:rPr>
              <a:t>поведінки, що  базується на принципах доброго відношення до </a:t>
            </a:r>
            <a:r>
              <a:rPr sz="2400" b="1" dirty="0">
                <a:solidFill>
                  <a:srgbClr val="001F5F"/>
                </a:solidFill>
                <a:latin typeface="Arial Narrow"/>
                <a:cs typeface="Arial Narrow"/>
              </a:rPr>
              <a:t>громадян </a:t>
            </a:r>
            <a:r>
              <a:rPr sz="2400" b="1" spc="-5" dirty="0">
                <a:solidFill>
                  <a:srgbClr val="001F5F"/>
                </a:solidFill>
                <a:latin typeface="Arial Narrow"/>
                <a:cs typeface="Arial Narrow"/>
              </a:rPr>
              <a:t>та  чесності </a:t>
            </a:r>
            <a:r>
              <a:rPr sz="2400" b="1" dirty="0">
                <a:solidFill>
                  <a:srgbClr val="001F5F"/>
                </a:solidFill>
                <a:latin typeface="Arial Narrow"/>
                <a:cs typeface="Arial Narrow"/>
              </a:rPr>
              <a:t>у </a:t>
            </a:r>
            <a:r>
              <a:rPr sz="2400" b="1" spc="-5" dirty="0">
                <a:solidFill>
                  <a:srgbClr val="001F5F"/>
                </a:solidFill>
                <a:latin typeface="Arial Narrow"/>
                <a:cs typeface="Arial Narrow"/>
              </a:rPr>
              <a:t>способі власного життя, виконанні </a:t>
            </a:r>
            <a:r>
              <a:rPr sz="2400" b="1" dirty="0">
                <a:solidFill>
                  <a:srgbClr val="001F5F"/>
                </a:solidFill>
                <a:latin typeface="Arial Narrow"/>
                <a:cs typeface="Arial Narrow"/>
              </a:rPr>
              <a:t>своїх </a:t>
            </a:r>
            <a:r>
              <a:rPr sz="2400" b="1" spc="-5" dirty="0">
                <a:solidFill>
                  <a:srgbClr val="001F5F"/>
                </a:solidFill>
                <a:latin typeface="Arial Narrow"/>
                <a:cs typeface="Arial Narrow"/>
              </a:rPr>
              <a:t>обов’язків та  розпорядженні державними</a:t>
            </a:r>
            <a:r>
              <a:rPr sz="2400" b="1" spc="4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 Narrow"/>
                <a:cs typeface="Arial Narrow"/>
              </a:rPr>
              <a:t>ресурсами.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Державна </a:t>
            </a:r>
            <a:r>
              <a:rPr dirty="0"/>
              <a:t>служба морського та річкового </a:t>
            </a:r>
            <a:r>
              <a:rPr spc="-5" dirty="0"/>
              <a:t>транспорту</a:t>
            </a:r>
            <a:r>
              <a:rPr spc="-25" dirty="0"/>
              <a:t> </a:t>
            </a:r>
            <a:r>
              <a:rPr dirty="0"/>
              <a:t>України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71" y="0"/>
            <a:ext cx="9101327" cy="6851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" y="6603490"/>
            <a:ext cx="4263390" cy="254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436" y="772655"/>
            <a:ext cx="3907536" cy="551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1708" y="731545"/>
            <a:ext cx="3653028" cy="7208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7680" y="800100"/>
            <a:ext cx="3817620" cy="4617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70660" y="1530108"/>
            <a:ext cx="7505700" cy="10119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29511" y="1513332"/>
            <a:ext cx="7587996" cy="11094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17903" y="1557527"/>
            <a:ext cx="7415783" cy="9220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70660" y="2627350"/>
            <a:ext cx="7505700" cy="4587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87651" y="2610599"/>
            <a:ext cx="6385559" cy="5608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17903" y="2654807"/>
            <a:ext cx="7415783" cy="3688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70660" y="3211042"/>
            <a:ext cx="7505700" cy="4587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87651" y="3194291"/>
            <a:ext cx="6990587" cy="5608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17903" y="3238500"/>
            <a:ext cx="7415783" cy="36880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70660" y="3916692"/>
            <a:ext cx="7505700" cy="101344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29511" y="3899915"/>
            <a:ext cx="7587996" cy="11094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17903" y="3944111"/>
            <a:ext cx="7415783" cy="9235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70660" y="5027676"/>
            <a:ext cx="7505700" cy="101344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29511" y="5010911"/>
            <a:ext cx="7587996" cy="11094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17903" y="5055108"/>
            <a:ext cx="7415783" cy="9235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483108" y="795527"/>
          <a:ext cx="8444863" cy="51785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"/>
                <a:gridCol w="504189"/>
                <a:gridCol w="2787014"/>
                <a:gridCol w="4627880"/>
              </a:tblGrid>
              <a:tr h="461772">
                <a:tc gridSpan="3">
                  <a:txBody>
                    <a:bodyPr/>
                    <a:lstStyle/>
                    <a:p>
                      <a:pPr marL="44958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spc="-5" dirty="0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Доброчесність</a:t>
                      </a:r>
                      <a:r>
                        <a:rPr sz="2400" spc="15" dirty="0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400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передбачає: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3810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</a:tcPr>
                </a:tc>
              </a:tr>
              <a:tr h="295655">
                <a:tc row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029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90170" marR="84455" indent="358140" algn="just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спрямованість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дій на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захист публічних інтересів, забезпечення пріоритету  загального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блага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громадян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над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особистими, приватними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або корпоративними 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інтересами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91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52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81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4489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неприпустимість використання державного майна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в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особистих</a:t>
                      </a:r>
                      <a:r>
                        <a:rPr sz="1800" spc="1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цілях;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06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48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4489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недопущення наявності конфлікту між публічними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і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особистими</a:t>
                      </a:r>
                      <a:r>
                        <a:rPr sz="1800" spc="7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інтересами;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830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68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922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90170" marR="81280" indent="35814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нерозголошення та невикористання інформації,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що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стала відома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у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зв’язку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з 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виконанням державним службовцем своїх обов’язків,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у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тому числі після  припинення державної служби, крім випадків, установлених</a:t>
                      </a:r>
                      <a:r>
                        <a:rPr sz="1800" spc="114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законом;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12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745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065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90170" marR="83185" indent="358140" algn="just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недопущення надання будь-яких переваг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і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виявлення прихильності 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до 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окремих фізичних та юридичних осіб, політичних партій, громадських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і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релігійних  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організацій.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254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699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497DBA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254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Державна </a:t>
            </a:r>
            <a:r>
              <a:rPr dirty="0"/>
              <a:t>служба морського та річкового </a:t>
            </a:r>
            <a:r>
              <a:rPr spc="-5" dirty="0"/>
              <a:t>транспорту</a:t>
            </a:r>
            <a:r>
              <a:rPr spc="-25" dirty="0"/>
              <a:t> </a:t>
            </a:r>
            <a:r>
              <a:rPr dirty="0"/>
              <a:t>України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95"/>
            <a:ext cx="9107424" cy="6851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" y="6603490"/>
            <a:ext cx="4263390" cy="254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72135" algn="l"/>
                <a:tab pos="934719" algn="l"/>
                <a:tab pos="2019935" algn="l"/>
                <a:tab pos="2852420" algn="l"/>
                <a:tab pos="3641725" algn="l"/>
                <a:tab pos="3816985" algn="l"/>
                <a:tab pos="4179570" algn="l"/>
                <a:tab pos="5287645" algn="l"/>
                <a:tab pos="6450965" algn="l"/>
                <a:tab pos="7066915" algn="l"/>
              </a:tabLst>
            </a:pPr>
            <a:r>
              <a:rPr spc="-20" dirty="0"/>
              <a:t>Щ</a:t>
            </a:r>
            <a:r>
              <a:rPr spc="-5" dirty="0"/>
              <a:t>о</a:t>
            </a:r>
            <a:r>
              <a:rPr dirty="0"/>
              <a:t>б	не	в</a:t>
            </a:r>
            <a:r>
              <a:rPr spc="-5" dirty="0"/>
              <a:t>ід</a:t>
            </a:r>
            <a:r>
              <a:rPr spc="-10" dirty="0"/>
              <a:t>б</a:t>
            </a:r>
            <a:r>
              <a:rPr spc="-5" dirty="0"/>
              <a:t>у</a:t>
            </a:r>
            <a:r>
              <a:rPr spc="-20" dirty="0"/>
              <a:t>л</a:t>
            </a:r>
            <a:r>
              <a:rPr spc="-5" dirty="0"/>
              <a:t>о</a:t>
            </a:r>
            <a:r>
              <a:rPr spc="-10" dirty="0"/>
              <a:t>с</a:t>
            </a:r>
            <a:r>
              <a:rPr dirty="0"/>
              <a:t>я	</a:t>
            </a:r>
            <a:r>
              <a:rPr spc="-5" dirty="0"/>
              <a:t>п</a:t>
            </a:r>
            <a:r>
              <a:rPr spc="-10" dirty="0"/>
              <a:t>і</a:t>
            </a:r>
            <a:r>
              <a:rPr spc="-5" dirty="0"/>
              <a:t>д</a:t>
            </a:r>
            <a:r>
              <a:rPr dirty="0"/>
              <a:t>м</a:t>
            </a:r>
            <a:r>
              <a:rPr spc="-5" dirty="0"/>
              <a:t>і</a:t>
            </a:r>
            <a:r>
              <a:rPr spc="-10" dirty="0"/>
              <a:t>н</a:t>
            </a:r>
            <a:r>
              <a:rPr dirty="0"/>
              <a:t>и	</a:t>
            </a:r>
            <a:r>
              <a:rPr spc="-5" dirty="0"/>
              <a:t>п</a:t>
            </a:r>
            <a:r>
              <a:rPr spc="-20" dirty="0"/>
              <a:t>о</a:t>
            </a:r>
            <a:r>
              <a:rPr dirty="0"/>
              <a:t>н</a:t>
            </a:r>
            <a:r>
              <a:rPr spc="-15" dirty="0"/>
              <a:t>я</a:t>
            </a:r>
            <a:r>
              <a:rPr spc="-5" dirty="0"/>
              <a:t>т</a:t>
            </a:r>
            <a:r>
              <a:rPr dirty="0"/>
              <a:t>ь	і	не	вт</a:t>
            </a:r>
            <a:r>
              <a:rPr spc="-5" dirty="0"/>
              <a:t>р</a:t>
            </a:r>
            <a:r>
              <a:rPr spc="-20" dirty="0"/>
              <a:t>а</a:t>
            </a:r>
            <a:r>
              <a:rPr spc="-5" dirty="0"/>
              <a:t>ти</a:t>
            </a:r>
            <a:r>
              <a:rPr dirty="0"/>
              <a:t>в</a:t>
            </a:r>
            <a:r>
              <a:rPr spc="-5" dirty="0"/>
              <a:t>с</a:t>
            </a:r>
            <a:r>
              <a:rPr dirty="0"/>
              <a:t>я	</a:t>
            </a:r>
            <a:r>
              <a:rPr spc="-5" dirty="0"/>
              <a:t>пер</a:t>
            </a:r>
            <a:r>
              <a:rPr dirty="0"/>
              <a:t>в</a:t>
            </a:r>
            <a:r>
              <a:rPr spc="-10" dirty="0"/>
              <a:t>инн</a:t>
            </a:r>
            <a:r>
              <a:rPr dirty="0"/>
              <a:t>ий	</a:t>
            </a:r>
            <a:r>
              <a:rPr spc="-5" dirty="0"/>
              <a:t>з</a:t>
            </a:r>
            <a:r>
              <a:rPr dirty="0"/>
              <a:t>м</a:t>
            </a:r>
            <a:r>
              <a:rPr spc="-5" dirty="0"/>
              <a:t>і</a:t>
            </a:r>
            <a:r>
              <a:rPr spc="-10" dirty="0"/>
              <a:t>с</a:t>
            </a:r>
            <a:r>
              <a:rPr dirty="0"/>
              <a:t>т	</a:t>
            </a:r>
            <a:r>
              <a:rPr spc="-5" dirty="0"/>
              <a:t>по</a:t>
            </a:r>
            <a:r>
              <a:rPr dirty="0"/>
              <a:t>н</a:t>
            </a:r>
            <a:r>
              <a:rPr spc="-15" dirty="0"/>
              <a:t>я</a:t>
            </a:r>
            <a:r>
              <a:rPr spc="-10" dirty="0"/>
              <a:t>т</a:t>
            </a:r>
            <a:r>
              <a:rPr spc="-5" dirty="0"/>
              <a:t>т</a:t>
            </a:r>
            <a:r>
              <a:rPr dirty="0"/>
              <a:t>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7794" y="1160780"/>
            <a:ext cx="819721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001F5F"/>
                </a:solidFill>
                <a:latin typeface="Arial Narrow"/>
                <a:cs typeface="Arial Narrow"/>
              </a:rPr>
              <a:t>«</a:t>
            </a:r>
            <a:r>
              <a:rPr sz="2000" spc="-5" dirty="0">
                <a:solidFill>
                  <a:srgbClr val="C00000"/>
                </a:solidFill>
                <a:latin typeface="Arial Narrow"/>
                <a:cs typeface="Arial Narrow"/>
              </a:rPr>
              <a:t>доброчесність</a:t>
            </a:r>
            <a:r>
              <a:rPr sz="2000" spc="-5" dirty="0">
                <a:solidFill>
                  <a:srgbClr val="001F5F"/>
                </a:solidFill>
                <a:latin typeface="Arial Narrow"/>
                <a:cs typeface="Arial Narrow"/>
              </a:rPr>
              <a:t>», </a:t>
            </a:r>
            <a:r>
              <a:rPr sz="2000" spc="-10" dirty="0">
                <a:solidFill>
                  <a:srgbClr val="001F5F"/>
                </a:solidFill>
                <a:latin typeface="Arial Narrow"/>
                <a:cs typeface="Arial Narrow"/>
              </a:rPr>
              <a:t>принцип </a:t>
            </a:r>
            <a:r>
              <a:rPr sz="2000" spc="-5" dirty="0">
                <a:solidFill>
                  <a:srgbClr val="001F5F"/>
                </a:solidFill>
                <a:latin typeface="Arial Narrow"/>
                <a:cs typeface="Arial Narrow"/>
              </a:rPr>
              <a:t>доброчесності варто </a:t>
            </a:r>
            <a:r>
              <a:rPr sz="2000" spc="-10" dirty="0">
                <a:solidFill>
                  <a:srgbClr val="001F5F"/>
                </a:solidFill>
                <a:latin typeface="Arial Narrow"/>
                <a:cs typeface="Arial Narrow"/>
              </a:rPr>
              <a:t>визначати як </a:t>
            </a:r>
            <a:r>
              <a:rPr sz="2000" spc="-5" dirty="0">
                <a:solidFill>
                  <a:srgbClr val="001F5F"/>
                </a:solidFill>
                <a:latin typeface="Arial Narrow"/>
                <a:cs typeface="Arial Narrow"/>
              </a:rPr>
              <a:t>забезпечення  доброчесності (моральної характеристики) осіб, уповноважених виконувати функції  держави, </a:t>
            </a:r>
            <a:r>
              <a:rPr sz="2000" dirty="0">
                <a:solidFill>
                  <a:srgbClr val="001F5F"/>
                </a:solidFill>
                <a:latin typeface="Arial Narrow"/>
                <a:cs typeface="Arial Narrow"/>
              </a:rPr>
              <a:t>що</a:t>
            </a:r>
            <a:r>
              <a:rPr sz="2000" spc="-5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 Narrow"/>
                <a:cs typeface="Arial Narrow"/>
              </a:rPr>
              <a:t>передбачає: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0438" y="5043678"/>
            <a:ext cx="6901180" cy="1199515"/>
          </a:xfrm>
          <a:prstGeom prst="rect">
            <a:avLst/>
          </a:prstGeom>
          <a:solidFill>
            <a:srgbClr val="FFFFFF"/>
          </a:solidFill>
          <a:ln w="25907">
            <a:solidFill>
              <a:srgbClr val="F79546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0805" marR="84455" indent="357505" algn="just">
              <a:lnSpc>
                <a:spcPct val="100000"/>
              </a:lnSpc>
              <a:spcBef>
                <a:spcPts val="325"/>
              </a:spcBef>
            </a:pPr>
            <a:r>
              <a:rPr sz="1800" u="sng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Narrow"/>
                <a:cs typeface="Arial Narrow"/>
              </a:rPr>
              <a:t>гідність </a:t>
            </a:r>
            <a:r>
              <a:rPr sz="18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Narrow"/>
                <a:cs typeface="Arial Narrow"/>
              </a:rPr>
              <a:t>і повага </a:t>
            </a:r>
            <a:r>
              <a:rPr sz="1800" b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Narrow"/>
                <a:cs typeface="Arial Narrow"/>
              </a:rPr>
              <a:t>до гідності інших </a:t>
            </a:r>
            <a:r>
              <a:rPr sz="1800" spc="-5" dirty="0">
                <a:solidFill>
                  <a:srgbClr val="001F5F"/>
                </a:solidFill>
                <a:latin typeface="Arial Narrow"/>
                <a:cs typeface="Arial Narrow"/>
              </a:rPr>
              <a:t>(рівність усіх </a:t>
            </a:r>
            <a:r>
              <a:rPr sz="1800" dirty="0">
                <a:solidFill>
                  <a:srgbClr val="001F5F"/>
                </a:solidFill>
                <a:latin typeface="Arial Narrow"/>
                <a:cs typeface="Arial Narrow"/>
              </a:rPr>
              <a:t>людей у </a:t>
            </a:r>
            <a:r>
              <a:rPr sz="1800" spc="-5" dirty="0">
                <a:solidFill>
                  <a:srgbClr val="001F5F"/>
                </a:solidFill>
                <a:latin typeface="Arial Narrow"/>
                <a:cs typeface="Arial Narrow"/>
              </a:rPr>
              <a:t>моральному  відношенні, незалежно від соціального стану, релігійної, расової,  національної чи професійної належності чи репутації, самоповага </a:t>
            </a:r>
            <a:r>
              <a:rPr sz="1800" dirty="0">
                <a:solidFill>
                  <a:srgbClr val="001F5F"/>
                </a:solidFill>
                <a:latin typeface="Arial Narrow"/>
                <a:cs typeface="Arial Narrow"/>
              </a:rPr>
              <a:t>щодо  </a:t>
            </a:r>
            <a:r>
              <a:rPr sz="1800" spc="-5" dirty="0">
                <a:solidFill>
                  <a:srgbClr val="001F5F"/>
                </a:solidFill>
                <a:latin typeface="Arial Narrow"/>
                <a:cs typeface="Arial Narrow"/>
              </a:rPr>
              <a:t>власних професійних</a:t>
            </a:r>
            <a:r>
              <a:rPr sz="1800" spc="2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Arial Narrow"/>
                <a:cs typeface="Arial Narrow"/>
              </a:rPr>
              <a:t>надбань).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5260" y="2229611"/>
            <a:ext cx="868680" cy="694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02613" y="2241042"/>
            <a:ext cx="7833359" cy="646430"/>
          </a:xfrm>
          <a:prstGeom prst="rect">
            <a:avLst/>
          </a:prstGeom>
          <a:solidFill>
            <a:srgbClr val="FFFFFF"/>
          </a:solidFill>
          <a:ln w="25907">
            <a:solidFill>
              <a:srgbClr val="F79546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170" marR="200025" indent="-635">
              <a:lnSpc>
                <a:spcPct val="100000"/>
              </a:lnSpc>
              <a:spcBef>
                <a:spcPts val="320"/>
              </a:spcBef>
            </a:pPr>
            <a:r>
              <a:rPr sz="1800"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Narrow"/>
                <a:cs typeface="Arial Narrow"/>
              </a:rPr>
              <a:t>патріотизм </a:t>
            </a:r>
            <a:r>
              <a:rPr sz="1800" spc="-5" dirty="0">
                <a:solidFill>
                  <a:srgbClr val="001F5F"/>
                </a:solidFill>
                <a:latin typeface="Arial Narrow"/>
                <a:cs typeface="Arial Narrow"/>
              </a:rPr>
              <a:t>(відданість своєму народові, гордість за надбання національної культури,  готовність діяти </a:t>
            </a:r>
            <a:r>
              <a:rPr sz="1800" dirty="0">
                <a:solidFill>
                  <a:srgbClr val="001F5F"/>
                </a:solidFill>
                <a:latin typeface="Arial Narrow"/>
                <a:cs typeface="Arial Narrow"/>
              </a:rPr>
              <a:t>в </a:t>
            </a:r>
            <a:r>
              <a:rPr sz="1800" spc="-5" dirty="0">
                <a:solidFill>
                  <a:srgbClr val="001F5F"/>
                </a:solidFill>
                <a:latin typeface="Arial Narrow"/>
                <a:cs typeface="Arial Narrow"/>
              </a:rPr>
              <a:t>інтересах вітчизни та постати </a:t>
            </a:r>
            <a:r>
              <a:rPr sz="1800" dirty="0">
                <a:solidFill>
                  <a:srgbClr val="001F5F"/>
                </a:solidFill>
                <a:latin typeface="Arial Narrow"/>
                <a:cs typeface="Arial Narrow"/>
              </a:rPr>
              <a:t>на її </a:t>
            </a:r>
            <a:r>
              <a:rPr sz="1800" spc="-5" dirty="0">
                <a:solidFill>
                  <a:srgbClr val="001F5F"/>
                </a:solidFill>
                <a:latin typeface="Arial Narrow"/>
                <a:cs typeface="Arial Narrow"/>
              </a:rPr>
              <a:t>захист </a:t>
            </a:r>
            <a:r>
              <a:rPr sz="1800" dirty="0">
                <a:solidFill>
                  <a:srgbClr val="001F5F"/>
                </a:solidFill>
                <a:latin typeface="Arial Narrow"/>
                <a:cs typeface="Arial Narrow"/>
              </a:rPr>
              <a:t>у </a:t>
            </a:r>
            <a:r>
              <a:rPr sz="1800" spc="-10" dirty="0">
                <a:solidFill>
                  <a:srgbClr val="001F5F"/>
                </a:solidFill>
                <a:latin typeface="Arial Narrow"/>
                <a:cs typeface="Arial Narrow"/>
              </a:rPr>
              <a:t>разі</a:t>
            </a:r>
            <a:r>
              <a:rPr sz="1800" spc="10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Arial Narrow"/>
                <a:cs typeface="Arial Narrow"/>
              </a:rPr>
              <a:t>необхідності).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8788" y="3130295"/>
            <a:ext cx="1368552" cy="6949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33550" y="3146298"/>
            <a:ext cx="7157084" cy="646430"/>
          </a:xfrm>
          <a:custGeom>
            <a:avLst/>
            <a:gdLst/>
            <a:ahLst/>
            <a:cxnLst/>
            <a:rect l="l" t="t" r="r" b="b"/>
            <a:pathLst>
              <a:path w="7157084" h="646429">
                <a:moveTo>
                  <a:pt x="0" y="646176"/>
                </a:moveTo>
                <a:lnTo>
                  <a:pt x="7156704" y="646176"/>
                </a:lnTo>
                <a:lnTo>
                  <a:pt x="7156704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33550" y="3146298"/>
            <a:ext cx="7157084" cy="646430"/>
          </a:xfrm>
          <a:custGeom>
            <a:avLst/>
            <a:gdLst/>
            <a:ahLst/>
            <a:cxnLst/>
            <a:rect l="l" t="t" r="r" b="b"/>
            <a:pathLst>
              <a:path w="7157084" h="646429">
                <a:moveTo>
                  <a:pt x="0" y="646176"/>
                </a:moveTo>
                <a:lnTo>
                  <a:pt x="7156704" y="646176"/>
                </a:lnTo>
                <a:lnTo>
                  <a:pt x="7156704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24608" y="3174619"/>
            <a:ext cx="6985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-635">
              <a:lnSpc>
                <a:spcPct val="100000"/>
              </a:lnSpc>
              <a:spcBef>
                <a:spcPts val="100"/>
              </a:spcBef>
              <a:tabLst>
                <a:tab pos="1278890" algn="l"/>
                <a:tab pos="2345690" algn="l"/>
                <a:tab pos="3982720" algn="l"/>
                <a:tab pos="5311775" algn="l"/>
              </a:tabLst>
            </a:pPr>
            <a:r>
              <a:rPr sz="1800"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Narrow"/>
                <a:cs typeface="Arial Narrow"/>
              </a:rPr>
              <a:t>п</a:t>
            </a:r>
            <a:r>
              <a:rPr sz="18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Narrow"/>
                <a:cs typeface="Arial Narrow"/>
              </a:rPr>
              <a:t>о</a:t>
            </a:r>
            <a:r>
              <a:rPr sz="18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Narrow"/>
                <a:cs typeface="Arial Narrow"/>
              </a:rPr>
              <a:t>р</a:t>
            </a:r>
            <a:r>
              <a:rPr sz="18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Narrow"/>
                <a:cs typeface="Arial Narrow"/>
              </a:rPr>
              <a:t>яд</a:t>
            </a:r>
            <a:r>
              <a:rPr sz="18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Narrow"/>
                <a:cs typeface="Arial Narrow"/>
              </a:rPr>
              <a:t>н</a:t>
            </a:r>
            <a:r>
              <a:rPr sz="18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Narrow"/>
                <a:cs typeface="Arial Narrow"/>
              </a:rPr>
              <a:t>і</a:t>
            </a:r>
            <a:r>
              <a:rPr sz="18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Narrow"/>
                <a:cs typeface="Arial Narrow"/>
              </a:rPr>
              <a:t>с</a:t>
            </a:r>
            <a:r>
              <a:rPr sz="18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Narrow"/>
                <a:cs typeface="Arial Narrow"/>
              </a:rPr>
              <a:t>ть</a:t>
            </a:r>
            <a:r>
              <a:rPr sz="1800" b="1" dirty="0">
                <a:solidFill>
                  <a:srgbClr val="001F5F"/>
                </a:solidFill>
                <a:latin typeface="Arial Narrow"/>
                <a:cs typeface="Arial Narrow"/>
              </a:rPr>
              <a:t>	</a:t>
            </a:r>
            <a:r>
              <a:rPr sz="1800" dirty="0">
                <a:solidFill>
                  <a:srgbClr val="001F5F"/>
                </a:solidFill>
                <a:latin typeface="Arial Narrow"/>
                <a:cs typeface="Arial Narrow"/>
              </a:rPr>
              <a:t>(</a:t>
            </a:r>
            <a:r>
              <a:rPr sz="1800" spc="10" dirty="0">
                <a:solidFill>
                  <a:srgbClr val="001F5F"/>
                </a:solidFill>
                <a:latin typeface="Arial Narrow"/>
                <a:cs typeface="Arial Narrow"/>
              </a:rPr>
              <a:t>ч</a:t>
            </a:r>
            <a:r>
              <a:rPr sz="1800" spc="5" dirty="0">
                <a:solidFill>
                  <a:srgbClr val="001F5F"/>
                </a:solidFill>
                <a:latin typeface="Arial Narrow"/>
                <a:cs typeface="Arial Narrow"/>
              </a:rPr>
              <a:t>е</a:t>
            </a:r>
            <a:r>
              <a:rPr sz="1800" dirty="0">
                <a:solidFill>
                  <a:srgbClr val="001F5F"/>
                </a:solidFill>
                <a:latin typeface="Arial Narrow"/>
                <a:cs typeface="Arial Narrow"/>
              </a:rPr>
              <a:t>сн</a:t>
            </a:r>
            <a:r>
              <a:rPr sz="1800" spc="-5" dirty="0">
                <a:solidFill>
                  <a:srgbClr val="001F5F"/>
                </a:solidFill>
                <a:latin typeface="Arial Narrow"/>
                <a:cs typeface="Arial Narrow"/>
              </a:rPr>
              <a:t>ість</a:t>
            </a:r>
            <a:r>
              <a:rPr sz="1800" dirty="0">
                <a:solidFill>
                  <a:srgbClr val="001F5F"/>
                </a:solidFill>
                <a:latin typeface="Arial Narrow"/>
                <a:cs typeface="Arial Narrow"/>
              </a:rPr>
              <a:t>,	с</a:t>
            </a:r>
            <a:r>
              <a:rPr sz="1800" spc="-5" dirty="0">
                <a:solidFill>
                  <a:srgbClr val="001F5F"/>
                </a:solidFill>
                <a:latin typeface="Arial Narrow"/>
                <a:cs typeface="Arial Narrow"/>
              </a:rPr>
              <a:t>пр</a:t>
            </a:r>
            <a:r>
              <a:rPr sz="1800" spc="5" dirty="0">
                <a:solidFill>
                  <a:srgbClr val="001F5F"/>
                </a:solidFill>
                <a:latin typeface="Arial Narrow"/>
                <a:cs typeface="Arial Narrow"/>
              </a:rPr>
              <a:t>ав</a:t>
            </a:r>
            <a:r>
              <a:rPr sz="1800" spc="-5" dirty="0">
                <a:solidFill>
                  <a:srgbClr val="001F5F"/>
                </a:solidFill>
                <a:latin typeface="Arial Narrow"/>
                <a:cs typeface="Arial Narrow"/>
              </a:rPr>
              <a:t>е</a:t>
            </a:r>
            <a:r>
              <a:rPr sz="1800" dirty="0">
                <a:solidFill>
                  <a:srgbClr val="001F5F"/>
                </a:solidFill>
                <a:latin typeface="Arial Narrow"/>
                <a:cs typeface="Arial Narrow"/>
              </a:rPr>
              <a:t>длив</a:t>
            </a:r>
            <a:r>
              <a:rPr sz="1800" spc="-10" dirty="0">
                <a:solidFill>
                  <a:srgbClr val="001F5F"/>
                </a:solidFill>
                <a:latin typeface="Arial Narrow"/>
                <a:cs typeface="Arial Narrow"/>
              </a:rPr>
              <a:t>і</a:t>
            </a:r>
            <a:r>
              <a:rPr sz="1800" dirty="0">
                <a:solidFill>
                  <a:srgbClr val="001F5F"/>
                </a:solidFill>
                <a:latin typeface="Arial Narrow"/>
                <a:cs typeface="Arial Narrow"/>
              </a:rPr>
              <a:t>с</a:t>
            </a:r>
            <a:r>
              <a:rPr sz="1800" spc="-5" dirty="0">
                <a:solidFill>
                  <a:srgbClr val="001F5F"/>
                </a:solidFill>
                <a:latin typeface="Arial Narrow"/>
                <a:cs typeface="Arial Narrow"/>
              </a:rPr>
              <a:t>ть</a:t>
            </a:r>
            <a:r>
              <a:rPr sz="1800" dirty="0">
                <a:solidFill>
                  <a:srgbClr val="001F5F"/>
                </a:solidFill>
                <a:latin typeface="Arial Narrow"/>
                <a:cs typeface="Arial Narrow"/>
              </a:rPr>
              <a:t>,	с</a:t>
            </a:r>
            <a:r>
              <a:rPr sz="1800" spc="-5" dirty="0">
                <a:solidFill>
                  <a:srgbClr val="001F5F"/>
                </a:solidFill>
                <a:latin typeface="Arial Narrow"/>
                <a:cs typeface="Arial Narrow"/>
              </a:rPr>
              <a:t>т</a:t>
            </a:r>
            <a:r>
              <a:rPr sz="1800" spc="-10" dirty="0">
                <a:solidFill>
                  <a:srgbClr val="001F5F"/>
                </a:solidFill>
                <a:latin typeface="Arial Narrow"/>
                <a:cs typeface="Arial Narrow"/>
              </a:rPr>
              <a:t>р</a:t>
            </a:r>
            <a:r>
              <a:rPr sz="1800" spc="-5" dirty="0">
                <a:solidFill>
                  <a:srgbClr val="001F5F"/>
                </a:solidFill>
                <a:latin typeface="Arial Narrow"/>
                <a:cs typeface="Arial Narrow"/>
              </a:rPr>
              <a:t>и</a:t>
            </a:r>
            <a:r>
              <a:rPr sz="1800" spc="5" dirty="0">
                <a:solidFill>
                  <a:srgbClr val="001F5F"/>
                </a:solidFill>
                <a:latin typeface="Arial Narrow"/>
                <a:cs typeface="Arial Narrow"/>
              </a:rPr>
              <a:t>ма</a:t>
            </a:r>
            <a:r>
              <a:rPr sz="1800" dirty="0">
                <a:solidFill>
                  <a:srgbClr val="001F5F"/>
                </a:solidFill>
                <a:latin typeface="Arial Narrow"/>
                <a:cs typeface="Arial Narrow"/>
              </a:rPr>
              <a:t>н</a:t>
            </a:r>
            <a:r>
              <a:rPr sz="1800" spc="-5" dirty="0">
                <a:solidFill>
                  <a:srgbClr val="001F5F"/>
                </a:solidFill>
                <a:latin typeface="Arial Narrow"/>
                <a:cs typeface="Arial Narrow"/>
              </a:rPr>
              <a:t>ість</a:t>
            </a:r>
            <a:r>
              <a:rPr sz="1800" dirty="0">
                <a:solidFill>
                  <a:srgbClr val="001F5F"/>
                </a:solidFill>
                <a:latin typeface="Arial Narrow"/>
                <a:cs typeface="Arial Narrow"/>
              </a:rPr>
              <a:t>,	дис</a:t>
            </a:r>
            <a:r>
              <a:rPr sz="1800" spc="-5" dirty="0">
                <a:solidFill>
                  <a:srgbClr val="001F5F"/>
                </a:solidFill>
                <a:latin typeface="Arial Narrow"/>
                <a:cs typeface="Arial Narrow"/>
              </a:rPr>
              <a:t>ци</a:t>
            </a:r>
            <a:r>
              <a:rPr sz="1800" spc="5" dirty="0">
                <a:solidFill>
                  <a:srgbClr val="001F5F"/>
                </a:solidFill>
                <a:latin typeface="Arial Narrow"/>
                <a:cs typeface="Arial Narrow"/>
              </a:rPr>
              <a:t>п</a:t>
            </a:r>
            <a:r>
              <a:rPr sz="1800" dirty="0">
                <a:solidFill>
                  <a:srgbClr val="001F5F"/>
                </a:solidFill>
                <a:latin typeface="Arial Narrow"/>
                <a:cs typeface="Arial Narrow"/>
              </a:rPr>
              <a:t>л</a:t>
            </a:r>
            <a:r>
              <a:rPr sz="1800" spc="-5" dirty="0">
                <a:solidFill>
                  <a:srgbClr val="001F5F"/>
                </a:solidFill>
                <a:latin typeface="Arial Narrow"/>
                <a:cs typeface="Arial Narrow"/>
              </a:rPr>
              <a:t>і</a:t>
            </a:r>
            <a:r>
              <a:rPr sz="1800" dirty="0">
                <a:solidFill>
                  <a:srgbClr val="001F5F"/>
                </a:solidFill>
                <a:latin typeface="Arial Narrow"/>
                <a:cs typeface="Arial Narrow"/>
              </a:rPr>
              <a:t>н</a:t>
            </a:r>
            <a:r>
              <a:rPr sz="1800" spc="-5" dirty="0">
                <a:solidFill>
                  <a:srgbClr val="001F5F"/>
                </a:solidFill>
                <a:latin typeface="Arial Narrow"/>
                <a:cs typeface="Arial Narrow"/>
              </a:rPr>
              <a:t>о</a:t>
            </a:r>
            <a:r>
              <a:rPr sz="1800" dirty="0">
                <a:solidFill>
                  <a:srgbClr val="001F5F"/>
                </a:solidFill>
                <a:latin typeface="Arial Narrow"/>
                <a:cs typeface="Arial Narrow"/>
              </a:rPr>
              <a:t>в</a:t>
            </a:r>
            <a:r>
              <a:rPr sz="1800" spc="-5" dirty="0">
                <a:solidFill>
                  <a:srgbClr val="001F5F"/>
                </a:solidFill>
                <a:latin typeface="Arial Narrow"/>
                <a:cs typeface="Arial Narrow"/>
              </a:rPr>
              <a:t>а</a:t>
            </a:r>
            <a:r>
              <a:rPr sz="1800" dirty="0">
                <a:solidFill>
                  <a:srgbClr val="001F5F"/>
                </a:solidFill>
                <a:latin typeface="Arial Narrow"/>
                <a:cs typeface="Arial Narrow"/>
              </a:rPr>
              <a:t>н</a:t>
            </a:r>
            <a:r>
              <a:rPr sz="1800" spc="-5" dirty="0">
                <a:solidFill>
                  <a:srgbClr val="001F5F"/>
                </a:solidFill>
                <a:latin typeface="Arial Narrow"/>
                <a:cs typeface="Arial Narrow"/>
              </a:rPr>
              <a:t>ість</a:t>
            </a:r>
            <a:r>
              <a:rPr sz="1800" dirty="0">
                <a:solidFill>
                  <a:srgbClr val="001F5F"/>
                </a:solidFill>
                <a:latin typeface="Arial Narrow"/>
                <a:cs typeface="Arial Narrow"/>
              </a:rPr>
              <a:t>,  </a:t>
            </a:r>
            <a:r>
              <a:rPr sz="1800" spc="-5" dirty="0">
                <a:solidFill>
                  <a:srgbClr val="001F5F"/>
                </a:solidFill>
                <a:latin typeface="Arial Narrow"/>
                <a:cs typeface="Arial Narrow"/>
              </a:rPr>
              <a:t>сумлінність).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8788" y="4043171"/>
            <a:ext cx="1043940" cy="6446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54074" y="4056126"/>
            <a:ext cx="7568565" cy="646430"/>
          </a:xfrm>
          <a:prstGeom prst="rect">
            <a:avLst/>
          </a:prstGeom>
          <a:solidFill>
            <a:srgbClr val="FFFFFF"/>
          </a:solidFill>
          <a:ln w="25907">
            <a:solidFill>
              <a:srgbClr val="F79546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0805" marR="127635" indent="-635">
              <a:lnSpc>
                <a:spcPct val="100000"/>
              </a:lnSpc>
              <a:spcBef>
                <a:spcPts val="325"/>
              </a:spcBef>
            </a:pPr>
            <a:r>
              <a:rPr sz="1800"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Narrow"/>
                <a:cs typeface="Arial Narrow"/>
              </a:rPr>
              <a:t>відповідальність </a:t>
            </a:r>
            <a:r>
              <a:rPr sz="1800" spc="-5" dirty="0">
                <a:solidFill>
                  <a:srgbClr val="001F5F"/>
                </a:solidFill>
                <a:latin typeface="Arial Narrow"/>
                <a:cs typeface="Arial Narrow"/>
              </a:rPr>
              <a:t>(готовність відповідати за дотримання специфічних професійних  норм, </a:t>
            </a:r>
            <a:r>
              <a:rPr sz="1800" dirty="0">
                <a:solidFill>
                  <a:srgbClr val="001F5F"/>
                </a:solidFill>
                <a:latin typeface="Arial Narrow"/>
                <a:cs typeface="Arial Narrow"/>
              </a:rPr>
              <a:t>що </a:t>
            </a:r>
            <a:r>
              <a:rPr sz="1800" spc="-5" dirty="0">
                <a:solidFill>
                  <a:srgbClr val="001F5F"/>
                </a:solidFill>
                <a:latin typeface="Arial Narrow"/>
                <a:cs typeface="Arial Narrow"/>
              </a:rPr>
              <a:t>регулюють поведінку державного</a:t>
            </a:r>
            <a:r>
              <a:rPr sz="1800" spc="12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Arial Narrow"/>
                <a:cs typeface="Arial Narrow"/>
              </a:rPr>
              <a:t>службовця).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3547" y="5042915"/>
            <a:ext cx="1574292" cy="11780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Державна </a:t>
            </a:r>
            <a:r>
              <a:rPr dirty="0"/>
              <a:t>служба морського та річкового </a:t>
            </a:r>
            <a:r>
              <a:rPr spc="-5" dirty="0"/>
              <a:t>транспорту</a:t>
            </a:r>
            <a:r>
              <a:rPr spc="-25" dirty="0"/>
              <a:t> </a:t>
            </a:r>
            <a:r>
              <a:rPr dirty="0"/>
              <a:t>України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099804" cy="6854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" y="6603490"/>
            <a:ext cx="4263390" cy="254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088" y="929639"/>
            <a:ext cx="2348484" cy="1563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7936" y="1054353"/>
            <a:ext cx="8341995" cy="3673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27960" marR="58419" indent="53467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Arial Narrow"/>
                <a:cs typeface="Arial Narrow"/>
              </a:rPr>
              <a:t>Сократ 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ототожнював </a:t>
            </a:r>
            <a:r>
              <a:rPr sz="2400" spc="-5" dirty="0">
                <a:solidFill>
                  <a:srgbClr val="C00000"/>
                </a:solidFill>
                <a:latin typeface="Arial Narrow"/>
                <a:cs typeface="Arial Narrow"/>
              </a:rPr>
              <a:t>доброчесність </a:t>
            </a:r>
            <a:r>
              <a:rPr sz="2400" spc="5" dirty="0">
                <a:solidFill>
                  <a:srgbClr val="001F5F"/>
                </a:solidFill>
                <a:latin typeface="Arial Narrow"/>
                <a:cs typeface="Arial Narrow"/>
              </a:rPr>
              <a:t>зі  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знаннями, </a:t>
            </a:r>
            <a:r>
              <a:rPr sz="2400" spc="-10" dirty="0">
                <a:solidFill>
                  <a:srgbClr val="001F5F"/>
                </a:solidFill>
                <a:latin typeface="Arial Narrow"/>
                <a:cs typeface="Arial Narrow"/>
              </a:rPr>
              <a:t>що, </a:t>
            </a:r>
            <a:r>
              <a:rPr sz="2400" dirty="0">
                <a:solidFill>
                  <a:srgbClr val="001F5F"/>
                </a:solidFill>
                <a:latin typeface="Arial Narrow"/>
                <a:cs typeface="Arial Narrow"/>
              </a:rPr>
              <a:t>на 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думку філософа, означало  свідоме </a:t>
            </a:r>
            <a:r>
              <a:rPr sz="2400" dirty="0">
                <a:solidFill>
                  <a:srgbClr val="001F5F"/>
                </a:solidFill>
                <a:latin typeface="Arial Narrow"/>
                <a:cs typeface="Arial Narrow"/>
              </a:rPr>
              <a:t>й 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відповідальне </a:t>
            </a:r>
            <a:r>
              <a:rPr sz="2400" dirty="0">
                <a:solidFill>
                  <a:srgbClr val="001F5F"/>
                </a:solidFill>
                <a:latin typeface="Arial Narrow"/>
                <a:cs typeface="Arial Narrow"/>
              </a:rPr>
              <a:t>ставлення 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індивіда </a:t>
            </a:r>
            <a:r>
              <a:rPr sz="2400" spc="5" dirty="0">
                <a:solidFill>
                  <a:srgbClr val="001F5F"/>
                </a:solidFill>
                <a:latin typeface="Arial Narrow"/>
                <a:cs typeface="Arial Narrow"/>
              </a:rPr>
              <a:t>до  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способу свого життя, моральної</a:t>
            </a:r>
            <a:r>
              <a:rPr sz="2400" spc="6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поведінки.</a:t>
            </a:r>
            <a:endParaRPr sz="2400">
              <a:latin typeface="Arial Narrow"/>
              <a:cs typeface="Arial Narrow"/>
            </a:endParaRPr>
          </a:p>
          <a:p>
            <a:pPr marL="12700" marR="5080" indent="358140" algn="just">
              <a:lnSpc>
                <a:spcPct val="100000"/>
              </a:lnSpc>
              <a:spcBef>
                <a:spcPts val="1720"/>
              </a:spcBef>
            </a:pPr>
            <a:r>
              <a:rPr sz="2400" spc="-5" dirty="0">
                <a:solidFill>
                  <a:srgbClr val="C00000"/>
                </a:solidFill>
                <a:latin typeface="Arial Narrow"/>
                <a:cs typeface="Arial Narrow"/>
              </a:rPr>
              <a:t>Доброчесність 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означає здатність керуватися </a:t>
            </a:r>
            <a:r>
              <a:rPr sz="2400" dirty="0">
                <a:solidFill>
                  <a:srgbClr val="001F5F"/>
                </a:solidFill>
                <a:latin typeface="Arial Narrow"/>
                <a:cs typeface="Arial Narrow"/>
              </a:rPr>
              <a:t>своїми 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переконаннями  та протистояти хибним думкам інших людей, хоча </a:t>
            </a:r>
            <a:r>
              <a:rPr sz="2400" dirty="0">
                <a:solidFill>
                  <a:srgbClr val="001F5F"/>
                </a:solidFill>
                <a:latin typeface="Arial Narrow"/>
                <a:cs typeface="Arial Narrow"/>
              </a:rPr>
              <a:t>б 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якими вони  </a:t>
            </a:r>
            <a:r>
              <a:rPr sz="2400" dirty="0">
                <a:solidFill>
                  <a:srgbClr val="001F5F"/>
                </a:solidFill>
                <a:latin typeface="Arial Narrow"/>
                <a:cs typeface="Arial Narrow"/>
              </a:rPr>
              <a:t>не 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були та скільки </a:t>
            </a:r>
            <a:r>
              <a:rPr sz="2400" dirty="0">
                <a:solidFill>
                  <a:srgbClr val="001F5F"/>
                </a:solidFill>
                <a:latin typeface="Arial Narrow"/>
                <a:cs typeface="Arial Narrow"/>
              </a:rPr>
              <a:t>б їх не</a:t>
            </a:r>
            <a:r>
              <a:rPr sz="2400" spc="3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було.</a:t>
            </a:r>
            <a:endParaRPr sz="2400">
              <a:latin typeface="Arial Narrow"/>
              <a:cs typeface="Arial Narrow"/>
            </a:endParaRPr>
          </a:p>
          <a:p>
            <a:pPr marL="12700" marR="5080" indent="358140" algn="just">
              <a:lnSpc>
                <a:spcPct val="100000"/>
              </a:lnSpc>
              <a:spcBef>
                <a:spcPts val="1080"/>
              </a:spcBef>
            </a:pP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Не </a:t>
            </a:r>
            <a:r>
              <a:rPr sz="2400" dirty="0">
                <a:solidFill>
                  <a:srgbClr val="001F5F"/>
                </a:solidFill>
                <a:latin typeface="Arial Narrow"/>
                <a:cs typeface="Arial Narrow"/>
              </a:rPr>
              <a:t>слід 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боятися зовнішнього осуду, головне </a:t>
            </a:r>
            <a:r>
              <a:rPr sz="2400" dirty="0">
                <a:solidFill>
                  <a:srgbClr val="001F5F"/>
                </a:solidFill>
                <a:latin typeface="Arial Narrow"/>
                <a:cs typeface="Arial Narrow"/>
              </a:rPr>
              <a:t>- не 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вступити  </a:t>
            </a:r>
            <a:r>
              <a:rPr sz="2400" dirty="0">
                <a:solidFill>
                  <a:srgbClr val="001F5F"/>
                </a:solidFill>
                <a:latin typeface="Arial Narrow"/>
                <a:cs typeface="Arial Narrow"/>
              </a:rPr>
              <a:t>в 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суперечність із</a:t>
            </a:r>
            <a:r>
              <a:rPr sz="2400" spc="4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собою.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43227" y="4985016"/>
            <a:ext cx="7420356" cy="12893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6360" y="4943843"/>
            <a:ext cx="7594092" cy="14523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0472" y="5012435"/>
            <a:ext cx="7330440" cy="11993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90472" y="5012435"/>
            <a:ext cx="7330440" cy="1199515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0805" marR="84455" indent="358140" algn="just">
              <a:lnSpc>
                <a:spcPct val="100000"/>
              </a:lnSpc>
              <a:spcBef>
                <a:spcPts val="305"/>
              </a:spcBef>
            </a:pP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Саме поняття «</a:t>
            </a:r>
            <a:r>
              <a:rPr sz="2400" spc="-5" dirty="0">
                <a:solidFill>
                  <a:srgbClr val="C00000"/>
                </a:solidFill>
                <a:latin typeface="Arial Narrow"/>
                <a:cs typeface="Arial Narrow"/>
              </a:rPr>
              <a:t>доброчесність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» </a:t>
            </a:r>
            <a:r>
              <a:rPr sz="2400" dirty="0">
                <a:solidFill>
                  <a:srgbClr val="001F5F"/>
                </a:solidFill>
                <a:latin typeface="Arial Narrow"/>
                <a:cs typeface="Arial Narrow"/>
              </a:rPr>
              <a:t>є 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сполученням двох  окремих слів </a:t>
            </a:r>
            <a:r>
              <a:rPr sz="2400" dirty="0">
                <a:solidFill>
                  <a:srgbClr val="001F5F"/>
                </a:solidFill>
                <a:latin typeface="Arial Narrow"/>
                <a:cs typeface="Arial Narrow"/>
              </a:rPr>
              <a:t>- 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«добро» </a:t>
            </a:r>
            <a:r>
              <a:rPr sz="2400" dirty="0">
                <a:solidFill>
                  <a:srgbClr val="001F5F"/>
                </a:solidFill>
                <a:latin typeface="Arial Narrow"/>
                <a:cs typeface="Arial Narrow"/>
              </a:rPr>
              <a:t>і 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«чесність» </a:t>
            </a:r>
            <a:r>
              <a:rPr sz="2400" dirty="0">
                <a:solidFill>
                  <a:srgbClr val="001F5F"/>
                </a:solidFill>
                <a:latin typeface="Arial Narrow"/>
                <a:cs typeface="Arial Narrow"/>
              </a:rPr>
              <a:t>- як 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необхідних базових  принципів діяльності кожного державного</a:t>
            </a:r>
            <a:r>
              <a:rPr sz="2400" spc="3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службовця.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Державна </a:t>
            </a:r>
            <a:r>
              <a:rPr dirty="0"/>
              <a:t>служба морського та річкового </a:t>
            </a:r>
            <a:r>
              <a:rPr spc="-5" dirty="0"/>
              <a:t>транспорту</a:t>
            </a:r>
            <a:r>
              <a:rPr spc="-25" dirty="0"/>
              <a:t> </a:t>
            </a:r>
            <a:r>
              <a:rPr dirty="0"/>
              <a:t>України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191"/>
            <a:ext cx="9144000" cy="6845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" y="6603490"/>
            <a:ext cx="4263390" cy="254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0623" y="769632"/>
            <a:ext cx="8564880" cy="9220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3756" y="730008"/>
            <a:ext cx="8738616" cy="1086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7868" y="797051"/>
            <a:ext cx="8474964" cy="8321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7868" y="797051"/>
            <a:ext cx="8475345" cy="832485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48945">
              <a:lnSpc>
                <a:spcPct val="100000"/>
              </a:lnSpc>
              <a:spcBef>
                <a:spcPts val="305"/>
              </a:spcBef>
            </a:pP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Правила доброчесності державних службовців </a:t>
            </a:r>
            <a:r>
              <a:rPr sz="2400" dirty="0">
                <a:solidFill>
                  <a:srgbClr val="001F5F"/>
                </a:solidFill>
                <a:latin typeface="Arial Narrow"/>
                <a:cs typeface="Arial Narrow"/>
              </a:rPr>
              <a:t>можна 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знайти</a:t>
            </a:r>
            <a:r>
              <a:rPr sz="2400" spc="17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серед</a:t>
            </a:r>
            <a:endParaRPr sz="2400">
              <a:latin typeface="Arial Narrow"/>
              <a:cs typeface="Arial Narrow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основних положень Закону України «Про запобігання</a:t>
            </a:r>
            <a:r>
              <a:rPr sz="2400" spc="13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корупції».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3212" y="4920996"/>
            <a:ext cx="8298180" cy="11963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7304" y="4904232"/>
            <a:ext cx="8349996" cy="1275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0455" y="4948428"/>
            <a:ext cx="8208264" cy="11064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0455" y="4948428"/>
            <a:ext cx="8208645" cy="110680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90805" marR="74930" indent="354965" algn="just">
              <a:lnSpc>
                <a:spcPct val="105000"/>
              </a:lnSpc>
              <a:spcBef>
                <a:spcPts val="180"/>
              </a:spcBef>
            </a:pPr>
            <a:r>
              <a:rPr sz="1600" spc="-50" dirty="0">
                <a:solidFill>
                  <a:srgbClr val="001F5F"/>
                </a:solidFill>
                <a:latin typeface="Arial Narrow"/>
                <a:cs typeface="Arial Narrow"/>
              </a:rPr>
              <a:t>Визначено обмеження </a:t>
            </a:r>
            <a:r>
              <a:rPr sz="1600" spc="-40" dirty="0">
                <a:solidFill>
                  <a:srgbClr val="001F5F"/>
                </a:solidFill>
                <a:latin typeface="Arial Narrow"/>
                <a:cs typeface="Arial Narrow"/>
              </a:rPr>
              <a:t>щодо </a:t>
            </a:r>
            <a:r>
              <a:rPr sz="1600" spc="-50" dirty="0">
                <a:solidFill>
                  <a:srgbClr val="001F5F"/>
                </a:solidFill>
                <a:latin typeface="Arial Narrow"/>
                <a:cs typeface="Arial Narrow"/>
              </a:rPr>
              <a:t>поєднання основної діяльності </a:t>
            </a:r>
            <a:r>
              <a:rPr sz="1600" spc="-5" dirty="0">
                <a:solidFill>
                  <a:srgbClr val="001F5F"/>
                </a:solidFill>
                <a:latin typeface="Arial Narrow"/>
                <a:cs typeface="Arial Narrow"/>
              </a:rPr>
              <a:t>з </a:t>
            </a:r>
            <a:r>
              <a:rPr sz="1600" spc="-45" dirty="0">
                <a:solidFill>
                  <a:srgbClr val="001F5F"/>
                </a:solidFill>
                <a:latin typeface="Arial Narrow"/>
                <a:cs typeface="Arial Narrow"/>
              </a:rPr>
              <a:t>іншою </a:t>
            </a:r>
            <a:r>
              <a:rPr sz="1600" spc="-50" dirty="0">
                <a:solidFill>
                  <a:srgbClr val="001F5F"/>
                </a:solidFill>
                <a:latin typeface="Arial Narrow"/>
                <a:cs typeface="Arial Narrow"/>
              </a:rPr>
              <a:t>оплачуваною діяльністю, спільної  </a:t>
            </a:r>
            <a:r>
              <a:rPr sz="1600" spc="-45" dirty="0">
                <a:solidFill>
                  <a:srgbClr val="001F5F"/>
                </a:solidFill>
                <a:latin typeface="Arial Narrow"/>
                <a:cs typeface="Arial Narrow"/>
              </a:rPr>
              <a:t>роботи близьких осіб, роботи </a:t>
            </a:r>
            <a:r>
              <a:rPr sz="1600" spc="-5" dirty="0">
                <a:solidFill>
                  <a:srgbClr val="001F5F"/>
                </a:solidFill>
                <a:latin typeface="Arial Narrow"/>
                <a:cs typeface="Arial Narrow"/>
              </a:rPr>
              <a:t>в </a:t>
            </a:r>
            <a:r>
              <a:rPr sz="1600" spc="-50" dirty="0">
                <a:solidFill>
                  <a:srgbClr val="001F5F"/>
                </a:solidFill>
                <a:latin typeface="Arial Narrow"/>
                <a:cs typeface="Arial Narrow"/>
              </a:rPr>
              <a:t>приватному секторі </a:t>
            </a:r>
            <a:r>
              <a:rPr sz="1600" spc="-45" dirty="0">
                <a:solidFill>
                  <a:srgbClr val="001F5F"/>
                </a:solidFill>
                <a:latin typeface="Arial Narrow"/>
                <a:cs typeface="Arial Narrow"/>
              </a:rPr>
              <a:t>після </a:t>
            </a:r>
            <a:r>
              <a:rPr sz="1600" spc="-50" dirty="0">
                <a:solidFill>
                  <a:srgbClr val="001F5F"/>
                </a:solidFill>
                <a:latin typeface="Arial Narrow"/>
                <a:cs typeface="Arial Narrow"/>
              </a:rPr>
              <a:t>припинення </a:t>
            </a:r>
            <a:r>
              <a:rPr sz="1600" spc="-45" dirty="0">
                <a:solidFill>
                  <a:srgbClr val="001F5F"/>
                </a:solidFill>
                <a:latin typeface="Arial Narrow"/>
                <a:cs typeface="Arial Narrow"/>
              </a:rPr>
              <a:t>служби, </a:t>
            </a:r>
            <a:r>
              <a:rPr sz="1600" spc="-50" dirty="0">
                <a:solidFill>
                  <a:srgbClr val="001F5F"/>
                </a:solidFill>
                <a:latin typeface="Arial Narrow"/>
                <a:cs typeface="Arial Narrow"/>
              </a:rPr>
              <a:t>одержання подарунків  (наприклад, заборонено одержувати подарунки, </a:t>
            </a:r>
            <a:r>
              <a:rPr sz="1600" spc="-35" dirty="0">
                <a:solidFill>
                  <a:srgbClr val="001F5F"/>
                </a:solidFill>
                <a:latin typeface="Arial Narrow"/>
                <a:cs typeface="Arial Narrow"/>
              </a:rPr>
              <a:t>які </a:t>
            </a:r>
            <a:r>
              <a:rPr sz="1600" spc="-50" dirty="0">
                <a:solidFill>
                  <a:srgbClr val="001F5F"/>
                </a:solidFill>
                <a:latin typeface="Arial Narrow"/>
                <a:cs typeface="Arial Narrow"/>
              </a:rPr>
              <a:t>надаються </a:t>
            </a:r>
            <a:r>
              <a:rPr sz="1600" spc="-5" dirty="0">
                <a:solidFill>
                  <a:srgbClr val="001F5F"/>
                </a:solidFill>
                <a:latin typeface="Arial Narrow"/>
                <a:cs typeface="Arial Narrow"/>
              </a:rPr>
              <a:t>з </a:t>
            </a:r>
            <a:r>
              <a:rPr sz="1600" spc="-45" dirty="0">
                <a:solidFill>
                  <a:srgbClr val="001F5F"/>
                </a:solidFill>
                <a:latin typeface="Arial Narrow"/>
                <a:cs typeface="Arial Narrow"/>
              </a:rPr>
              <a:t>мотивів </a:t>
            </a:r>
            <a:r>
              <a:rPr sz="1600" spc="-50" dirty="0">
                <a:solidFill>
                  <a:srgbClr val="001F5F"/>
                </a:solidFill>
                <a:latin typeface="Arial Narrow"/>
                <a:cs typeface="Arial Narrow"/>
              </a:rPr>
              <a:t>перебування </a:t>
            </a:r>
            <a:r>
              <a:rPr sz="1600" spc="-40" dirty="0">
                <a:solidFill>
                  <a:srgbClr val="001F5F"/>
                </a:solidFill>
                <a:latin typeface="Arial Narrow"/>
                <a:cs typeface="Arial Narrow"/>
              </a:rPr>
              <a:t>особи </a:t>
            </a:r>
            <a:r>
              <a:rPr sz="1600" spc="-30" dirty="0">
                <a:solidFill>
                  <a:srgbClr val="001F5F"/>
                </a:solidFill>
                <a:latin typeface="Arial Narrow"/>
                <a:cs typeface="Arial Narrow"/>
              </a:rPr>
              <a:t>на </a:t>
            </a:r>
            <a:r>
              <a:rPr sz="1600" spc="-50" dirty="0">
                <a:solidFill>
                  <a:srgbClr val="001F5F"/>
                </a:solidFill>
                <a:latin typeface="Arial Narrow"/>
                <a:cs typeface="Arial Narrow"/>
              </a:rPr>
              <a:t>державній  </a:t>
            </a:r>
            <a:r>
              <a:rPr sz="1600" spc="-45" dirty="0">
                <a:solidFill>
                  <a:srgbClr val="001F5F"/>
                </a:solidFill>
                <a:latin typeface="Arial Narrow"/>
                <a:cs typeface="Arial Narrow"/>
              </a:rPr>
              <a:t>службі</a:t>
            </a:r>
            <a:r>
              <a:rPr sz="1600" spc="-114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40" dirty="0">
                <a:solidFill>
                  <a:srgbClr val="001F5F"/>
                </a:solidFill>
                <a:latin typeface="Arial Narrow"/>
                <a:cs typeface="Arial Narrow"/>
              </a:rPr>
              <a:t>або</a:t>
            </a:r>
            <a:r>
              <a:rPr sz="1600" spc="-11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45" dirty="0">
                <a:solidFill>
                  <a:srgbClr val="001F5F"/>
                </a:solidFill>
                <a:latin typeface="Arial Narrow"/>
                <a:cs typeface="Arial Narrow"/>
              </a:rPr>
              <a:t>подарунки</a:t>
            </a:r>
            <a:r>
              <a:rPr sz="1600" spc="-12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40" dirty="0">
                <a:solidFill>
                  <a:srgbClr val="001F5F"/>
                </a:solidFill>
                <a:latin typeface="Arial Narrow"/>
                <a:cs typeface="Arial Narrow"/>
              </a:rPr>
              <a:t>від</a:t>
            </a:r>
            <a:r>
              <a:rPr sz="1600" spc="-11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45" dirty="0">
                <a:solidFill>
                  <a:srgbClr val="001F5F"/>
                </a:solidFill>
                <a:latin typeface="Arial Narrow"/>
                <a:cs typeface="Arial Narrow"/>
              </a:rPr>
              <a:t>підлеглих</a:t>
            </a:r>
            <a:r>
              <a:rPr sz="1600" spc="-12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001F5F"/>
                </a:solidFill>
                <a:latin typeface="Arial Narrow"/>
                <a:cs typeface="Arial Narrow"/>
              </a:rPr>
              <a:t>службовців).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3212" y="1850148"/>
            <a:ext cx="8298180" cy="9570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7304" y="1833372"/>
            <a:ext cx="8349996" cy="10195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0455" y="1877567"/>
            <a:ext cx="8208264" cy="8671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00455" y="1877567"/>
            <a:ext cx="8208645" cy="86741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90805" marR="75565" indent="354965" algn="just">
              <a:lnSpc>
                <a:spcPct val="105100"/>
              </a:lnSpc>
              <a:spcBef>
                <a:spcPts val="175"/>
              </a:spcBef>
            </a:pPr>
            <a:r>
              <a:rPr sz="1600" spc="-30" dirty="0">
                <a:solidFill>
                  <a:srgbClr val="001F5F"/>
                </a:solidFill>
                <a:latin typeface="Arial Narrow"/>
                <a:cs typeface="Arial Narrow"/>
              </a:rPr>
              <a:t>На </a:t>
            </a:r>
            <a:r>
              <a:rPr sz="1600" spc="-50" dirty="0">
                <a:solidFill>
                  <a:srgbClr val="001F5F"/>
                </a:solidFill>
                <a:latin typeface="Arial Narrow"/>
                <a:cs typeface="Arial Narrow"/>
              </a:rPr>
              <a:t>законодавчому </a:t>
            </a:r>
            <a:r>
              <a:rPr sz="1600" spc="-45" dirty="0">
                <a:solidFill>
                  <a:srgbClr val="001F5F"/>
                </a:solidFill>
                <a:latin typeface="Arial Narrow"/>
                <a:cs typeface="Arial Narrow"/>
              </a:rPr>
              <a:t>рівні </a:t>
            </a:r>
            <a:r>
              <a:rPr sz="1600" spc="-50" dirty="0">
                <a:solidFill>
                  <a:srgbClr val="001F5F"/>
                </a:solidFill>
                <a:latin typeface="Arial Narrow"/>
                <a:cs typeface="Arial Narrow"/>
              </a:rPr>
              <a:t>закріплено чіткі правила </a:t>
            </a:r>
            <a:r>
              <a:rPr sz="1600" spc="-55" dirty="0">
                <a:solidFill>
                  <a:srgbClr val="001F5F"/>
                </a:solidFill>
                <a:latin typeface="Arial Narrow"/>
                <a:cs typeface="Arial Narrow"/>
              </a:rPr>
              <a:t>запобігання </a:t>
            </a:r>
            <a:r>
              <a:rPr sz="1600" spc="-30" dirty="0">
                <a:solidFill>
                  <a:srgbClr val="001F5F"/>
                </a:solidFill>
                <a:latin typeface="Arial Narrow"/>
                <a:cs typeface="Arial Narrow"/>
              </a:rPr>
              <a:t>та </a:t>
            </a:r>
            <a:r>
              <a:rPr sz="1600" spc="-50" dirty="0">
                <a:solidFill>
                  <a:srgbClr val="001F5F"/>
                </a:solidFill>
                <a:latin typeface="Arial Narrow"/>
                <a:cs typeface="Arial Narrow"/>
              </a:rPr>
              <a:t>врегулювання </a:t>
            </a:r>
            <a:r>
              <a:rPr sz="1600" spc="-30" dirty="0">
                <a:solidFill>
                  <a:srgbClr val="001F5F"/>
                </a:solidFill>
                <a:latin typeface="Arial Narrow"/>
                <a:cs typeface="Arial Narrow"/>
              </a:rPr>
              <a:t>як </a:t>
            </a:r>
            <a:r>
              <a:rPr sz="1600" spc="-50" dirty="0">
                <a:solidFill>
                  <a:srgbClr val="001F5F"/>
                </a:solidFill>
                <a:latin typeface="Arial Narrow"/>
                <a:cs typeface="Arial Narrow"/>
              </a:rPr>
              <a:t>реального, </a:t>
            </a:r>
            <a:r>
              <a:rPr sz="1600" spc="-40" dirty="0">
                <a:solidFill>
                  <a:srgbClr val="001F5F"/>
                </a:solidFill>
                <a:latin typeface="Arial Narrow"/>
                <a:cs typeface="Arial Narrow"/>
              </a:rPr>
              <a:t>так </a:t>
            </a:r>
            <a:r>
              <a:rPr sz="1600" spc="-5" dirty="0">
                <a:solidFill>
                  <a:srgbClr val="001F5F"/>
                </a:solidFill>
                <a:latin typeface="Arial Narrow"/>
                <a:cs typeface="Arial Narrow"/>
              </a:rPr>
              <a:t>і  </a:t>
            </a:r>
            <a:r>
              <a:rPr sz="1600" spc="-55" dirty="0">
                <a:solidFill>
                  <a:srgbClr val="001F5F"/>
                </a:solidFill>
                <a:latin typeface="Arial Narrow"/>
                <a:cs typeface="Arial Narrow"/>
              </a:rPr>
              <a:t>потенційного </a:t>
            </a:r>
            <a:r>
              <a:rPr sz="1600" spc="-50" dirty="0">
                <a:solidFill>
                  <a:srgbClr val="001F5F"/>
                </a:solidFill>
                <a:latin typeface="Arial Narrow"/>
                <a:cs typeface="Arial Narrow"/>
              </a:rPr>
              <a:t>конфлікту інтересів (обов'язок інформувати керівника </a:t>
            </a:r>
            <a:r>
              <a:rPr sz="1600" spc="-35" dirty="0">
                <a:solidFill>
                  <a:srgbClr val="001F5F"/>
                </a:solidFill>
                <a:latin typeface="Arial Narrow"/>
                <a:cs typeface="Arial Narrow"/>
              </a:rPr>
              <a:t>про </a:t>
            </a:r>
            <a:r>
              <a:rPr sz="1600" spc="-50" dirty="0">
                <a:solidFill>
                  <a:srgbClr val="001F5F"/>
                </a:solidFill>
                <a:latin typeface="Arial Narrow"/>
                <a:cs typeface="Arial Narrow"/>
              </a:rPr>
              <a:t>конфлікт інтересів, заборона приймати  рішення</a:t>
            </a:r>
            <a:r>
              <a:rPr sz="1600" spc="-114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 Narrow"/>
                <a:cs typeface="Arial Narrow"/>
              </a:rPr>
              <a:t>чи</a:t>
            </a:r>
            <a:r>
              <a:rPr sz="1600" spc="-9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001F5F"/>
                </a:solidFill>
                <a:latin typeface="Arial Narrow"/>
                <a:cs typeface="Arial Narrow"/>
              </a:rPr>
              <a:t>вчиняти</a:t>
            </a:r>
            <a:r>
              <a:rPr sz="1600" spc="-9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35" dirty="0">
                <a:solidFill>
                  <a:srgbClr val="001F5F"/>
                </a:solidFill>
                <a:latin typeface="Arial Narrow"/>
                <a:cs typeface="Arial Narrow"/>
              </a:rPr>
              <a:t>дії</a:t>
            </a:r>
            <a:r>
              <a:rPr sz="1600" spc="-12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 Narrow"/>
                <a:cs typeface="Arial Narrow"/>
              </a:rPr>
              <a:t>в</a:t>
            </a:r>
            <a:r>
              <a:rPr sz="1600" spc="-9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45" dirty="0">
                <a:solidFill>
                  <a:srgbClr val="001F5F"/>
                </a:solidFill>
                <a:latin typeface="Arial Narrow"/>
                <a:cs typeface="Arial Narrow"/>
              </a:rPr>
              <a:t>умовах</a:t>
            </a:r>
            <a:r>
              <a:rPr sz="1600" spc="-12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45" dirty="0">
                <a:solidFill>
                  <a:srgbClr val="001F5F"/>
                </a:solidFill>
                <a:latin typeface="Arial Narrow"/>
                <a:cs typeface="Arial Narrow"/>
              </a:rPr>
              <a:t>конфлікту</a:t>
            </a:r>
            <a:r>
              <a:rPr sz="1600" spc="-12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001F5F"/>
                </a:solidFill>
                <a:latin typeface="Arial Narrow"/>
                <a:cs typeface="Arial Narrow"/>
              </a:rPr>
              <a:t>інтересів</a:t>
            </a:r>
            <a:r>
              <a:rPr sz="1600" spc="-14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45" dirty="0">
                <a:solidFill>
                  <a:srgbClr val="001F5F"/>
                </a:solidFill>
                <a:latin typeface="Arial Narrow"/>
                <a:cs typeface="Arial Narrow"/>
              </a:rPr>
              <a:t>тощо).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53212" y="2865132"/>
            <a:ext cx="8298180" cy="9585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7304" y="2848355"/>
            <a:ext cx="8349996" cy="10195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0455" y="2892551"/>
            <a:ext cx="8208264" cy="8686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00455" y="2892551"/>
            <a:ext cx="8208645" cy="86868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90805" marR="74295" indent="354965" algn="just">
              <a:lnSpc>
                <a:spcPct val="105100"/>
              </a:lnSpc>
              <a:spcBef>
                <a:spcPts val="180"/>
              </a:spcBef>
            </a:pPr>
            <a:r>
              <a:rPr sz="1600" spc="-50" dirty="0">
                <a:solidFill>
                  <a:srgbClr val="001F5F"/>
                </a:solidFill>
                <a:latin typeface="Arial Narrow"/>
                <a:cs typeface="Arial Narrow"/>
              </a:rPr>
              <a:t>Встановлено правила фінансового контролю </a:t>
            </a:r>
            <a:r>
              <a:rPr sz="1600" spc="-35" dirty="0">
                <a:solidFill>
                  <a:srgbClr val="001F5F"/>
                </a:solidFill>
                <a:latin typeface="Arial Narrow"/>
                <a:cs typeface="Arial Narrow"/>
              </a:rPr>
              <a:t>за </a:t>
            </a:r>
            <a:r>
              <a:rPr sz="1600" spc="-50" dirty="0">
                <a:solidFill>
                  <a:srgbClr val="001F5F"/>
                </a:solidFill>
                <a:latin typeface="Arial Narrow"/>
                <a:cs typeface="Arial Narrow"/>
              </a:rPr>
              <a:t>майновим </a:t>
            </a:r>
            <a:r>
              <a:rPr sz="1600" spc="-45" dirty="0">
                <a:solidFill>
                  <a:srgbClr val="001F5F"/>
                </a:solidFill>
                <a:latin typeface="Arial Narrow"/>
                <a:cs typeface="Arial Narrow"/>
              </a:rPr>
              <a:t>станом </a:t>
            </a:r>
            <a:r>
              <a:rPr sz="1600" spc="-50" dirty="0">
                <a:solidFill>
                  <a:srgbClr val="001F5F"/>
                </a:solidFill>
                <a:latin typeface="Arial Narrow"/>
                <a:cs typeface="Arial Narrow"/>
              </a:rPr>
              <a:t>державних службовців (подання  декларації </a:t>
            </a:r>
            <a:r>
              <a:rPr sz="1600" spc="-5" dirty="0">
                <a:solidFill>
                  <a:srgbClr val="001F5F"/>
                </a:solidFill>
                <a:latin typeface="Arial Narrow"/>
                <a:cs typeface="Arial Narrow"/>
              </a:rPr>
              <a:t>в </a:t>
            </a:r>
            <a:r>
              <a:rPr sz="1600" spc="-55" dirty="0">
                <a:solidFill>
                  <a:srgbClr val="001F5F"/>
                </a:solidFill>
                <a:latin typeface="Arial Narrow"/>
                <a:cs typeface="Arial Narrow"/>
              </a:rPr>
              <a:t>електронній </a:t>
            </a:r>
            <a:r>
              <a:rPr sz="1600" spc="-50" dirty="0">
                <a:solidFill>
                  <a:srgbClr val="001F5F"/>
                </a:solidFill>
                <a:latin typeface="Arial Narrow"/>
                <a:cs typeface="Arial Narrow"/>
              </a:rPr>
              <a:t>формі, перевірка декларацій, обов’язок службовців інформувати </a:t>
            </a:r>
            <a:r>
              <a:rPr sz="1600" spc="-35" dirty="0">
                <a:solidFill>
                  <a:srgbClr val="001F5F"/>
                </a:solidFill>
                <a:latin typeface="Arial Narrow"/>
                <a:cs typeface="Arial Narrow"/>
              </a:rPr>
              <a:t>про </a:t>
            </a:r>
            <a:r>
              <a:rPr sz="1600" spc="-50" dirty="0">
                <a:solidFill>
                  <a:srgbClr val="001F5F"/>
                </a:solidFill>
                <a:latin typeface="Arial Narrow"/>
                <a:cs typeface="Arial Narrow"/>
              </a:rPr>
              <a:t>відкриття </a:t>
            </a:r>
            <a:r>
              <a:rPr sz="1600" spc="-45" dirty="0">
                <a:solidFill>
                  <a:srgbClr val="001F5F"/>
                </a:solidFill>
                <a:latin typeface="Arial Narrow"/>
                <a:cs typeface="Arial Narrow"/>
              </a:rPr>
              <a:t>валют-  </a:t>
            </a:r>
            <a:r>
              <a:rPr sz="1600" spc="-40" dirty="0">
                <a:solidFill>
                  <a:srgbClr val="001F5F"/>
                </a:solidFill>
                <a:latin typeface="Arial Narrow"/>
                <a:cs typeface="Arial Narrow"/>
              </a:rPr>
              <a:t>них</a:t>
            </a:r>
            <a:r>
              <a:rPr sz="1600" spc="-8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45" dirty="0">
                <a:solidFill>
                  <a:srgbClr val="001F5F"/>
                </a:solidFill>
                <a:latin typeface="Arial Narrow"/>
                <a:cs typeface="Arial Narrow"/>
              </a:rPr>
              <a:t>рахунків</a:t>
            </a:r>
            <a:r>
              <a:rPr sz="1600" spc="-12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 Narrow"/>
                <a:cs typeface="Arial Narrow"/>
              </a:rPr>
              <a:t>за</a:t>
            </a:r>
            <a:r>
              <a:rPr sz="1600" spc="-11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45" dirty="0">
                <a:solidFill>
                  <a:srgbClr val="001F5F"/>
                </a:solidFill>
                <a:latin typeface="Arial Narrow"/>
                <a:cs typeface="Arial Narrow"/>
              </a:rPr>
              <a:t>кордоном</a:t>
            </a:r>
            <a:r>
              <a:rPr sz="1600" spc="-14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 Narrow"/>
                <a:cs typeface="Arial Narrow"/>
              </a:rPr>
              <a:t>і</a:t>
            </a:r>
            <a:r>
              <a:rPr sz="1600" spc="-12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35" dirty="0">
                <a:solidFill>
                  <a:srgbClr val="001F5F"/>
                </a:solidFill>
                <a:latin typeface="Arial Narrow"/>
                <a:cs typeface="Arial Narrow"/>
              </a:rPr>
              <a:t>про</a:t>
            </a:r>
            <a:r>
              <a:rPr sz="1600" spc="-114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45" dirty="0">
                <a:solidFill>
                  <a:srgbClr val="001F5F"/>
                </a:solidFill>
                <a:latin typeface="Arial Narrow"/>
                <a:cs typeface="Arial Narrow"/>
              </a:rPr>
              <a:t>значні</a:t>
            </a:r>
            <a:r>
              <a:rPr sz="1600" spc="-10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45" dirty="0">
                <a:solidFill>
                  <a:srgbClr val="001F5F"/>
                </a:solidFill>
                <a:latin typeface="Arial Narrow"/>
                <a:cs typeface="Arial Narrow"/>
              </a:rPr>
              <a:t>зміни</a:t>
            </a:r>
            <a:r>
              <a:rPr sz="1600" spc="-10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 Narrow"/>
                <a:cs typeface="Arial Narrow"/>
              </a:rPr>
              <a:t>в</a:t>
            </a:r>
            <a:r>
              <a:rPr sz="1600" spc="-10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45" dirty="0">
                <a:solidFill>
                  <a:srgbClr val="001F5F"/>
                </a:solidFill>
                <a:latin typeface="Arial Narrow"/>
                <a:cs typeface="Arial Narrow"/>
              </a:rPr>
              <a:t>майновому</a:t>
            </a:r>
            <a:r>
              <a:rPr sz="1600" spc="-13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45" dirty="0">
                <a:solidFill>
                  <a:srgbClr val="001F5F"/>
                </a:solidFill>
                <a:latin typeface="Arial Narrow"/>
                <a:cs typeface="Arial Narrow"/>
              </a:rPr>
              <a:t>стані</a:t>
            </a:r>
            <a:r>
              <a:rPr sz="1600" spc="-12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45" dirty="0">
                <a:solidFill>
                  <a:srgbClr val="001F5F"/>
                </a:solidFill>
                <a:latin typeface="Arial Narrow"/>
                <a:cs typeface="Arial Narrow"/>
              </a:rPr>
              <a:t>тощо).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3212" y="3880116"/>
            <a:ext cx="8298180" cy="9585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7304" y="3864864"/>
            <a:ext cx="8349996" cy="10195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0455" y="3907535"/>
            <a:ext cx="8208264" cy="8686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00455" y="3907535"/>
            <a:ext cx="8208645" cy="86868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90805" marR="76200" indent="354965" algn="just">
              <a:lnSpc>
                <a:spcPct val="105100"/>
              </a:lnSpc>
              <a:spcBef>
                <a:spcPts val="185"/>
              </a:spcBef>
            </a:pPr>
            <a:r>
              <a:rPr sz="1600" spc="-45" dirty="0">
                <a:solidFill>
                  <a:srgbClr val="001F5F"/>
                </a:solidFill>
                <a:latin typeface="Arial Narrow"/>
                <a:cs typeface="Arial Narrow"/>
              </a:rPr>
              <a:t>Окремий </a:t>
            </a:r>
            <a:r>
              <a:rPr sz="1600" spc="-50" dirty="0">
                <a:solidFill>
                  <a:srgbClr val="001F5F"/>
                </a:solidFill>
                <a:latin typeface="Arial Narrow"/>
                <a:cs typeface="Arial Narrow"/>
              </a:rPr>
              <a:t>розділ закону </a:t>
            </a:r>
            <a:r>
              <a:rPr sz="1600" spc="-45" dirty="0">
                <a:solidFill>
                  <a:srgbClr val="001F5F"/>
                </a:solidFill>
                <a:latin typeface="Arial Narrow"/>
                <a:cs typeface="Arial Narrow"/>
              </a:rPr>
              <a:t>визначає </a:t>
            </a:r>
            <a:r>
              <a:rPr sz="1600" spc="-50" dirty="0">
                <a:solidFill>
                  <a:srgbClr val="001F5F"/>
                </a:solidFill>
                <a:latin typeface="Arial Narrow"/>
                <a:cs typeface="Arial Narrow"/>
              </a:rPr>
              <a:t>основні </a:t>
            </a:r>
            <a:r>
              <a:rPr sz="1600" spc="-45" dirty="0">
                <a:solidFill>
                  <a:srgbClr val="001F5F"/>
                </a:solidFill>
                <a:latin typeface="Arial Narrow"/>
                <a:cs typeface="Arial Narrow"/>
              </a:rPr>
              <a:t>правила етичної </a:t>
            </a:r>
            <a:r>
              <a:rPr sz="1600" spc="-50" dirty="0">
                <a:solidFill>
                  <a:srgbClr val="001F5F"/>
                </a:solidFill>
                <a:latin typeface="Arial Narrow"/>
                <a:cs typeface="Arial Narrow"/>
              </a:rPr>
              <a:t>поведінки службовців (державні службовці  повинні</a:t>
            </a:r>
            <a:r>
              <a:rPr sz="1600" spc="-9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001F5F"/>
                </a:solidFill>
                <a:latin typeface="Arial Narrow"/>
                <a:cs typeface="Arial Narrow"/>
              </a:rPr>
              <a:t>дотримуватись</a:t>
            </a:r>
            <a:r>
              <a:rPr sz="1600" spc="-8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45" dirty="0">
                <a:solidFill>
                  <a:srgbClr val="001F5F"/>
                </a:solidFill>
                <a:latin typeface="Arial Narrow"/>
                <a:cs typeface="Arial Narrow"/>
              </a:rPr>
              <a:t>вимог</a:t>
            </a:r>
            <a:r>
              <a:rPr sz="1600" spc="-8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001F5F"/>
                </a:solidFill>
                <a:latin typeface="Arial Narrow"/>
                <a:cs typeface="Arial Narrow"/>
              </a:rPr>
              <a:t>Конституції</a:t>
            </a:r>
            <a:r>
              <a:rPr sz="1600" spc="-8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 Narrow"/>
                <a:cs typeface="Arial Narrow"/>
              </a:rPr>
              <a:t>та</a:t>
            </a:r>
            <a:r>
              <a:rPr sz="1600" spc="-8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001F5F"/>
                </a:solidFill>
                <a:latin typeface="Arial Narrow"/>
                <a:cs typeface="Arial Narrow"/>
              </a:rPr>
              <a:t>законів</a:t>
            </a:r>
            <a:r>
              <a:rPr sz="1600" spc="-8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001F5F"/>
                </a:solidFill>
                <a:latin typeface="Arial Narrow"/>
                <a:cs typeface="Arial Narrow"/>
              </a:rPr>
              <a:t>України,</a:t>
            </a:r>
            <a:r>
              <a:rPr sz="1600" spc="-9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001F5F"/>
                </a:solidFill>
                <a:latin typeface="Arial Narrow"/>
                <a:cs typeface="Arial Narrow"/>
              </a:rPr>
              <a:t>поважати</a:t>
            </a:r>
            <a:r>
              <a:rPr sz="1600" spc="-8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45" dirty="0">
                <a:solidFill>
                  <a:srgbClr val="001F5F"/>
                </a:solidFill>
                <a:latin typeface="Arial Narrow"/>
                <a:cs typeface="Arial Narrow"/>
              </a:rPr>
              <a:t>права</a:t>
            </a:r>
            <a:r>
              <a:rPr sz="1600" spc="-8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001F5F"/>
                </a:solidFill>
                <a:latin typeface="Arial Narrow"/>
                <a:cs typeface="Arial Narrow"/>
              </a:rPr>
              <a:t>людини,</a:t>
            </a:r>
            <a:r>
              <a:rPr sz="1600" spc="-9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001F5F"/>
                </a:solidFill>
                <a:latin typeface="Arial Narrow"/>
                <a:cs typeface="Arial Narrow"/>
              </a:rPr>
              <a:t>дотримуватись</a:t>
            </a:r>
            <a:r>
              <a:rPr sz="1600" spc="-8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001F5F"/>
                </a:solidFill>
                <a:latin typeface="Arial Narrow"/>
                <a:cs typeface="Arial Narrow"/>
              </a:rPr>
              <a:t>принципу  політичної неупередженості, </a:t>
            </a:r>
            <a:r>
              <a:rPr sz="1600" spc="-40" dirty="0">
                <a:solidFill>
                  <a:srgbClr val="001F5F"/>
                </a:solidFill>
                <a:latin typeface="Arial Narrow"/>
                <a:cs typeface="Arial Narrow"/>
              </a:rPr>
              <a:t>бути</a:t>
            </a:r>
            <a:r>
              <a:rPr sz="1600" spc="-28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001F5F"/>
                </a:solidFill>
                <a:latin typeface="Arial Narrow"/>
                <a:cs typeface="Arial Narrow"/>
              </a:rPr>
              <a:t>об'єктивними).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Державна </a:t>
            </a:r>
            <a:r>
              <a:rPr dirty="0"/>
              <a:t>служба морського та річкового </a:t>
            </a:r>
            <a:r>
              <a:rPr spc="-5" dirty="0"/>
              <a:t>транспорту</a:t>
            </a:r>
            <a:r>
              <a:rPr spc="-25" dirty="0"/>
              <a:t> </a:t>
            </a:r>
            <a:r>
              <a:rPr dirty="0"/>
              <a:t>України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30284" cy="6822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" y="6603490"/>
            <a:ext cx="4263390" cy="254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3103" y="2531364"/>
            <a:ext cx="7325868" cy="2028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6236" y="2490216"/>
            <a:ext cx="7499604" cy="18486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0347" y="2558795"/>
            <a:ext cx="7235952" cy="19385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60347" y="2558795"/>
            <a:ext cx="7236459" cy="1938655"/>
          </a:xfrm>
          <a:custGeom>
            <a:avLst/>
            <a:gdLst/>
            <a:ahLst/>
            <a:cxnLst/>
            <a:rect l="l" t="t" r="r" b="b"/>
            <a:pathLst>
              <a:path w="7236459" h="1938654">
                <a:moveTo>
                  <a:pt x="0" y="1938527"/>
                </a:moveTo>
                <a:lnTo>
                  <a:pt x="7235952" y="1938527"/>
                </a:lnTo>
                <a:lnTo>
                  <a:pt x="7235952" y="0"/>
                </a:lnTo>
                <a:lnTo>
                  <a:pt x="0" y="0"/>
                </a:lnTo>
                <a:lnTo>
                  <a:pt x="0" y="1938527"/>
                </a:lnTo>
                <a:close/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64152" y="2584450"/>
            <a:ext cx="1124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достатній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64961" y="2584450"/>
            <a:ext cx="2752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023619" algn="l"/>
                <a:tab pos="2127250" algn="l"/>
              </a:tabLst>
            </a:pPr>
            <a:r>
              <a:rPr sz="2400" spc="5" dirty="0">
                <a:solidFill>
                  <a:srgbClr val="001F5F"/>
                </a:solidFill>
                <a:latin typeface="Arial Narrow"/>
                <a:cs typeface="Arial Narrow"/>
              </a:rPr>
              <a:t>р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і</a:t>
            </a:r>
            <a:r>
              <a:rPr sz="2400" dirty="0">
                <a:solidFill>
                  <a:srgbClr val="001F5F"/>
                </a:solidFill>
                <a:latin typeface="Arial Narrow"/>
                <a:cs typeface="Arial Narrow"/>
              </a:rPr>
              <a:t>в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е</a:t>
            </a:r>
            <a:r>
              <a:rPr sz="2400" spc="5" dirty="0">
                <a:solidFill>
                  <a:srgbClr val="001F5F"/>
                </a:solidFill>
                <a:latin typeface="Arial Narrow"/>
                <a:cs typeface="Arial Narrow"/>
              </a:rPr>
              <a:t>н</a:t>
            </a:r>
            <a:r>
              <a:rPr sz="2400" dirty="0">
                <a:solidFill>
                  <a:srgbClr val="001F5F"/>
                </a:solidFill>
                <a:latin typeface="Arial Narrow"/>
                <a:cs typeface="Arial Narrow"/>
              </a:rPr>
              <a:t>ь	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опла</a:t>
            </a:r>
            <a:r>
              <a:rPr sz="2400" spc="10" dirty="0">
                <a:solidFill>
                  <a:srgbClr val="001F5F"/>
                </a:solidFill>
                <a:latin typeface="Arial Narrow"/>
                <a:cs typeface="Arial Narrow"/>
              </a:rPr>
              <a:t>т</a:t>
            </a:r>
            <a:r>
              <a:rPr sz="2400" dirty="0">
                <a:solidFill>
                  <a:srgbClr val="001F5F"/>
                </a:solidFill>
                <a:latin typeface="Arial Narrow"/>
                <a:cs typeface="Arial Narrow"/>
              </a:rPr>
              <a:t>и	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пра</a:t>
            </a:r>
            <a:r>
              <a:rPr sz="2400" dirty="0">
                <a:solidFill>
                  <a:srgbClr val="001F5F"/>
                </a:solidFill>
                <a:latin typeface="Arial Narrow"/>
                <a:cs typeface="Arial Narrow"/>
              </a:rPr>
              <a:t>ці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53711" y="2950209"/>
            <a:ext cx="3863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739140" algn="l"/>
                <a:tab pos="2639695" algn="l"/>
              </a:tabLst>
            </a:pPr>
            <a:r>
              <a:rPr sz="2400" dirty="0">
                <a:solidFill>
                  <a:srgbClr val="001F5F"/>
                </a:solidFill>
                <a:latin typeface="Arial Narrow"/>
                <a:cs typeface="Arial Narrow"/>
              </a:rPr>
              <a:t>для	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професійного	виконання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51152" y="2584450"/>
            <a:ext cx="12801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Держава  держ</a:t>
            </a:r>
            <a:r>
              <a:rPr sz="2400" spc="10" dirty="0">
                <a:solidFill>
                  <a:srgbClr val="001F5F"/>
                </a:solidFill>
                <a:latin typeface="Arial Narrow"/>
                <a:cs typeface="Arial Narrow"/>
              </a:rPr>
              <a:t>а</a:t>
            </a:r>
            <a:r>
              <a:rPr sz="2400" dirty="0">
                <a:solidFill>
                  <a:srgbClr val="001F5F"/>
                </a:solidFill>
                <a:latin typeface="Arial Narrow"/>
                <a:cs typeface="Arial Narrow"/>
              </a:rPr>
              <a:t>вних  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посадових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66745" y="2584450"/>
            <a:ext cx="15868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70" marR="5080" indent="-15430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забезпечує  службовців  обов’язків,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94632" y="3315970"/>
            <a:ext cx="4121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285875" algn="l"/>
                <a:tab pos="1726564" algn="l"/>
                <a:tab pos="2256790" algn="l"/>
              </a:tabLst>
            </a:pP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заохочує	</a:t>
            </a:r>
            <a:r>
              <a:rPr sz="2400" dirty="0">
                <a:solidFill>
                  <a:srgbClr val="001F5F"/>
                </a:solidFill>
                <a:latin typeface="Arial Narrow"/>
                <a:cs typeface="Arial Narrow"/>
              </a:rPr>
              <a:t>їх	до	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результативної,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31948" y="3602735"/>
            <a:ext cx="1968246" cy="6774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84747" y="3602735"/>
            <a:ext cx="1290066" cy="6774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51152" y="3682949"/>
            <a:ext cx="57937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ефективної, </a:t>
            </a:r>
            <a:r>
              <a:rPr sz="2400" b="1" spc="-5" dirty="0">
                <a:solidFill>
                  <a:srgbClr val="C00000"/>
                </a:solidFill>
                <a:latin typeface="Arial Narrow"/>
                <a:cs typeface="Arial Narrow"/>
              </a:rPr>
              <a:t>доброчесної 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та ініціативної</a:t>
            </a:r>
            <a:r>
              <a:rPr sz="2400" spc="8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 Narrow"/>
                <a:cs typeface="Arial Narrow"/>
              </a:rPr>
              <a:t>роботи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.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65291" y="534923"/>
            <a:ext cx="2865119" cy="18211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160818" y="1061085"/>
            <a:ext cx="569214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 Narrow"/>
                <a:cs typeface="Arial Narrow"/>
              </a:rPr>
              <a:t>Відповідно </a:t>
            </a:r>
            <a:r>
              <a:rPr sz="2800" b="1" u="heavy" spc="-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 Narrow"/>
                <a:cs typeface="Arial Narrow"/>
              </a:rPr>
              <a:t>до статті 50 </a:t>
            </a:r>
            <a:r>
              <a:rPr sz="2800" b="1" u="heavy" spc="-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 Narrow"/>
                <a:cs typeface="Arial Narrow"/>
              </a:rPr>
              <a:t>Закону</a:t>
            </a:r>
            <a:r>
              <a:rPr sz="2800" b="1" u="heavy" spc="6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 Narrow"/>
                <a:cs typeface="Arial Narrow"/>
              </a:rPr>
              <a:t> </a:t>
            </a:r>
            <a:r>
              <a:rPr sz="2800" b="1" u="heavy" spc="-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 Narrow"/>
                <a:cs typeface="Arial Narrow"/>
              </a:rPr>
              <a:t>України</a:t>
            </a:r>
            <a:endParaRPr sz="2800">
              <a:latin typeface="Arial Narrow"/>
              <a:cs typeface="Arial Narrow"/>
            </a:endParaRPr>
          </a:p>
          <a:p>
            <a:pPr marL="1270" algn="ctr">
              <a:lnSpc>
                <a:spcPct val="100000"/>
              </a:lnSpc>
            </a:pPr>
            <a:r>
              <a:rPr sz="2800" u="heavy" spc="-70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 Narrow"/>
                <a:cs typeface="Arial Narrow"/>
              </a:rPr>
              <a:t>«Про </a:t>
            </a:r>
            <a:r>
              <a:rPr sz="2800" b="1" u="heavy" spc="-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 Narrow"/>
                <a:cs typeface="Arial Narrow"/>
              </a:rPr>
              <a:t>державну</a:t>
            </a:r>
            <a:r>
              <a:rPr sz="2800" b="1" u="heavy" spc="1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 Narrow"/>
                <a:cs typeface="Arial Narrow"/>
              </a:rPr>
              <a:t> </a:t>
            </a:r>
            <a:r>
              <a:rPr sz="2800" b="1" u="heavy" spc="-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 Narrow"/>
                <a:cs typeface="Arial Narrow"/>
              </a:rPr>
              <a:t>службу»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0791" y="5170932"/>
            <a:ext cx="8657844" cy="10134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9644" y="5154167"/>
            <a:ext cx="8740140" cy="11094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8036" y="5198364"/>
            <a:ext cx="8567928" cy="9235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88036" y="5198364"/>
            <a:ext cx="8568055" cy="923925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0805" marR="83820" indent="534670" algn="just">
              <a:lnSpc>
                <a:spcPct val="100000"/>
              </a:lnSpc>
              <a:spcBef>
                <a:spcPts val="335"/>
              </a:spcBef>
            </a:pPr>
            <a:r>
              <a:rPr sz="1800" spc="-5" dirty="0">
                <a:solidFill>
                  <a:srgbClr val="001F5F"/>
                </a:solidFill>
                <a:latin typeface="Arial Narrow"/>
                <a:cs typeface="Arial Narrow"/>
              </a:rPr>
              <a:t>Забезпечення виконання норм законодавства </a:t>
            </a:r>
            <a:r>
              <a:rPr sz="1800" dirty="0">
                <a:solidFill>
                  <a:srgbClr val="001F5F"/>
                </a:solidFill>
                <a:latin typeface="Arial Narrow"/>
                <a:cs typeface="Arial Narrow"/>
              </a:rPr>
              <a:t>прямо </a:t>
            </a:r>
            <a:r>
              <a:rPr sz="1800" spc="-5" dirty="0">
                <a:solidFill>
                  <a:srgbClr val="001F5F"/>
                </a:solidFill>
                <a:latin typeface="Arial Narrow"/>
                <a:cs typeface="Arial Narrow"/>
              </a:rPr>
              <a:t>залежить від доброчесності особи.  Зважаючи </a:t>
            </a:r>
            <a:r>
              <a:rPr sz="1800" dirty="0">
                <a:solidFill>
                  <a:srgbClr val="001F5F"/>
                </a:solidFill>
                <a:latin typeface="Arial Narrow"/>
                <a:cs typeface="Arial Narrow"/>
              </a:rPr>
              <a:t>на те, </a:t>
            </a:r>
            <a:r>
              <a:rPr sz="1800" spc="-5" dirty="0">
                <a:solidFill>
                  <a:srgbClr val="001F5F"/>
                </a:solidFill>
                <a:latin typeface="Arial Narrow"/>
                <a:cs typeface="Arial Narrow"/>
              </a:rPr>
              <a:t>що </a:t>
            </a:r>
            <a:r>
              <a:rPr sz="1800" dirty="0">
                <a:solidFill>
                  <a:srgbClr val="001F5F"/>
                </a:solidFill>
                <a:latin typeface="Arial Narrow"/>
                <a:cs typeface="Arial Narrow"/>
              </a:rPr>
              <a:t>явища </a:t>
            </a:r>
            <a:r>
              <a:rPr sz="1800" spc="-5" dirty="0">
                <a:solidFill>
                  <a:srgbClr val="001F5F"/>
                </a:solidFill>
                <a:latin typeface="Arial Narrow"/>
                <a:cs typeface="Arial Narrow"/>
              </a:rPr>
              <a:t>корупції </a:t>
            </a:r>
            <a:r>
              <a:rPr sz="1800" dirty="0">
                <a:solidFill>
                  <a:srgbClr val="001F5F"/>
                </a:solidFill>
                <a:latin typeface="Arial Narrow"/>
                <a:cs typeface="Arial Narrow"/>
              </a:rPr>
              <a:t>та доброчесності </a:t>
            </a:r>
            <a:r>
              <a:rPr sz="1800" spc="-5" dirty="0">
                <a:solidFill>
                  <a:srgbClr val="001F5F"/>
                </a:solidFill>
                <a:latin typeface="Arial Narrow"/>
                <a:cs typeface="Arial Narrow"/>
              </a:rPr>
              <a:t>несумісні, формування доброчесності  унеможливлює прояви</a:t>
            </a:r>
            <a:r>
              <a:rPr sz="1800" spc="3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Arial Narrow"/>
                <a:cs typeface="Arial Narrow"/>
              </a:rPr>
              <a:t>корупції.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Державна </a:t>
            </a:r>
            <a:r>
              <a:rPr dirty="0"/>
              <a:t>служба морського та річкового </a:t>
            </a:r>
            <a:r>
              <a:rPr spc="-5" dirty="0"/>
              <a:t>транспорту</a:t>
            </a:r>
            <a:r>
              <a:rPr spc="-25" dirty="0"/>
              <a:t> </a:t>
            </a:r>
            <a:r>
              <a:rPr dirty="0"/>
              <a:t>України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731</Words>
  <Application>Microsoft Office PowerPoint</Application>
  <PresentationFormat>Экран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Доброчесність як необхідна морально-етична складова  діяльності державного службовця.</vt:lpstr>
      <vt:lpstr>Частиною правового статусу  державного  службовця є зобов’язання дотримуватися принципів  державної служби та правил етичної поведінки.</vt:lpstr>
      <vt:lpstr>верховенство права</vt:lpstr>
      <vt:lpstr>Презентация PowerPoint</vt:lpstr>
      <vt:lpstr>Презентация PowerPoint</vt:lpstr>
      <vt:lpstr>Щоб не відбулося підміни понять і не втратився первинний зміст поняття</vt:lpstr>
      <vt:lpstr>Презентация PowerPoint</vt:lpstr>
      <vt:lpstr>Презентация PowerPoint</vt:lpstr>
      <vt:lpstr> Відповідно до статті 50 Закону України  «Про державну службу»</vt:lpstr>
      <vt:lpstr>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 Степанов</dc:creator>
  <cp:lastModifiedBy>Владелец</cp:lastModifiedBy>
  <cp:revision>1</cp:revision>
  <dcterms:created xsi:type="dcterms:W3CDTF">2020-12-18T20:35:27Z</dcterms:created>
  <dcterms:modified xsi:type="dcterms:W3CDTF">2021-09-02T21:34:42Z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2020-06-26T00:00:00Z</vt:filetime>
  </property>
  <property fmtid="{D5CDD505-2E9C-101B-9397-08002B2CF9AE}" pid="3" name="Creator">
    <vt:lpwstr>ABBYY FineReader 15</vt:lpwstr>
  </property>
  <property fmtid="{D5CDD505-2E9C-101B-9397-08002B2CF9AE}" pid="4" name="LastSaved">
    <vt:filetime>2020-12-18T00:00:00Z</vt:filetime>
  </property>
</Properties>
</file>