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4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6250" y="1482570"/>
            <a:ext cx="8361229" cy="3300754"/>
          </a:xfrm>
        </p:spPr>
        <p:txBody>
          <a:bodyPr/>
          <a:lstStyle/>
          <a:p>
            <a:pPr algn="ctr"/>
            <a:r>
              <a:rPr lang="uk-UA" sz="6600" b="1" dirty="0" smtClean="0"/>
              <a:t>Інформаційно-цифрові технології в початковій освіті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23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844" y="1165194"/>
            <a:ext cx="9601200" cy="7612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МЕТА КУРСУ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653" y="2612953"/>
            <a:ext cx="9977664" cy="4322685"/>
          </a:xfrm>
        </p:spPr>
        <p:txBody>
          <a:bodyPr>
            <a:normAutofit/>
          </a:bodyPr>
          <a:lstStyle/>
          <a:p>
            <a:pPr algn="just"/>
            <a:r>
              <a:rPr lang="uk-UA" sz="2800" i="1" dirty="0"/>
              <a:t>Метою курсу є формування у студентів уявлення про особливості використання сучасних інформаційно-цифрових технологій в освітньому процесі початкової школи, специфіку моделювання сучасного інформаційного простору в початковій освіта та формування інформативної компетентності майбутніх вчителів початкової школи.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2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018" y="1009179"/>
            <a:ext cx="8761413" cy="706964"/>
          </a:xfrm>
        </p:spPr>
        <p:txBody>
          <a:bodyPr/>
          <a:lstStyle/>
          <a:p>
            <a:pPr algn="ctr"/>
            <a:r>
              <a:rPr lang="uk-UA" sz="4800" b="1" dirty="0" smtClean="0"/>
              <a:t>Завдання курсу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712" y="2692030"/>
            <a:ext cx="10524478" cy="3977196"/>
          </a:xfrm>
        </p:spPr>
        <p:txBody>
          <a:bodyPr>
            <a:noAutofit/>
          </a:bodyPr>
          <a:lstStyle/>
          <a:p>
            <a:pPr lvl="0"/>
            <a:r>
              <a:rPr lang="uk-UA" sz="2000" dirty="0"/>
              <a:t>засвоїти основні поняття про сучасні інформаційно-цифрові технології;</a:t>
            </a:r>
            <a:endParaRPr lang="ru-RU" sz="2000" dirty="0"/>
          </a:p>
          <a:p>
            <a:pPr lvl="0"/>
            <a:r>
              <a:rPr lang="uk-UA" sz="2000" dirty="0"/>
              <a:t>набути умінь та навичок ефективно використовувати цифрові освітні ресурси у навчальній діяльності;</a:t>
            </a:r>
            <a:endParaRPr lang="ru-RU" sz="2000" dirty="0"/>
          </a:p>
          <a:p>
            <a:pPr lvl="0"/>
            <a:r>
              <a:rPr lang="uk-UA" sz="2000" dirty="0"/>
              <a:t>отримати знання, уміння і набуття навичок, необхідних для використання новітніх інформаційних технологій навчання в початковій освіті;</a:t>
            </a:r>
            <a:endParaRPr lang="ru-RU" sz="2000" dirty="0"/>
          </a:p>
          <a:p>
            <a:pPr lvl="0"/>
            <a:r>
              <a:rPr lang="uk-UA" sz="2000" dirty="0"/>
              <a:t>сформувати вміння використання набутих знань, умінь та навичок для створення освітніх ресурсів;</a:t>
            </a:r>
            <a:endParaRPr lang="ru-RU" sz="2000" dirty="0"/>
          </a:p>
          <a:p>
            <a:pPr lvl="0"/>
            <a:r>
              <a:rPr lang="uk-UA" sz="2000" dirty="0"/>
              <a:t>ознайомитися з сучасними прийомами і методами використання хмарних технологій для реалізації освітніх завдань в початковій школі</a:t>
            </a:r>
            <a:r>
              <a:rPr lang="uk-UA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78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6997" y="1160099"/>
            <a:ext cx="8761413" cy="706964"/>
          </a:xfrm>
        </p:spPr>
        <p:txBody>
          <a:bodyPr/>
          <a:lstStyle/>
          <a:p>
            <a:r>
              <a:rPr lang="uk-UA" b="1" dirty="0"/>
              <a:t>У 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948220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000" dirty="0"/>
              <a:t>організовувати освітній процес у закладах початкової освіти з використанням сучасних засобів, методів, прийомів, технологій;</a:t>
            </a:r>
            <a:endParaRPr lang="ru-RU" sz="2000" dirty="0"/>
          </a:p>
          <a:p>
            <a:pPr lvl="0"/>
            <a:r>
              <a:rPr lang="uk-UA" sz="2000" dirty="0"/>
              <a:t>здійснювати методичний супровід освітньої діяльності початкової ланки освіти;</a:t>
            </a:r>
            <a:endParaRPr lang="ru-RU" sz="2000" dirty="0"/>
          </a:p>
          <a:p>
            <a:pPr lvl="0"/>
            <a:r>
              <a:rPr lang="uk-UA" sz="2000" dirty="0"/>
              <a:t>використовувати широкий спектр форм, засобів, методів самоосвіти і самовдосконалення;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sz="2000" dirty="0"/>
              <a:t>залучати до інноваційної діяльності однодумців, активізувати колектив професіоналів до продукування й обговорення креативних ідей і їх успішного втілення;</a:t>
            </a:r>
            <a:endParaRPr lang="ru-RU" sz="2000" dirty="0"/>
          </a:p>
          <a:p>
            <a:pPr lvl="0"/>
            <a:r>
              <a:rPr lang="uk-UA" sz="2000" dirty="0"/>
              <a:t>використовувати сучасні інформаційно-комунікаційні технології для професійної самоосвіти та особистісного </a:t>
            </a:r>
            <a:r>
              <a:rPr lang="uk-UA" sz="2000" dirty="0" smtClean="0"/>
              <a:t>зростання.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2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18561"/>
            <a:ext cx="8761413" cy="1307893"/>
          </a:xfrm>
        </p:spPr>
        <p:txBody>
          <a:bodyPr/>
          <a:lstStyle/>
          <a:p>
            <a:pPr algn="ctr"/>
            <a:r>
              <a:rPr lang="uk-UA" b="1" dirty="0"/>
              <a:t>Відвідування занять.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Регуляція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257" y="2452579"/>
            <a:ext cx="10279485" cy="408138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i="1" dirty="0"/>
              <a:t>Відвідування усіх занять є </a:t>
            </a:r>
            <a:r>
              <a:rPr lang="uk-UA" sz="2400" b="1" i="1" dirty="0"/>
              <a:t>обов’язковим</a:t>
            </a:r>
            <a:r>
              <a:rPr lang="uk-UA" sz="2400" i="1" dirty="0"/>
              <a:t>. Студенти, які за певних обставин не можуть відвідувати практичні заняття регулярно, мусять впродовж тижня узгодити із викладачем графік індивідуального відпрацювання пропущених занять.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Окремі </a:t>
            </a:r>
            <a:r>
              <a:rPr lang="uk-UA" sz="2400" i="1" dirty="0"/>
              <a:t>пропущенні завдання мають бути відпрацьовані на найближчій консультації впродовж тижня після пропуску.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Відпрацювання </a:t>
            </a:r>
            <a:r>
              <a:rPr lang="uk-UA" sz="2400" i="1" dirty="0"/>
              <a:t>практичних занять здійснюється шляхом виконання студентом усіх завдань відповідно до плану заняття та їх презентація на співбесіді.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Політика академічної </a:t>
            </a:r>
            <a:r>
              <a:rPr lang="uk-UA" b="1" dirty="0" smtClean="0"/>
              <a:t>доброчесності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5601" cy="34163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uk-UA" sz="2000" i="1" dirty="0"/>
              <a:t>Кожний студент </a:t>
            </a:r>
            <a:r>
              <a:rPr lang="uk-UA" sz="2000" b="1" i="1" dirty="0"/>
              <a:t>зобов’язаний</a:t>
            </a:r>
            <a:r>
              <a:rPr lang="uk-UA" sz="2000" i="1" dirty="0"/>
              <a:t> дотримуватися принципів академічної доброчесності.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Письмові </a:t>
            </a:r>
            <a:r>
              <a:rPr lang="uk-UA" sz="2000" i="1" dirty="0"/>
              <a:t>завдання з використанням часткових або повнотекстових запозичень з інших робіт без зазначення авторства – це плагіат. Використання будь-якої інформації (текст, фото, ілюстрації тощо) мають бути правильно процитовані з посиланням на першоджерела.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До </a:t>
            </a:r>
            <a:r>
              <a:rPr lang="uk-UA" sz="2000" i="1" dirty="0"/>
              <a:t>студентів, у роботах яких буде виявлено списування, плагіат чи інші прояви недоброчесної поведінки можуть бути застосовані різні дисциплінарні </a:t>
            </a:r>
            <a:r>
              <a:rPr lang="uk-UA" sz="2000" i="1" dirty="0" smtClean="0"/>
              <a:t>заходи. </a:t>
            </a:r>
          </a:p>
          <a:p>
            <a:pPr marL="0" indent="355600" algn="just">
              <a:buNone/>
            </a:pPr>
            <a:r>
              <a:rPr lang="uk-UA" sz="2000" i="1" dirty="0" smtClean="0"/>
              <a:t>Роботи</a:t>
            </a:r>
            <a:r>
              <a:rPr lang="uk-UA" sz="2000" i="1" dirty="0"/>
              <a:t>, у яких виявлено ознаки плагіату, до розгляду не приймаються і відхиляються без права перескладання.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11</TotalTime>
  <Words>351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Ион (конференц-зал)</vt:lpstr>
      <vt:lpstr>Інформаційно-цифрові технології в початковій освіті</vt:lpstr>
      <vt:lpstr>МЕТА КУРСУ </vt:lpstr>
      <vt:lpstr>Завдання курсу</vt:lpstr>
      <vt:lpstr>У разі успішного завершення курсу студент зможе: </vt:lpstr>
      <vt:lpstr>Відвідування занять.  Регуляція пропусків</vt:lpstr>
      <vt:lpstr>Політика академічної доброчесності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Педагогіка та психологія вищої школи</dc:title>
  <dc:creator>Home-PC</dc:creator>
  <cp:lastModifiedBy>Home-PC</cp:lastModifiedBy>
  <cp:revision>4</cp:revision>
  <dcterms:created xsi:type="dcterms:W3CDTF">2020-08-26T11:19:41Z</dcterms:created>
  <dcterms:modified xsi:type="dcterms:W3CDTF">2020-10-18T15:44:51Z</dcterms:modified>
</cp:coreProperties>
</file>