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9" r:id="rId4"/>
    <p:sldId id="273" r:id="rId5"/>
    <p:sldId id="260" r:id="rId6"/>
    <p:sldId id="262" r:id="rId7"/>
    <p:sldId id="264" r:id="rId8"/>
    <p:sldId id="271" r:id="rId9"/>
    <p:sldId id="272"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72" y="9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t>30.12.2021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E0F81A8-8717-4D7E-B2E3-FDE21CA75E4C}" type="datetimeFigureOut">
              <a:rPr lang="ru-RU" smtClean="0"/>
              <a:t>30.12.2021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115CF5-FF33-45FE-84D3-BAE421BB8BF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E0F81A8-8717-4D7E-B2E3-FDE21CA75E4C}" type="datetimeFigureOut">
              <a:rPr lang="ru-RU" smtClean="0"/>
              <a:t>30.12.2021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115CF5-FF33-45FE-84D3-BAE421BB8BF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E0F81A8-8717-4D7E-B2E3-FDE21CA75E4C}" type="datetimeFigureOut">
              <a:rPr lang="ru-RU" smtClean="0"/>
              <a:t>30.12.2021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115CF5-FF33-45FE-84D3-BAE421BB8BF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E0F81A8-8717-4D7E-B2E3-FDE21CA75E4C}" type="datetimeFigureOut">
              <a:rPr lang="ru-RU" smtClean="0"/>
              <a:t>30.12.2021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115CF5-FF33-45FE-84D3-BAE421BB8BF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E0F81A8-8717-4D7E-B2E3-FDE21CA75E4C}" type="datetimeFigureOut">
              <a:rPr lang="ru-RU" smtClean="0"/>
              <a:t>30.12.2021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115CF5-FF33-45FE-84D3-BAE421BB8BF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E0F81A8-8717-4D7E-B2E3-FDE21CA75E4C}" type="datetimeFigureOut">
              <a:rPr lang="ru-RU" smtClean="0"/>
              <a:t>30.12.2021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115CF5-FF33-45FE-84D3-BAE421BB8BF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E0F81A8-8717-4D7E-B2E3-FDE21CA75E4C}" type="datetimeFigureOut">
              <a:rPr lang="ru-RU" smtClean="0"/>
              <a:t>30.12.2021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B115CF5-FF33-45FE-84D3-BAE421BB8BF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E0F81A8-8717-4D7E-B2E3-FDE21CA75E4C}" type="datetimeFigureOut">
              <a:rPr lang="ru-RU" smtClean="0"/>
              <a:t>30.12.2021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115CF5-FF33-45FE-84D3-BAE421BB8BF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0F81A8-8717-4D7E-B2E3-FDE21CA75E4C}" type="datetimeFigureOut">
              <a:rPr lang="ru-RU" smtClean="0"/>
              <a:t>30.12.2021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B115CF5-FF33-45FE-84D3-BAE421BB8BF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E0F81A8-8717-4D7E-B2E3-FDE21CA75E4C}" type="datetimeFigureOut">
              <a:rPr lang="ru-RU" smtClean="0"/>
              <a:t>30.12.2021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115CF5-FF33-45FE-84D3-BAE421BB8BF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E0F81A8-8717-4D7E-B2E3-FDE21CA75E4C}" type="datetimeFigureOut">
              <a:rPr lang="ru-RU" smtClean="0"/>
              <a:t>30.12.2021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115CF5-FF33-45FE-84D3-BAE421BB8BF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F81A8-8717-4D7E-B2E3-FDE21CA75E4C}" type="datetimeFigureOut">
              <a:rPr lang="ru-RU" smtClean="0"/>
              <a:t>30.12.2021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15CF5-FF33-45FE-84D3-BAE421BB8BF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8425" y="1091565"/>
            <a:ext cx="9455150" cy="4674870"/>
          </a:xfrm>
        </p:spPr>
        <p:txBody>
          <a:bodyPr>
            <a:normAutofit fontScale="90000"/>
          </a:bodyPr>
          <a:lstStyle/>
          <a:p>
            <a:r>
              <a:rPr lang="uk-UA" altLang="en-US" sz="5335" b="1" i="1" dirty="0">
                <a:solidFill>
                  <a:srgbClr val="002060"/>
                </a:solidFill>
                <a:effectLst>
                  <a:outerShdw blurRad="38100" dist="38100" dir="2700000" algn="tl">
                    <a:srgbClr val="000000">
                      <a:alpha val="43137"/>
                    </a:srgbClr>
                  </a:outerShdw>
                </a:effectLst>
                <a:latin typeface="Brush Script MT" panose="03060802040406070304" pitchFamily="66" charset="0"/>
              </a:rPr>
              <a:t>Презентація на тему : “Аналіз ефективності використання трудових ресурсів і фонду оплати праці”</a:t>
            </a:r>
            <a:br>
              <a:rPr lang="uk-UA" altLang="en-US" sz="5335" b="1" i="1" dirty="0">
                <a:solidFill>
                  <a:srgbClr val="002060"/>
                </a:solidFill>
                <a:effectLst>
                  <a:outerShdw blurRad="38100" dist="38100" dir="2700000" algn="tl">
                    <a:srgbClr val="000000">
                      <a:alpha val="43137"/>
                    </a:srgbClr>
                  </a:outerShdw>
                </a:effectLst>
                <a:latin typeface="Brush Script MT" panose="03060802040406070304" pitchFamily="66" charset="0"/>
              </a:rPr>
            </a:br>
            <a:br>
              <a:rPr lang="uk-UA" altLang="en-US" sz="5335" b="1" i="1">
                <a:solidFill>
                  <a:srgbClr val="002060"/>
                </a:solidFill>
                <a:effectLst>
                  <a:outerShdw blurRad="38100" dist="38100" dir="2700000" algn="tl">
                    <a:srgbClr val="000000">
                      <a:alpha val="43137"/>
                    </a:srgbClr>
                  </a:outerShdw>
                </a:effectLst>
                <a:latin typeface="Brush Script MT" panose="03060802040406070304" pitchFamily="66" charset="0"/>
              </a:rPr>
            </a:br>
            <a:endParaRPr lang="uk-UA" altLang="en-US" sz="5335" b="1" i="1" dirty="0">
              <a:solidFill>
                <a:srgbClr val="002060"/>
              </a:solidFill>
              <a:effectLst>
                <a:outerShdw blurRad="38100" dist="38100" dir="2700000" algn="tl">
                  <a:srgbClr val="000000">
                    <a:alpha val="43137"/>
                  </a:srgbClr>
                </a:outerShdw>
              </a:effectLst>
              <a:latin typeface="Brush Script MT" panose="030608020404060703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Текстовое поле 29"/>
          <p:cNvSpPr txBox="1"/>
          <p:nvPr/>
        </p:nvSpPr>
        <p:spPr>
          <a:xfrm>
            <a:off x="4794885" y="982345"/>
            <a:ext cx="6845935" cy="4892675"/>
          </a:xfrm>
          <a:prstGeom prst="rect">
            <a:avLst/>
          </a:prstGeom>
          <a:noFill/>
        </p:spPr>
        <p:txBody>
          <a:bodyPr wrap="square" rtlCol="0">
            <a:spAutoFit/>
          </a:bodyPr>
          <a:lstStyle/>
          <a:p>
            <a:pPr algn="ctr"/>
            <a:r>
              <a:rPr lang="uk-UA" altLang="ru-RU" sz="2400" b="1" i="1">
                <a:solidFill>
                  <a:srgbClr val="002060"/>
                </a:solidFill>
                <a:effectLst>
                  <a:outerShdw blurRad="38100" dist="38100" dir="2700000" algn="tl">
                    <a:srgbClr val="000000">
                      <a:alpha val="43137"/>
                    </a:srgbClr>
                  </a:outerShdw>
                </a:effectLst>
              </a:rPr>
              <a:t>ЗМІСТ</a:t>
            </a:r>
          </a:p>
          <a:p>
            <a:pPr algn="ctr"/>
            <a:endParaRPr lang="uk-UA" altLang="ru-RU" sz="2400" b="1" i="1">
              <a:solidFill>
                <a:srgbClr val="002060"/>
              </a:solidFill>
              <a:effectLst>
                <a:outerShdw blurRad="38100" dist="38100" dir="2700000" algn="tl">
                  <a:srgbClr val="000000">
                    <a:alpha val="43137"/>
                  </a:srgbClr>
                </a:outerShdw>
              </a:effectLst>
            </a:endParaRPr>
          </a:p>
          <a:p>
            <a:r>
              <a:rPr lang="uk-UA" altLang="ru-RU" sz="2400" b="1" i="1">
                <a:solidFill>
                  <a:srgbClr val="002060"/>
                </a:solidFill>
                <a:effectLst>
                  <a:outerShdw blurRad="38100" dist="38100" dir="2700000" algn="tl">
                    <a:srgbClr val="000000">
                      <a:alpha val="43137"/>
                    </a:srgbClr>
                  </a:outerShdw>
                </a:effectLst>
              </a:rPr>
              <a:t>1.Завдання та інформаційна база економічного аналізу.</a:t>
            </a:r>
          </a:p>
          <a:p>
            <a:r>
              <a:rPr lang="uk-UA" altLang="ru-RU" sz="2400" b="1" i="1">
                <a:solidFill>
                  <a:srgbClr val="002060"/>
                </a:solidFill>
                <a:effectLst>
                  <a:outerShdw blurRad="38100" dist="38100" dir="2700000" algn="tl">
                    <a:srgbClr val="000000">
                      <a:alpha val="43137"/>
                    </a:srgbClr>
                  </a:outerShdw>
                </a:effectLst>
              </a:rPr>
              <a:t>2.Аналіз забезпеченості підприємства трудовими ресурсами.</a:t>
            </a:r>
          </a:p>
          <a:p>
            <a:r>
              <a:rPr lang="uk-UA" altLang="ru-RU" sz="2400" b="1" i="1">
                <a:solidFill>
                  <a:srgbClr val="002060"/>
                </a:solidFill>
                <a:effectLst>
                  <a:outerShdw blurRad="38100" dist="38100" dir="2700000" algn="tl">
                    <a:srgbClr val="000000">
                      <a:alpha val="43137"/>
                    </a:srgbClr>
                  </a:outerShdw>
                </a:effectLst>
              </a:rPr>
              <a:t>3.Аналіз ефективності використання робочого часу.</a:t>
            </a:r>
          </a:p>
          <a:p>
            <a:r>
              <a:rPr lang="uk-UA" altLang="ru-RU" sz="2400" b="1" i="1">
                <a:solidFill>
                  <a:srgbClr val="002060"/>
                </a:solidFill>
                <a:effectLst>
                  <a:outerShdw blurRad="38100" dist="38100" dir="2700000" algn="tl">
                    <a:srgbClr val="000000">
                      <a:alpha val="43137"/>
                    </a:srgbClr>
                  </a:outerShdw>
                </a:effectLst>
              </a:rPr>
              <a:t>4.Аналіз продуктивності праці.</a:t>
            </a:r>
          </a:p>
          <a:p>
            <a:r>
              <a:rPr lang="uk-UA" altLang="ru-RU" sz="2400" b="1" i="1">
                <a:solidFill>
                  <a:srgbClr val="002060"/>
                </a:solidFill>
                <a:effectLst>
                  <a:outerShdw blurRad="38100" dist="38100" dir="2700000" algn="tl">
                    <a:srgbClr val="000000">
                      <a:alpha val="43137"/>
                    </a:srgbClr>
                  </a:outerShdw>
                </a:effectLst>
              </a:rPr>
              <a:t>5.Аналіз використання фонду оплати праці.</a:t>
            </a:r>
          </a:p>
          <a:p>
            <a:r>
              <a:rPr lang="uk-UA" altLang="ru-RU" sz="2400" b="1" i="1">
                <a:solidFill>
                  <a:srgbClr val="002060"/>
                </a:solidFill>
                <a:effectLst>
                  <a:outerShdw blurRad="38100" dist="38100" dir="2700000" algn="tl">
                    <a:srgbClr val="000000">
                      <a:alpha val="43137"/>
                    </a:srgbClr>
                  </a:outerShdw>
                </a:effectLst>
              </a:rPr>
              <a:t>6.Аналіз впливу трудових чинників на обсяг виробленої продукції.</a:t>
            </a:r>
          </a:p>
          <a:p>
            <a:r>
              <a:rPr lang="uk-UA" altLang="ru-RU" sz="2400" b="1" i="1">
                <a:solidFill>
                  <a:srgbClr val="002060"/>
                </a:solidFill>
                <a:effectLst>
                  <a:outerShdw blurRad="38100" dist="38100" dir="2700000" algn="tl">
                    <a:srgbClr val="000000">
                      <a:alpha val="43137"/>
                    </a:srgbClr>
                  </a:outerShdw>
                </a:effectLst>
              </a:rPr>
              <a:t>7.Аналіз рентабельності персоналу.</a:t>
            </a:r>
          </a:p>
        </p:txBody>
      </p:sp>
      <p:pic>
        <p:nvPicPr>
          <p:cNvPr id="100" name="Замещающее содержимое 99"/>
          <p:cNvPicPr>
            <a:picLocks noGrp="1"/>
          </p:cNvPicPr>
          <p:nvPr>
            <p:ph sz="half" idx="2"/>
          </p:nvPr>
        </p:nvPicPr>
        <p:blipFill>
          <a:blip r:embed="rId2">
            <a:clrChange>
              <a:clrFrom>
                <a:srgbClr val="FEFEFE">
                  <a:alpha val="100000"/>
                </a:srgbClr>
              </a:clrFrom>
              <a:clrTo>
                <a:srgbClr val="FEFEFE">
                  <a:alpha val="100000"/>
                  <a:alpha val="0"/>
                </a:srgbClr>
              </a:clrTo>
            </a:clrChange>
          </a:blip>
          <a:stretch>
            <a:fillRect/>
          </a:stretch>
        </p:blipFill>
        <p:spPr>
          <a:xfrm>
            <a:off x="0" y="2335530"/>
            <a:ext cx="4794885" cy="452247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Текстовое поле 29"/>
          <p:cNvSpPr txBox="1"/>
          <p:nvPr/>
        </p:nvSpPr>
        <p:spPr>
          <a:xfrm>
            <a:off x="2673350" y="281940"/>
            <a:ext cx="6845935" cy="583565"/>
          </a:xfrm>
          <a:prstGeom prst="rect">
            <a:avLst/>
          </a:prstGeom>
          <a:noFill/>
        </p:spPr>
        <p:txBody>
          <a:bodyPr wrap="square" rtlCol="0">
            <a:spAutoFit/>
          </a:bodyPr>
          <a:lstStyle/>
          <a:p>
            <a:pPr algn="ctr"/>
            <a:r>
              <a:rPr lang="uk-UA" altLang="ru-RU" sz="3200" b="1" i="1">
                <a:solidFill>
                  <a:srgbClr val="002060"/>
                </a:solidFill>
                <a:effectLst>
                  <a:outerShdw blurRad="38100" dist="38100" dir="2700000" algn="tl">
                    <a:srgbClr val="000000">
                      <a:alpha val="43137"/>
                    </a:srgbClr>
                  </a:outerShdw>
                </a:effectLst>
              </a:rPr>
              <a:t>Ключові терміни та поняття:</a:t>
            </a:r>
          </a:p>
        </p:txBody>
      </p:sp>
      <p:sp>
        <p:nvSpPr>
          <p:cNvPr id="4" name="Текстовое поле 3"/>
          <p:cNvSpPr txBox="1"/>
          <p:nvPr/>
        </p:nvSpPr>
        <p:spPr>
          <a:xfrm>
            <a:off x="1518285" y="1213485"/>
            <a:ext cx="6045200" cy="5262245"/>
          </a:xfrm>
          <a:prstGeom prst="rect">
            <a:avLst/>
          </a:prstGeom>
          <a:noFill/>
        </p:spPr>
        <p:txBody>
          <a:bodyPr wrap="square" rtlCol="0">
            <a:spAutoFit/>
          </a:bodyPr>
          <a:lstStyle/>
          <a:p>
            <a:r>
              <a:rPr lang="uk-UA" altLang="ru-RU" sz="2400" b="1" i="1">
                <a:solidFill>
                  <a:srgbClr val="002060"/>
                </a:solidFill>
                <a:effectLst>
                  <a:outerShdw blurRad="38100" dist="38100" dir="2700000" algn="tl">
                    <a:srgbClr val="000000">
                      <a:alpha val="43137"/>
                    </a:srgbClr>
                  </a:outerShdw>
                </a:effectLst>
              </a:rPr>
              <a:t>Трудові ресурси – це частина працездатного населення, що за своїми віковими, фізичними, освітніми даними відповідає певній сфері діяльності.</a:t>
            </a:r>
          </a:p>
          <a:p>
            <a:endParaRPr lang="uk-UA" altLang="ru-RU" sz="2400" b="1" i="1">
              <a:solidFill>
                <a:srgbClr val="002060"/>
              </a:solidFill>
              <a:effectLst>
                <a:outerShdw blurRad="38100" dist="38100" dir="2700000" algn="tl">
                  <a:srgbClr val="000000">
                    <a:alpha val="43137"/>
                  </a:srgbClr>
                </a:outerShdw>
              </a:effectLst>
            </a:endParaRPr>
          </a:p>
          <a:p>
            <a:r>
              <a:rPr lang="uk-UA" altLang="ru-RU" sz="2400" b="1" i="1">
                <a:solidFill>
                  <a:srgbClr val="002060"/>
                </a:solidFill>
                <a:effectLst>
                  <a:outerShdw blurRad="38100" dist="38100" dir="2700000" algn="tl">
                    <a:srgbClr val="000000">
                      <a:alpha val="43137"/>
                    </a:srgbClr>
                  </a:outerShdw>
                </a:effectLst>
              </a:rPr>
              <a:t>Працівники підприємства за характером участі у процесі виробництва розподіляються на працівників основної діяльності (робітники, інженерно- технічний персонал – ІТП, службовці, молодший обслуговуючий персонал – МОП, учні, персонал охорони) і невиробничий персонал, що зайнятий в обслуговуючих та інших підрозділах.</a:t>
            </a:r>
          </a:p>
        </p:txBody>
      </p:sp>
      <p:pic>
        <p:nvPicPr>
          <p:cNvPr id="100" name="Замещающее содержимое 99"/>
          <p:cNvPicPr>
            <a:picLocks noGrp="1"/>
          </p:cNvPicPr>
          <p:nvPr>
            <p:ph idx="1"/>
          </p:nvPr>
        </p:nvPicPr>
        <p:blipFill>
          <a:blip r:embed="rId2">
            <a:clrChange>
              <a:clrFrom>
                <a:srgbClr val="FFFFFF">
                  <a:alpha val="100000"/>
                </a:srgbClr>
              </a:clrFrom>
              <a:clrTo>
                <a:srgbClr val="FFFFFF">
                  <a:alpha val="100000"/>
                  <a:alpha val="0"/>
                </a:srgbClr>
              </a:clrTo>
            </a:clrChange>
          </a:blip>
          <a:stretch>
            <a:fillRect/>
          </a:stretch>
        </p:blipFill>
        <p:spPr>
          <a:xfrm>
            <a:off x="7839710" y="1955800"/>
            <a:ext cx="4652010" cy="49022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Текстовое поле 29"/>
          <p:cNvSpPr txBox="1"/>
          <p:nvPr/>
        </p:nvSpPr>
        <p:spPr>
          <a:xfrm>
            <a:off x="581660" y="683895"/>
            <a:ext cx="7624445" cy="4154170"/>
          </a:xfrm>
          <a:prstGeom prst="rect">
            <a:avLst/>
          </a:prstGeom>
          <a:noFill/>
        </p:spPr>
        <p:txBody>
          <a:bodyPr wrap="square" rtlCol="0">
            <a:spAutoFit/>
          </a:bodyPr>
          <a:lstStyle/>
          <a:p>
            <a:pPr algn="l"/>
            <a:r>
              <a:rPr lang="uk-UA" altLang="ru-RU" sz="2400" b="1" i="1">
                <a:solidFill>
                  <a:srgbClr val="002060"/>
                </a:solidFill>
                <a:effectLst>
                  <a:outerShdw blurRad="38100" dist="38100" dir="2700000" algn="tl">
                    <a:srgbClr val="000000">
                      <a:alpha val="43137"/>
                    </a:srgbClr>
                  </a:outerShdw>
                </a:effectLst>
              </a:rPr>
              <a:t>Оцінка персоналу – це цілеспрямоване порівняння певних характеристик працівників з відповідними параметрами, вимогами.</a:t>
            </a:r>
          </a:p>
          <a:p>
            <a:pPr algn="l"/>
            <a:endParaRPr lang="uk-UA" altLang="ru-RU" sz="2400" b="1" i="1">
              <a:solidFill>
                <a:srgbClr val="002060"/>
              </a:solidFill>
              <a:effectLst>
                <a:outerShdw blurRad="38100" dist="38100" dir="2700000" algn="tl">
                  <a:srgbClr val="000000">
                    <a:alpha val="43137"/>
                  </a:srgbClr>
                </a:outerShdw>
              </a:effectLst>
            </a:endParaRPr>
          </a:p>
          <a:p>
            <a:pPr algn="l"/>
            <a:r>
              <a:rPr lang="uk-UA" altLang="ru-RU" sz="2400" b="1" i="1">
                <a:solidFill>
                  <a:srgbClr val="002060"/>
                </a:solidFill>
                <a:effectLst>
                  <a:outerShdw blurRad="38100" dist="38100" dir="2700000" algn="tl">
                    <a:srgbClr val="000000">
                      <a:alpha val="43137"/>
                    </a:srgbClr>
                  </a:outerShdw>
                </a:effectLst>
              </a:rPr>
              <a:t>Коефіцієнт прийому – розраховується як відношення кількості прийнятого персоналу на роботу до середньоспискової чисельності персоналу.</a:t>
            </a:r>
          </a:p>
          <a:p>
            <a:pPr algn="l"/>
            <a:endParaRPr lang="uk-UA" altLang="ru-RU" sz="2400" b="1" i="1">
              <a:solidFill>
                <a:srgbClr val="002060"/>
              </a:solidFill>
              <a:effectLst>
                <a:outerShdw blurRad="38100" dist="38100" dir="2700000" algn="tl">
                  <a:srgbClr val="000000">
                    <a:alpha val="43137"/>
                  </a:srgbClr>
                </a:outerShdw>
              </a:effectLst>
            </a:endParaRPr>
          </a:p>
          <a:p>
            <a:pPr algn="l"/>
            <a:r>
              <a:rPr lang="uk-UA" altLang="ru-RU" sz="2400" b="1" i="1">
                <a:solidFill>
                  <a:srgbClr val="002060"/>
                </a:solidFill>
                <a:effectLst>
                  <a:outerShdw blurRad="38100" dist="38100" dir="2700000" algn="tl">
                    <a:srgbClr val="000000">
                      <a:alpha val="43137"/>
                    </a:srgbClr>
                  </a:outerShdw>
                </a:effectLst>
              </a:rPr>
              <a:t>Коефіцієнт вибуття – розраховується як відношення кількості звільнених робітників до середньоспискової чисельності персоналу.</a:t>
            </a:r>
          </a:p>
        </p:txBody>
      </p:sp>
      <p:pic>
        <p:nvPicPr>
          <p:cNvPr id="103" name="Замещающее содержимое 102"/>
          <p:cNvPicPr>
            <a:picLocks noGrp="1"/>
          </p:cNvPicPr>
          <p:nvPr>
            <p:ph idx="1"/>
          </p:nvPr>
        </p:nvPicPr>
        <p:blipFill>
          <a:blip r:embed="rId2">
            <a:clrChange>
              <a:clrFrom>
                <a:srgbClr val="FFFFFF">
                  <a:alpha val="100000"/>
                </a:srgbClr>
              </a:clrFrom>
              <a:clrTo>
                <a:srgbClr val="FFFFFF">
                  <a:alpha val="100000"/>
                  <a:alpha val="0"/>
                </a:srgbClr>
              </a:clrTo>
            </a:clrChange>
          </a:blip>
          <a:stretch>
            <a:fillRect/>
          </a:stretch>
        </p:blipFill>
        <p:spPr>
          <a:xfrm flipH="1">
            <a:off x="6126480" y="1609090"/>
            <a:ext cx="6065520" cy="524891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Текстовое поле 29"/>
          <p:cNvSpPr txBox="1"/>
          <p:nvPr/>
        </p:nvSpPr>
        <p:spPr>
          <a:xfrm>
            <a:off x="4463415" y="797560"/>
            <a:ext cx="7074535" cy="5262245"/>
          </a:xfrm>
          <a:prstGeom prst="rect">
            <a:avLst/>
          </a:prstGeom>
          <a:noFill/>
        </p:spPr>
        <p:txBody>
          <a:bodyPr wrap="square" rtlCol="0">
            <a:spAutoFit/>
          </a:bodyPr>
          <a:lstStyle/>
          <a:p>
            <a:r>
              <a:rPr lang="uk-UA" altLang="ru-RU" sz="2400" b="1" i="1">
                <a:solidFill>
                  <a:srgbClr val="002060"/>
                </a:solidFill>
                <a:effectLst>
                  <a:outerShdw blurRad="38100" dist="38100" dir="2700000" algn="tl">
                    <a:srgbClr val="000000">
                      <a:alpha val="43137"/>
                    </a:srgbClr>
                  </a:outerShdw>
                </a:effectLst>
              </a:rPr>
              <a:t>Коефіцієнт плинності кадрів –розраховується як відношення кількості звільнених за власним бажанням та порушенням трудової дисципліни до середньоспискової чисельності персоналу.</a:t>
            </a:r>
          </a:p>
          <a:p>
            <a:endParaRPr lang="uk-UA" altLang="ru-RU" sz="2400" b="1" i="1">
              <a:solidFill>
                <a:srgbClr val="002060"/>
              </a:solidFill>
              <a:effectLst>
                <a:outerShdw blurRad="38100" dist="38100" dir="2700000" algn="tl">
                  <a:srgbClr val="000000">
                    <a:alpha val="43137"/>
                  </a:srgbClr>
                </a:outerShdw>
              </a:effectLst>
            </a:endParaRPr>
          </a:p>
          <a:p>
            <a:r>
              <a:rPr lang="uk-UA" altLang="ru-RU" sz="2400" b="1" i="1">
                <a:solidFill>
                  <a:srgbClr val="002060"/>
                </a:solidFill>
                <a:effectLst>
                  <a:outerShdw blurRad="38100" dist="38100" dir="2700000" algn="tl">
                    <a:srgbClr val="000000">
                      <a:alpha val="43137"/>
                    </a:srgbClr>
                  </a:outerShdw>
                </a:effectLst>
              </a:rPr>
              <a:t>Коефіцієнт стабільності персоналу – розраховується як відношення чисельності робітників, що працювали цілий рік до середньоспискової чисельності персоналу.</a:t>
            </a:r>
          </a:p>
          <a:p>
            <a:endParaRPr lang="uk-UA" altLang="ru-RU" sz="2400" b="1" i="1">
              <a:solidFill>
                <a:srgbClr val="002060"/>
              </a:solidFill>
              <a:effectLst>
                <a:outerShdw blurRad="38100" dist="38100" dir="2700000" algn="tl">
                  <a:srgbClr val="000000">
                    <a:alpha val="43137"/>
                  </a:srgbClr>
                </a:outerShdw>
              </a:effectLst>
            </a:endParaRPr>
          </a:p>
          <a:p>
            <a:r>
              <a:rPr lang="uk-UA" altLang="ru-RU" sz="2400" b="1" i="1">
                <a:solidFill>
                  <a:srgbClr val="002060"/>
                </a:solidFill>
                <a:effectLst>
                  <a:outerShdw blurRad="38100" dist="38100" dir="2700000" algn="tl">
                    <a:srgbClr val="000000">
                      <a:alpha val="43137"/>
                    </a:srgbClr>
                  </a:outerShdw>
                </a:effectLst>
              </a:rPr>
              <a:t>Коефіцієнт загального обороту – розраховується як відношення заново прийнятого на роботу персоналу і того, що вибув до середньоспискової чисельності персоналу.</a:t>
            </a:r>
          </a:p>
        </p:txBody>
      </p:sp>
      <p:pic>
        <p:nvPicPr>
          <p:cNvPr id="101" name="Замещающее содержимое 100"/>
          <p:cNvPicPr>
            <a:picLocks noGrp="1"/>
          </p:cNvPicPr>
          <p:nvPr>
            <p:ph sz="half" idx="2"/>
          </p:nvPr>
        </p:nvPicPr>
        <p:blipFill>
          <a:blip r:embed="rId2">
            <a:clrChange>
              <a:clrFrom>
                <a:srgbClr val="FFFFFF">
                  <a:alpha val="100000"/>
                </a:srgbClr>
              </a:clrFrom>
              <a:clrTo>
                <a:srgbClr val="FFFFFF">
                  <a:alpha val="100000"/>
                  <a:alpha val="0"/>
                </a:srgbClr>
              </a:clrTo>
            </a:clrChange>
          </a:blip>
          <a:stretch>
            <a:fillRect/>
          </a:stretch>
        </p:blipFill>
        <p:spPr>
          <a:xfrm>
            <a:off x="0" y="1940560"/>
            <a:ext cx="4082415" cy="491680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Текстовое поле 29"/>
          <p:cNvSpPr txBox="1"/>
          <p:nvPr/>
        </p:nvSpPr>
        <p:spPr>
          <a:xfrm>
            <a:off x="0" y="459105"/>
            <a:ext cx="6831330" cy="6000750"/>
          </a:xfrm>
          <a:prstGeom prst="rect">
            <a:avLst/>
          </a:prstGeom>
          <a:noFill/>
        </p:spPr>
        <p:txBody>
          <a:bodyPr wrap="square" rtlCol="0">
            <a:spAutoFit/>
          </a:bodyPr>
          <a:lstStyle/>
          <a:p>
            <a:r>
              <a:rPr lang="uk-UA" altLang="ru-RU" sz="2400" b="1" i="1">
                <a:solidFill>
                  <a:srgbClr val="002060"/>
                </a:solidFill>
                <a:effectLst>
                  <a:outerShdw blurRad="38100" dist="38100" dir="2700000" algn="tl">
                    <a:srgbClr val="000000">
                      <a:alpha val="43137"/>
                    </a:srgbClr>
                  </a:outerShdw>
                </a:effectLst>
              </a:rPr>
              <a:t>Продуктивність праці – кількість продукції (обсяг робіт, послуг) у грошовому або натуральному виразі, що виробляється одним працівником за одиницю робочого часу або кількість робочого часу, що витрачається на виробництво одиниці продукції.</a:t>
            </a:r>
          </a:p>
          <a:p>
            <a:endParaRPr lang="uk-UA" altLang="ru-RU" sz="2400" b="1" i="1">
              <a:solidFill>
                <a:srgbClr val="002060"/>
              </a:solidFill>
              <a:effectLst>
                <a:outerShdw blurRad="38100" dist="38100" dir="2700000" algn="tl">
                  <a:srgbClr val="000000">
                    <a:alpha val="43137"/>
                  </a:srgbClr>
                </a:outerShdw>
              </a:effectLst>
            </a:endParaRPr>
          </a:p>
          <a:p>
            <a:r>
              <a:rPr lang="uk-UA" altLang="ru-RU" sz="2400" b="1" i="1">
                <a:solidFill>
                  <a:srgbClr val="002060"/>
                </a:solidFill>
                <a:effectLst>
                  <a:outerShdw blurRad="38100" dist="38100" dir="2700000" algn="tl">
                    <a:srgbClr val="000000">
                      <a:alpha val="43137"/>
                    </a:srgbClr>
                  </a:outerShdw>
                </a:effectLst>
              </a:rPr>
              <a:t>Рівень продуктивності праці – характеризується кількістю продукції (обсягом робіт, послуг) у грошовому або натуральному виразі, котра виробляється одним працівником (робітником) за одиницю робочого часу (годину, зміну, добу, місяць, квартал, рік), або кількістю робочого часу, що витрачається на виробництво одиниці продукції (виконаної роботи, наданої послуги).</a:t>
            </a:r>
          </a:p>
        </p:txBody>
      </p:sp>
      <p:pic>
        <p:nvPicPr>
          <p:cNvPr id="106" name="Замещающее содержимое 105"/>
          <p:cNvPicPr>
            <a:picLocks noGrp="1"/>
          </p:cNvPicPr>
          <p:nvPr>
            <p:ph idx="1"/>
          </p:nvPr>
        </p:nvPicPr>
        <p:blipFill>
          <a:blip r:embed="rId2">
            <a:clrChange>
              <a:clrFrom>
                <a:srgbClr val="FEFEFE">
                  <a:alpha val="100000"/>
                </a:srgbClr>
              </a:clrFrom>
              <a:clrTo>
                <a:srgbClr val="FEFEFE">
                  <a:alpha val="100000"/>
                  <a:alpha val="0"/>
                </a:srgbClr>
              </a:clrTo>
            </a:clrChange>
          </a:blip>
          <a:stretch>
            <a:fillRect/>
          </a:stretch>
        </p:blipFill>
        <p:spPr>
          <a:xfrm>
            <a:off x="6450330" y="355600"/>
            <a:ext cx="5508625" cy="610425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Текстовое поле 29"/>
          <p:cNvSpPr txBox="1"/>
          <p:nvPr/>
        </p:nvSpPr>
        <p:spPr>
          <a:xfrm>
            <a:off x="0" y="844550"/>
            <a:ext cx="8188960" cy="5169535"/>
          </a:xfrm>
          <a:prstGeom prst="rect">
            <a:avLst/>
          </a:prstGeom>
          <a:noFill/>
        </p:spPr>
        <p:txBody>
          <a:bodyPr wrap="square" rtlCol="0">
            <a:spAutoFit/>
          </a:bodyPr>
          <a:lstStyle/>
          <a:p>
            <a:pPr algn="ctr"/>
            <a:r>
              <a:rPr lang="uk-UA" altLang="ru-RU" sz="2200" b="1" i="1">
                <a:solidFill>
                  <a:srgbClr val="002060"/>
                </a:solidFill>
                <a:effectLst>
                  <a:outerShdw blurRad="38100" dist="38100" dir="2700000" algn="tl">
                    <a:srgbClr val="000000">
                      <a:alpha val="43137"/>
                    </a:srgbClr>
                  </a:outerShdw>
                </a:effectLst>
              </a:rPr>
              <a:t>Фонд оплати праці штатних працівників підприємства складається з фонду:</a:t>
            </a:r>
          </a:p>
          <a:p>
            <a:pPr algn="ctr"/>
            <a:endParaRPr lang="uk-UA" altLang="ru-RU" sz="2200" b="1" i="1">
              <a:solidFill>
                <a:srgbClr val="002060"/>
              </a:solidFill>
              <a:effectLst>
                <a:outerShdw blurRad="38100" dist="38100" dir="2700000" algn="tl">
                  <a:srgbClr val="000000">
                    <a:alpha val="43137"/>
                  </a:srgbClr>
                </a:outerShdw>
              </a:effectLst>
            </a:endParaRPr>
          </a:p>
          <a:p>
            <a:pPr algn="l"/>
            <a:r>
              <a:rPr lang="uk-UA" altLang="ru-RU" sz="2200" b="1" i="1">
                <a:solidFill>
                  <a:srgbClr val="002060"/>
                </a:solidFill>
                <a:effectLst>
                  <a:outerShdw blurRad="38100" dist="38100" dir="2700000" algn="tl">
                    <a:srgbClr val="000000">
                      <a:alpha val="43137"/>
                    </a:srgbClr>
                  </a:outerShdw>
                </a:effectLst>
              </a:rPr>
              <a:t>-основної заробітної плати – це винагорода за виконану роботу відповідно до встановлених норм праці (посадових обв’язків, виробітку, нормо- годин);</a:t>
            </a:r>
          </a:p>
          <a:p>
            <a:pPr algn="l"/>
            <a:endParaRPr lang="uk-UA" altLang="ru-RU" sz="2200" b="1" i="1">
              <a:solidFill>
                <a:srgbClr val="002060"/>
              </a:solidFill>
              <a:effectLst>
                <a:outerShdw blurRad="38100" dist="38100" dir="2700000" algn="tl">
                  <a:srgbClr val="000000">
                    <a:alpha val="43137"/>
                  </a:srgbClr>
                </a:outerShdw>
              </a:effectLst>
            </a:endParaRPr>
          </a:p>
          <a:p>
            <a:pPr algn="l"/>
            <a:r>
              <a:rPr lang="uk-UA" altLang="ru-RU" sz="2200" b="1" i="1">
                <a:solidFill>
                  <a:srgbClr val="002060"/>
                </a:solidFill>
                <a:effectLst>
                  <a:outerShdw blurRad="38100" dist="38100" dir="2700000" algn="tl">
                    <a:srgbClr val="000000">
                      <a:alpha val="43137"/>
                    </a:srgbClr>
                  </a:outerShdw>
                </a:effectLst>
              </a:rPr>
              <a:t>-додаткової заробітної плати – це винагорода за працю понад установленої норми, за трудові успіхи та винахідливість, а також за особливі умови праці;</a:t>
            </a:r>
          </a:p>
          <a:p>
            <a:pPr algn="l"/>
            <a:endParaRPr lang="uk-UA" altLang="ru-RU" sz="2200" b="1" i="1">
              <a:solidFill>
                <a:srgbClr val="002060"/>
              </a:solidFill>
              <a:effectLst>
                <a:outerShdw blurRad="38100" dist="38100" dir="2700000" algn="tl">
                  <a:srgbClr val="000000">
                    <a:alpha val="43137"/>
                  </a:srgbClr>
                </a:outerShdw>
              </a:effectLst>
            </a:endParaRPr>
          </a:p>
          <a:p>
            <a:pPr algn="l"/>
            <a:r>
              <a:rPr lang="uk-UA" altLang="ru-RU" sz="2200" b="1" i="1">
                <a:solidFill>
                  <a:srgbClr val="002060"/>
                </a:solidFill>
                <a:effectLst>
                  <a:outerShdw blurRad="38100" dist="38100" dir="2700000" algn="tl">
                    <a:srgbClr val="000000">
                      <a:alpha val="43137"/>
                    </a:srgbClr>
                  </a:outerShdw>
                </a:effectLst>
              </a:rPr>
              <a:t>- інших заохочувальних та компенсаційних витрат – це виплати, які включають винагороди за підсумком роботи, премії, компенсаційні та інші грошові і матеріальні виплати, що не передбачені актами чинного законодавства.</a:t>
            </a:r>
          </a:p>
        </p:txBody>
      </p:sp>
      <p:pic>
        <p:nvPicPr>
          <p:cNvPr id="108" name="Замещающее содержимое 107"/>
          <p:cNvPicPr>
            <a:picLocks noGrp="1"/>
          </p:cNvPicPr>
          <p:nvPr>
            <p:ph idx="1"/>
          </p:nvPr>
        </p:nvPicPr>
        <p:blipFill>
          <a:blip r:embed="rId2">
            <a:clrChange>
              <a:clrFrom>
                <a:srgbClr val="FEFEFE">
                  <a:alpha val="100000"/>
                </a:srgbClr>
              </a:clrFrom>
              <a:clrTo>
                <a:srgbClr val="FEFEFE">
                  <a:alpha val="100000"/>
                  <a:alpha val="0"/>
                </a:srgbClr>
              </a:clrTo>
            </a:clrChange>
          </a:blip>
          <a:stretch>
            <a:fillRect/>
          </a:stretch>
        </p:blipFill>
        <p:spPr>
          <a:xfrm>
            <a:off x="7666990" y="1404620"/>
            <a:ext cx="4525010" cy="545338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Текстовое поле 29"/>
          <p:cNvSpPr txBox="1"/>
          <p:nvPr/>
        </p:nvSpPr>
        <p:spPr>
          <a:xfrm>
            <a:off x="3896360" y="321310"/>
            <a:ext cx="8209915" cy="6216015"/>
          </a:xfrm>
          <a:prstGeom prst="rect">
            <a:avLst/>
          </a:prstGeom>
          <a:noFill/>
        </p:spPr>
        <p:txBody>
          <a:bodyPr wrap="square" rtlCol="0">
            <a:spAutoFit/>
          </a:bodyPr>
          <a:lstStyle/>
          <a:p>
            <a:pPr algn="ctr"/>
            <a:r>
              <a:rPr lang="uk-UA" altLang="ru-RU" sz="2400" b="1" i="1">
                <a:solidFill>
                  <a:srgbClr val="002060"/>
                </a:solidFill>
                <a:effectLst>
                  <a:outerShdw blurRad="38100" dist="38100" dir="2700000" algn="tl">
                    <a:srgbClr val="000000">
                      <a:alpha val="43137"/>
                    </a:srgbClr>
                  </a:outerShdw>
                </a:effectLst>
              </a:rPr>
              <a:t>Контрольні запитання:</a:t>
            </a:r>
            <a:endParaRPr lang="uk-UA" altLang="ru-RU" sz="2200" b="1" i="1">
              <a:solidFill>
                <a:srgbClr val="002060"/>
              </a:solidFill>
              <a:effectLst>
                <a:outerShdw blurRad="38100" dist="38100" dir="2700000" algn="tl">
                  <a:srgbClr val="000000">
                    <a:alpha val="43137"/>
                  </a:srgbClr>
                </a:outerShdw>
              </a:effectLst>
            </a:endParaRPr>
          </a:p>
          <a:p>
            <a:pPr algn="ctr"/>
            <a:endParaRPr lang="uk-UA" altLang="ru-RU" sz="2200" b="1" i="1">
              <a:solidFill>
                <a:srgbClr val="002060"/>
              </a:solidFill>
              <a:effectLst>
                <a:outerShdw blurRad="38100" dist="38100" dir="2700000" algn="tl">
                  <a:srgbClr val="000000">
                    <a:alpha val="43137"/>
                  </a:srgbClr>
                </a:outerShdw>
              </a:effectLst>
            </a:endParaRPr>
          </a:p>
          <a:p>
            <a:r>
              <a:rPr lang="uk-UA" altLang="ru-RU" sz="2200" b="1" i="1">
                <a:solidFill>
                  <a:srgbClr val="002060"/>
                </a:solidFill>
                <a:effectLst>
                  <a:outerShdw blurRad="38100" dist="38100" dir="2700000" algn="tl">
                    <a:srgbClr val="000000">
                      <a:alpha val="43137"/>
                    </a:srgbClr>
                  </a:outerShdw>
                </a:effectLst>
              </a:rPr>
              <a:t>1.Чому трудові ресурси вважають найбільш активним і вирішальним чинником виробництва?</a:t>
            </a:r>
          </a:p>
          <a:p>
            <a:r>
              <a:rPr lang="uk-UA" altLang="ru-RU" sz="2200" b="1" i="1">
                <a:solidFill>
                  <a:srgbClr val="002060"/>
                </a:solidFill>
                <a:effectLst>
                  <a:outerShdw blurRad="38100" dist="38100" dir="2700000" algn="tl">
                    <a:srgbClr val="000000">
                      <a:alpha val="43137"/>
                    </a:srgbClr>
                  </a:outerShdw>
                </a:effectLst>
              </a:rPr>
              <a:t>2.За допомогою яких показників проводиться аналіз забезпеченості підприємства трудовими ресурсами?</a:t>
            </a:r>
          </a:p>
          <a:p>
            <a:r>
              <a:rPr lang="uk-UA" altLang="ru-RU" sz="2200" b="1" i="1">
                <a:solidFill>
                  <a:srgbClr val="002060"/>
                </a:solidFill>
                <a:effectLst>
                  <a:outerShdw blurRad="38100" dist="38100" dir="2700000" algn="tl">
                    <a:srgbClr val="000000">
                      <a:alpha val="43137"/>
                    </a:srgbClr>
                  </a:outerShdw>
                </a:effectLst>
              </a:rPr>
              <a:t>3.Які показники використовують для характеристику руху трудових ресурсів на підприємстві?</a:t>
            </a:r>
          </a:p>
          <a:p>
            <a:r>
              <a:rPr lang="uk-UA" altLang="ru-RU" sz="2200" b="1" i="1">
                <a:solidFill>
                  <a:srgbClr val="002060"/>
                </a:solidFill>
                <a:effectLst>
                  <a:outerShdw blurRad="38100" dist="38100" dir="2700000" algn="tl">
                    <a:srgbClr val="000000">
                      <a:alpha val="43137"/>
                    </a:srgbClr>
                  </a:outerShdw>
                </a:effectLst>
              </a:rPr>
              <a:t>4.За якими показниками аналізується використання робочого часу?</a:t>
            </a:r>
          </a:p>
          <a:p>
            <a:r>
              <a:rPr lang="uk-UA" altLang="ru-RU" sz="2200" b="1" i="1">
                <a:solidFill>
                  <a:srgbClr val="002060"/>
                </a:solidFill>
                <a:effectLst>
                  <a:outerShdw blurRad="38100" dist="38100" dir="2700000" algn="tl">
                    <a:srgbClr val="000000">
                      <a:alpha val="43137"/>
                    </a:srgbClr>
                  </a:outerShdw>
                </a:effectLst>
              </a:rPr>
              <a:t>5.Чим характеризується рівень продуктивності праці?</a:t>
            </a:r>
          </a:p>
          <a:p>
            <a:r>
              <a:rPr lang="uk-UA" altLang="ru-RU" sz="2200" b="1" i="1">
                <a:solidFill>
                  <a:srgbClr val="002060"/>
                </a:solidFill>
                <a:effectLst>
                  <a:outerShdw blurRad="38100" dist="38100" dir="2700000" algn="tl">
                    <a:srgbClr val="000000">
                      <a:alpha val="43137"/>
                    </a:srgbClr>
                  </a:outerShdw>
                </a:effectLst>
              </a:rPr>
              <a:t>6.Які чинники сприяють підвищенню продуктивності праці?</a:t>
            </a:r>
          </a:p>
          <a:p>
            <a:r>
              <a:rPr lang="uk-UA" altLang="ru-RU" sz="2200" b="1" i="1">
                <a:solidFill>
                  <a:srgbClr val="002060"/>
                </a:solidFill>
                <a:effectLst>
                  <a:outerShdw blurRad="38100" dist="38100" dir="2700000" algn="tl">
                    <a:srgbClr val="000000">
                      <a:alpha val="43137"/>
                    </a:srgbClr>
                  </a:outerShdw>
                </a:effectLst>
              </a:rPr>
              <a:t>7.Із яких елементів складається фонд оплати праці?</a:t>
            </a:r>
          </a:p>
          <a:p>
            <a:r>
              <a:rPr lang="uk-UA" altLang="ru-RU" sz="2200" b="1" i="1">
                <a:solidFill>
                  <a:srgbClr val="002060"/>
                </a:solidFill>
                <a:effectLst>
                  <a:outerShdw blurRad="38100" dist="38100" dir="2700000" algn="tl">
                    <a:srgbClr val="000000">
                      <a:alpha val="43137"/>
                    </a:srgbClr>
                  </a:outerShdw>
                </a:effectLst>
              </a:rPr>
              <a:t>8.Які висновки можна зробити при оцінці співвідношення темпів зростання продуктивності праці та середньої заробітної плати?</a:t>
            </a:r>
          </a:p>
          <a:p>
            <a:r>
              <a:rPr lang="uk-UA" altLang="ru-RU" sz="2200" b="1" i="1">
                <a:solidFill>
                  <a:srgbClr val="002060"/>
                </a:solidFill>
                <a:effectLst>
                  <a:outerShdw blurRad="38100" dist="38100" dir="2700000" algn="tl">
                    <a:srgbClr val="000000">
                      <a:alpha val="43137"/>
                    </a:srgbClr>
                  </a:outerShdw>
                </a:effectLst>
              </a:rPr>
              <a:t>9.Які чинники праці впливають на обсяг виробництва продукції?</a:t>
            </a:r>
          </a:p>
          <a:p>
            <a:r>
              <a:rPr lang="uk-UA" altLang="ru-RU" sz="2200" b="1" i="1">
                <a:solidFill>
                  <a:srgbClr val="002060"/>
                </a:solidFill>
                <a:effectLst>
                  <a:outerShdw blurRad="38100" dist="38100" dir="2700000" algn="tl">
                    <a:srgbClr val="000000">
                      <a:alpha val="43137"/>
                    </a:srgbClr>
                  </a:outerShdw>
                </a:effectLst>
              </a:rPr>
              <a:t>10.Які чинники впливають на зміну рентабельності персоналу?</a:t>
            </a:r>
          </a:p>
        </p:txBody>
      </p:sp>
      <p:pic>
        <p:nvPicPr>
          <p:cNvPr id="110" name="Замещающее содержимое 109"/>
          <p:cNvPicPr>
            <a:picLocks noGrp="1"/>
          </p:cNvPicPr>
          <p:nvPr>
            <p:ph idx="1"/>
          </p:nvPr>
        </p:nvPicPr>
        <p:blipFill>
          <a:blip r:embed="rId3"/>
          <a:srcRect l="27068" r="26251" b="-785"/>
          <a:stretch>
            <a:fillRect/>
          </a:stretch>
        </p:blipFill>
        <p:spPr>
          <a:xfrm>
            <a:off x="0" y="2460625"/>
            <a:ext cx="3896360" cy="439737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Замещающее содержимое 101"/>
          <p:cNvPicPr>
            <a:picLocks noGrp="1"/>
          </p:cNvPicPr>
          <p:nvPr>
            <p:ph idx="1"/>
          </p:nvPr>
        </p:nvPicPr>
        <p:blipFill>
          <a:blip r:embed="rId2"/>
          <a:stretch>
            <a:fillRect/>
          </a:stretch>
        </p:blipFill>
        <p:spPr>
          <a:xfrm>
            <a:off x="811530" y="1064895"/>
            <a:ext cx="10568940" cy="4728210"/>
          </a:xfrm>
          <a:prstGeom prst="rect">
            <a:avLst/>
          </a:prstGeom>
          <a:noFill/>
          <a:ln w="9525">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Words>
  <Application>Microsoft Office PowerPoint</Application>
  <PresentationFormat>Широкоэкранный</PresentationFormat>
  <Paragraphs>46</Paragraphs>
  <Slides>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Brush Script MT</vt:lpstr>
      <vt:lpstr>Calibri</vt:lpstr>
      <vt:lpstr>Calibri Light</vt:lpstr>
      <vt:lpstr>Тема Office</vt:lpstr>
      <vt:lpstr>Презентація на тему : “Аналіз ефективності використання трудових ресурсів і фонду оплати праці”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legion noutbuk</cp:lastModifiedBy>
  <cp:revision>5</cp:revision>
  <dcterms:created xsi:type="dcterms:W3CDTF">2021-04-14T06:18:00Z</dcterms:created>
  <dcterms:modified xsi:type="dcterms:W3CDTF">2021-12-30T04:48:05Z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00E24AE9CD2E4DED96D414F3A1A7CBC3</vt:lpwstr>
  </property>
  <property fmtid="{D5CDD505-2E9C-101B-9397-08002B2CF9AE}" pid="3" name="KSOProductBuildVer">
    <vt:lpwstr>1049-11.2.0.10382</vt:lpwstr>
  </property>
</Properties>
</file>