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81" r:id="rId14"/>
    <p:sldId id="282" r:id="rId15"/>
    <p:sldId id="283" r:id="rId16"/>
    <p:sldId id="273" r:id="rId17"/>
    <p:sldId id="279" r:id="rId18"/>
    <p:sldId id="310" r:id="rId19"/>
    <p:sldId id="280" r:id="rId20"/>
    <p:sldId id="284" r:id="rId21"/>
    <p:sldId id="285" r:id="rId22"/>
    <p:sldId id="286" r:id="rId23"/>
    <p:sldId id="287" r:id="rId24"/>
    <p:sldId id="293" r:id="rId25"/>
    <p:sldId id="299" r:id="rId26"/>
    <p:sldId id="300" r:id="rId27"/>
    <p:sldId id="301" r:id="rId28"/>
    <p:sldId id="296" r:id="rId29"/>
    <p:sldId id="302" r:id="rId30"/>
    <p:sldId id="297" r:id="rId31"/>
    <p:sldId id="298" r:id="rId32"/>
    <p:sldId id="288" r:id="rId33"/>
    <p:sldId id="290" r:id="rId34"/>
    <p:sldId id="289" r:id="rId35"/>
    <p:sldId id="291" r:id="rId36"/>
    <p:sldId id="294" r:id="rId37"/>
    <p:sldId id="303" r:id="rId38"/>
    <p:sldId id="305" r:id="rId39"/>
    <p:sldId id="306" r:id="rId40"/>
    <p:sldId id="307" r:id="rId41"/>
    <p:sldId id="308" r:id="rId42"/>
    <p:sldId id="29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3FF"/>
    <a:srgbClr val="6D9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72"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A8358-C243-4342-97C1-67135A2E28A9}" type="doc">
      <dgm:prSet loTypeId="urn:microsoft.com/office/officeart/2005/8/layout/pyramid1" loCatId="pyramid" qsTypeId="urn:microsoft.com/office/officeart/2005/8/quickstyle/simple1" qsCatId="simple" csTypeId="urn:microsoft.com/office/officeart/2005/8/colors/accent6_5" csCatId="accent6" phldr="1"/>
      <dgm:spPr/>
    </dgm:pt>
    <dgm:pt modelId="{DB389451-15AE-423D-8CC3-84F0B8C9204E}">
      <dgm:prSet phldrT="[Текст]" custT="1"/>
      <dgm:spPr>
        <a:solidFill>
          <a:srgbClr val="D5E3FF">
            <a:alpha val="89804"/>
          </a:srgbClr>
        </a:solidFill>
      </dgm:spPr>
      <dgm:t>
        <a:bodyPr/>
        <a:lstStyle/>
        <a:p>
          <a:r>
            <a:rPr lang="uk-UA" sz="2000" b="1" dirty="0" smtClean="0"/>
            <a:t>Клас</a:t>
          </a:r>
          <a:r>
            <a:rPr lang="uk-UA" sz="2000" b="1" baseline="0" dirty="0" smtClean="0"/>
            <a:t> власників (2-5%)</a:t>
          </a:r>
          <a:endParaRPr lang="uk-UA" sz="2000" b="1" dirty="0"/>
        </a:p>
      </dgm:t>
    </dgm:pt>
    <dgm:pt modelId="{D35C7F48-6819-428F-9349-12EEF7E18BC0}" type="parTrans" cxnId="{E54C31D2-39A2-4559-A617-0C016BCC2823}">
      <dgm:prSet/>
      <dgm:spPr/>
      <dgm:t>
        <a:bodyPr/>
        <a:lstStyle/>
        <a:p>
          <a:endParaRPr lang="uk-UA"/>
        </a:p>
      </dgm:t>
    </dgm:pt>
    <dgm:pt modelId="{CC21FD9E-DDC8-4DE3-ABF4-234BEC1E1522}" type="sibTrans" cxnId="{E54C31D2-39A2-4559-A617-0C016BCC2823}">
      <dgm:prSet/>
      <dgm:spPr/>
      <dgm:t>
        <a:bodyPr/>
        <a:lstStyle/>
        <a:p>
          <a:endParaRPr lang="uk-UA"/>
        </a:p>
      </dgm:t>
    </dgm:pt>
    <dgm:pt modelId="{A3FFDE70-6324-4AD7-809C-2C0C5FD43845}">
      <dgm:prSet phldrT="[Текст]" custT="1"/>
      <dgm:spPr>
        <a:solidFill>
          <a:schemeClr val="accent5">
            <a:lumMod val="20000"/>
            <a:lumOff val="80000"/>
            <a:alpha val="77000"/>
          </a:schemeClr>
        </a:solidFill>
      </dgm:spPr>
      <dgm:t>
        <a:bodyPr/>
        <a:lstStyle/>
        <a:p>
          <a:r>
            <a:rPr lang="uk-UA" sz="2000" b="1" dirty="0" smtClean="0"/>
            <a:t>Клас менеджерів/управлінців вищої ланки (7%)</a:t>
          </a:r>
          <a:endParaRPr lang="uk-UA" sz="2000" b="1" dirty="0"/>
        </a:p>
      </dgm:t>
    </dgm:pt>
    <dgm:pt modelId="{1F2962CB-2741-41E0-B06E-DAE6940AD04E}" type="parTrans" cxnId="{B9F9F8FC-1395-48FB-B01F-72640630AE9A}">
      <dgm:prSet/>
      <dgm:spPr/>
      <dgm:t>
        <a:bodyPr/>
        <a:lstStyle/>
        <a:p>
          <a:endParaRPr lang="uk-UA"/>
        </a:p>
      </dgm:t>
    </dgm:pt>
    <dgm:pt modelId="{A8AC9473-16A2-4B66-AF4B-CDA641F3D1F6}" type="sibTrans" cxnId="{B9F9F8FC-1395-48FB-B01F-72640630AE9A}">
      <dgm:prSet/>
      <dgm:spPr/>
      <dgm:t>
        <a:bodyPr/>
        <a:lstStyle/>
        <a:p>
          <a:endParaRPr lang="uk-UA"/>
        </a:p>
      </dgm:t>
    </dgm:pt>
    <dgm:pt modelId="{42E81CB4-CCDB-4515-A2E6-7C5FF9B23A86}">
      <dgm:prSet phldrT="[Текст]" custT="1"/>
      <dgm:spPr>
        <a:solidFill>
          <a:schemeClr val="accent6">
            <a:lumMod val="20000"/>
            <a:lumOff val="80000"/>
          </a:schemeClr>
        </a:solidFill>
      </dgm:spPr>
      <dgm:t>
        <a:bodyPr/>
        <a:lstStyle/>
        <a:p>
          <a:r>
            <a:rPr lang="uk-UA" sz="2000" b="1" noProof="1" smtClean="0"/>
            <a:t>Розширений робітничий клас, що включає некваліфікованих супервайзерів, кваліфікованих і некваліфікованих робітників (75–77%)</a:t>
          </a:r>
          <a:endParaRPr lang="uk-UA" sz="2000" b="1" dirty="0"/>
        </a:p>
      </dgm:t>
    </dgm:pt>
    <dgm:pt modelId="{07985C83-7831-454F-9C82-736125662A6F}" type="parTrans" cxnId="{5C6C17D9-E680-4CFB-ADCA-9B5742B294E0}">
      <dgm:prSet/>
      <dgm:spPr/>
      <dgm:t>
        <a:bodyPr/>
        <a:lstStyle/>
        <a:p>
          <a:endParaRPr lang="uk-UA"/>
        </a:p>
      </dgm:t>
    </dgm:pt>
    <dgm:pt modelId="{D1DD23B7-4CE5-48E1-BDED-AB717C07DD3D}" type="sibTrans" cxnId="{5C6C17D9-E680-4CFB-ADCA-9B5742B294E0}">
      <dgm:prSet/>
      <dgm:spPr/>
      <dgm:t>
        <a:bodyPr/>
        <a:lstStyle/>
        <a:p>
          <a:endParaRPr lang="uk-UA"/>
        </a:p>
      </dgm:t>
    </dgm:pt>
    <dgm:pt modelId="{DC886048-C335-4EB8-8A16-2288A5B431A2}">
      <dgm:prSet custT="1"/>
      <dgm:spPr>
        <a:solidFill>
          <a:schemeClr val="accent6">
            <a:lumMod val="20000"/>
            <a:lumOff val="80000"/>
            <a:alpha val="63000"/>
          </a:schemeClr>
        </a:solidFill>
      </dgm:spPr>
      <dgm:t>
        <a:bodyPr/>
        <a:lstStyle/>
        <a:p>
          <a:r>
            <a:rPr lang="uk-UA" sz="2000" b="1" noProof="1" smtClean="0"/>
            <a:t>Проміжний клас експертів-професіоналів, кваліфікованих супервайзерів і некваліфікованих менеджерів (14%)</a:t>
          </a:r>
          <a:endParaRPr lang="uk-UA" sz="2000" b="1" dirty="0"/>
        </a:p>
      </dgm:t>
    </dgm:pt>
    <dgm:pt modelId="{9DA06890-7F19-456B-A8F6-51381852DE97}" type="parTrans" cxnId="{B3960284-AD8E-477B-9AD0-562658477829}">
      <dgm:prSet/>
      <dgm:spPr/>
      <dgm:t>
        <a:bodyPr/>
        <a:lstStyle/>
        <a:p>
          <a:endParaRPr lang="uk-UA"/>
        </a:p>
      </dgm:t>
    </dgm:pt>
    <dgm:pt modelId="{6A8F5465-B090-4132-A2B0-A16E972B9ED5}" type="sibTrans" cxnId="{B3960284-AD8E-477B-9AD0-562658477829}">
      <dgm:prSet/>
      <dgm:spPr/>
      <dgm:t>
        <a:bodyPr/>
        <a:lstStyle/>
        <a:p>
          <a:endParaRPr lang="uk-UA"/>
        </a:p>
      </dgm:t>
    </dgm:pt>
    <dgm:pt modelId="{AE84208F-670A-4FA2-A581-18C52CE60FC9}" type="pres">
      <dgm:prSet presAssocID="{50DA8358-C243-4342-97C1-67135A2E28A9}" presName="Name0" presStyleCnt="0">
        <dgm:presLayoutVars>
          <dgm:dir/>
          <dgm:animLvl val="lvl"/>
          <dgm:resizeHandles val="exact"/>
        </dgm:presLayoutVars>
      </dgm:prSet>
      <dgm:spPr/>
    </dgm:pt>
    <dgm:pt modelId="{9EA9664E-1E6E-4F54-A50E-3476B97D82D4}" type="pres">
      <dgm:prSet presAssocID="{DB389451-15AE-423D-8CC3-84F0B8C9204E}" presName="Name8" presStyleCnt="0"/>
      <dgm:spPr/>
    </dgm:pt>
    <dgm:pt modelId="{33274F1F-9422-4A65-A6D5-45F657B25725}" type="pres">
      <dgm:prSet presAssocID="{DB389451-15AE-423D-8CC3-84F0B8C9204E}" presName="level" presStyleLbl="node1" presStyleIdx="0" presStyleCnt="4" custScaleX="94444">
        <dgm:presLayoutVars>
          <dgm:chMax val="1"/>
          <dgm:bulletEnabled val="1"/>
        </dgm:presLayoutVars>
      </dgm:prSet>
      <dgm:spPr/>
      <dgm:t>
        <a:bodyPr/>
        <a:lstStyle/>
        <a:p>
          <a:endParaRPr lang="uk-UA"/>
        </a:p>
      </dgm:t>
    </dgm:pt>
    <dgm:pt modelId="{69E03531-70B7-43E0-AD7C-D65EDE08E09E}" type="pres">
      <dgm:prSet presAssocID="{DB389451-15AE-423D-8CC3-84F0B8C9204E}" presName="levelTx" presStyleLbl="revTx" presStyleIdx="0" presStyleCnt="0">
        <dgm:presLayoutVars>
          <dgm:chMax val="1"/>
          <dgm:bulletEnabled val="1"/>
        </dgm:presLayoutVars>
      </dgm:prSet>
      <dgm:spPr/>
      <dgm:t>
        <a:bodyPr/>
        <a:lstStyle/>
        <a:p>
          <a:endParaRPr lang="uk-UA"/>
        </a:p>
      </dgm:t>
    </dgm:pt>
    <dgm:pt modelId="{ED2839CE-3FAC-493F-869E-F1913398A45E}" type="pres">
      <dgm:prSet presAssocID="{A3FFDE70-6324-4AD7-809C-2C0C5FD43845}" presName="Name8" presStyleCnt="0"/>
      <dgm:spPr/>
    </dgm:pt>
    <dgm:pt modelId="{9CA40209-3FD9-4689-BDDC-BC48590D16FA}" type="pres">
      <dgm:prSet presAssocID="{A3FFDE70-6324-4AD7-809C-2C0C5FD43845}" presName="level" presStyleLbl="node1" presStyleIdx="1" presStyleCnt="4" custScaleX="97222">
        <dgm:presLayoutVars>
          <dgm:chMax val="1"/>
          <dgm:bulletEnabled val="1"/>
        </dgm:presLayoutVars>
      </dgm:prSet>
      <dgm:spPr/>
      <dgm:t>
        <a:bodyPr/>
        <a:lstStyle/>
        <a:p>
          <a:endParaRPr lang="uk-UA"/>
        </a:p>
      </dgm:t>
    </dgm:pt>
    <dgm:pt modelId="{7D9E3077-3080-4FBA-9AD3-D579479FD83E}" type="pres">
      <dgm:prSet presAssocID="{A3FFDE70-6324-4AD7-809C-2C0C5FD43845}" presName="levelTx" presStyleLbl="revTx" presStyleIdx="0" presStyleCnt="0">
        <dgm:presLayoutVars>
          <dgm:chMax val="1"/>
          <dgm:bulletEnabled val="1"/>
        </dgm:presLayoutVars>
      </dgm:prSet>
      <dgm:spPr/>
      <dgm:t>
        <a:bodyPr/>
        <a:lstStyle/>
        <a:p>
          <a:endParaRPr lang="uk-UA"/>
        </a:p>
      </dgm:t>
    </dgm:pt>
    <dgm:pt modelId="{A768BE91-0459-43FB-92E1-80D62CE5B693}" type="pres">
      <dgm:prSet presAssocID="{DC886048-C335-4EB8-8A16-2288A5B431A2}" presName="Name8" presStyleCnt="0"/>
      <dgm:spPr/>
    </dgm:pt>
    <dgm:pt modelId="{4CD05C56-22E7-4D3C-8763-517681A7B05B}" type="pres">
      <dgm:prSet presAssocID="{DC886048-C335-4EB8-8A16-2288A5B431A2}" presName="level" presStyleLbl="node1" presStyleIdx="2" presStyleCnt="4" custScaleX="98148">
        <dgm:presLayoutVars>
          <dgm:chMax val="1"/>
          <dgm:bulletEnabled val="1"/>
        </dgm:presLayoutVars>
      </dgm:prSet>
      <dgm:spPr/>
      <dgm:t>
        <a:bodyPr/>
        <a:lstStyle/>
        <a:p>
          <a:endParaRPr lang="uk-UA"/>
        </a:p>
      </dgm:t>
    </dgm:pt>
    <dgm:pt modelId="{1E475FE5-3E06-4426-9D3C-01C2D31A1401}" type="pres">
      <dgm:prSet presAssocID="{DC886048-C335-4EB8-8A16-2288A5B431A2}" presName="levelTx" presStyleLbl="revTx" presStyleIdx="0" presStyleCnt="0">
        <dgm:presLayoutVars>
          <dgm:chMax val="1"/>
          <dgm:bulletEnabled val="1"/>
        </dgm:presLayoutVars>
      </dgm:prSet>
      <dgm:spPr/>
      <dgm:t>
        <a:bodyPr/>
        <a:lstStyle/>
        <a:p>
          <a:endParaRPr lang="uk-UA"/>
        </a:p>
      </dgm:t>
    </dgm:pt>
    <dgm:pt modelId="{C70D4A81-B0B1-45E9-80F6-B54359A055E0}" type="pres">
      <dgm:prSet presAssocID="{42E81CB4-CCDB-4515-A2E6-7C5FF9B23A86}" presName="Name8" presStyleCnt="0"/>
      <dgm:spPr/>
    </dgm:pt>
    <dgm:pt modelId="{9E7C47A0-0AD7-4895-88CE-2880EF7C7DD6}" type="pres">
      <dgm:prSet presAssocID="{42E81CB4-CCDB-4515-A2E6-7C5FF9B23A86}" presName="level" presStyleLbl="node1" presStyleIdx="3" presStyleCnt="4" custScaleX="98611" custLinFactNeighborY="-1408">
        <dgm:presLayoutVars>
          <dgm:chMax val="1"/>
          <dgm:bulletEnabled val="1"/>
        </dgm:presLayoutVars>
      </dgm:prSet>
      <dgm:spPr/>
      <dgm:t>
        <a:bodyPr/>
        <a:lstStyle/>
        <a:p>
          <a:endParaRPr lang="uk-UA"/>
        </a:p>
      </dgm:t>
    </dgm:pt>
    <dgm:pt modelId="{7306339F-DE4B-4EDA-9812-328FC1FE089B}" type="pres">
      <dgm:prSet presAssocID="{42E81CB4-CCDB-4515-A2E6-7C5FF9B23A86}" presName="levelTx" presStyleLbl="revTx" presStyleIdx="0" presStyleCnt="0">
        <dgm:presLayoutVars>
          <dgm:chMax val="1"/>
          <dgm:bulletEnabled val="1"/>
        </dgm:presLayoutVars>
      </dgm:prSet>
      <dgm:spPr/>
      <dgm:t>
        <a:bodyPr/>
        <a:lstStyle/>
        <a:p>
          <a:endParaRPr lang="uk-UA"/>
        </a:p>
      </dgm:t>
    </dgm:pt>
  </dgm:ptLst>
  <dgm:cxnLst>
    <dgm:cxn modelId="{B9F9F8FC-1395-48FB-B01F-72640630AE9A}" srcId="{50DA8358-C243-4342-97C1-67135A2E28A9}" destId="{A3FFDE70-6324-4AD7-809C-2C0C5FD43845}" srcOrd="1" destOrd="0" parTransId="{1F2962CB-2741-41E0-B06E-DAE6940AD04E}" sibTransId="{A8AC9473-16A2-4B66-AF4B-CDA641F3D1F6}"/>
    <dgm:cxn modelId="{E54C31D2-39A2-4559-A617-0C016BCC2823}" srcId="{50DA8358-C243-4342-97C1-67135A2E28A9}" destId="{DB389451-15AE-423D-8CC3-84F0B8C9204E}" srcOrd="0" destOrd="0" parTransId="{D35C7F48-6819-428F-9349-12EEF7E18BC0}" sibTransId="{CC21FD9E-DDC8-4DE3-ABF4-234BEC1E1522}"/>
    <dgm:cxn modelId="{7A75753F-E4CC-4380-9323-F38A104023B4}" type="presOf" srcId="{42E81CB4-CCDB-4515-A2E6-7C5FF9B23A86}" destId="{7306339F-DE4B-4EDA-9812-328FC1FE089B}" srcOrd="1" destOrd="0" presId="urn:microsoft.com/office/officeart/2005/8/layout/pyramid1"/>
    <dgm:cxn modelId="{2C44C0B1-4B44-48D3-8440-3052B9FA77FD}" type="presOf" srcId="{A3FFDE70-6324-4AD7-809C-2C0C5FD43845}" destId="{9CA40209-3FD9-4689-BDDC-BC48590D16FA}" srcOrd="0" destOrd="0" presId="urn:microsoft.com/office/officeart/2005/8/layout/pyramid1"/>
    <dgm:cxn modelId="{1CFA77A7-8DF8-442B-A99B-BDBBC499DE8D}" type="presOf" srcId="{DB389451-15AE-423D-8CC3-84F0B8C9204E}" destId="{33274F1F-9422-4A65-A6D5-45F657B25725}" srcOrd="0" destOrd="0" presId="urn:microsoft.com/office/officeart/2005/8/layout/pyramid1"/>
    <dgm:cxn modelId="{B40B6AFD-2548-430F-B862-587B4EF2934A}" type="presOf" srcId="{A3FFDE70-6324-4AD7-809C-2C0C5FD43845}" destId="{7D9E3077-3080-4FBA-9AD3-D579479FD83E}" srcOrd="1" destOrd="0" presId="urn:microsoft.com/office/officeart/2005/8/layout/pyramid1"/>
    <dgm:cxn modelId="{F44D4806-F7FF-4859-BAE6-1C77B287D119}" type="presOf" srcId="{DB389451-15AE-423D-8CC3-84F0B8C9204E}" destId="{69E03531-70B7-43E0-AD7C-D65EDE08E09E}" srcOrd="1" destOrd="0" presId="urn:microsoft.com/office/officeart/2005/8/layout/pyramid1"/>
    <dgm:cxn modelId="{B3960284-AD8E-477B-9AD0-562658477829}" srcId="{50DA8358-C243-4342-97C1-67135A2E28A9}" destId="{DC886048-C335-4EB8-8A16-2288A5B431A2}" srcOrd="2" destOrd="0" parTransId="{9DA06890-7F19-456B-A8F6-51381852DE97}" sibTransId="{6A8F5465-B090-4132-A2B0-A16E972B9ED5}"/>
    <dgm:cxn modelId="{363DD757-6916-4D18-834B-2356F89A9076}" type="presOf" srcId="{DC886048-C335-4EB8-8A16-2288A5B431A2}" destId="{4CD05C56-22E7-4D3C-8763-517681A7B05B}" srcOrd="0" destOrd="0" presId="urn:microsoft.com/office/officeart/2005/8/layout/pyramid1"/>
    <dgm:cxn modelId="{8E66E8E8-F66B-4A9E-B90F-EA47A6E1A9C6}" type="presOf" srcId="{50DA8358-C243-4342-97C1-67135A2E28A9}" destId="{AE84208F-670A-4FA2-A581-18C52CE60FC9}" srcOrd="0" destOrd="0" presId="urn:microsoft.com/office/officeart/2005/8/layout/pyramid1"/>
    <dgm:cxn modelId="{48909674-EB22-46CF-B711-E88B7F02FB2D}" type="presOf" srcId="{42E81CB4-CCDB-4515-A2E6-7C5FF9B23A86}" destId="{9E7C47A0-0AD7-4895-88CE-2880EF7C7DD6}" srcOrd="0" destOrd="0" presId="urn:microsoft.com/office/officeart/2005/8/layout/pyramid1"/>
    <dgm:cxn modelId="{BBF338F1-4647-4AA9-B539-6A1CB588E078}" type="presOf" srcId="{DC886048-C335-4EB8-8A16-2288A5B431A2}" destId="{1E475FE5-3E06-4426-9D3C-01C2D31A1401}" srcOrd="1" destOrd="0" presId="urn:microsoft.com/office/officeart/2005/8/layout/pyramid1"/>
    <dgm:cxn modelId="{5C6C17D9-E680-4CFB-ADCA-9B5742B294E0}" srcId="{50DA8358-C243-4342-97C1-67135A2E28A9}" destId="{42E81CB4-CCDB-4515-A2E6-7C5FF9B23A86}" srcOrd="3" destOrd="0" parTransId="{07985C83-7831-454F-9C82-736125662A6F}" sibTransId="{D1DD23B7-4CE5-48E1-BDED-AB717C07DD3D}"/>
    <dgm:cxn modelId="{6A6E1F0D-266A-408A-9085-B901B8EE55FF}" type="presParOf" srcId="{AE84208F-670A-4FA2-A581-18C52CE60FC9}" destId="{9EA9664E-1E6E-4F54-A50E-3476B97D82D4}" srcOrd="0" destOrd="0" presId="urn:microsoft.com/office/officeart/2005/8/layout/pyramid1"/>
    <dgm:cxn modelId="{EC281D10-498C-43FA-BE88-6FADBD6E109F}" type="presParOf" srcId="{9EA9664E-1E6E-4F54-A50E-3476B97D82D4}" destId="{33274F1F-9422-4A65-A6D5-45F657B25725}" srcOrd="0" destOrd="0" presId="urn:microsoft.com/office/officeart/2005/8/layout/pyramid1"/>
    <dgm:cxn modelId="{6A529DF4-866C-4EB1-BC13-54FD09DCE363}" type="presParOf" srcId="{9EA9664E-1E6E-4F54-A50E-3476B97D82D4}" destId="{69E03531-70B7-43E0-AD7C-D65EDE08E09E}" srcOrd="1" destOrd="0" presId="urn:microsoft.com/office/officeart/2005/8/layout/pyramid1"/>
    <dgm:cxn modelId="{A134BCBD-2ABD-4F3F-A676-92A4DEEC980D}" type="presParOf" srcId="{AE84208F-670A-4FA2-A581-18C52CE60FC9}" destId="{ED2839CE-3FAC-493F-869E-F1913398A45E}" srcOrd="1" destOrd="0" presId="urn:microsoft.com/office/officeart/2005/8/layout/pyramid1"/>
    <dgm:cxn modelId="{845DFBC3-EC43-4AD5-B6A4-22DA4C9C719B}" type="presParOf" srcId="{ED2839CE-3FAC-493F-869E-F1913398A45E}" destId="{9CA40209-3FD9-4689-BDDC-BC48590D16FA}" srcOrd="0" destOrd="0" presId="urn:microsoft.com/office/officeart/2005/8/layout/pyramid1"/>
    <dgm:cxn modelId="{674C6065-816D-44EB-970B-D485C9D70F9A}" type="presParOf" srcId="{ED2839CE-3FAC-493F-869E-F1913398A45E}" destId="{7D9E3077-3080-4FBA-9AD3-D579479FD83E}" srcOrd="1" destOrd="0" presId="urn:microsoft.com/office/officeart/2005/8/layout/pyramid1"/>
    <dgm:cxn modelId="{43204274-E4B5-45D0-801F-A0C46A2EB49B}" type="presParOf" srcId="{AE84208F-670A-4FA2-A581-18C52CE60FC9}" destId="{A768BE91-0459-43FB-92E1-80D62CE5B693}" srcOrd="2" destOrd="0" presId="urn:microsoft.com/office/officeart/2005/8/layout/pyramid1"/>
    <dgm:cxn modelId="{50586273-5355-4FA9-B6C6-044C456AD413}" type="presParOf" srcId="{A768BE91-0459-43FB-92E1-80D62CE5B693}" destId="{4CD05C56-22E7-4D3C-8763-517681A7B05B}" srcOrd="0" destOrd="0" presId="urn:microsoft.com/office/officeart/2005/8/layout/pyramid1"/>
    <dgm:cxn modelId="{00922059-B54F-4843-B9D5-7266F2F39C7E}" type="presParOf" srcId="{A768BE91-0459-43FB-92E1-80D62CE5B693}" destId="{1E475FE5-3E06-4426-9D3C-01C2D31A1401}" srcOrd="1" destOrd="0" presId="urn:microsoft.com/office/officeart/2005/8/layout/pyramid1"/>
    <dgm:cxn modelId="{F0E5B22B-B5EC-4804-9C1F-B34648B7D951}" type="presParOf" srcId="{AE84208F-670A-4FA2-A581-18C52CE60FC9}" destId="{C70D4A81-B0B1-45E9-80F6-B54359A055E0}" srcOrd="3" destOrd="0" presId="urn:microsoft.com/office/officeart/2005/8/layout/pyramid1"/>
    <dgm:cxn modelId="{5D85B8DE-A05E-4421-BC8E-3CC599B39E01}" type="presParOf" srcId="{C70D4A81-B0B1-45E9-80F6-B54359A055E0}" destId="{9E7C47A0-0AD7-4895-88CE-2880EF7C7DD6}" srcOrd="0" destOrd="0" presId="urn:microsoft.com/office/officeart/2005/8/layout/pyramid1"/>
    <dgm:cxn modelId="{7D529045-4066-4668-86A7-53A23E3FE849}" type="presParOf" srcId="{C70D4A81-B0B1-45E9-80F6-B54359A055E0}" destId="{7306339F-DE4B-4EDA-9812-328FC1FE089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5F6E5-1D99-4385-AFF4-00049AD93298}" type="doc">
      <dgm:prSet loTypeId="urn:microsoft.com/office/officeart/2005/8/layout/pyramid1" loCatId="pyramid" qsTypeId="urn:microsoft.com/office/officeart/2005/8/quickstyle/simple1" qsCatId="simple" csTypeId="urn:microsoft.com/office/officeart/2005/8/colors/accent3_5" csCatId="accent3" phldr="1"/>
      <dgm:spPr/>
      <dgm:t>
        <a:bodyPr/>
        <a:lstStyle/>
        <a:p>
          <a:endParaRPr lang="uk-UA"/>
        </a:p>
      </dgm:t>
    </dgm:pt>
    <dgm:pt modelId="{BBA7A8F3-7F13-4B47-9599-B340C4CA1392}">
      <dgm:prSet phldrT="[Текст]" custT="1"/>
      <dgm:spPr>
        <a:solidFill>
          <a:schemeClr val="accent5">
            <a:lumMod val="20000"/>
            <a:lumOff val="80000"/>
            <a:alpha val="90000"/>
          </a:schemeClr>
        </a:solidFill>
      </dgm:spPr>
      <dgm:t>
        <a:bodyPr/>
        <a:lstStyle/>
        <a:p>
          <a:r>
            <a:rPr lang="uk-UA" sz="2400" b="1" dirty="0" smtClean="0"/>
            <a:t>Вищий клас</a:t>
          </a:r>
          <a:endParaRPr lang="uk-UA" sz="2400" b="1" dirty="0"/>
        </a:p>
      </dgm:t>
    </dgm:pt>
    <dgm:pt modelId="{30BBF261-1B78-444D-A6FB-BC1CA9BFDC5B}" type="parTrans" cxnId="{86D475B6-D778-42E7-ADC6-8E647994AEEA}">
      <dgm:prSet/>
      <dgm:spPr/>
      <dgm:t>
        <a:bodyPr/>
        <a:lstStyle/>
        <a:p>
          <a:endParaRPr lang="uk-UA"/>
        </a:p>
      </dgm:t>
    </dgm:pt>
    <dgm:pt modelId="{58CBB601-C9DD-4FBF-B89A-0D129C73F609}" type="sibTrans" cxnId="{86D475B6-D778-42E7-ADC6-8E647994AEEA}">
      <dgm:prSet/>
      <dgm:spPr/>
      <dgm:t>
        <a:bodyPr/>
        <a:lstStyle/>
        <a:p>
          <a:endParaRPr lang="uk-UA"/>
        </a:p>
      </dgm:t>
    </dgm:pt>
    <dgm:pt modelId="{2D92FD8B-7B00-4667-86D0-AC74C2031C84}">
      <dgm:prSet phldrT="[Текст]" custT="1"/>
      <dgm:spPr>
        <a:solidFill>
          <a:schemeClr val="accent5">
            <a:lumMod val="40000"/>
            <a:lumOff val="60000"/>
          </a:schemeClr>
        </a:solidFill>
      </dgm:spPr>
      <dgm:t>
        <a:bodyPr/>
        <a:lstStyle/>
        <a:p>
          <a:r>
            <a:rPr lang="uk-UA" sz="2400" b="1" dirty="0" smtClean="0"/>
            <a:t>Середній клас</a:t>
          </a:r>
          <a:endParaRPr lang="uk-UA" sz="2400" b="1" dirty="0"/>
        </a:p>
      </dgm:t>
    </dgm:pt>
    <dgm:pt modelId="{D66B6613-B9C8-49D7-8873-105BD33AD9A4}" type="parTrans" cxnId="{4F4CD7D9-96FD-4C4D-8F0A-01ADE5D96FBD}">
      <dgm:prSet/>
      <dgm:spPr/>
      <dgm:t>
        <a:bodyPr/>
        <a:lstStyle/>
        <a:p>
          <a:endParaRPr lang="uk-UA"/>
        </a:p>
      </dgm:t>
    </dgm:pt>
    <dgm:pt modelId="{1375F4B9-0128-4238-8950-3BD910EC4218}" type="sibTrans" cxnId="{4F4CD7D9-96FD-4C4D-8F0A-01ADE5D96FBD}">
      <dgm:prSet/>
      <dgm:spPr/>
      <dgm:t>
        <a:bodyPr/>
        <a:lstStyle/>
        <a:p>
          <a:endParaRPr lang="uk-UA"/>
        </a:p>
      </dgm:t>
    </dgm:pt>
    <dgm:pt modelId="{325DF760-E664-4D6F-83F0-4C521CD0DA32}">
      <dgm:prSet phldrT="[Текст]" custT="1"/>
      <dgm:spPr>
        <a:solidFill>
          <a:schemeClr val="accent6">
            <a:lumMod val="40000"/>
            <a:lumOff val="60000"/>
          </a:schemeClr>
        </a:solidFill>
      </dgm:spPr>
      <dgm:t>
        <a:bodyPr/>
        <a:lstStyle/>
        <a:p>
          <a:r>
            <a:rPr lang="uk-UA" sz="2400" b="1" dirty="0" smtClean="0"/>
            <a:t>Нижчий клас</a:t>
          </a:r>
          <a:endParaRPr lang="uk-UA" sz="2400" b="1" dirty="0"/>
        </a:p>
      </dgm:t>
    </dgm:pt>
    <dgm:pt modelId="{E6BDBE88-CA20-4BB6-A4EE-B31569EE8C79}" type="parTrans" cxnId="{625186BF-1077-4A69-BCB1-0AFA0CFAD147}">
      <dgm:prSet/>
      <dgm:spPr/>
      <dgm:t>
        <a:bodyPr/>
        <a:lstStyle/>
        <a:p>
          <a:endParaRPr lang="uk-UA"/>
        </a:p>
      </dgm:t>
    </dgm:pt>
    <dgm:pt modelId="{A245F615-B633-4F4B-BD6D-5061D2FC0A0A}" type="sibTrans" cxnId="{625186BF-1077-4A69-BCB1-0AFA0CFAD147}">
      <dgm:prSet/>
      <dgm:spPr/>
      <dgm:t>
        <a:bodyPr/>
        <a:lstStyle/>
        <a:p>
          <a:endParaRPr lang="uk-UA"/>
        </a:p>
      </dgm:t>
    </dgm:pt>
    <dgm:pt modelId="{E6A89259-3C09-4421-9519-02D76DD518E5}" type="pres">
      <dgm:prSet presAssocID="{5575F6E5-1D99-4385-AFF4-00049AD93298}" presName="Name0" presStyleCnt="0">
        <dgm:presLayoutVars>
          <dgm:dir/>
          <dgm:animLvl val="lvl"/>
          <dgm:resizeHandles val="exact"/>
        </dgm:presLayoutVars>
      </dgm:prSet>
      <dgm:spPr/>
      <dgm:t>
        <a:bodyPr/>
        <a:lstStyle/>
        <a:p>
          <a:endParaRPr lang="uk-UA"/>
        </a:p>
      </dgm:t>
    </dgm:pt>
    <dgm:pt modelId="{6CA49156-D9FD-48FE-A306-065176B08AA9}" type="pres">
      <dgm:prSet presAssocID="{BBA7A8F3-7F13-4B47-9599-B340C4CA1392}" presName="Name8" presStyleCnt="0"/>
      <dgm:spPr/>
    </dgm:pt>
    <dgm:pt modelId="{DF74741D-B912-4904-892F-4C9C0B797E7C}" type="pres">
      <dgm:prSet presAssocID="{BBA7A8F3-7F13-4B47-9599-B340C4CA1392}" presName="level" presStyleLbl="node1" presStyleIdx="0" presStyleCnt="3">
        <dgm:presLayoutVars>
          <dgm:chMax val="1"/>
          <dgm:bulletEnabled val="1"/>
        </dgm:presLayoutVars>
      </dgm:prSet>
      <dgm:spPr/>
      <dgm:t>
        <a:bodyPr/>
        <a:lstStyle/>
        <a:p>
          <a:endParaRPr lang="uk-UA"/>
        </a:p>
      </dgm:t>
    </dgm:pt>
    <dgm:pt modelId="{DFAB705F-6D65-4497-8E98-932DEDF42E0B}" type="pres">
      <dgm:prSet presAssocID="{BBA7A8F3-7F13-4B47-9599-B340C4CA1392}" presName="levelTx" presStyleLbl="revTx" presStyleIdx="0" presStyleCnt="0">
        <dgm:presLayoutVars>
          <dgm:chMax val="1"/>
          <dgm:bulletEnabled val="1"/>
        </dgm:presLayoutVars>
      </dgm:prSet>
      <dgm:spPr/>
      <dgm:t>
        <a:bodyPr/>
        <a:lstStyle/>
        <a:p>
          <a:endParaRPr lang="uk-UA"/>
        </a:p>
      </dgm:t>
    </dgm:pt>
    <dgm:pt modelId="{D847612C-79B2-4202-8937-9244F9D22EE2}" type="pres">
      <dgm:prSet presAssocID="{2D92FD8B-7B00-4667-86D0-AC74C2031C84}" presName="Name8" presStyleCnt="0"/>
      <dgm:spPr/>
    </dgm:pt>
    <dgm:pt modelId="{272031A2-0F9B-4BEC-A95E-DB3E559DE7A8}" type="pres">
      <dgm:prSet presAssocID="{2D92FD8B-7B00-4667-86D0-AC74C2031C84}" presName="level" presStyleLbl="node1" presStyleIdx="1" presStyleCnt="3">
        <dgm:presLayoutVars>
          <dgm:chMax val="1"/>
          <dgm:bulletEnabled val="1"/>
        </dgm:presLayoutVars>
      </dgm:prSet>
      <dgm:spPr/>
      <dgm:t>
        <a:bodyPr/>
        <a:lstStyle/>
        <a:p>
          <a:endParaRPr lang="uk-UA"/>
        </a:p>
      </dgm:t>
    </dgm:pt>
    <dgm:pt modelId="{EC7E2B81-A8FE-40E9-BC1A-CD42489D04A7}" type="pres">
      <dgm:prSet presAssocID="{2D92FD8B-7B00-4667-86D0-AC74C2031C84}" presName="levelTx" presStyleLbl="revTx" presStyleIdx="0" presStyleCnt="0">
        <dgm:presLayoutVars>
          <dgm:chMax val="1"/>
          <dgm:bulletEnabled val="1"/>
        </dgm:presLayoutVars>
      </dgm:prSet>
      <dgm:spPr/>
      <dgm:t>
        <a:bodyPr/>
        <a:lstStyle/>
        <a:p>
          <a:endParaRPr lang="uk-UA"/>
        </a:p>
      </dgm:t>
    </dgm:pt>
    <dgm:pt modelId="{2A256858-5672-4526-B25B-A88A6A59DEE0}" type="pres">
      <dgm:prSet presAssocID="{325DF760-E664-4D6F-83F0-4C521CD0DA32}" presName="Name8" presStyleCnt="0"/>
      <dgm:spPr/>
    </dgm:pt>
    <dgm:pt modelId="{F455D7F9-2A94-4F82-96DE-8EB6BEAAB421}" type="pres">
      <dgm:prSet presAssocID="{325DF760-E664-4D6F-83F0-4C521CD0DA32}" presName="level" presStyleLbl="node1" presStyleIdx="2" presStyleCnt="3">
        <dgm:presLayoutVars>
          <dgm:chMax val="1"/>
          <dgm:bulletEnabled val="1"/>
        </dgm:presLayoutVars>
      </dgm:prSet>
      <dgm:spPr/>
      <dgm:t>
        <a:bodyPr/>
        <a:lstStyle/>
        <a:p>
          <a:endParaRPr lang="uk-UA"/>
        </a:p>
      </dgm:t>
    </dgm:pt>
    <dgm:pt modelId="{CA0737D8-5B01-4BD3-BB0D-1A11E2F71DCC}" type="pres">
      <dgm:prSet presAssocID="{325DF760-E664-4D6F-83F0-4C521CD0DA32}" presName="levelTx" presStyleLbl="revTx" presStyleIdx="0" presStyleCnt="0">
        <dgm:presLayoutVars>
          <dgm:chMax val="1"/>
          <dgm:bulletEnabled val="1"/>
        </dgm:presLayoutVars>
      </dgm:prSet>
      <dgm:spPr/>
      <dgm:t>
        <a:bodyPr/>
        <a:lstStyle/>
        <a:p>
          <a:endParaRPr lang="uk-UA"/>
        </a:p>
      </dgm:t>
    </dgm:pt>
  </dgm:ptLst>
  <dgm:cxnLst>
    <dgm:cxn modelId="{9531E8EB-D83D-4A01-AD38-B5283900BCE2}" type="presOf" srcId="{BBA7A8F3-7F13-4B47-9599-B340C4CA1392}" destId="{DF74741D-B912-4904-892F-4C9C0B797E7C}" srcOrd="0" destOrd="0" presId="urn:microsoft.com/office/officeart/2005/8/layout/pyramid1"/>
    <dgm:cxn modelId="{86D475B6-D778-42E7-ADC6-8E647994AEEA}" srcId="{5575F6E5-1D99-4385-AFF4-00049AD93298}" destId="{BBA7A8F3-7F13-4B47-9599-B340C4CA1392}" srcOrd="0" destOrd="0" parTransId="{30BBF261-1B78-444D-A6FB-BC1CA9BFDC5B}" sibTransId="{58CBB601-C9DD-4FBF-B89A-0D129C73F609}"/>
    <dgm:cxn modelId="{2B84BE4E-5050-4CE7-9C7E-1C733614A746}" type="presOf" srcId="{2D92FD8B-7B00-4667-86D0-AC74C2031C84}" destId="{EC7E2B81-A8FE-40E9-BC1A-CD42489D04A7}" srcOrd="1" destOrd="0" presId="urn:microsoft.com/office/officeart/2005/8/layout/pyramid1"/>
    <dgm:cxn modelId="{4F4CD7D9-96FD-4C4D-8F0A-01ADE5D96FBD}" srcId="{5575F6E5-1D99-4385-AFF4-00049AD93298}" destId="{2D92FD8B-7B00-4667-86D0-AC74C2031C84}" srcOrd="1" destOrd="0" parTransId="{D66B6613-B9C8-49D7-8873-105BD33AD9A4}" sibTransId="{1375F4B9-0128-4238-8950-3BD910EC4218}"/>
    <dgm:cxn modelId="{4E1AA206-9060-4B39-A6BC-A06D49AEB4A9}" type="presOf" srcId="{325DF760-E664-4D6F-83F0-4C521CD0DA32}" destId="{F455D7F9-2A94-4F82-96DE-8EB6BEAAB421}" srcOrd="0" destOrd="0" presId="urn:microsoft.com/office/officeart/2005/8/layout/pyramid1"/>
    <dgm:cxn modelId="{6CC16353-70F4-452B-99E7-97302CDE300B}" type="presOf" srcId="{5575F6E5-1D99-4385-AFF4-00049AD93298}" destId="{E6A89259-3C09-4421-9519-02D76DD518E5}" srcOrd="0" destOrd="0" presId="urn:microsoft.com/office/officeart/2005/8/layout/pyramid1"/>
    <dgm:cxn modelId="{734355B6-7BBC-4C4E-924B-FB03F07F1689}" type="presOf" srcId="{BBA7A8F3-7F13-4B47-9599-B340C4CA1392}" destId="{DFAB705F-6D65-4497-8E98-932DEDF42E0B}" srcOrd="1" destOrd="0" presId="urn:microsoft.com/office/officeart/2005/8/layout/pyramid1"/>
    <dgm:cxn modelId="{204E0E6E-B239-4A54-9B5E-224C42A1BB35}" type="presOf" srcId="{2D92FD8B-7B00-4667-86D0-AC74C2031C84}" destId="{272031A2-0F9B-4BEC-A95E-DB3E559DE7A8}" srcOrd="0" destOrd="0" presId="urn:microsoft.com/office/officeart/2005/8/layout/pyramid1"/>
    <dgm:cxn modelId="{625186BF-1077-4A69-BCB1-0AFA0CFAD147}" srcId="{5575F6E5-1D99-4385-AFF4-00049AD93298}" destId="{325DF760-E664-4D6F-83F0-4C521CD0DA32}" srcOrd="2" destOrd="0" parTransId="{E6BDBE88-CA20-4BB6-A4EE-B31569EE8C79}" sibTransId="{A245F615-B633-4F4B-BD6D-5061D2FC0A0A}"/>
    <dgm:cxn modelId="{59379227-63A0-4156-9CC0-E20A1690EF6A}" type="presOf" srcId="{325DF760-E664-4D6F-83F0-4C521CD0DA32}" destId="{CA0737D8-5B01-4BD3-BB0D-1A11E2F71DCC}" srcOrd="1" destOrd="0" presId="urn:microsoft.com/office/officeart/2005/8/layout/pyramid1"/>
    <dgm:cxn modelId="{DFAF88B8-79F1-4147-AA80-12CA9AD7EE7E}" type="presParOf" srcId="{E6A89259-3C09-4421-9519-02D76DD518E5}" destId="{6CA49156-D9FD-48FE-A306-065176B08AA9}" srcOrd="0" destOrd="0" presId="urn:microsoft.com/office/officeart/2005/8/layout/pyramid1"/>
    <dgm:cxn modelId="{13899AB4-D629-4AF3-9DA2-0E3753FCC5FD}" type="presParOf" srcId="{6CA49156-D9FD-48FE-A306-065176B08AA9}" destId="{DF74741D-B912-4904-892F-4C9C0B797E7C}" srcOrd="0" destOrd="0" presId="urn:microsoft.com/office/officeart/2005/8/layout/pyramid1"/>
    <dgm:cxn modelId="{E4E92D1B-A0EB-40DC-80B6-C46B3D9BFB1C}" type="presParOf" srcId="{6CA49156-D9FD-48FE-A306-065176B08AA9}" destId="{DFAB705F-6D65-4497-8E98-932DEDF42E0B}" srcOrd="1" destOrd="0" presId="urn:microsoft.com/office/officeart/2005/8/layout/pyramid1"/>
    <dgm:cxn modelId="{033905EF-0D9C-46D2-BA3D-C52FEC653C9E}" type="presParOf" srcId="{E6A89259-3C09-4421-9519-02D76DD518E5}" destId="{D847612C-79B2-4202-8937-9244F9D22EE2}" srcOrd="1" destOrd="0" presId="urn:microsoft.com/office/officeart/2005/8/layout/pyramid1"/>
    <dgm:cxn modelId="{6050CC49-BE02-4C6C-8ED8-307D6DD1E9D3}" type="presParOf" srcId="{D847612C-79B2-4202-8937-9244F9D22EE2}" destId="{272031A2-0F9B-4BEC-A95E-DB3E559DE7A8}" srcOrd="0" destOrd="0" presId="urn:microsoft.com/office/officeart/2005/8/layout/pyramid1"/>
    <dgm:cxn modelId="{15378EC5-7CD5-45A8-A957-85D16B93E57E}" type="presParOf" srcId="{D847612C-79B2-4202-8937-9244F9D22EE2}" destId="{EC7E2B81-A8FE-40E9-BC1A-CD42489D04A7}" srcOrd="1" destOrd="0" presId="urn:microsoft.com/office/officeart/2005/8/layout/pyramid1"/>
    <dgm:cxn modelId="{2EE43B7E-8A3C-4943-A567-DB2B2118D6FB}" type="presParOf" srcId="{E6A89259-3C09-4421-9519-02D76DD518E5}" destId="{2A256858-5672-4526-B25B-A88A6A59DEE0}" srcOrd="2" destOrd="0" presId="urn:microsoft.com/office/officeart/2005/8/layout/pyramid1"/>
    <dgm:cxn modelId="{828876A0-CB95-4120-BF04-22B1E11F4242}" type="presParOf" srcId="{2A256858-5672-4526-B25B-A88A6A59DEE0}" destId="{F455D7F9-2A94-4F82-96DE-8EB6BEAAB421}" srcOrd="0" destOrd="0" presId="urn:microsoft.com/office/officeart/2005/8/layout/pyramid1"/>
    <dgm:cxn modelId="{C9018A99-0F6C-4229-9BED-22BD719A1E30}" type="presParOf" srcId="{2A256858-5672-4526-B25B-A88A6A59DEE0}" destId="{CA0737D8-5B01-4BD3-BB0D-1A11E2F71DC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5F6E5-1D99-4385-AFF4-00049AD93298}" type="doc">
      <dgm:prSet loTypeId="urn:microsoft.com/office/officeart/2005/8/layout/pyramid1" loCatId="pyramid" qsTypeId="urn:microsoft.com/office/officeart/2005/8/quickstyle/simple1" qsCatId="simple" csTypeId="urn:microsoft.com/office/officeart/2005/8/colors/accent3_5" csCatId="accent3" phldr="1"/>
      <dgm:spPr/>
      <dgm:t>
        <a:bodyPr/>
        <a:lstStyle/>
        <a:p>
          <a:endParaRPr lang="uk-UA"/>
        </a:p>
      </dgm:t>
    </dgm:pt>
    <dgm:pt modelId="{BBA7A8F3-7F13-4B47-9599-B340C4CA1392}">
      <dgm:prSet phldrT="[Текст]" custT="1"/>
      <dgm:spPr>
        <a:solidFill>
          <a:schemeClr val="accent5">
            <a:lumMod val="20000"/>
            <a:lumOff val="80000"/>
          </a:schemeClr>
        </a:solidFill>
      </dgm:spPr>
      <dgm:t>
        <a:bodyPr/>
        <a:lstStyle/>
        <a:p>
          <a:r>
            <a:rPr lang="uk-UA" sz="2400" b="1" dirty="0" smtClean="0"/>
            <a:t>Вищий клас  5-7%</a:t>
          </a:r>
          <a:endParaRPr lang="uk-UA" sz="2400" b="1" dirty="0"/>
        </a:p>
      </dgm:t>
    </dgm:pt>
    <dgm:pt modelId="{30BBF261-1B78-444D-A6FB-BC1CA9BFDC5B}" type="parTrans" cxnId="{86D475B6-D778-42E7-ADC6-8E647994AEEA}">
      <dgm:prSet/>
      <dgm:spPr/>
      <dgm:t>
        <a:bodyPr/>
        <a:lstStyle/>
        <a:p>
          <a:endParaRPr lang="uk-UA"/>
        </a:p>
      </dgm:t>
    </dgm:pt>
    <dgm:pt modelId="{58CBB601-C9DD-4FBF-B89A-0D129C73F609}" type="sibTrans" cxnId="{86D475B6-D778-42E7-ADC6-8E647994AEEA}">
      <dgm:prSet/>
      <dgm:spPr/>
      <dgm:t>
        <a:bodyPr/>
        <a:lstStyle/>
        <a:p>
          <a:endParaRPr lang="uk-UA"/>
        </a:p>
      </dgm:t>
    </dgm:pt>
    <dgm:pt modelId="{2D92FD8B-7B00-4667-86D0-AC74C2031C84}">
      <dgm:prSet phldrT="[Текст]" custT="1"/>
      <dgm:spPr>
        <a:solidFill>
          <a:schemeClr val="accent6">
            <a:lumMod val="20000"/>
            <a:lumOff val="80000"/>
          </a:schemeClr>
        </a:solidFill>
      </dgm:spPr>
      <dgm:t>
        <a:bodyPr/>
        <a:lstStyle/>
        <a:p>
          <a:r>
            <a:rPr lang="uk-UA" sz="2400" b="1" dirty="0" smtClean="0"/>
            <a:t>Середній клас 25-50%</a:t>
          </a:r>
          <a:endParaRPr lang="uk-UA" sz="2400" b="1" dirty="0"/>
        </a:p>
      </dgm:t>
    </dgm:pt>
    <dgm:pt modelId="{D66B6613-B9C8-49D7-8873-105BD33AD9A4}" type="parTrans" cxnId="{4F4CD7D9-96FD-4C4D-8F0A-01ADE5D96FBD}">
      <dgm:prSet/>
      <dgm:spPr/>
      <dgm:t>
        <a:bodyPr/>
        <a:lstStyle/>
        <a:p>
          <a:endParaRPr lang="uk-UA"/>
        </a:p>
      </dgm:t>
    </dgm:pt>
    <dgm:pt modelId="{1375F4B9-0128-4238-8950-3BD910EC4218}" type="sibTrans" cxnId="{4F4CD7D9-96FD-4C4D-8F0A-01ADE5D96FBD}">
      <dgm:prSet/>
      <dgm:spPr/>
      <dgm:t>
        <a:bodyPr/>
        <a:lstStyle/>
        <a:p>
          <a:endParaRPr lang="uk-UA"/>
        </a:p>
      </dgm:t>
    </dgm:pt>
    <dgm:pt modelId="{325DF760-E664-4D6F-83F0-4C521CD0DA32}">
      <dgm:prSet phldrT="[Текст]" custT="1"/>
      <dgm:spPr>
        <a:solidFill>
          <a:schemeClr val="accent6">
            <a:lumMod val="40000"/>
            <a:lumOff val="60000"/>
            <a:alpha val="50000"/>
          </a:schemeClr>
        </a:solidFill>
      </dgm:spPr>
      <dgm:t>
        <a:bodyPr/>
        <a:lstStyle/>
        <a:p>
          <a:r>
            <a:rPr lang="uk-UA" sz="2400" b="1" dirty="0" smtClean="0"/>
            <a:t>Нижчий клас 35-70%</a:t>
          </a:r>
          <a:endParaRPr lang="uk-UA" sz="2400" b="1" dirty="0"/>
        </a:p>
      </dgm:t>
    </dgm:pt>
    <dgm:pt modelId="{E6BDBE88-CA20-4BB6-A4EE-B31569EE8C79}" type="parTrans" cxnId="{625186BF-1077-4A69-BCB1-0AFA0CFAD147}">
      <dgm:prSet/>
      <dgm:spPr/>
      <dgm:t>
        <a:bodyPr/>
        <a:lstStyle/>
        <a:p>
          <a:endParaRPr lang="uk-UA"/>
        </a:p>
      </dgm:t>
    </dgm:pt>
    <dgm:pt modelId="{A245F615-B633-4F4B-BD6D-5061D2FC0A0A}" type="sibTrans" cxnId="{625186BF-1077-4A69-BCB1-0AFA0CFAD147}">
      <dgm:prSet/>
      <dgm:spPr/>
      <dgm:t>
        <a:bodyPr/>
        <a:lstStyle/>
        <a:p>
          <a:endParaRPr lang="uk-UA"/>
        </a:p>
      </dgm:t>
    </dgm:pt>
    <dgm:pt modelId="{E6A89259-3C09-4421-9519-02D76DD518E5}" type="pres">
      <dgm:prSet presAssocID="{5575F6E5-1D99-4385-AFF4-00049AD93298}" presName="Name0" presStyleCnt="0">
        <dgm:presLayoutVars>
          <dgm:dir/>
          <dgm:animLvl val="lvl"/>
          <dgm:resizeHandles val="exact"/>
        </dgm:presLayoutVars>
      </dgm:prSet>
      <dgm:spPr/>
      <dgm:t>
        <a:bodyPr/>
        <a:lstStyle/>
        <a:p>
          <a:endParaRPr lang="uk-UA"/>
        </a:p>
      </dgm:t>
    </dgm:pt>
    <dgm:pt modelId="{6CA49156-D9FD-48FE-A306-065176B08AA9}" type="pres">
      <dgm:prSet presAssocID="{BBA7A8F3-7F13-4B47-9599-B340C4CA1392}" presName="Name8" presStyleCnt="0"/>
      <dgm:spPr/>
    </dgm:pt>
    <dgm:pt modelId="{DF74741D-B912-4904-892F-4C9C0B797E7C}" type="pres">
      <dgm:prSet presAssocID="{BBA7A8F3-7F13-4B47-9599-B340C4CA1392}" presName="level" presStyleLbl="node1" presStyleIdx="0" presStyleCnt="3">
        <dgm:presLayoutVars>
          <dgm:chMax val="1"/>
          <dgm:bulletEnabled val="1"/>
        </dgm:presLayoutVars>
      </dgm:prSet>
      <dgm:spPr/>
      <dgm:t>
        <a:bodyPr/>
        <a:lstStyle/>
        <a:p>
          <a:endParaRPr lang="uk-UA"/>
        </a:p>
      </dgm:t>
    </dgm:pt>
    <dgm:pt modelId="{DFAB705F-6D65-4497-8E98-932DEDF42E0B}" type="pres">
      <dgm:prSet presAssocID="{BBA7A8F3-7F13-4B47-9599-B340C4CA1392}" presName="levelTx" presStyleLbl="revTx" presStyleIdx="0" presStyleCnt="0">
        <dgm:presLayoutVars>
          <dgm:chMax val="1"/>
          <dgm:bulletEnabled val="1"/>
        </dgm:presLayoutVars>
      </dgm:prSet>
      <dgm:spPr/>
      <dgm:t>
        <a:bodyPr/>
        <a:lstStyle/>
        <a:p>
          <a:endParaRPr lang="uk-UA"/>
        </a:p>
      </dgm:t>
    </dgm:pt>
    <dgm:pt modelId="{D847612C-79B2-4202-8937-9244F9D22EE2}" type="pres">
      <dgm:prSet presAssocID="{2D92FD8B-7B00-4667-86D0-AC74C2031C84}" presName="Name8" presStyleCnt="0"/>
      <dgm:spPr/>
    </dgm:pt>
    <dgm:pt modelId="{272031A2-0F9B-4BEC-A95E-DB3E559DE7A8}" type="pres">
      <dgm:prSet presAssocID="{2D92FD8B-7B00-4667-86D0-AC74C2031C84}" presName="level" presStyleLbl="node1" presStyleIdx="1" presStyleCnt="3">
        <dgm:presLayoutVars>
          <dgm:chMax val="1"/>
          <dgm:bulletEnabled val="1"/>
        </dgm:presLayoutVars>
      </dgm:prSet>
      <dgm:spPr/>
      <dgm:t>
        <a:bodyPr/>
        <a:lstStyle/>
        <a:p>
          <a:endParaRPr lang="uk-UA"/>
        </a:p>
      </dgm:t>
    </dgm:pt>
    <dgm:pt modelId="{EC7E2B81-A8FE-40E9-BC1A-CD42489D04A7}" type="pres">
      <dgm:prSet presAssocID="{2D92FD8B-7B00-4667-86D0-AC74C2031C84}" presName="levelTx" presStyleLbl="revTx" presStyleIdx="0" presStyleCnt="0">
        <dgm:presLayoutVars>
          <dgm:chMax val="1"/>
          <dgm:bulletEnabled val="1"/>
        </dgm:presLayoutVars>
      </dgm:prSet>
      <dgm:spPr/>
      <dgm:t>
        <a:bodyPr/>
        <a:lstStyle/>
        <a:p>
          <a:endParaRPr lang="uk-UA"/>
        </a:p>
      </dgm:t>
    </dgm:pt>
    <dgm:pt modelId="{2A256858-5672-4526-B25B-A88A6A59DEE0}" type="pres">
      <dgm:prSet presAssocID="{325DF760-E664-4D6F-83F0-4C521CD0DA32}" presName="Name8" presStyleCnt="0"/>
      <dgm:spPr/>
    </dgm:pt>
    <dgm:pt modelId="{F455D7F9-2A94-4F82-96DE-8EB6BEAAB421}" type="pres">
      <dgm:prSet presAssocID="{325DF760-E664-4D6F-83F0-4C521CD0DA32}" presName="level" presStyleLbl="node1" presStyleIdx="2" presStyleCnt="3" custScaleY="265548">
        <dgm:presLayoutVars>
          <dgm:chMax val="1"/>
          <dgm:bulletEnabled val="1"/>
        </dgm:presLayoutVars>
      </dgm:prSet>
      <dgm:spPr/>
      <dgm:t>
        <a:bodyPr/>
        <a:lstStyle/>
        <a:p>
          <a:endParaRPr lang="uk-UA"/>
        </a:p>
      </dgm:t>
    </dgm:pt>
    <dgm:pt modelId="{CA0737D8-5B01-4BD3-BB0D-1A11E2F71DCC}" type="pres">
      <dgm:prSet presAssocID="{325DF760-E664-4D6F-83F0-4C521CD0DA32}" presName="levelTx" presStyleLbl="revTx" presStyleIdx="0" presStyleCnt="0">
        <dgm:presLayoutVars>
          <dgm:chMax val="1"/>
          <dgm:bulletEnabled val="1"/>
        </dgm:presLayoutVars>
      </dgm:prSet>
      <dgm:spPr/>
      <dgm:t>
        <a:bodyPr/>
        <a:lstStyle/>
        <a:p>
          <a:endParaRPr lang="uk-UA"/>
        </a:p>
      </dgm:t>
    </dgm:pt>
  </dgm:ptLst>
  <dgm:cxnLst>
    <dgm:cxn modelId="{F98189A5-9790-4928-A87E-3DAEA2AFEB1C}" type="presOf" srcId="{325DF760-E664-4D6F-83F0-4C521CD0DA32}" destId="{CA0737D8-5B01-4BD3-BB0D-1A11E2F71DCC}" srcOrd="1" destOrd="0" presId="urn:microsoft.com/office/officeart/2005/8/layout/pyramid1"/>
    <dgm:cxn modelId="{9A5ED0F6-CF35-4951-8A5B-66763110E3DF}" type="presOf" srcId="{2D92FD8B-7B00-4667-86D0-AC74C2031C84}" destId="{EC7E2B81-A8FE-40E9-BC1A-CD42489D04A7}" srcOrd="1" destOrd="0" presId="urn:microsoft.com/office/officeart/2005/8/layout/pyramid1"/>
    <dgm:cxn modelId="{5FA2506A-558A-4322-9DC4-EC3FE8FB4B6D}" type="presOf" srcId="{325DF760-E664-4D6F-83F0-4C521CD0DA32}" destId="{F455D7F9-2A94-4F82-96DE-8EB6BEAAB421}" srcOrd="0" destOrd="0" presId="urn:microsoft.com/office/officeart/2005/8/layout/pyramid1"/>
    <dgm:cxn modelId="{F94F14B4-E3B7-49D0-9C14-8F364F8EE824}" type="presOf" srcId="{BBA7A8F3-7F13-4B47-9599-B340C4CA1392}" destId="{DFAB705F-6D65-4497-8E98-932DEDF42E0B}" srcOrd="1" destOrd="0" presId="urn:microsoft.com/office/officeart/2005/8/layout/pyramid1"/>
    <dgm:cxn modelId="{4F4CD7D9-96FD-4C4D-8F0A-01ADE5D96FBD}" srcId="{5575F6E5-1D99-4385-AFF4-00049AD93298}" destId="{2D92FD8B-7B00-4667-86D0-AC74C2031C84}" srcOrd="1" destOrd="0" parTransId="{D66B6613-B9C8-49D7-8873-105BD33AD9A4}" sibTransId="{1375F4B9-0128-4238-8950-3BD910EC4218}"/>
    <dgm:cxn modelId="{625186BF-1077-4A69-BCB1-0AFA0CFAD147}" srcId="{5575F6E5-1D99-4385-AFF4-00049AD93298}" destId="{325DF760-E664-4D6F-83F0-4C521CD0DA32}" srcOrd="2" destOrd="0" parTransId="{E6BDBE88-CA20-4BB6-A4EE-B31569EE8C79}" sibTransId="{A245F615-B633-4F4B-BD6D-5061D2FC0A0A}"/>
    <dgm:cxn modelId="{1AAEE070-775B-4DD1-9A50-B702B65D81D8}" type="presOf" srcId="{5575F6E5-1D99-4385-AFF4-00049AD93298}" destId="{E6A89259-3C09-4421-9519-02D76DD518E5}" srcOrd="0" destOrd="0" presId="urn:microsoft.com/office/officeart/2005/8/layout/pyramid1"/>
    <dgm:cxn modelId="{86D475B6-D778-42E7-ADC6-8E647994AEEA}" srcId="{5575F6E5-1D99-4385-AFF4-00049AD93298}" destId="{BBA7A8F3-7F13-4B47-9599-B340C4CA1392}" srcOrd="0" destOrd="0" parTransId="{30BBF261-1B78-444D-A6FB-BC1CA9BFDC5B}" sibTransId="{58CBB601-C9DD-4FBF-B89A-0D129C73F609}"/>
    <dgm:cxn modelId="{FB119DAF-94D0-488A-A1C8-2AB5D3EDBB7E}" type="presOf" srcId="{BBA7A8F3-7F13-4B47-9599-B340C4CA1392}" destId="{DF74741D-B912-4904-892F-4C9C0B797E7C}" srcOrd="0" destOrd="0" presId="urn:microsoft.com/office/officeart/2005/8/layout/pyramid1"/>
    <dgm:cxn modelId="{741A8182-B8D9-4AA6-8508-F79BFC620A4B}" type="presOf" srcId="{2D92FD8B-7B00-4667-86D0-AC74C2031C84}" destId="{272031A2-0F9B-4BEC-A95E-DB3E559DE7A8}" srcOrd="0" destOrd="0" presId="urn:microsoft.com/office/officeart/2005/8/layout/pyramid1"/>
    <dgm:cxn modelId="{37AE7263-E704-4E09-A85C-B4C64D6F18C6}" type="presParOf" srcId="{E6A89259-3C09-4421-9519-02D76DD518E5}" destId="{6CA49156-D9FD-48FE-A306-065176B08AA9}" srcOrd="0" destOrd="0" presId="urn:microsoft.com/office/officeart/2005/8/layout/pyramid1"/>
    <dgm:cxn modelId="{7FB1881C-4243-4804-ADA9-340F181A25D1}" type="presParOf" srcId="{6CA49156-D9FD-48FE-A306-065176B08AA9}" destId="{DF74741D-B912-4904-892F-4C9C0B797E7C}" srcOrd="0" destOrd="0" presId="urn:microsoft.com/office/officeart/2005/8/layout/pyramid1"/>
    <dgm:cxn modelId="{DD602F40-F51A-48F5-AF2C-F42FC295E03F}" type="presParOf" srcId="{6CA49156-D9FD-48FE-A306-065176B08AA9}" destId="{DFAB705F-6D65-4497-8E98-932DEDF42E0B}" srcOrd="1" destOrd="0" presId="urn:microsoft.com/office/officeart/2005/8/layout/pyramid1"/>
    <dgm:cxn modelId="{E450DC05-4121-425E-8DAE-9835DFE37AD7}" type="presParOf" srcId="{E6A89259-3C09-4421-9519-02D76DD518E5}" destId="{D847612C-79B2-4202-8937-9244F9D22EE2}" srcOrd="1" destOrd="0" presId="urn:microsoft.com/office/officeart/2005/8/layout/pyramid1"/>
    <dgm:cxn modelId="{A2FAB8D5-0B18-41CE-A90D-1D370FAA606E}" type="presParOf" srcId="{D847612C-79B2-4202-8937-9244F9D22EE2}" destId="{272031A2-0F9B-4BEC-A95E-DB3E559DE7A8}" srcOrd="0" destOrd="0" presId="urn:microsoft.com/office/officeart/2005/8/layout/pyramid1"/>
    <dgm:cxn modelId="{5DEB77C5-AC4E-4BEE-A7A7-D316833D7D64}" type="presParOf" srcId="{D847612C-79B2-4202-8937-9244F9D22EE2}" destId="{EC7E2B81-A8FE-40E9-BC1A-CD42489D04A7}" srcOrd="1" destOrd="0" presId="urn:microsoft.com/office/officeart/2005/8/layout/pyramid1"/>
    <dgm:cxn modelId="{33C6CCD2-A333-4F0B-8F9A-5AC388F0DFCB}" type="presParOf" srcId="{E6A89259-3C09-4421-9519-02D76DD518E5}" destId="{2A256858-5672-4526-B25B-A88A6A59DEE0}" srcOrd="2" destOrd="0" presId="urn:microsoft.com/office/officeart/2005/8/layout/pyramid1"/>
    <dgm:cxn modelId="{C0C33598-FD7F-47FC-A47A-A4B9201139AE}" type="presParOf" srcId="{2A256858-5672-4526-B25B-A88A6A59DEE0}" destId="{F455D7F9-2A94-4F82-96DE-8EB6BEAAB421}" srcOrd="0" destOrd="0" presId="urn:microsoft.com/office/officeart/2005/8/layout/pyramid1"/>
    <dgm:cxn modelId="{C2B652C9-6E52-4278-B674-307147C87ECE}" type="presParOf" srcId="{2A256858-5672-4526-B25B-A88A6A59DEE0}" destId="{CA0737D8-5B01-4BD3-BB0D-1A11E2F71DC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74F1F-9422-4A65-A6D5-45F657B25725}">
      <dsp:nvSpPr>
        <dsp:cNvPr id="0" name=""/>
        <dsp:cNvSpPr/>
      </dsp:nvSpPr>
      <dsp:spPr>
        <a:xfrm>
          <a:off x="4191006" y="0"/>
          <a:ext cx="2590787" cy="1409700"/>
        </a:xfrm>
        <a:prstGeom prst="trapezoid">
          <a:avLst>
            <a:gd name="adj" fmla="val 97297"/>
          </a:avLst>
        </a:prstGeom>
        <a:solidFill>
          <a:srgbClr val="D5E3FF">
            <a:alpha val="8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kern="1200" dirty="0" smtClean="0"/>
            <a:t>Клас</a:t>
          </a:r>
          <a:r>
            <a:rPr lang="uk-UA" sz="2000" b="1" kern="1200" baseline="0" dirty="0" smtClean="0"/>
            <a:t> власників (2-5%)</a:t>
          </a:r>
          <a:endParaRPr lang="uk-UA" sz="2000" b="1" kern="1200" dirty="0"/>
        </a:p>
      </dsp:txBody>
      <dsp:txXfrm>
        <a:off x="4191006" y="0"/>
        <a:ext cx="2590787" cy="1409700"/>
      </dsp:txXfrm>
    </dsp:sp>
    <dsp:sp modelId="{9CA40209-3FD9-4689-BDDC-BC48590D16FA}">
      <dsp:nvSpPr>
        <dsp:cNvPr id="0" name=""/>
        <dsp:cNvSpPr/>
      </dsp:nvSpPr>
      <dsp:spPr>
        <a:xfrm>
          <a:off x="2819406" y="1409700"/>
          <a:ext cx="5333987" cy="1409700"/>
        </a:xfrm>
        <a:prstGeom prst="trapezoid">
          <a:avLst>
            <a:gd name="adj" fmla="val 97297"/>
          </a:avLst>
        </a:prstGeom>
        <a:solidFill>
          <a:schemeClr val="accent5">
            <a:lumMod val="20000"/>
            <a:lumOff val="80000"/>
            <a:alpha val="7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kern="1200" dirty="0" smtClean="0"/>
            <a:t>Клас менеджерів/управлінців вищої ланки (7%)</a:t>
          </a:r>
          <a:endParaRPr lang="uk-UA" sz="2000" b="1" kern="1200" dirty="0"/>
        </a:p>
      </dsp:txBody>
      <dsp:txXfrm>
        <a:off x="3752853" y="1409700"/>
        <a:ext cx="3467092" cy="1409700"/>
      </dsp:txXfrm>
    </dsp:sp>
    <dsp:sp modelId="{4CD05C56-22E7-4D3C-8763-517681A7B05B}">
      <dsp:nvSpPr>
        <dsp:cNvPr id="0" name=""/>
        <dsp:cNvSpPr/>
      </dsp:nvSpPr>
      <dsp:spPr>
        <a:xfrm>
          <a:off x="1447806" y="2819400"/>
          <a:ext cx="8077187" cy="1409700"/>
        </a:xfrm>
        <a:prstGeom prst="trapezoid">
          <a:avLst>
            <a:gd name="adj" fmla="val 97297"/>
          </a:avLst>
        </a:prstGeom>
        <a:solidFill>
          <a:schemeClr val="accent6">
            <a:lumMod val="20000"/>
            <a:lumOff val="80000"/>
            <a:alpha val="63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kern="1200" noProof="1" smtClean="0"/>
            <a:t>Проміжний клас експертів-професіоналів, кваліфікованих супервайзерів і некваліфікованих менеджерів (14%)</a:t>
          </a:r>
          <a:endParaRPr lang="uk-UA" sz="2000" b="1" kern="1200" dirty="0"/>
        </a:p>
      </dsp:txBody>
      <dsp:txXfrm>
        <a:off x="2861313" y="2819400"/>
        <a:ext cx="5250172" cy="1409700"/>
      </dsp:txXfrm>
    </dsp:sp>
    <dsp:sp modelId="{9E7C47A0-0AD7-4895-88CE-2880EF7C7DD6}">
      <dsp:nvSpPr>
        <dsp:cNvPr id="0" name=""/>
        <dsp:cNvSpPr/>
      </dsp:nvSpPr>
      <dsp:spPr>
        <a:xfrm>
          <a:off x="76206" y="4209251"/>
          <a:ext cx="10820387" cy="1409700"/>
        </a:xfrm>
        <a:prstGeom prst="trapezoid">
          <a:avLst>
            <a:gd name="adj" fmla="val 97297"/>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kern="1200" noProof="1" smtClean="0"/>
            <a:t>Розширений робітничий клас, що включає некваліфікованих супервайзерів, кваліфікованих і некваліфікованих робітників (75–77%)</a:t>
          </a:r>
          <a:endParaRPr lang="uk-UA" sz="2000" b="1" kern="1200" dirty="0"/>
        </a:p>
      </dsp:txBody>
      <dsp:txXfrm>
        <a:off x="1969773" y="4209251"/>
        <a:ext cx="7033252" cy="1409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741D-B912-4904-892F-4C9C0B797E7C}">
      <dsp:nvSpPr>
        <dsp:cNvPr id="0" name=""/>
        <dsp:cNvSpPr/>
      </dsp:nvSpPr>
      <dsp:spPr>
        <a:xfrm>
          <a:off x="2362200" y="0"/>
          <a:ext cx="2362199" cy="1157111"/>
        </a:xfrm>
        <a:prstGeom prst="trapezoid">
          <a:avLst>
            <a:gd name="adj" fmla="val 102073"/>
          </a:avLst>
        </a:prstGeom>
        <a:solidFill>
          <a:schemeClr val="accent5">
            <a:lumMod val="20000"/>
            <a:lumOff val="8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smtClean="0"/>
            <a:t>Вищий клас</a:t>
          </a:r>
          <a:endParaRPr lang="uk-UA" sz="2400" b="1" kern="1200" dirty="0"/>
        </a:p>
      </dsp:txBody>
      <dsp:txXfrm>
        <a:off x="2362200" y="0"/>
        <a:ext cx="2362199" cy="1157111"/>
      </dsp:txXfrm>
    </dsp:sp>
    <dsp:sp modelId="{272031A2-0F9B-4BEC-A95E-DB3E559DE7A8}">
      <dsp:nvSpPr>
        <dsp:cNvPr id="0" name=""/>
        <dsp:cNvSpPr/>
      </dsp:nvSpPr>
      <dsp:spPr>
        <a:xfrm>
          <a:off x="1181100" y="1157111"/>
          <a:ext cx="4724399" cy="1157111"/>
        </a:xfrm>
        <a:prstGeom prst="trapezoid">
          <a:avLst>
            <a:gd name="adj" fmla="val 102073"/>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smtClean="0"/>
            <a:t>Середній клас</a:t>
          </a:r>
          <a:endParaRPr lang="uk-UA" sz="2400" b="1" kern="1200" dirty="0"/>
        </a:p>
      </dsp:txBody>
      <dsp:txXfrm>
        <a:off x="2007869" y="1157111"/>
        <a:ext cx="3070860" cy="1157111"/>
      </dsp:txXfrm>
    </dsp:sp>
    <dsp:sp modelId="{F455D7F9-2A94-4F82-96DE-8EB6BEAAB421}">
      <dsp:nvSpPr>
        <dsp:cNvPr id="0" name=""/>
        <dsp:cNvSpPr/>
      </dsp:nvSpPr>
      <dsp:spPr>
        <a:xfrm>
          <a:off x="0" y="2314222"/>
          <a:ext cx="7086600" cy="1157111"/>
        </a:xfrm>
        <a:prstGeom prst="trapezoid">
          <a:avLst>
            <a:gd name="adj" fmla="val 102073"/>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smtClean="0"/>
            <a:t>Нижчий клас</a:t>
          </a:r>
          <a:endParaRPr lang="uk-UA" sz="2400" b="1" kern="1200" dirty="0"/>
        </a:p>
      </dsp:txBody>
      <dsp:txXfrm>
        <a:off x="1240154" y="2314222"/>
        <a:ext cx="4606290" cy="1157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741D-B912-4904-892F-4C9C0B797E7C}">
      <dsp:nvSpPr>
        <dsp:cNvPr id="0" name=""/>
        <dsp:cNvSpPr/>
      </dsp:nvSpPr>
      <dsp:spPr>
        <a:xfrm>
          <a:off x="2782196" y="0"/>
          <a:ext cx="1522206" cy="925690"/>
        </a:xfrm>
        <a:prstGeom prst="trapezoid">
          <a:avLst>
            <a:gd name="adj" fmla="val 8222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smtClean="0"/>
            <a:t>Вищий клас  5-7%</a:t>
          </a:r>
          <a:endParaRPr lang="uk-UA" sz="2400" b="1" kern="1200" dirty="0"/>
        </a:p>
      </dsp:txBody>
      <dsp:txXfrm>
        <a:off x="2782196" y="0"/>
        <a:ext cx="1522206" cy="925690"/>
      </dsp:txXfrm>
    </dsp:sp>
    <dsp:sp modelId="{272031A2-0F9B-4BEC-A95E-DB3E559DE7A8}">
      <dsp:nvSpPr>
        <dsp:cNvPr id="0" name=""/>
        <dsp:cNvSpPr/>
      </dsp:nvSpPr>
      <dsp:spPr>
        <a:xfrm>
          <a:off x="2021093" y="925690"/>
          <a:ext cx="3044412" cy="925690"/>
        </a:xfrm>
        <a:prstGeom prst="trapezoid">
          <a:avLst>
            <a:gd name="adj" fmla="val 8222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smtClean="0"/>
            <a:t>Середній клас 25-50%</a:t>
          </a:r>
          <a:endParaRPr lang="uk-UA" sz="2400" b="1" kern="1200" dirty="0"/>
        </a:p>
      </dsp:txBody>
      <dsp:txXfrm>
        <a:off x="2553866" y="925690"/>
        <a:ext cx="1978867" cy="925690"/>
      </dsp:txXfrm>
    </dsp:sp>
    <dsp:sp modelId="{F455D7F9-2A94-4F82-96DE-8EB6BEAAB421}">
      <dsp:nvSpPr>
        <dsp:cNvPr id="0" name=""/>
        <dsp:cNvSpPr/>
      </dsp:nvSpPr>
      <dsp:spPr>
        <a:xfrm>
          <a:off x="0" y="1851380"/>
          <a:ext cx="7086600" cy="2458152"/>
        </a:xfrm>
        <a:prstGeom prst="trapezoid">
          <a:avLst>
            <a:gd name="adj" fmla="val 82220"/>
          </a:avLst>
        </a:prstGeom>
        <a:solidFill>
          <a:schemeClr val="accent6">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smtClean="0"/>
            <a:t>Нижчий клас 35-70%</a:t>
          </a:r>
          <a:endParaRPr lang="uk-UA" sz="2400" b="1" kern="1200" dirty="0"/>
        </a:p>
      </dsp:txBody>
      <dsp:txXfrm>
        <a:off x="1240154" y="1851380"/>
        <a:ext cx="4606290" cy="24581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B3A824-1A51-4B26-AD58-A6D8E14F6C04}" type="datetimeFigureOut">
              <a:rPr lang="en-US" smtClean="0"/>
              <a:pPr/>
              <a:t>10/14/2023</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57E33E-8B18-4087-B112-809917729534}" type="datetimeFigureOut">
              <a:rPr lang="en-US" smtClean="0"/>
              <a:pPr/>
              <a:t>10/14/2023</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FFE419-2371-464F-8239-3959401C3561}" type="datetimeFigureOut">
              <a:rPr lang="en-US" smtClean="0"/>
              <a:pPr/>
              <a:t>10/14/2023</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D162C4-EDD9-4389-A98B-B87ECEA2A816}" type="datetimeFigureOut">
              <a:rPr lang="en-US" smtClean="0"/>
              <a:pPr/>
              <a:t>10/14/2023</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5059C3-6A89-4494-99FF-5A4D6FFD50EB}" type="datetimeFigureOut">
              <a:rPr lang="en-US" smtClean="0"/>
              <a:pPr/>
              <a:t>10/14/2023</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954B2F-12DE-47F5-8894-472B206D2E1E}" type="datetimeFigureOut">
              <a:rPr lang="en-US" smtClean="0"/>
              <a:pPr/>
              <a:t>10/14/2023</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30E46F-7819-4ACF-B48B-48222C2ACC88}" type="datetimeFigureOut">
              <a:rPr lang="en-US" smtClean="0"/>
              <a:pPr/>
              <a:t>10/14/2023</a:t>
            </a:fld>
            <a:endParaRPr lang="en-US" dirty="0"/>
          </a:p>
        </p:txBody>
      </p:sp>
      <p:sp>
        <p:nvSpPr>
          <p:cNvPr id="8" name="Нижний колонтитул 7"/>
          <p:cNvSpPr>
            <a:spLocks noGrp="1"/>
          </p:cNvSpPr>
          <p:nvPr>
            <p:ph type="ftr" sz="quarter" idx="11"/>
          </p:nvPr>
        </p:nvSpPr>
        <p:spPr/>
        <p:txBody>
          <a:bodyPr/>
          <a:lstStyle/>
          <a:p>
            <a:r>
              <a:rPr lang="en-US" dirty="0" smtClean="0"/>
              <a:t>
              </a:t>
            </a:r>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AF3416-4057-4DAA-829D-4CA07428D088}" type="datetimeFigureOut">
              <a:rPr lang="en-US" smtClean="0"/>
              <a:pPr/>
              <a:t>10/14/2023</a:t>
            </a:fld>
            <a:endParaRPr lang="en-US" dirty="0"/>
          </a:p>
        </p:txBody>
      </p:sp>
      <p:sp>
        <p:nvSpPr>
          <p:cNvPr id="4" name="Нижний колонтитул 3"/>
          <p:cNvSpPr>
            <a:spLocks noGrp="1"/>
          </p:cNvSpPr>
          <p:nvPr>
            <p:ph type="ftr" sz="quarter" idx="11"/>
          </p:nvPr>
        </p:nvSpPr>
        <p:spPr/>
        <p:txBody>
          <a:bodyPr/>
          <a:lstStyle/>
          <a:p>
            <a:r>
              <a:rPr lang="en-US" dirty="0" smtClean="0"/>
              <a:t>
              </a:t>
            </a:r>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1D9284-D300-4297-87F7-E791DCC15DB1}" type="datetimeFigureOut">
              <a:rPr lang="en-US" smtClean="0"/>
              <a:pPr/>
              <a:t>10/14/2023</a:t>
            </a:fld>
            <a:endParaRPr lang="en-US" dirty="0"/>
          </a:p>
        </p:txBody>
      </p:sp>
      <p:sp>
        <p:nvSpPr>
          <p:cNvPr id="3" name="Нижний колонтитул 2"/>
          <p:cNvSpPr>
            <a:spLocks noGrp="1"/>
          </p:cNvSpPr>
          <p:nvPr>
            <p:ph type="ftr" sz="quarter" idx="11"/>
          </p:nvPr>
        </p:nvSpPr>
        <p:spPr/>
        <p:txBody>
          <a:bodyPr/>
          <a:lstStyle/>
          <a:p>
            <a:r>
              <a:rPr lang="en-US" dirty="0" smtClean="0"/>
              <a:t>
              </a:t>
            </a:r>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D525BB-DA17-4BA0-B3C8-3AC3ABC827E6}" type="datetimeFigureOut">
              <a:rPr lang="en-US" smtClean="0"/>
              <a:pPr/>
              <a:t>10/14/2023</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6C4C9A-3960-41CF-A4E9-2A8FB932454B}" type="datetimeFigureOut">
              <a:rPr lang="en-US" smtClean="0"/>
              <a:pPr/>
              <a:t>10/14/2023</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5E3FF"/>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pPr/>
              <a:t>10/14/2023</a:t>
            </a:fld>
            <a:endParaRPr lang="en-US" dirty="0"/>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1219201"/>
            <a:ext cx="10363200" cy="1905000"/>
          </a:xfrm>
        </p:spPr>
        <p:txBody>
          <a:bodyPr/>
          <a:lstStyle/>
          <a:p>
            <a:r>
              <a:rPr lang="uk-UA" b="1" dirty="0">
                <a:effectLst>
                  <a:outerShdw blurRad="38100" dist="38100" dir="2700000" algn="tl">
                    <a:srgbClr val="000000">
                      <a:alpha val="43137"/>
                    </a:srgbClr>
                  </a:outerShdw>
                </a:effectLst>
              </a:rPr>
              <a:t>Тема: </a:t>
            </a:r>
            <a:r>
              <a:rPr lang="uk-UA" b="1" dirty="0" smtClean="0">
                <a:effectLst>
                  <a:outerShdw blurRad="38100" dist="38100" dir="2700000" algn="tl">
                    <a:srgbClr val="000000">
                      <a:alpha val="43137"/>
                    </a:srgbClr>
                  </a:outerShdw>
                </a:effectLst>
              </a:rPr>
              <a:t>Теорії соціальної стратифікації</a:t>
            </a:r>
            <a:endParaRPr lang="ru-RU"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905000" y="3200400"/>
            <a:ext cx="8534400" cy="2514600"/>
          </a:xfrm>
        </p:spPr>
        <p:txBody>
          <a:bodyPr>
            <a:normAutofit fontScale="92500" lnSpcReduction="10000"/>
          </a:bodyPr>
          <a:lstStyle/>
          <a:p>
            <a:pPr lvl="0"/>
            <a:endParaRPr lang="ru-RU" b="1" dirty="0" smtClean="0">
              <a:solidFill>
                <a:schemeClr val="tx1"/>
              </a:solidFill>
              <a:effectLst>
                <a:outerShdw blurRad="38100" dist="38100" dir="2700000" algn="tl">
                  <a:srgbClr val="000000">
                    <a:alpha val="43137"/>
                  </a:srgbClr>
                </a:outerShdw>
              </a:effectLst>
            </a:endParaRPr>
          </a:p>
          <a:p>
            <a:pPr marL="514350" indent="-514350">
              <a:buAutoNum type="arabicPeriod"/>
            </a:pPr>
            <a:r>
              <a:rPr lang="uk-UA" b="1" dirty="0" smtClean="0">
                <a:solidFill>
                  <a:schemeClr val="tx1"/>
                </a:solidFill>
                <a:effectLst>
                  <a:outerShdw blurRad="38100" dist="38100" dir="2700000" algn="tl">
                    <a:srgbClr val="000000">
                      <a:alpha val="43137"/>
                    </a:srgbClr>
                  </a:outerShdw>
                </a:effectLst>
              </a:rPr>
              <a:t>Історичні типи соціальної стратифікації</a:t>
            </a:r>
          </a:p>
          <a:p>
            <a:pPr marL="514350" indent="-514350">
              <a:buAutoNum type="arabicPeriod"/>
            </a:pPr>
            <a:r>
              <a:rPr lang="uk-UA" b="1" dirty="0" smtClean="0">
                <a:solidFill>
                  <a:schemeClr val="tx1"/>
                </a:solidFill>
                <a:effectLst>
                  <a:outerShdw blurRad="38100" dist="38100" dir="2700000" algn="tl">
                    <a:srgbClr val="000000">
                      <a:alpha val="43137"/>
                    </a:srgbClr>
                  </a:outerShdw>
                </a:effectLst>
              </a:rPr>
              <a:t>Класичні теорії стратифікації</a:t>
            </a:r>
          </a:p>
          <a:p>
            <a:pPr marL="514350" indent="-514350">
              <a:buAutoNum type="arabicPeriod"/>
            </a:pPr>
            <a:r>
              <a:rPr lang="uk-UA" b="1" dirty="0" smtClean="0">
                <a:solidFill>
                  <a:schemeClr val="tx1"/>
                </a:solidFill>
                <a:effectLst>
                  <a:outerShdw blurRad="38100" dist="38100" dir="2700000" algn="tl">
                    <a:srgbClr val="000000">
                      <a:alpha val="43137"/>
                    </a:srgbClr>
                  </a:outerShdw>
                </a:effectLst>
              </a:rPr>
              <a:t>Концепція соціального престижу</a:t>
            </a:r>
          </a:p>
          <a:p>
            <a:pPr marL="514350" indent="-514350">
              <a:buAutoNum type="arabicPeriod"/>
            </a:pPr>
            <a:r>
              <a:rPr lang="uk-UA" b="1" dirty="0" smtClean="0">
                <a:solidFill>
                  <a:schemeClr val="tx1"/>
                </a:solidFill>
                <a:effectLst>
                  <a:outerShdw blurRad="38100" dist="38100" dir="2700000" algn="tl">
                    <a:srgbClr val="000000">
                      <a:alpha val="43137"/>
                    </a:srgbClr>
                  </a:outerShdw>
                </a:effectLst>
              </a:rPr>
              <a:t>Сучасні теорії стратифікації</a:t>
            </a:r>
            <a:endParaRPr lang="uk-UA"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Історичні типи соціальної стратифікації</a:t>
            </a:r>
          </a:p>
        </p:txBody>
      </p:sp>
      <p:sp>
        <p:nvSpPr>
          <p:cNvPr id="3" name="Содержимое 2"/>
          <p:cNvSpPr>
            <a:spLocks noGrp="1"/>
          </p:cNvSpPr>
          <p:nvPr>
            <p:ph idx="1"/>
          </p:nvPr>
        </p:nvSpPr>
        <p:spPr>
          <a:xfrm>
            <a:off x="609600" y="990600"/>
            <a:ext cx="10972800" cy="5638801"/>
          </a:xfrm>
        </p:spPr>
        <p:txBody>
          <a:bodyPr>
            <a:normAutofit lnSpcReduction="10000"/>
          </a:bodyPr>
          <a:lstStyle/>
          <a:p>
            <a:pPr algn="just"/>
            <a:endParaRPr lang="uk-UA" sz="2400" dirty="0" smtClean="0"/>
          </a:p>
          <a:p>
            <a:pPr marL="0" indent="17463" algn="just"/>
            <a:r>
              <a:rPr lang="en-US" sz="2400" noProof="1" smtClean="0"/>
              <a:t>У соціології </a:t>
            </a:r>
            <a:r>
              <a:rPr lang="en-US" sz="2400" b="1" noProof="1" smtClean="0"/>
              <a:t>клас</a:t>
            </a:r>
            <a:r>
              <a:rPr lang="en-US" sz="2400" noProof="1" smtClean="0"/>
              <a:t> розуміють у двох значеннях – широкому і вузькому. В широкому контексті під класом розуміють велику соціальну групу людей, що володіють або не володіють засобами виробництва, яка займає певне місце в системі суспільного розподілу праці та характеризується специфічним способом отримання доходу. У вузькому значенні, клас – це будь-яка соціальна страта в сучасному суспільстві, яка відрізняється від інших доходом, освітою, владою та престижем. Друга точка зору переважає у зарубіжній соціологічній думці, але сьогодні набуває поширення й у вітчизняній. </a:t>
            </a:r>
          </a:p>
          <a:p>
            <a:pPr marL="0" indent="17463" algn="just"/>
            <a:r>
              <a:rPr lang="en-US" sz="2400" noProof="1" smtClean="0"/>
              <a:t>Також соціологи стали виділяти різні соціальні страти (лат. stratum — шар). </a:t>
            </a:r>
            <a:r>
              <a:rPr lang="en-US" sz="2400" b="1" noProof="1" smtClean="0"/>
              <a:t>Страта</a:t>
            </a:r>
            <a:r>
              <a:rPr lang="en-US" sz="2400" noProof="1" smtClean="0"/>
              <a:t> — більш загальне поняття, ніж клас. Класами зараз зазвичай називають соціальні верстви, що розрізняються за економічними чи політичним ознаками. Страти ж можуть різнитися й за іншими соціально важливими критеріям. Страта — шар чи прошарок людей, які мають подібні показники по якомусь критерію соціальної нерівності.</a:t>
            </a:r>
          </a:p>
          <a:p>
            <a:pPr algn="just">
              <a:buNone/>
            </a:pP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Класичні концепції стратифікації</a:t>
            </a:r>
          </a:p>
        </p:txBody>
      </p:sp>
      <p:sp>
        <p:nvSpPr>
          <p:cNvPr id="3" name="Содержимое 2"/>
          <p:cNvSpPr>
            <a:spLocks noGrp="1"/>
          </p:cNvSpPr>
          <p:nvPr>
            <p:ph idx="1"/>
          </p:nvPr>
        </p:nvSpPr>
        <p:spPr>
          <a:xfrm>
            <a:off x="609600" y="990600"/>
            <a:ext cx="10972800" cy="5638801"/>
          </a:xfrm>
        </p:spPr>
        <p:txBody>
          <a:bodyPr>
            <a:normAutofit lnSpcReduction="10000"/>
          </a:bodyPr>
          <a:lstStyle/>
          <a:p>
            <a:pPr algn="just"/>
            <a:endParaRPr lang="uk-UA" sz="2400" dirty="0" smtClean="0"/>
          </a:p>
          <a:p>
            <a:pPr algn="just"/>
            <a:r>
              <a:rPr lang="en-US" sz="2400" noProof="1" smtClean="0"/>
              <a:t>Основні позиції </a:t>
            </a:r>
            <a:r>
              <a:rPr lang="en-US" sz="2400" i="1" noProof="1" smtClean="0"/>
              <a:t>конфліктного </a:t>
            </a:r>
            <a:r>
              <a:rPr lang="en-US" sz="2400" noProof="1" smtClean="0"/>
              <a:t>підходу були сформульовані </a:t>
            </a:r>
            <a:r>
              <a:rPr lang="en-US" sz="2400" b="1" i="1" noProof="1" smtClean="0"/>
              <a:t>К.Марксом</a:t>
            </a:r>
            <a:r>
              <a:rPr lang="en-US" sz="2400" i="1" noProof="1" smtClean="0"/>
              <a:t>, </a:t>
            </a:r>
            <a:r>
              <a:rPr lang="en-US" sz="2400" noProof="1" smtClean="0"/>
              <a:t>який пов’язує соціальну нерівність з різним розміщенням груп у системі матеріального виробництва, зі ставленням до власності. Панує той, хто володіє засобами виробництва. Уся історія суспільства - це історія боротьби класів. З розвитком суспільства зростає, за Марксом, соціальне напруження, багатство зосереджується в руках небагатьох, розвивається конфлікт, який закінчується вибухом, революцією та ліквідацією експлуатації. </a:t>
            </a:r>
          </a:p>
          <a:p>
            <a:pPr algn="just"/>
            <a:r>
              <a:rPr lang="en-US" sz="2400" noProof="1" smtClean="0"/>
              <a:t>Більшість праць Маркса стосуються стратифікації, і насамперед, соціального класу. На думку Маркса, </a:t>
            </a:r>
            <a:r>
              <a:rPr lang="en-US" sz="2400" b="1" noProof="1" smtClean="0"/>
              <a:t>клас – це група людей, що перебувають в однаковому відношенні до засобів виробництва – засобів, якими вони заробляють на життя.</a:t>
            </a:r>
            <a:r>
              <a:rPr lang="en-US" sz="2400" noProof="1" smtClean="0"/>
              <a:t> За Марксом, класи виникають і ведуть боротьбу на основі різного становища та різних ролей, що виконуються індивідами у виробничій структурі суспільства</a:t>
            </a:r>
            <a:r>
              <a:rPr lang="en-US" sz="2400" b="1" noProof="1" smtClean="0"/>
              <a:t>. Іншими словами, найбільш загальною основою утворення класів є суспільний поділ праці.</a:t>
            </a:r>
            <a:r>
              <a:rPr lang="en-US" sz="2400" noProof="1" smtClean="0"/>
              <a:t> </a:t>
            </a:r>
          </a:p>
          <a:p>
            <a:pPr algn="just">
              <a:buNone/>
            </a:pP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Класичні концепції стратифікації</a:t>
            </a: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ru-RU" sz="2400" b="1" noProof="1" smtClean="0"/>
              <a:t>Два основні класи складаються з тих, хто володіє засобами виробництва (промисловців або капіталістів) і тих, хто заробляє собі на прожиття, продаючи їм свою робочу силу</a:t>
            </a:r>
            <a:r>
              <a:rPr lang="ru-RU" sz="2400" noProof="1" smtClean="0"/>
              <a:t> - робітничий клас, для позначення якого Маркс іноді вживав термін ,,пролетаріат”. Відносини між цими двома класами, згідно Маркса, є експлуататорськими.</a:t>
            </a:r>
          </a:p>
          <a:p>
            <a:pPr algn="just"/>
            <a:r>
              <a:rPr lang="ru-RU" sz="2400" b="1" noProof="1" smtClean="0"/>
              <a:t>Критики марксистської концепції виступили проти абсолютизації критерію ставлення до власності та спрощеного уявлення про соціальну структуру як взаємодію двох класів. Вони посилаються на різноманітність страт, на те, що історія знає приклади не лише загострення відносин між стратами, але й зближення, зникнення протиріч.</a:t>
            </a:r>
            <a:endParaRPr lang="ru-RU" sz="2400" noProof="1" smtClean="0"/>
          </a:p>
          <a:p>
            <a:pPr algn="just">
              <a:buNone/>
            </a:pP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Класичні концепції стратифікації</a:t>
            </a:r>
          </a:p>
        </p:txBody>
      </p:sp>
      <p:sp>
        <p:nvSpPr>
          <p:cNvPr id="3" name="Содержимое 2"/>
          <p:cNvSpPr>
            <a:spLocks noGrp="1"/>
          </p:cNvSpPr>
          <p:nvPr>
            <p:ph idx="1"/>
          </p:nvPr>
        </p:nvSpPr>
        <p:spPr>
          <a:xfrm>
            <a:off x="609600" y="990600"/>
            <a:ext cx="10972800" cy="5638801"/>
          </a:xfrm>
        </p:spPr>
        <p:txBody>
          <a:bodyPr>
            <a:normAutofit fontScale="85000" lnSpcReduction="20000"/>
          </a:bodyPr>
          <a:lstStyle/>
          <a:p>
            <a:pPr algn="just"/>
            <a:endParaRPr lang="en-US" sz="2400" noProof="1" smtClean="0"/>
          </a:p>
          <a:p>
            <a:pPr algn="just"/>
            <a:r>
              <a:rPr lang="en-US" sz="2400" b="1" u="sng" noProof="1" smtClean="0"/>
              <a:t>Неомарксизм (70-80 р.р. ХХ ст.)</a:t>
            </a:r>
            <a:endParaRPr lang="en-US" sz="2400" noProof="1" smtClean="0"/>
          </a:p>
          <a:p>
            <a:pPr algn="just"/>
            <a:r>
              <a:rPr lang="en-US" sz="2400" noProof="1" smtClean="0"/>
              <a:t>Позиція американського соціолога Еріка Оліна Райта багато в чому ґрунтується на вченні Маркса. </a:t>
            </a:r>
          </a:p>
          <a:p>
            <a:pPr algn="just"/>
            <a:r>
              <a:rPr lang="en-US" sz="2400" noProof="1" smtClean="0"/>
              <a:t>Згідно з концепцією Райта, в сучасному капіталістичному виробництві існує три види контролю над економічними ресурсами, що дозволяє ідентифікувати основні існуючі класи. </a:t>
            </a:r>
          </a:p>
          <a:p>
            <a:pPr algn="just"/>
            <a:r>
              <a:rPr lang="en-US" sz="2400" noProof="1" smtClean="0"/>
              <a:t>1. Контроль над інвестиціями або фінансовим капіталом. </a:t>
            </a:r>
          </a:p>
          <a:p>
            <a:pPr algn="just"/>
            <a:r>
              <a:rPr lang="en-US" sz="2400" noProof="1" smtClean="0"/>
              <a:t>2. Контроль над фізичними засобами виробництва (землею, підприємствами, офісами). </a:t>
            </a:r>
          </a:p>
          <a:p>
            <a:pPr algn="just"/>
            <a:r>
              <a:rPr lang="en-US" sz="2400" noProof="1" smtClean="0"/>
              <a:t>3. Контроль над робочою силою і владою. </a:t>
            </a:r>
          </a:p>
          <a:p>
            <a:pPr algn="just"/>
            <a:r>
              <a:rPr lang="en-US" sz="2400" b="1" noProof="1" smtClean="0"/>
              <a:t>Та частина населення, яка належить до класу капіталістів, контролює хоча б одну з цих трьох складових виробничої системи. Представники робочого класу позбавлені можливості щось контролювати. </a:t>
            </a:r>
          </a:p>
          <a:p>
            <a:pPr algn="just"/>
            <a:r>
              <a:rPr lang="en-US" sz="2400" noProof="1" smtClean="0"/>
              <a:t>Однак крім цих найважливіших класів існують групи, позиція яких невизначена. Для таких людей, говорить Райт, характерно </a:t>
            </a:r>
            <a:r>
              <a:rPr lang="en-US" sz="2400" b="1" noProof="1" smtClean="0"/>
              <a:t>суперечливе класове становище</a:t>
            </a:r>
            <a:r>
              <a:rPr lang="en-US" sz="2400" noProof="1" smtClean="0"/>
              <a:t>, оскільки вони здатні впливати на деякі аспекти виробництва, але позбавлені контролю над іншими. Наприклад, працівники розумової праці, </a:t>
            </a:r>
            <a:r>
              <a:rPr lang="en-US" sz="2400" b="1" noProof="1" smtClean="0"/>
              <a:t>"білі комірці"</a:t>
            </a:r>
            <a:r>
              <a:rPr lang="en-US" sz="2400" noProof="1" smtClean="0"/>
              <a:t>, продають свою робочу силу підприємцям так само, як і прості робітники </a:t>
            </a:r>
            <a:r>
              <a:rPr lang="en-US" sz="2400" b="1" noProof="1" smtClean="0"/>
              <a:t>(“сині комірці”). </a:t>
            </a:r>
            <a:r>
              <a:rPr lang="en-US" sz="2400" noProof="1" smtClean="0"/>
              <a:t>Але при цьому вони можуть більшою мірою контролювати умови своєї праці, ніж робітники. Райт називає класове становище таких працівників "суперечливим", тому що за своєю класової приналежності вони не є ні капіталістами, ні робітниками, але мають риси, подібні з кожним з цих класів. </a:t>
            </a:r>
            <a:endParaRPr lang="en-US" sz="2800" noProof="1" smtClean="0"/>
          </a:p>
          <a:p>
            <a:pPr algn="just"/>
            <a:endParaRPr lang="en-US" sz="2800" noProof="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Класичні концепції стратифікації</a:t>
            </a:r>
          </a:p>
        </p:txBody>
      </p:sp>
      <p:sp>
        <p:nvSpPr>
          <p:cNvPr id="3" name="Содержимое 2"/>
          <p:cNvSpPr>
            <a:spLocks noGrp="1"/>
          </p:cNvSpPr>
          <p:nvPr>
            <p:ph idx="1"/>
          </p:nvPr>
        </p:nvSpPr>
        <p:spPr>
          <a:xfrm>
            <a:off x="609600" y="1219200"/>
            <a:ext cx="10972800" cy="5410201"/>
          </a:xfrm>
        </p:spPr>
        <p:txBody>
          <a:bodyPr>
            <a:normAutofit/>
          </a:bodyPr>
          <a:lstStyle/>
          <a:p>
            <a:pPr algn="just"/>
            <a:r>
              <a:rPr lang="uk-UA" sz="2000" b="1" noProof="1" smtClean="0"/>
              <a:t>Український соціолог Олена Симончук адаптувала модель класового аналізу Е.О. Райта для українського суспільства, використавши соціологічні опитування соціологічного омнібусу “Громадська думка – 2007”, проведеного Інститутом соціології НАН України та національний сегмент Європейського соціального дослідження (ESS) за 2005 і 2007 роки.</a:t>
            </a:r>
          </a:p>
          <a:p>
            <a:pPr algn="just"/>
            <a:endParaRPr lang="uk-UA" sz="1800" b="1" noProof="1" smtClean="0"/>
          </a:p>
          <a:p>
            <a:pPr algn="just"/>
            <a:r>
              <a:rPr lang="uk-UA" sz="2000" noProof="1" smtClean="0"/>
              <a:t>В цій моделі розширений робітничий клас, що включає некваліфікованих супервайзерів, кваліфікованих і некваліфікованих робітників, становить більшість (75–77%) зайнятого населення України. </a:t>
            </a:r>
          </a:p>
          <a:p>
            <a:pPr algn="just"/>
            <a:r>
              <a:rPr lang="uk-UA" sz="2000" noProof="1" smtClean="0"/>
              <a:t>Навіть якщо ідентифікувати робітничий клас у вузькому сенсі як виключно некваліфікованих робітників, все одно частка його залишиться найбільшою (40–44%). </a:t>
            </a:r>
          </a:p>
          <a:p>
            <a:pPr algn="just"/>
            <a:r>
              <a:rPr lang="uk-UA" sz="2000" noProof="1" smtClean="0"/>
              <a:t>При цьому класи, що протистоять йому, — розширений клас менеджерів (7%) і </a:t>
            </a:r>
            <a:r>
              <a:rPr lang="ru-RU" sz="2000" dirty="0" err="1" smtClean="0"/>
              <a:t>клас</a:t>
            </a:r>
            <a:r>
              <a:rPr lang="ru-RU" sz="2000" dirty="0" smtClean="0"/>
              <a:t> </a:t>
            </a:r>
            <a:r>
              <a:rPr lang="ru-RU" sz="2000" dirty="0" err="1" smtClean="0"/>
              <a:t>власників</a:t>
            </a:r>
            <a:r>
              <a:rPr lang="ru-RU" sz="2000" dirty="0" smtClean="0"/>
              <a:t> (2–5%)</a:t>
            </a:r>
            <a:r>
              <a:rPr lang="uk-UA" sz="2000" noProof="1" smtClean="0"/>
              <a:t>, у сумі становлять десяту частину зайнятих. </a:t>
            </a:r>
          </a:p>
          <a:p>
            <a:pPr algn="just"/>
            <a:r>
              <a:rPr lang="uk-UA" sz="2000" noProof="1" smtClean="0"/>
              <a:t>Частка проміжного класу (експертів-професіоналів, кваліфікованих супервайзерів і некваліфікованих менеджерів) наближається до 14%. </a:t>
            </a:r>
            <a:endParaRPr lang="uk-UA" sz="2000" b="1" noProof="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Класичні концепції стратифікації</a:t>
            </a: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307358964"/>
              </p:ext>
            </p:extLst>
          </p:nvPr>
        </p:nvGraphicFramePr>
        <p:xfrm>
          <a:off x="609600" y="990600"/>
          <a:ext cx="10972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Класичні концепції стратифікації</a:t>
            </a: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en-US" sz="2400" b="1" noProof="1" smtClean="0"/>
              <a:t>Підхід Вебера до стратифікації побудований на теорії Маркса, яку, проте, він модифікує і розвиває.</a:t>
            </a:r>
            <a:r>
              <a:rPr lang="en-US" sz="2400" noProof="1" smtClean="0"/>
              <a:t> </a:t>
            </a:r>
          </a:p>
          <a:p>
            <a:pPr algn="just"/>
            <a:r>
              <a:rPr lang="en-US" sz="2400" b="1" noProof="1" smtClean="0"/>
              <a:t>Згідно з Вебером, класовий поділ залежить не лише від контролю або відсутності контролю над засобами виробництва, але й від економічних відмінностей, які безпосередньо не пов’язані з власністю. </a:t>
            </a:r>
            <a:r>
              <a:rPr lang="en-US" sz="2400" b="1" u="sng" noProof="1" smtClean="0"/>
              <a:t>Такі ресурси складаються передусім з професійного вміння та повноважень чи кваліфікації</a:t>
            </a:r>
            <a:r>
              <a:rPr lang="en-US" sz="2400" b="1" noProof="1" smtClean="0"/>
              <a:t>, завдяки чому визначаються певні види праці та можливості працевлаштування. </a:t>
            </a:r>
            <a:endParaRPr lang="en-US" sz="2400" noProof="1" smtClean="0"/>
          </a:p>
          <a:p>
            <a:pPr algn="just"/>
            <a:r>
              <a:rPr lang="en-US" sz="2400" b="1" noProof="1" smtClean="0"/>
              <a:t>По-друге, Вебер розрізняє ще два основні аспекти соціальної стратифікації, окрім класу. Один він називає «статусом», другий – «партією». </a:t>
            </a:r>
            <a:endParaRPr lang="en-US" sz="2400" noProof="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Концепція соціального престижу </a:t>
            </a: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en-US" sz="2400" b="1" i="1" u="sng" noProof="1" smtClean="0"/>
              <a:t>Неовеберіанський напрямок</a:t>
            </a:r>
            <a:r>
              <a:rPr lang="uk-UA" sz="2400" b="1" i="1" u="sng" noProof="1" smtClean="0"/>
              <a:t> (40-50 р.р. ХХ ст</a:t>
            </a:r>
            <a:r>
              <a:rPr lang="en-US" sz="2400" b="1" i="1" u="sng" noProof="1" smtClean="0"/>
              <a:t>.</a:t>
            </a:r>
            <a:r>
              <a:rPr lang="uk-UA" sz="2400" b="1" i="1" u="sng" noProof="1" smtClean="0"/>
              <a:t>)</a:t>
            </a:r>
            <a:endParaRPr lang="en-US" sz="2400" noProof="1" smtClean="0"/>
          </a:p>
          <a:p>
            <a:pPr algn="just"/>
            <a:r>
              <a:rPr lang="en-US" sz="2400" noProof="1" smtClean="0"/>
              <a:t>Тут можна розглянути репутаційну концепцію </a:t>
            </a:r>
            <a:r>
              <a:rPr lang="en-US" sz="2400" b="1" i="1" noProof="1" smtClean="0"/>
              <a:t>Ллойда Уорнера.</a:t>
            </a:r>
            <a:endParaRPr lang="en-US" sz="2400" noProof="1" smtClean="0"/>
          </a:p>
          <a:p>
            <a:pPr algn="just"/>
            <a:r>
              <a:rPr lang="uk-UA" sz="2400" noProof="1" smtClean="0"/>
              <a:t>Він здійснив дослідження невеликого американського містечка </a:t>
            </a:r>
            <a:r>
              <a:rPr lang="uk-UA" sz="2400" dirty="0" smtClean="0"/>
              <a:t>Ньюберіпорт в штаті Массачусетс. У жителів міста було взято безліч інтерв'ю, з метою скласти картину думок про класовий поділ у суспільстві. Таким чином Уорнер </a:t>
            </a:r>
            <a:r>
              <a:rPr lang="uk-UA" sz="2400" noProof="1" smtClean="0"/>
              <a:t>побудував свою теорію на основі висловлювань жителів цього містечка один про одного. Відповідно до його теорії існує три критерії визначення статусу людини: </a:t>
            </a:r>
          </a:p>
          <a:p>
            <a:pPr algn="just">
              <a:buNone/>
            </a:pPr>
            <a:r>
              <a:rPr lang="uk-UA" sz="2400" noProof="1" smtClean="0"/>
              <a:t>1) Престиж професії. </a:t>
            </a:r>
          </a:p>
          <a:p>
            <a:pPr algn="just">
              <a:buNone/>
            </a:pPr>
            <a:r>
              <a:rPr lang="en-US" sz="2400" noProof="1" smtClean="0"/>
              <a:t>2) Рівень доходу на рік, а також власність, якою володіє ця людина</a:t>
            </a:r>
            <a:r>
              <a:rPr lang="uk-UA" sz="2400" noProof="1" smtClean="0"/>
              <a:t> (або її родина)</a:t>
            </a:r>
            <a:r>
              <a:rPr lang="en-US" sz="2400" noProof="1" smtClean="0"/>
              <a:t>. </a:t>
            </a:r>
            <a:endParaRPr lang="uk-UA" sz="2400" noProof="1" smtClean="0"/>
          </a:p>
          <a:p>
            <a:pPr algn="just">
              <a:buNone/>
            </a:pPr>
            <a:r>
              <a:rPr lang="en-US" sz="2400" noProof="1" smtClean="0"/>
              <a:t>3) Освіта - рівень і місце отримання. </a:t>
            </a:r>
            <a:endParaRPr lang="uk-UA" sz="2400" noProof="1" smtClean="0"/>
          </a:p>
          <a:p>
            <a:pPr algn="just"/>
            <a:r>
              <a:rPr lang="en-US" sz="2400" noProof="1" smtClean="0"/>
              <a:t>Все суспільство ділиться на три шари</a:t>
            </a:r>
            <a:r>
              <a:rPr lang="uk-UA" sz="2400" noProof="1" smtClean="0"/>
              <a:t>/класи</a:t>
            </a:r>
            <a:r>
              <a:rPr lang="en-US" sz="2400" noProof="1" smtClean="0"/>
              <a:t> - вищий, середній, нижчий, які, у свою чергу, діляться кожен на дв</a:t>
            </a:r>
            <a:r>
              <a:rPr lang="uk-UA" sz="2400" noProof="1" smtClean="0"/>
              <a:t>а</a:t>
            </a:r>
            <a:r>
              <a:rPr lang="en-US" sz="2400" noProof="1" smtClean="0"/>
              <a:t> </a:t>
            </a:r>
            <a:r>
              <a:rPr lang="uk-UA" sz="2400" noProof="1" smtClean="0"/>
              <a:t>підкласи (верхній і нижній)</a:t>
            </a:r>
            <a:r>
              <a:rPr lang="en-US" sz="2400" noProof="1" smtClean="0"/>
              <a:t>.</a:t>
            </a:r>
          </a:p>
          <a:p>
            <a:pPr algn="just">
              <a:buNone/>
            </a:pP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Концепція соціального престижу </a:t>
            </a:r>
          </a:p>
        </p:txBody>
      </p:sp>
      <p:sp>
        <p:nvSpPr>
          <p:cNvPr id="3" name="Содержимое 2"/>
          <p:cNvSpPr>
            <a:spLocks noGrp="1"/>
          </p:cNvSpPr>
          <p:nvPr>
            <p:ph idx="1"/>
          </p:nvPr>
        </p:nvSpPr>
        <p:spPr>
          <a:xfrm>
            <a:off x="609600" y="990601"/>
            <a:ext cx="10972800" cy="5638800"/>
          </a:xfrm>
        </p:spPr>
        <p:txBody>
          <a:bodyPr>
            <a:normAutofit fontScale="92500" lnSpcReduction="10000"/>
          </a:bodyPr>
          <a:lstStyle/>
          <a:p>
            <a:pPr algn="just"/>
            <a:endParaRPr lang="en-US" sz="2400" noProof="1" smtClean="0"/>
          </a:p>
          <a:p>
            <a:pPr marL="0" indent="0" algn="just">
              <a:buNone/>
            </a:pPr>
            <a:r>
              <a:rPr lang="en-US" sz="2600" b="1" noProof="1" smtClean="0"/>
              <a:t>Вид класу</a:t>
            </a:r>
            <a:endParaRPr lang="en-US" sz="2600" noProof="1" smtClean="0"/>
          </a:p>
          <a:p>
            <a:pPr marL="0" indent="0" algn="just">
              <a:buNone/>
            </a:pPr>
            <a:r>
              <a:rPr lang="en-US" sz="2600" b="1" noProof="1" smtClean="0"/>
              <a:t>Склад та характеристика</a:t>
            </a:r>
            <a:endParaRPr lang="en-US" sz="2600" noProof="1" smtClean="0"/>
          </a:p>
          <a:p>
            <a:pPr marL="0" indent="0" algn="just">
              <a:buNone/>
            </a:pPr>
            <a:r>
              <a:rPr lang="en-US" sz="2600" b="1" i="1" noProof="1" smtClean="0"/>
              <a:t>1 Верхній вищій клас</a:t>
            </a:r>
            <a:endParaRPr lang="en-US" sz="2600" b="1" noProof="1" smtClean="0"/>
          </a:p>
          <a:p>
            <a:pPr marL="0" indent="0" algn="just">
              <a:buNone/>
            </a:pPr>
            <a:r>
              <a:rPr lang="en-US" sz="2600" noProof="1" smtClean="0"/>
              <a:t>найбагатші люди планети (аристократи по крові), ті люди, що отримали своє багатство і положення в суспільстві у спадок</a:t>
            </a:r>
          </a:p>
          <a:p>
            <a:pPr marL="0" indent="0" algn="just">
              <a:buNone/>
            </a:pPr>
            <a:r>
              <a:rPr lang="en-US" sz="2600" b="1" i="1" noProof="1" smtClean="0"/>
              <a:t>2 Нижній вищий клас</a:t>
            </a:r>
            <a:endParaRPr lang="en-US" sz="2600" b="1" noProof="1" smtClean="0"/>
          </a:p>
          <a:p>
            <a:pPr marL="0" indent="0" algn="just">
              <a:buNone/>
            </a:pPr>
            <a:r>
              <a:rPr lang="en-US" sz="2600" noProof="1" smtClean="0"/>
              <a:t>бізнесмени, політики, що отримують десятки мільйонів, але не є „аристократами по крові” (нові багатії), ті хто досяг багатства і високого положення в суспільстві самостійно.</a:t>
            </a:r>
          </a:p>
          <a:p>
            <a:pPr marL="0" indent="0" algn="just">
              <a:buNone/>
            </a:pPr>
            <a:r>
              <a:rPr lang="en-US" sz="2600" b="1" i="1" noProof="1" smtClean="0"/>
              <a:t>3 Верхній середній клас</a:t>
            </a:r>
            <a:endParaRPr lang="en-US" sz="2600" b="1" noProof="1" smtClean="0"/>
          </a:p>
          <a:p>
            <a:pPr marL="0" indent="0" algn="just">
              <a:buNone/>
            </a:pPr>
            <a:r>
              <a:rPr lang="en-US" sz="2600" noProof="1" smtClean="0"/>
              <a:t>дрібна буржуазія, високооплачувані професіонали (юристи, лікарі, актори, зірки спорту), масовий прошарок розвинутого індустріального суспільства, середньо оплачувані професіонали (викладачі, менеджери середньої ланки і т.д.)</a:t>
            </a:r>
            <a:endParaRPr lang="ru-RU" sz="2800" dirty="0" smtClean="0"/>
          </a:p>
          <a:p>
            <a:pPr algn="just"/>
            <a:endParaRPr lang="ru-RU" sz="2800" dirty="0"/>
          </a:p>
        </p:txBody>
      </p:sp>
    </p:spTree>
    <p:extLst>
      <p:ext uri="{BB962C8B-B14F-4D97-AF65-F5344CB8AC3E}">
        <p14:creationId xmlns:p14="http://schemas.microsoft.com/office/powerpoint/2010/main" val="3693755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Концепція соціального престижу </a:t>
            </a:r>
          </a:p>
        </p:txBody>
      </p:sp>
      <p:sp>
        <p:nvSpPr>
          <p:cNvPr id="3" name="Содержимое 2"/>
          <p:cNvSpPr>
            <a:spLocks noGrp="1"/>
          </p:cNvSpPr>
          <p:nvPr>
            <p:ph idx="1"/>
          </p:nvPr>
        </p:nvSpPr>
        <p:spPr>
          <a:xfrm>
            <a:off x="609600" y="990601"/>
            <a:ext cx="10972800" cy="5638800"/>
          </a:xfrm>
        </p:spPr>
        <p:txBody>
          <a:bodyPr>
            <a:normAutofit fontScale="92500" lnSpcReduction="20000"/>
          </a:bodyPr>
          <a:lstStyle/>
          <a:p>
            <a:pPr algn="just"/>
            <a:endParaRPr lang="en-US" sz="2400" noProof="1" smtClean="0"/>
          </a:p>
          <a:p>
            <a:pPr marL="0" indent="0" algn="just">
              <a:buNone/>
            </a:pPr>
            <a:r>
              <a:rPr lang="en-US" sz="2600" b="1" noProof="1" smtClean="0"/>
              <a:t>Вид класу</a:t>
            </a:r>
            <a:endParaRPr lang="en-US" sz="2600" noProof="1" smtClean="0"/>
          </a:p>
          <a:p>
            <a:pPr marL="0" indent="0" algn="just">
              <a:buNone/>
            </a:pPr>
            <a:r>
              <a:rPr lang="en-US" sz="2600" b="1" noProof="1" smtClean="0"/>
              <a:t>Склад та характеристика</a:t>
            </a:r>
            <a:endParaRPr lang="en-US" sz="2600" noProof="1" smtClean="0"/>
          </a:p>
          <a:p>
            <a:pPr marL="0" indent="0" algn="just">
              <a:buNone/>
            </a:pPr>
            <a:r>
              <a:rPr lang="en-US" sz="2600" b="1" i="1" noProof="1" smtClean="0"/>
              <a:t>4 Нижній середній клас</a:t>
            </a:r>
            <a:endParaRPr lang="en-US" sz="2600" b="1" noProof="1" smtClean="0"/>
          </a:p>
          <a:p>
            <a:pPr marL="0" indent="0" algn="just">
              <a:buNone/>
            </a:pPr>
            <a:r>
              <a:rPr lang="en-US" sz="2600" noProof="1" smtClean="0"/>
              <a:t>складають службовці, кваліфіковані робітники які за характером своєї праці більш тяжіють до розумової діяльності, ніж до фізичної</a:t>
            </a:r>
          </a:p>
          <a:p>
            <a:pPr marL="0" indent="0" algn="just">
              <a:buNone/>
            </a:pPr>
            <a:r>
              <a:rPr lang="en-US" sz="2600" b="1" i="1" noProof="1" smtClean="0"/>
              <a:t>5 Верхній ниж</a:t>
            </a:r>
            <a:r>
              <a:rPr lang="uk-UA" sz="2600" b="1" i="1" noProof="1" smtClean="0"/>
              <a:t>чий</a:t>
            </a:r>
            <a:r>
              <a:rPr lang="en-US" sz="2600" b="1" i="1" noProof="1" smtClean="0"/>
              <a:t> клас</a:t>
            </a:r>
            <a:endParaRPr lang="en-US" sz="2600" b="1" noProof="1" smtClean="0"/>
          </a:p>
          <a:p>
            <a:pPr marL="0" indent="0" algn="just">
              <a:buNone/>
            </a:pPr>
            <a:r>
              <a:rPr lang="en-US" sz="2600" noProof="1" smtClean="0"/>
              <a:t>середньо- та малокваліфіковані робітники, зайняті в масовому виробництві. </a:t>
            </a:r>
          </a:p>
          <a:p>
            <a:pPr marL="0" indent="0" algn="just">
              <a:buNone/>
            </a:pPr>
            <a:r>
              <a:rPr lang="en-US" sz="2600" b="1" i="1" noProof="1" smtClean="0"/>
              <a:t>6 Нижній ниж</a:t>
            </a:r>
            <a:r>
              <a:rPr lang="uk-UA" sz="2600" b="1" i="1" noProof="1" smtClean="0"/>
              <a:t>чий</a:t>
            </a:r>
            <a:r>
              <a:rPr lang="en-US" sz="2600" b="1" i="1" noProof="1" smtClean="0"/>
              <a:t> клас</a:t>
            </a:r>
            <a:endParaRPr lang="en-US" sz="2600" b="1" noProof="1" smtClean="0"/>
          </a:p>
          <a:p>
            <a:pPr marL="0" indent="0" algn="just">
              <a:buNone/>
            </a:pPr>
            <a:r>
              <a:rPr lang="en-US" sz="2600" noProof="1" smtClean="0"/>
              <a:t>Люди, що працюють «на хазяїна» - домашня прислуга, посудомийки, садівники, двірники, ті хто виконує роботу для якої не потрібна ніяка освіта  і т.д. </a:t>
            </a:r>
          </a:p>
          <a:p>
            <a:pPr marL="0" indent="0" algn="just">
              <a:buNone/>
            </a:pPr>
            <a:r>
              <a:rPr lang="uk-UA" sz="2600" b="1" noProof="1" smtClean="0"/>
              <a:t>Пізніше  введено поняття </a:t>
            </a:r>
            <a:r>
              <a:rPr lang="en-US" sz="2600" b="1" noProof="1" smtClean="0"/>
              <a:t>«андер-клас» </a:t>
            </a:r>
            <a:r>
              <a:rPr lang="en-US" sz="2600" noProof="1" smtClean="0"/>
              <a:t>(маргінальні елементи, люди яких не можна віднести ні до однієї з попередніх категорій: групи бідних, що знаходяться в критичному становищі, жебраки) В подальшому до цієї категорії додаються представники злочинного світу).</a:t>
            </a:r>
          </a:p>
          <a:p>
            <a:pPr algn="just">
              <a:buNone/>
            </a:pP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Історичні типи соціальної стратифікації</a:t>
            </a: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800" dirty="0" smtClean="0"/>
              <a:t> Стратифікація виникла разом із зародженням людського суспільства. В зародковій формі вона виявлена ще у простому (первісному) суспільстві. З появою ранньої держави – стратифікація посилюється, а в міру розвитку суспільства та лібералізації поглядів – пом’якшується. </a:t>
            </a:r>
          </a:p>
          <a:p>
            <a:pPr algn="just"/>
            <a:r>
              <a:rPr lang="uk-UA" sz="2800" dirty="0" smtClean="0"/>
              <a:t>Дохід, влада, престиж й освіта визначають сукупний соціально-економічний статус, тобто положення та місце людини в суспільстві. В цьому випадку статус виступає узагальненим показником стратифікації. </a:t>
            </a:r>
          </a:p>
          <a:p>
            <a:pPr algn="just"/>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1"/>
            <a:ext cx="10972800" cy="5638800"/>
          </a:xfrm>
        </p:spPr>
        <p:txBody>
          <a:bodyPr>
            <a:normAutofit/>
          </a:bodyPr>
          <a:lstStyle/>
          <a:p>
            <a:pPr algn="just"/>
            <a:endParaRPr lang="en-US" sz="2400" noProof="1" smtClean="0"/>
          </a:p>
          <a:p>
            <a:pPr algn="just"/>
            <a:r>
              <a:rPr lang="uk-UA" sz="2000" dirty="0" smtClean="0"/>
              <a:t>Незважаючи на різноманіття різних моделей соціальної стратифікації, існуючих в даний час в соціології, більшість учених виділяють три основні класи: вищий, середній і нижчий. При цьому частка вищого класу в індустріально розвинених суспільствах становить приблизно 5% (але при цьому вони контролюють 80-90% капіталу); середнього - 60-80% і нижчого - 15-35%.</a:t>
            </a:r>
          </a:p>
          <a:p>
            <a:pPr algn="just"/>
            <a:endParaRPr lang="ru-RU" sz="2000" dirty="0" smtClean="0"/>
          </a:p>
          <a:p>
            <a:pPr algn="just">
              <a:buNone/>
            </a:pPr>
            <a:endParaRPr lang="ru-RU" sz="2800" dirty="0" smtClean="0"/>
          </a:p>
          <a:p>
            <a:pPr algn="just"/>
            <a:endParaRPr lang="ru-RU" sz="2800" dirty="0"/>
          </a:p>
        </p:txBody>
      </p:sp>
      <p:graphicFrame>
        <p:nvGraphicFramePr>
          <p:cNvPr id="4" name="Схема 3"/>
          <p:cNvGraphicFramePr/>
          <p:nvPr>
            <p:extLst>
              <p:ext uri="{D42A27DB-BD31-4B8C-83A1-F6EECF244321}">
                <p14:modId xmlns:p14="http://schemas.microsoft.com/office/powerpoint/2010/main" val="3572509359"/>
              </p:ext>
            </p:extLst>
          </p:nvPr>
        </p:nvGraphicFramePr>
        <p:xfrm>
          <a:off x="2514600" y="2971800"/>
          <a:ext cx="7086600" cy="3471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1"/>
            <a:ext cx="10972800" cy="5638800"/>
          </a:xfrm>
        </p:spPr>
        <p:txBody>
          <a:bodyPr>
            <a:normAutofit/>
          </a:bodyPr>
          <a:lstStyle/>
          <a:p>
            <a:pPr algn="just"/>
            <a:endParaRPr lang="en-US" sz="2400" noProof="1" smtClean="0"/>
          </a:p>
          <a:p>
            <a:r>
              <a:rPr lang="uk-UA" sz="2000" b="1" dirty="0" smtClean="0"/>
              <a:t>Стратифікаційна модель країн Східної Європи, та пострадянських країн в т.ч. і України</a:t>
            </a:r>
            <a:endParaRPr lang="ru-RU" sz="2000" dirty="0" smtClean="0"/>
          </a:p>
          <a:p>
            <a:pPr algn="just">
              <a:buNone/>
            </a:pPr>
            <a:endParaRPr lang="ru-RU" sz="2000" dirty="0" smtClean="0"/>
          </a:p>
          <a:p>
            <a:pPr algn="just">
              <a:buNone/>
            </a:pPr>
            <a:endParaRPr lang="ru-RU" sz="2800" dirty="0" smtClean="0"/>
          </a:p>
          <a:p>
            <a:pPr algn="just"/>
            <a:endParaRPr lang="ru-RU" sz="2800" dirty="0"/>
          </a:p>
        </p:txBody>
      </p:sp>
      <p:graphicFrame>
        <p:nvGraphicFramePr>
          <p:cNvPr id="4" name="Схема 3"/>
          <p:cNvGraphicFramePr/>
          <p:nvPr>
            <p:extLst>
              <p:ext uri="{D42A27DB-BD31-4B8C-83A1-F6EECF244321}">
                <p14:modId xmlns:p14="http://schemas.microsoft.com/office/powerpoint/2010/main" val="1420696287"/>
              </p:ext>
            </p:extLst>
          </p:nvPr>
        </p:nvGraphicFramePr>
        <p:xfrm>
          <a:off x="2514600" y="2133600"/>
          <a:ext cx="7086600" cy="43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1"/>
            <a:ext cx="10972800" cy="5638800"/>
          </a:xfrm>
        </p:spPr>
        <p:txBody>
          <a:bodyPr>
            <a:normAutofit/>
          </a:bodyPr>
          <a:lstStyle/>
          <a:p>
            <a:pPr algn="just"/>
            <a:endParaRPr lang="en-US" sz="2400" noProof="1" smtClean="0"/>
          </a:p>
          <a:p>
            <a:pPr algn="just"/>
            <a:r>
              <a:rPr lang="uk-UA" sz="2000" b="1" dirty="0" smtClean="0"/>
              <a:t>Стратифікаційна модель країн з низьким ВВП (латиноамериканських, деяких азійських та більшості африканських країн)</a:t>
            </a:r>
            <a:endParaRPr lang="ru-RU" sz="2000" dirty="0" smtClean="0"/>
          </a:p>
          <a:p>
            <a:pPr algn="just">
              <a:buNone/>
            </a:pPr>
            <a:r>
              <a:rPr lang="ru-RU" sz="2800" noProof="1" smtClean="0"/>
              <a:t>Вищий клас 2-5%</a:t>
            </a:r>
          </a:p>
          <a:p>
            <a:pPr algn="just">
              <a:buNone/>
            </a:pPr>
            <a:r>
              <a:rPr lang="ru-RU" sz="2800" noProof="1" smtClean="0"/>
              <a:t>Середній клас 10-15%</a:t>
            </a:r>
          </a:p>
          <a:p>
            <a:pPr algn="just">
              <a:buNone/>
            </a:pPr>
            <a:r>
              <a:rPr lang="ru-RU" sz="2800" noProof="1" smtClean="0"/>
              <a:t>Нижчий клас </a:t>
            </a:r>
            <a:r>
              <a:rPr lang="ru-RU" sz="2800" dirty="0" smtClean="0"/>
              <a:t>88-80%</a:t>
            </a:r>
          </a:p>
          <a:p>
            <a:pPr algn="just">
              <a:buNone/>
            </a:pPr>
            <a:endParaRPr lang="ru-RU" sz="2800" dirty="0" smtClean="0"/>
          </a:p>
          <a:p>
            <a:pPr algn="just">
              <a:buNone/>
            </a:pPr>
            <a:endParaRPr lang="ru-RU" sz="2800" dirty="0" smtClean="0"/>
          </a:p>
          <a:p>
            <a:pPr algn="just"/>
            <a:endParaRPr lang="ru-RU" sz="2800" dirty="0"/>
          </a:p>
        </p:txBody>
      </p:sp>
      <p:sp>
        <p:nvSpPr>
          <p:cNvPr id="5" name="Выноска со стрелкой вверх 4"/>
          <p:cNvSpPr/>
          <p:nvPr/>
        </p:nvSpPr>
        <p:spPr>
          <a:xfrm>
            <a:off x="5029200" y="2362200"/>
            <a:ext cx="5791200" cy="3962400"/>
          </a:xfrm>
          <a:prstGeom prst="upArrowCallout">
            <a:avLst>
              <a:gd name="adj1" fmla="val 36380"/>
              <a:gd name="adj2" fmla="val 18190"/>
              <a:gd name="adj3" fmla="val 25000"/>
              <a:gd name="adj4" fmla="val 75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7" name="Прямая соединительная линия 6"/>
          <p:cNvCxnSpPr/>
          <p:nvPr/>
        </p:nvCxnSpPr>
        <p:spPr>
          <a:xfrm>
            <a:off x="7620000" y="2819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7239000" y="33528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2971800" y="3657600"/>
            <a:ext cx="25908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4114800" y="2971800"/>
            <a:ext cx="3505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3505200" y="2438400"/>
            <a:ext cx="434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5387"/>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066800"/>
            <a:ext cx="10972800" cy="5638800"/>
          </a:xfrm>
        </p:spPr>
        <p:txBody>
          <a:bodyPr>
            <a:normAutofit/>
          </a:bodyPr>
          <a:lstStyle/>
          <a:p>
            <a:pPr algn="just"/>
            <a:endParaRPr lang="en-US" sz="2400" noProof="1" smtClean="0"/>
          </a:p>
          <a:p>
            <a:pPr algn="just"/>
            <a:r>
              <a:rPr lang="uk-UA" sz="2000" b="1" dirty="0" smtClean="0"/>
              <a:t>Стратифікаційна модель країн з високим ВВП (Більшість європейських країн, США, Канада, Японія і т.д.)</a:t>
            </a:r>
            <a:endParaRPr lang="ru-RU" sz="2000" dirty="0" smtClean="0"/>
          </a:p>
          <a:p>
            <a:pPr algn="just">
              <a:buNone/>
            </a:pPr>
            <a:r>
              <a:rPr lang="ru-RU" sz="2800" noProof="1" smtClean="0"/>
              <a:t>Вищий клас 5-7%</a:t>
            </a:r>
          </a:p>
          <a:p>
            <a:pPr algn="just">
              <a:buNone/>
            </a:pPr>
            <a:r>
              <a:rPr lang="ru-RU" sz="2800" noProof="1" smtClean="0"/>
              <a:t>Середній клас 70-80%</a:t>
            </a:r>
          </a:p>
          <a:p>
            <a:pPr algn="just">
              <a:buNone/>
            </a:pPr>
            <a:r>
              <a:rPr lang="ru-RU" sz="2800" noProof="1" smtClean="0"/>
              <a:t>Нижчий клас 25-13%</a:t>
            </a:r>
          </a:p>
          <a:p>
            <a:pPr algn="just">
              <a:buNone/>
            </a:pPr>
            <a:endParaRPr lang="ru-RU" sz="2800" dirty="0" smtClean="0"/>
          </a:p>
          <a:p>
            <a:pPr algn="just">
              <a:buNone/>
            </a:pPr>
            <a:endParaRPr lang="ru-RU" sz="2800" dirty="0" smtClean="0"/>
          </a:p>
          <a:p>
            <a:pPr algn="just"/>
            <a:endParaRPr lang="ru-RU" sz="2800" dirty="0"/>
          </a:p>
        </p:txBody>
      </p:sp>
      <p:cxnSp>
        <p:nvCxnSpPr>
          <p:cNvPr id="14" name="Прямая со стрелкой 13"/>
          <p:cNvCxnSpPr/>
          <p:nvPr/>
        </p:nvCxnSpPr>
        <p:spPr>
          <a:xfrm flipH="1" flipV="1">
            <a:off x="2971800" y="3657600"/>
            <a:ext cx="4800600" cy="21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4114800" y="2971800"/>
            <a:ext cx="3505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3733800" y="2362200"/>
            <a:ext cx="434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Блок-схема: решение 11"/>
          <p:cNvSpPr/>
          <p:nvPr/>
        </p:nvSpPr>
        <p:spPr>
          <a:xfrm>
            <a:off x="6477000" y="1981200"/>
            <a:ext cx="3505200" cy="457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5" name="Прямая соединительная линия 14"/>
          <p:cNvCxnSpPr/>
          <p:nvPr/>
        </p:nvCxnSpPr>
        <p:spPr>
          <a:xfrm>
            <a:off x="7772400" y="25146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162800" y="518160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400"/>
            <a:ext cx="10972800" cy="5410200"/>
          </a:xfrm>
        </p:spPr>
        <p:txBody>
          <a:bodyPr>
            <a:normAutofit/>
          </a:bodyPr>
          <a:lstStyle/>
          <a:p>
            <a:pPr algn="just">
              <a:buNone/>
            </a:pPr>
            <a:endParaRPr lang="ru-RU" sz="2800" dirty="0" smtClean="0"/>
          </a:p>
          <a:p>
            <a:pPr algn="just"/>
            <a:r>
              <a:rPr lang="uk-UA" sz="2800" dirty="0" smtClean="0"/>
              <a:t>Середній клас також неоднорідний  і</a:t>
            </a:r>
          </a:p>
          <a:p>
            <a:pPr algn="just">
              <a:buNone/>
            </a:pPr>
            <a:r>
              <a:rPr lang="uk-UA" sz="2800" dirty="0" smtClean="0"/>
              <a:t>не є єдиним цілим, а складається з </a:t>
            </a:r>
          </a:p>
          <a:p>
            <a:pPr algn="just">
              <a:buNone/>
            </a:pPr>
            <a:r>
              <a:rPr lang="uk-UA" sz="2800" dirty="0" smtClean="0"/>
              <a:t>різних соціальних груп, що можуть </a:t>
            </a:r>
          </a:p>
          <a:p>
            <a:pPr algn="just">
              <a:buNone/>
            </a:pPr>
            <a:r>
              <a:rPr lang="uk-UA" sz="2800" dirty="0" smtClean="0"/>
              <a:t>кардинально відрізнятись одна </a:t>
            </a:r>
          </a:p>
          <a:p>
            <a:pPr algn="just">
              <a:buNone/>
            </a:pPr>
            <a:r>
              <a:rPr lang="uk-UA" sz="2800" dirty="0" smtClean="0"/>
              <a:t>від одної. Дуже часто він </a:t>
            </a:r>
          </a:p>
          <a:p>
            <a:pPr algn="just">
              <a:buNone/>
            </a:pPr>
            <a:r>
              <a:rPr lang="uk-UA" sz="2800" dirty="0" smtClean="0"/>
              <a:t>диференціюється  за належністю</a:t>
            </a:r>
          </a:p>
          <a:p>
            <a:pPr algn="just">
              <a:buNone/>
            </a:pPr>
            <a:r>
              <a:rPr lang="uk-UA" sz="2800" dirty="0" smtClean="0"/>
              <a:t>його представників</a:t>
            </a:r>
          </a:p>
          <a:p>
            <a:pPr algn="just">
              <a:buNone/>
            </a:pPr>
            <a:r>
              <a:rPr lang="uk-UA" sz="2800" dirty="0" smtClean="0"/>
              <a:t>до різних професійних субкультур.</a:t>
            </a:r>
            <a:endParaRPr lang="uk-UA" sz="2800" dirty="0"/>
          </a:p>
        </p:txBody>
      </p:sp>
      <p:sp>
        <p:nvSpPr>
          <p:cNvPr id="12" name="Блок-схема: решение 11"/>
          <p:cNvSpPr/>
          <p:nvPr/>
        </p:nvSpPr>
        <p:spPr>
          <a:xfrm>
            <a:off x="6477000" y="1981200"/>
            <a:ext cx="3505200" cy="457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cxnSp>
        <p:nvCxnSpPr>
          <p:cNvPr id="15" name="Прямая соединительная линия 14"/>
          <p:cNvCxnSpPr/>
          <p:nvPr/>
        </p:nvCxnSpPr>
        <p:spPr>
          <a:xfrm>
            <a:off x="7772400" y="25146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162800" y="518160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06000" y="2667000"/>
            <a:ext cx="1371600" cy="369332"/>
          </a:xfrm>
          <a:prstGeom prst="rect">
            <a:avLst/>
          </a:prstGeom>
          <a:noFill/>
        </p:spPr>
        <p:txBody>
          <a:bodyPr wrap="square" rtlCol="0">
            <a:spAutoFit/>
          </a:bodyPr>
          <a:lstStyle/>
          <a:p>
            <a:r>
              <a:rPr lang="uk-UA" dirty="0" smtClean="0"/>
              <a:t>70-80%</a:t>
            </a:r>
            <a:endParaRPr lang="uk-UA" dirty="0"/>
          </a:p>
        </p:txBody>
      </p:sp>
      <p:cxnSp>
        <p:nvCxnSpPr>
          <p:cNvPr id="19" name="Соединительная линия уступом 18"/>
          <p:cNvCxnSpPr>
            <a:endCxn id="13" idx="1"/>
          </p:cNvCxnSpPr>
          <p:nvPr/>
        </p:nvCxnSpPr>
        <p:spPr>
          <a:xfrm flipV="1">
            <a:off x="8915400" y="2851666"/>
            <a:ext cx="990600" cy="653534"/>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9" name="TextBox 8"/>
          <p:cNvSpPr txBox="1"/>
          <p:nvPr/>
        </p:nvSpPr>
        <p:spPr>
          <a:xfrm>
            <a:off x="685800" y="1600200"/>
            <a:ext cx="10744200" cy="830997"/>
          </a:xfrm>
          <a:prstGeom prst="rect">
            <a:avLst/>
          </a:prstGeom>
          <a:noFill/>
        </p:spPr>
        <p:txBody>
          <a:bodyPr wrap="square" rtlCol="0">
            <a:spAutoFit/>
          </a:bodyPr>
          <a:lstStyle/>
          <a:p>
            <a:pPr algn="just"/>
            <a:r>
              <a:rPr lang="uk-UA" sz="2400" dirty="0" smtClean="0"/>
              <a:t>Так, наприклад, до середнього класу можна віднести такі різні професійні субкультури як: </a:t>
            </a:r>
            <a:r>
              <a:rPr lang="uk-UA" sz="2400" dirty="0" err="1" smtClean="0"/>
              <a:t>ІТ-спеціалісти</a:t>
            </a:r>
            <a:r>
              <a:rPr lang="uk-UA" sz="2400" dirty="0" smtClean="0"/>
              <a:t> та судді</a:t>
            </a:r>
            <a:endParaRPr lang="uk-UA" sz="2400" dirty="0"/>
          </a:p>
        </p:txBody>
      </p:sp>
      <p:pic>
        <p:nvPicPr>
          <p:cNvPr id="1026" name="Picture 2" descr="E:\КАФЕДРА\НМКД\НМКЛ 2015-16\ЗСТ\Соціологія ФСУ\Лекції ЗСТ\Лекція 7. Соціальна стратифікація (ч 2)\photo_sizeds.jpg"/>
          <p:cNvPicPr>
            <a:picLocks noGrp="1" noChangeAspect="1" noChangeArrowheads="1"/>
          </p:cNvPicPr>
          <p:nvPr>
            <p:ph idx="1"/>
          </p:nvPr>
        </p:nvPicPr>
        <p:blipFill>
          <a:blip r:embed="rId2"/>
          <a:srcRect/>
          <a:stretch>
            <a:fillRect/>
          </a:stretch>
        </p:blipFill>
        <p:spPr bwMode="auto">
          <a:xfrm>
            <a:off x="6477000" y="2743200"/>
            <a:ext cx="5219700" cy="3524250"/>
          </a:xfrm>
          <a:prstGeom prst="rect">
            <a:avLst/>
          </a:prstGeom>
          <a:noFill/>
        </p:spPr>
      </p:pic>
      <p:pic>
        <p:nvPicPr>
          <p:cNvPr id="1027" name="Picture 3" descr="E:\КАФЕДРА\НМКД\НМКЛ 2015-16\ЗСТ\Соціологія ФСУ\Лекції ЗСТ\Лекція 7. Соціальна стратифікація (ч 2)\images.jpg"/>
          <p:cNvPicPr>
            <a:picLocks noChangeAspect="1" noChangeArrowheads="1"/>
          </p:cNvPicPr>
          <p:nvPr/>
        </p:nvPicPr>
        <p:blipFill>
          <a:blip r:embed="rId3"/>
          <a:srcRect/>
          <a:stretch>
            <a:fillRect/>
          </a:stretch>
        </p:blipFill>
        <p:spPr bwMode="auto">
          <a:xfrm>
            <a:off x="838200" y="2743200"/>
            <a:ext cx="5162550" cy="3505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9" name="TextBox 8"/>
          <p:cNvSpPr txBox="1"/>
          <p:nvPr/>
        </p:nvSpPr>
        <p:spPr>
          <a:xfrm>
            <a:off x="609600" y="1600200"/>
            <a:ext cx="10744200" cy="461665"/>
          </a:xfrm>
          <a:prstGeom prst="rect">
            <a:avLst/>
          </a:prstGeom>
          <a:noFill/>
        </p:spPr>
        <p:txBody>
          <a:bodyPr wrap="square" rtlCol="0">
            <a:spAutoFit/>
          </a:bodyPr>
          <a:lstStyle/>
          <a:p>
            <a:pPr algn="just"/>
            <a:r>
              <a:rPr lang="uk-UA" sz="2400" dirty="0" smtClean="0"/>
              <a:t>Чи маркетологи і лікарі</a:t>
            </a:r>
            <a:endParaRPr lang="uk-UA" sz="2400" dirty="0"/>
          </a:p>
        </p:txBody>
      </p:sp>
      <p:pic>
        <p:nvPicPr>
          <p:cNvPr id="2050" name="Picture 2" descr="E:\КАФЕДРА\НМКД\НМКЛ 2015-16\ЗСТ\Соціологія ФСУ\Лекції ЗСТ\Лекція 7. Соціальна стратифікація (ч 2)\top-management2.jpg"/>
          <p:cNvPicPr>
            <a:picLocks noChangeAspect="1" noChangeArrowheads="1"/>
          </p:cNvPicPr>
          <p:nvPr/>
        </p:nvPicPr>
        <p:blipFill>
          <a:blip r:embed="rId2"/>
          <a:srcRect/>
          <a:stretch>
            <a:fillRect/>
          </a:stretch>
        </p:blipFill>
        <p:spPr bwMode="auto">
          <a:xfrm>
            <a:off x="533400" y="2667000"/>
            <a:ext cx="5105400" cy="3500438"/>
          </a:xfrm>
          <a:prstGeom prst="rect">
            <a:avLst/>
          </a:prstGeom>
          <a:noFill/>
        </p:spPr>
      </p:pic>
      <p:pic>
        <p:nvPicPr>
          <p:cNvPr id="2053" name="Picture 5" descr="E:\КАФЕДРА\НМКД\НМКЛ 2015-16\ЗСТ\Соціологія ФСУ\Лекції ЗСТ\Лекція 7. Соціальна стратифікація (ч 2)\doctor-wearing-facemask-ZTUTEWE-min-2-scaled.jpeg"/>
          <p:cNvPicPr>
            <a:picLocks noGrp="1" noChangeAspect="1" noChangeArrowheads="1"/>
          </p:cNvPicPr>
          <p:nvPr>
            <p:ph idx="1"/>
          </p:nvPr>
        </p:nvPicPr>
        <p:blipFill>
          <a:blip r:embed="rId3"/>
          <a:srcRect/>
          <a:stretch>
            <a:fillRect/>
          </a:stretch>
        </p:blipFill>
        <p:spPr bwMode="auto">
          <a:xfrm>
            <a:off x="6172200" y="2667000"/>
            <a:ext cx="5257800" cy="3505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9" name="TextBox 8"/>
          <p:cNvSpPr txBox="1"/>
          <p:nvPr/>
        </p:nvSpPr>
        <p:spPr>
          <a:xfrm>
            <a:off x="609600" y="1600200"/>
            <a:ext cx="10744200" cy="461665"/>
          </a:xfrm>
          <a:prstGeom prst="rect">
            <a:avLst/>
          </a:prstGeom>
          <a:noFill/>
        </p:spPr>
        <p:txBody>
          <a:bodyPr wrap="square" rtlCol="0">
            <a:spAutoFit/>
          </a:bodyPr>
          <a:lstStyle/>
          <a:p>
            <a:pPr algn="just"/>
            <a:r>
              <a:rPr lang="uk-UA" sz="2400" dirty="0" smtClean="0"/>
              <a:t>Чи дизайнери і підприємці і т.д.</a:t>
            </a:r>
            <a:endParaRPr lang="uk-UA" sz="2400" dirty="0"/>
          </a:p>
        </p:txBody>
      </p:sp>
      <p:pic>
        <p:nvPicPr>
          <p:cNvPr id="3074" name="Picture 2" descr="E:\КАФЕДРА\НМКД\НМКЛ 2015-16\ЗСТ\Соціологія ФСУ\Лекції ЗСТ\Лекція 7. Соціальна стратифікація (ч 2)\J_9o639BTWQylUAAjJOtmg-default.jpg"/>
          <p:cNvPicPr>
            <a:picLocks noChangeAspect="1" noChangeArrowheads="1"/>
          </p:cNvPicPr>
          <p:nvPr/>
        </p:nvPicPr>
        <p:blipFill>
          <a:blip r:embed="rId2"/>
          <a:srcRect/>
          <a:stretch>
            <a:fillRect/>
          </a:stretch>
        </p:blipFill>
        <p:spPr bwMode="auto">
          <a:xfrm>
            <a:off x="6400800" y="2514600"/>
            <a:ext cx="5162550" cy="3467100"/>
          </a:xfrm>
          <a:prstGeom prst="rect">
            <a:avLst/>
          </a:prstGeom>
          <a:noFill/>
        </p:spPr>
      </p:pic>
      <p:pic>
        <p:nvPicPr>
          <p:cNvPr id="3075" name="Picture 3" descr="E:\КАФЕДРА\НМКД\НМКЛ 2015-16\ЗСТ\Соціологія ФСУ\Лекції ЗСТ\Лекція 7. Соціальна стратифікація (ч 2)\depositphotos_79406078-stock-photo-graphic-designer-at-work-color.jpg"/>
          <p:cNvPicPr>
            <a:picLocks noGrp="1" noChangeAspect="1" noChangeArrowheads="1"/>
          </p:cNvPicPr>
          <p:nvPr>
            <p:ph idx="1"/>
          </p:nvPr>
        </p:nvPicPr>
        <p:blipFill>
          <a:blip r:embed="rId3"/>
          <a:srcRect/>
          <a:stretch>
            <a:fillRect/>
          </a:stretch>
        </p:blipFill>
        <p:spPr bwMode="auto">
          <a:xfrm>
            <a:off x="609600" y="2514600"/>
            <a:ext cx="5257800" cy="3505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1"/>
            <a:ext cx="10972800" cy="5638800"/>
          </a:xfrm>
        </p:spPr>
        <p:txBody>
          <a:bodyPr>
            <a:normAutofit/>
          </a:bodyPr>
          <a:lstStyle/>
          <a:p>
            <a:pPr algn="just"/>
            <a:endParaRPr lang="en-US" sz="2400" noProof="1" smtClean="0"/>
          </a:p>
          <a:p>
            <a:pPr marL="0" indent="0" algn="just"/>
            <a:r>
              <a:rPr lang="uk-UA" sz="2400" dirty="0" smtClean="0"/>
              <a:t>Тож виникає питання як ідентифікувати представників середнього класу і навіщо це взагалі потрібно.</a:t>
            </a:r>
          </a:p>
          <a:p>
            <a:pPr marL="0" indent="0" algn="just"/>
            <a:r>
              <a:rPr lang="uk-UA" sz="2400" dirty="0" smtClean="0"/>
              <a:t>Більшість вчених по-різному інтерпретують поняття </a:t>
            </a:r>
            <a:r>
              <a:rPr lang="uk-UA" sz="2400" dirty="0" err="1" smtClean="0"/>
              <a:t>“середній</a:t>
            </a:r>
            <a:r>
              <a:rPr lang="uk-UA" sz="2400" dirty="0" smtClean="0"/>
              <a:t> </a:t>
            </a:r>
            <a:r>
              <a:rPr lang="uk-UA" sz="2400" dirty="0" err="1" smtClean="0"/>
              <a:t>клас”</a:t>
            </a:r>
            <a:r>
              <a:rPr lang="uk-UA" sz="2400" dirty="0" smtClean="0"/>
              <a:t>, єдине з чим згодні всі теоретики класу - це те, що середні класи виступають запорукою стабільного розвитку суспільства завдяки консервативним поглядам індивідів, що їх складають, тому їх важливо вивчати для розуміння загальних тенденцій розвитку суспільства. Навколо ж таких проблем, як чисельність середніх класів, їхні межі, складові елементи, ступінь згуртованості тощо, продовжуються дискусії. </a:t>
            </a:r>
          </a:p>
          <a:p>
            <a:pPr marL="0" indent="0" algn="just"/>
            <a:r>
              <a:rPr lang="uk-UA" sz="2400" dirty="0" smtClean="0"/>
              <a:t>У всьому цивілізованому світі середній клас виступає основним внутрішнім інвестором держави. Підтримка фінансового ринку інвестиціями в державні цінні папери, страхові, пенсійні, інвестиційні і взаємовигідні фонди забезпечують його представникам певний рівень доходу. Через накопичення і участь в різних системах страхування середній клас забезпечує інвестиційний потенціал країни.</a:t>
            </a:r>
          </a:p>
          <a:p>
            <a:pPr algn="just">
              <a:buNone/>
            </a:pPr>
            <a:endParaRPr lang="ru-RU"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1"/>
            <a:ext cx="10972800" cy="5638800"/>
          </a:xfrm>
        </p:spPr>
        <p:txBody>
          <a:bodyPr>
            <a:normAutofit/>
          </a:bodyPr>
          <a:lstStyle/>
          <a:p>
            <a:pPr algn="just"/>
            <a:endParaRPr lang="en-US" sz="2400" noProof="1" smtClean="0"/>
          </a:p>
          <a:p>
            <a:pPr marL="0" indent="0" algn="just"/>
            <a:r>
              <a:rPr lang="uk-UA" sz="2400" dirty="0" smtClean="0"/>
              <a:t>Середній клас виконує функцію найпотужнішого економічного </a:t>
            </a:r>
            <a:r>
              <a:rPr lang="uk-UA" sz="2400" dirty="0" err="1" smtClean="0"/>
              <a:t>“донора“</a:t>
            </a:r>
            <a:r>
              <a:rPr lang="uk-UA" sz="2400" dirty="0" smtClean="0"/>
              <a:t> шляхом сплати податків, формування фінансової основи діяльності державної і місцевої влади. Як основний платник податків він формує державний та місцеві бюджети, фінансує необхідні соціальні трансферти, створює можливості розширення фінансування науки, освіти, охорони здоров’я, культури. Сплачуючи податки, середній клас здатний підтримувати соціально пасивне населення і тим самим виступати гарантом реалізації державних соціальних програм.</a:t>
            </a:r>
          </a:p>
          <a:p>
            <a:pPr marL="0" indent="0" algn="just"/>
            <a:r>
              <a:rPr lang="uk-UA" sz="2400" dirty="0" smtClean="0"/>
              <a:t>Саме тому частка середнього класу виступає показником стабільності суспільства. Однак існує багато нюансів і розходжень, щодо критеріїв виділення середнього класу, в тому числі і в українському суспільстві.</a:t>
            </a:r>
          </a:p>
          <a:p>
            <a:pPr algn="just">
              <a:buNone/>
            </a:pPr>
            <a:endParaRPr lang="ru-RU"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Історичні типи соціальної стратифікації</a:t>
            </a: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800" dirty="0" smtClean="0"/>
              <a:t>Приписуваний статус характеризує жорстко закріплену систему стратифікації, тобто закрите суспільство, в якому перехід з однієї страти в іншу практично заборонений. До таких систем відносять рабство, кастовий та становий лад. </a:t>
            </a:r>
          </a:p>
          <a:p>
            <a:pPr algn="just"/>
            <a:r>
              <a:rPr lang="uk-UA" sz="2800" dirty="0" smtClean="0"/>
              <a:t>Досягнутий статус характеризує рухому систему стратифікації або відкрите суспільство, де припускаються вільні переходи людей вниз і вверх по соціальній драбині. До такої системи відносять класи (капіталістичне суспільство). </a:t>
            </a:r>
          </a:p>
          <a:p>
            <a:pPr algn="just"/>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1"/>
            <a:ext cx="10972800" cy="5638800"/>
          </a:xfrm>
        </p:spPr>
        <p:txBody>
          <a:bodyPr>
            <a:normAutofit fontScale="85000" lnSpcReduction="20000"/>
          </a:bodyPr>
          <a:lstStyle/>
          <a:p>
            <a:pPr algn="just"/>
            <a:endParaRPr lang="uk-UA" sz="2300" noProof="1" smtClean="0"/>
          </a:p>
          <a:p>
            <a:pPr algn="just"/>
            <a:r>
              <a:rPr lang="uk-UA" sz="2300" noProof="1" smtClean="0"/>
              <a:t>Поняття “середній клас” навіть на сьогодні розглядається як неоднозначне і не має єдиних підходів до його визначення в світовій і вітчизняній практиці.</a:t>
            </a:r>
          </a:p>
          <a:p>
            <a:pPr algn="just"/>
            <a:r>
              <a:rPr lang="uk-UA" sz="2300" b="1" i="1" u="sng" noProof="1" smtClean="0"/>
              <a:t>До ознак відносяться</a:t>
            </a:r>
            <a:r>
              <a:rPr lang="uk-UA" sz="2300" b="1" noProof="1" smtClean="0"/>
              <a:t>: отримані доходи (середні показники), наявність об’єктів власності, соціальний статус, професійно-кваліфікаційний та освітній рівень, наявність достатнього вільного часу, самоідентифікація. У розвиненій економіці ці критерії взаємозв’язані, оскільки вищий дохід і рівень споживання нерозривно пов’язані з якісною освітою і кваліфікацією, а також відповідним статусом людини в суспільстві, її самоідентифікацією. </a:t>
            </a:r>
          </a:p>
          <a:p>
            <a:pPr algn="just"/>
            <a:r>
              <a:rPr lang="uk-UA" sz="2300" b="1" noProof="1" smtClean="0"/>
              <a:t>Однак критерії, що характеризують західний середній клас, не можна повною мірою використовувати для аналізу структури суспільства в Україні.</a:t>
            </a:r>
          </a:p>
          <a:p>
            <a:pPr algn="just">
              <a:buNone/>
            </a:pPr>
            <a:endParaRPr lang="uk-UA" sz="2300" dirty="0" smtClean="0"/>
          </a:p>
          <a:p>
            <a:pPr algn="just"/>
            <a:r>
              <a:rPr lang="uk-UA" sz="2300" dirty="0" smtClean="0"/>
              <a:t>1. Зрозуміло, що немає сенсу співвідносити доходи українських громадян з рівнем доходів в країнах з розвиненою економікою, бо на сьогодні Україна значно відстає від розвинених країн в економічному плані. Отже, при використанні як критерію ідентифікації середнього класу рівня доходу, потрібно враховувати особливості вітчизняної економіки.</a:t>
            </a:r>
          </a:p>
          <a:p>
            <a:pPr algn="just"/>
            <a:r>
              <a:rPr lang="uk-UA" sz="2300" dirty="0" smtClean="0"/>
              <a:t>З іншої сторони маємо ненадійність критерію доходу ще й з причин перебування великої частини доходів населення в </a:t>
            </a:r>
            <a:r>
              <a:rPr lang="uk-UA" sz="2300" dirty="0" err="1" smtClean="0"/>
              <a:t>“тіні”</a:t>
            </a:r>
            <a:r>
              <a:rPr lang="uk-UA" sz="2300" dirty="0" smtClean="0"/>
              <a:t>, що істотно ускладнює визначення середнього класу. В Україні для більшості громадян мінімально необхідний для життя рівень доходів забезпечує додаткова зайнятість, яка часто не має нічого спільного із професією та кваліфікацією, а у більшості випадків є незареєстрованою, тобто «тіньовою».</a:t>
            </a:r>
          </a:p>
          <a:p>
            <a:pPr algn="just">
              <a:buNone/>
            </a:pPr>
            <a:endParaRPr lang="ru-RU" sz="20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1"/>
            <a:ext cx="10972800" cy="5638800"/>
          </a:xfrm>
        </p:spPr>
        <p:txBody>
          <a:bodyPr>
            <a:normAutofit lnSpcReduction="10000"/>
          </a:bodyPr>
          <a:lstStyle/>
          <a:p>
            <a:pPr algn="just"/>
            <a:endParaRPr lang="uk-UA" sz="2300" noProof="1" smtClean="0"/>
          </a:p>
          <a:p>
            <a:pPr algn="just"/>
            <a:r>
              <a:rPr lang="uk-UA" sz="2000" dirty="0" smtClean="0"/>
              <a:t>2. Наявність житла, землі, предметів довготривалого користування, засобів виробництва, іншої нерухомості виступає одним з критеріїв приналежності до середнього класу і певна частина українців дійсно може буде віднесена до цієї категорії населення за цим критерієм, однак і тут є особливості (наприклад,  житло, отримане від держави, чи земля розподілена не за ринковими умовами і т.д.) . </a:t>
            </a:r>
          </a:p>
          <a:p>
            <a:pPr algn="just"/>
            <a:r>
              <a:rPr lang="uk-UA" sz="2000" dirty="0" smtClean="0"/>
              <a:t>3. Наряду з майновими критеріями одною з найважливіших характеристик середнього класу також виступає рівень освіти і професійної підготовки. У країнах з розвиненою економікою є тісний зв’язок цих двох показників. Представників середнього класу відрізняє високий професійно-освітній рівень, оскільки наявність вищої освіти дає можливість отримати більш високооплачувану роботу.</a:t>
            </a:r>
          </a:p>
          <a:p>
            <a:pPr algn="just"/>
            <a:r>
              <a:rPr lang="uk-UA" sz="2000" dirty="0" smtClean="0"/>
              <a:t>На відміну від більшості розвинених країн в Україні знання та університетські дипломи сьогодні не гарантують відповідної винагороди у більшості видів економічної діяльності, а в окремих (освіта, культура, охорона здоров’я та соціальне забезпечення) навіть середнього рівня заробітної плати. До того ж отримання освіти не гарантує отримання роботи за фахом із перспективами професійного зростання.</a:t>
            </a:r>
          </a:p>
          <a:p>
            <a:pPr algn="just"/>
            <a:r>
              <a:rPr lang="uk-UA" sz="2000" dirty="0" smtClean="0"/>
              <a:t>4. Також значні розбіжності можна спостерігати і за критерієм </a:t>
            </a:r>
            <a:r>
              <a:rPr lang="uk-UA" sz="2000" dirty="0" err="1" smtClean="0"/>
              <a:t>самоідентифікації</a:t>
            </a:r>
            <a:r>
              <a:rPr lang="uk-UA" sz="2000" dirty="0" smtClean="0"/>
              <a:t>. За різними методологіями досліджень до категорії середнього класу себе відносять від  1,1% до 40% населення.</a:t>
            </a:r>
          </a:p>
          <a:p>
            <a:pPr algn="just">
              <a:buNone/>
            </a:pPr>
            <a:endParaRPr lang="ru-RU" sz="20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1"/>
            <a:ext cx="10972800" cy="5638800"/>
          </a:xfrm>
        </p:spPr>
        <p:txBody>
          <a:bodyPr>
            <a:normAutofit lnSpcReduction="10000"/>
          </a:bodyPr>
          <a:lstStyle/>
          <a:p>
            <a:r>
              <a:rPr lang="en-US" sz="2400" b="1" i="1" u="sng" noProof="1" smtClean="0"/>
              <a:t>Постмодерністкький напрямок</a:t>
            </a:r>
            <a:endParaRPr lang="en-US" sz="2400" noProof="1" smtClean="0"/>
          </a:p>
          <a:p>
            <a:pPr algn="just"/>
            <a:r>
              <a:rPr lang="en-US" sz="2400" noProof="1" smtClean="0"/>
              <a:t>Даний напрямок </a:t>
            </a:r>
            <a:r>
              <a:rPr lang="uk-UA" sz="2400" noProof="1" smtClean="0"/>
              <a:t>(це не одна, а кілька теорій, що відкидають традиційні підходи з домінуванням економічних критеріїв виділення класів) </a:t>
            </a:r>
            <a:r>
              <a:rPr lang="en-US" sz="2400" noProof="1" smtClean="0"/>
              <a:t>акцентує увагу, перш за все, на культурних ефектах соціальної стратифікації та структурних змінах сучасного суспільства. Його теоретичні посилання виходять із зміненої соціальної реальності, яка демонструє суттєве розширення </a:t>
            </a:r>
            <a:r>
              <a:rPr lang="uk-UA" sz="2400" noProof="1" smtClean="0"/>
              <a:t>ролі </a:t>
            </a:r>
            <a:r>
              <a:rPr lang="en-US" sz="2400" noProof="1" smtClean="0"/>
              <a:t>освіти, соціальної безпеки та </a:t>
            </a:r>
            <a:r>
              <a:rPr lang="uk-UA" sz="2400" noProof="1" smtClean="0"/>
              <a:t>зростання ролі </a:t>
            </a:r>
            <a:r>
              <a:rPr lang="en-US" sz="2400" noProof="1" smtClean="0"/>
              <a:t>обслуговуючого</a:t>
            </a:r>
            <a:r>
              <a:rPr lang="uk-UA" sz="2400" noProof="1" smtClean="0"/>
              <a:t> (</a:t>
            </a:r>
            <a:r>
              <a:rPr lang="en-US" sz="2400" noProof="1" smtClean="0"/>
              <a:t>servise) сектору</a:t>
            </a:r>
            <a:r>
              <a:rPr lang="uk-UA" sz="2400" noProof="1" smtClean="0"/>
              <a:t>. </a:t>
            </a:r>
          </a:p>
          <a:p>
            <a:pPr algn="just"/>
            <a:r>
              <a:rPr lang="uk-UA" sz="2400" noProof="1" smtClean="0"/>
              <a:t>Тут мається на увазі не тільки сфера обслуговування як така, що включає діяльність пов</a:t>
            </a:r>
            <a:r>
              <a:rPr lang="en-US" sz="2400" noProof="1" smtClean="0"/>
              <a:t>’</a:t>
            </a:r>
            <a:r>
              <a:rPr lang="uk-UA" sz="2400" noProof="1" smtClean="0"/>
              <a:t>язану з продажами чи громадським харчуванням (з якими вона асоціюється в повсякденному вжитку), а розуміється ширше - як надання широкого спектру послуг, що допомагають підтримувати основні процеси економічного і соціального життя</a:t>
            </a:r>
            <a:r>
              <a:rPr lang="en-US" sz="2400" noProof="1" smtClean="0"/>
              <a:t>. </a:t>
            </a:r>
            <a:r>
              <a:rPr lang="uk-UA" sz="2400" noProof="1" smtClean="0"/>
              <a:t>За таким принципом сюди можна віднести цілу низку професій і діяльностей від державного управління, надання медичних, освітніх, банківських послуг до управління інформаційними системами чи створення унікального контенту. </a:t>
            </a:r>
            <a:endParaRPr lang="en-US" sz="2400" noProof="1"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1"/>
            <a:ext cx="10972800" cy="5638800"/>
          </a:xfrm>
        </p:spPr>
        <p:txBody>
          <a:bodyPr>
            <a:normAutofit fontScale="92500" lnSpcReduction="10000"/>
          </a:bodyPr>
          <a:lstStyle/>
          <a:p>
            <a:r>
              <a:rPr lang="en-US" sz="2400" b="1" i="1" u="sng" noProof="1" smtClean="0"/>
              <a:t>Постмодерністкький напрямок</a:t>
            </a:r>
            <a:endParaRPr lang="en-US" sz="2400" noProof="1" smtClean="0"/>
          </a:p>
          <a:p>
            <a:pPr algn="just"/>
            <a:r>
              <a:rPr lang="en-US" sz="2400" noProof="1" smtClean="0"/>
              <a:t>У такій ситуації</a:t>
            </a:r>
            <a:r>
              <a:rPr lang="uk-UA" sz="2400" noProof="1" smtClean="0"/>
              <a:t>, коли професій багато, вони не будуть показувати як відбувається розшарування і ранжування всередині класу. Тому </a:t>
            </a:r>
            <a:r>
              <a:rPr lang="en-US" sz="2400" noProof="1" smtClean="0"/>
              <a:t>мікрокультурні інтерпретації стратифікаційної системи дають, на думку авторів, більш глибокі аналітичні результати у порівнянні з економічними та професійними інтерпретаціями.</a:t>
            </a:r>
          </a:p>
          <a:p>
            <a:pPr algn="just"/>
            <a:r>
              <a:rPr lang="en-US" sz="2400" b="1" noProof="1" smtClean="0"/>
              <a:t>Так французький соціолог А. Турен, навпаки, вважає, що в даний час ранжування соціальних позицій проводиться не по відношенню до власності, престижу, влади, етносу, а з</a:t>
            </a:r>
            <a:r>
              <a:rPr lang="uk-UA" sz="2400" b="1" noProof="1" smtClean="0"/>
              <a:t>а</a:t>
            </a:r>
            <a:r>
              <a:rPr lang="en-US" sz="2400" b="1" noProof="1" smtClean="0"/>
              <a:t> доступ</a:t>
            </a:r>
            <a:r>
              <a:rPr lang="uk-UA" sz="2400" b="1" noProof="1" smtClean="0"/>
              <a:t>ом</a:t>
            </a:r>
            <a:r>
              <a:rPr lang="en-US" sz="2400" b="1" noProof="1" smtClean="0"/>
              <a:t> до інформації: панівне становище займає той, хто володіє найбільшим обсягом знань та інформації.</a:t>
            </a:r>
            <a:r>
              <a:rPr lang="uk-UA" sz="2400" b="1" noProof="1" smtClean="0"/>
              <a:t> Тобто все важливішим критерієм стає освіта та компетенції з пошуку і використання інформації.</a:t>
            </a:r>
          </a:p>
          <a:p>
            <a:pPr algn="just"/>
            <a:r>
              <a:rPr lang="uk-UA" sz="2400" noProof="1" smtClean="0"/>
              <a:t>Ця теза підтверджується тими тенденціями які спостерігаються у всьому світі, щодо зростання кількості освіченого населення і самого рівня освіти. За даними </a:t>
            </a:r>
            <a:r>
              <a:rPr lang="uk-UA" sz="2400" dirty="0" smtClean="0"/>
              <a:t> Міжнародного інституту прикладного системного аналізу, що розробили довгостроковий прогноз на наступні 80 років, виходячи з сучасних тенденцій, кількість населення, що не має освіти буде невпинно зменшуватись і, навпаки кількість населення з вищою та післядипломною освітою</a:t>
            </a:r>
            <a:r>
              <a:rPr lang="uk-UA" sz="2400" noProof="1" smtClean="0"/>
              <a:t> буде становити більшість у світі.</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538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pic>
        <p:nvPicPr>
          <p:cNvPr id="1026" name="Picture 2" descr="E:\КАФЕДРА\НМКД\НМКЛ 2015-16\ЗСТ\Соціологія ФСУ\Лекції ЗСТ\Лекція 7. Соціальна стратифікація (ч 2)\projection-of-world-population-SSP2-IIASA.png"/>
          <p:cNvPicPr>
            <a:picLocks noGrp="1" noChangeAspect="1" noChangeArrowheads="1"/>
          </p:cNvPicPr>
          <p:nvPr>
            <p:ph idx="1"/>
          </p:nvPr>
        </p:nvPicPr>
        <p:blipFill>
          <a:blip r:embed="rId2"/>
          <a:srcRect/>
          <a:stretch>
            <a:fillRect/>
          </a:stretch>
        </p:blipFill>
        <p:spPr bwMode="auto">
          <a:xfrm>
            <a:off x="1219200" y="990600"/>
            <a:ext cx="10210800" cy="5638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1"/>
            <a:ext cx="10972800" cy="5638800"/>
          </a:xfrm>
        </p:spPr>
        <p:txBody>
          <a:bodyPr>
            <a:normAutofit fontScale="92500" lnSpcReduction="20000"/>
          </a:bodyPr>
          <a:lstStyle/>
          <a:p>
            <a:r>
              <a:rPr lang="uk-UA" sz="2400" b="1" i="1" u="sng" noProof="1" smtClean="0"/>
              <a:t>Постмодерністкький напрямок</a:t>
            </a:r>
            <a:endParaRPr lang="uk-UA" sz="2400" noProof="1" smtClean="0"/>
          </a:p>
          <a:p>
            <a:pPr algn="just"/>
            <a:r>
              <a:rPr lang="uk-UA" sz="2400" noProof="1" smtClean="0"/>
              <a:t>За теорією П.Бурдьє Високі статусні позиції, як правило, пов’язані із наявністю економічних, соціальних, культурних та символічних капіталів, які людина може використати для включення у високу культуру й досягнення матеріального благополуччя. </a:t>
            </a:r>
            <a:r>
              <a:rPr lang="uk-UA" sz="2400" b="1" noProof="1" smtClean="0"/>
              <a:t>Будь-який вибір життєвого стилю завжди мотивований потребою солідаризації із бажаною класовою позицією, посилення суб’єктивного статусу та віддалення від інших. </a:t>
            </a:r>
          </a:p>
          <a:p>
            <a:pPr algn="just"/>
            <a:r>
              <a:rPr lang="uk-UA" sz="2400" dirty="0" smtClean="0"/>
              <a:t>За П. Бурдьє, капітал має 4 складові: </a:t>
            </a:r>
            <a:r>
              <a:rPr lang="uk-UA" sz="2400" b="1" dirty="0" smtClean="0"/>
              <a:t>Економічну</a:t>
            </a:r>
            <a:r>
              <a:rPr lang="uk-UA" sz="2400" dirty="0" smtClean="0"/>
              <a:t> (матеріальні ресурси, власність, дохід і т. д.), </a:t>
            </a:r>
            <a:r>
              <a:rPr lang="uk-UA" sz="2400" b="1" dirty="0" smtClean="0"/>
              <a:t>Культурну</a:t>
            </a:r>
            <a:r>
              <a:rPr lang="uk-UA" sz="2400" dirty="0" smtClean="0"/>
              <a:t> (знання, кваліфікація), </a:t>
            </a:r>
            <a:r>
              <a:rPr lang="uk-UA" sz="2400" b="1" dirty="0" smtClean="0"/>
              <a:t>Соціальну</a:t>
            </a:r>
            <a:r>
              <a:rPr lang="uk-UA" sz="2400" dirty="0" smtClean="0"/>
              <a:t> (зв'язку, оточення, спілкування) і </a:t>
            </a:r>
            <a:r>
              <a:rPr lang="uk-UA" sz="2400" b="1" dirty="0" smtClean="0"/>
              <a:t>Символічну</a:t>
            </a:r>
            <a:r>
              <a:rPr lang="uk-UA" sz="2400" dirty="0" smtClean="0"/>
              <a:t> (репутація, престиж). Різні комбінації складових капіталу формують </a:t>
            </a:r>
            <a:r>
              <a:rPr lang="uk-UA" sz="2400" b="1" dirty="0" smtClean="0"/>
              <a:t>габітус - набір певних патернів мислення, поведінки і привілеїв, що є системою диспозицій, що розділяється всіма представниками конкретного габітусу.</a:t>
            </a:r>
            <a:endParaRPr lang="uk-UA" sz="2400" b="1" noProof="1" smtClean="0"/>
          </a:p>
          <a:p>
            <a:pPr algn="just"/>
            <a:r>
              <a:rPr lang="uk-UA" sz="2400" b="1" noProof="1" smtClean="0"/>
              <a:t>Бурдьє пропонує двовимірний спосіб вимірювання стратифікації, вважаючи, що у виборі життєвих стилів домінує або прагнення посилити соціальну позицію через демонстративне розрізнення, споживання якісніших товарів тощо, або проголошення про свій статус через участь у високій культурі. Споживання виступає «розпізнавальним знаком» соціальних класів. Стилізація життя відображає прагнення легітимізувати відмінності між агентами та їх класами у соціальному просторі.</a:t>
            </a:r>
            <a:endParaRPr lang="uk-UA" sz="2400" noProof="1" smtClean="0"/>
          </a:p>
          <a:p>
            <a:pPr algn="just"/>
            <a:endParaRPr lang="en-US" sz="2400" noProof="1"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066800"/>
            <a:ext cx="10972800" cy="5257800"/>
          </a:xfrm>
        </p:spPr>
        <p:txBody>
          <a:bodyPr>
            <a:normAutofit/>
          </a:bodyPr>
          <a:lstStyle/>
          <a:p>
            <a:pPr marL="0" indent="0" algn="just"/>
            <a:r>
              <a:rPr lang="uk-UA" sz="2400" noProof="1" smtClean="0"/>
              <a:t>Дійсно, розрізнення статусних і класових позицій часто відбувається через зовнішню демонстрацію їх представниками ознак своєї приналежності до певної страти.  Цю особливість вивчав відомий економіст і соціолог Т.Веблен ще в кінці 19  на початку 20 ст. </a:t>
            </a:r>
          </a:p>
          <a:p>
            <a:pPr marL="0" indent="0" algn="just"/>
            <a:r>
              <a:rPr lang="uk-UA" sz="2400" dirty="0" smtClean="0"/>
              <a:t>У «Теорії бездіяльного/дозвільного класу» він стверджував, що поведінка споживачів, всупереч уявленням неокласичної теорії, визначається не індивідуальними оцінками товарів за ступенем їх корисності. Так, поведінка «бездіяльного класу» обумовлена бажанням підкреслити свою привілейованість за допомогою «демонстративного споживання» і «демонстративного марнотратства», а нижчі класи часом прагнуть копіювати поведінку «бездіяльного класу».</a:t>
            </a:r>
            <a:endParaRPr lang="uk-UA" sz="2400" noProof="1"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pic>
        <p:nvPicPr>
          <p:cNvPr id="4098" name="Picture 2" descr="E:\КАФЕДРА\НМКД\НМКЛ 2015-16\ЗСТ\Соціологія ФСУ\Лекції ЗСТ\Лекція 7. Соціальна стратифікація (ч 2)\121224161919.jpg"/>
          <p:cNvPicPr>
            <a:picLocks noGrp="1" noChangeAspect="1" noChangeArrowheads="1"/>
          </p:cNvPicPr>
          <p:nvPr>
            <p:ph idx="1"/>
          </p:nvPr>
        </p:nvPicPr>
        <p:blipFill>
          <a:blip r:embed="rId2"/>
          <a:srcRect/>
          <a:stretch>
            <a:fillRect/>
          </a:stretch>
        </p:blipFill>
        <p:spPr bwMode="auto">
          <a:xfrm>
            <a:off x="1600200" y="1143000"/>
            <a:ext cx="3733800" cy="5257800"/>
          </a:xfrm>
          <a:prstGeom prst="rect">
            <a:avLst/>
          </a:prstGeom>
          <a:noFill/>
        </p:spPr>
      </p:pic>
      <p:pic>
        <p:nvPicPr>
          <p:cNvPr id="4100" name="Picture 4" descr="E:\КАФЕДРА\НМКД\НМКЛ 2015-16\ЗСТ\Соціологія ФСУ\Лекції ЗСТ\Лекція 7. Соціальна стратифікація (ч 2)\8e3800f9146c9394947d322481342e16.jpg"/>
          <p:cNvPicPr>
            <a:picLocks noChangeAspect="1" noChangeArrowheads="1"/>
          </p:cNvPicPr>
          <p:nvPr/>
        </p:nvPicPr>
        <p:blipFill>
          <a:blip r:embed="rId3"/>
          <a:srcRect/>
          <a:stretch>
            <a:fillRect/>
          </a:stretch>
        </p:blipFill>
        <p:spPr bwMode="auto">
          <a:xfrm>
            <a:off x="6477000" y="1143000"/>
            <a:ext cx="4267200" cy="5334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pic>
        <p:nvPicPr>
          <p:cNvPr id="5122" name="Picture 2" descr="E:\КАФЕДРА\НМКД\НМКЛ 2015-16\ЗСТ\Соціологія ФСУ\Лекції ЗСТ\Лекція 7. Соціальна стратифікація (ч 2)\u5.jpg"/>
          <p:cNvPicPr>
            <a:picLocks noGrp="1" noChangeAspect="1" noChangeArrowheads="1"/>
          </p:cNvPicPr>
          <p:nvPr>
            <p:ph idx="1"/>
          </p:nvPr>
        </p:nvPicPr>
        <p:blipFill>
          <a:blip r:embed="rId2"/>
          <a:srcRect/>
          <a:stretch>
            <a:fillRect/>
          </a:stretch>
        </p:blipFill>
        <p:spPr bwMode="auto">
          <a:xfrm>
            <a:off x="1600200" y="1303272"/>
            <a:ext cx="3733800" cy="4937256"/>
          </a:xfrm>
          <a:prstGeom prst="rect">
            <a:avLst/>
          </a:prstGeom>
          <a:noFill/>
        </p:spPr>
      </p:pic>
      <p:pic>
        <p:nvPicPr>
          <p:cNvPr id="6147" name="Picture 3" descr="E:\КАФЕДРА\НМКД\НМКЛ 2015-16\ЗСТ\Соціологія ФСУ\Лекції ЗСТ\Лекція 7. Соціальна стратифікація (ч 2)\09-04.jpg"/>
          <p:cNvPicPr>
            <a:picLocks noChangeAspect="1" noChangeArrowheads="1"/>
          </p:cNvPicPr>
          <p:nvPr/>
        </p:nvPicPr>
        <p:blipFill>
          <a:blip r:embed="rId3"/>
          <a:srcRect/>
          <a:stretch>
            <a:fillRect/>
          </a:stretch>
        </p:blipFill>
        <p:spPr bwMode="auto">
          <a:xfrm>
            <a:off x="6172200" y="1295400"/>
            <a:ext cx="4000500" cy="50196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pic>
        <p:nvPicPr>
          <p:cNvPr id="7170" name="Picture 2" descr="E:\КАФЕДРА\НМКД\НМКЛ 2015-16\ЗСТ\Соціологія ФСУ\Лекції ЗСТ\Лекція 7. Соціальна стратифікація (ч 2)\e4c7e3.jpg"/>
          <p:cNvPicPr>
            <a:picLocks noGrp="1" noChangeAspect="1" noChangeArrowheads="1"/>
          </p:cNvPicPr>
          <p:nvPr>
            <p:ph idx="1"/>
          </p:nvPr>
        </p:nvPicPr>
        <p:blipFill>
          <a:blip r:embed="rId2"/>
          <a:srcRect/>
          <a:stretch>
            <a:fillRect/>
          </a:stretch>
        </p:blipFill>
        <p:spPr bwMode="auto">
          <a:xfrm>
            <a:off x="1600200" y="1066800"/>
            <a:ext cx="3657600" cy="5307425"/>
          </a:xfrm>
          <a:prstGeom prst="rect">
            <a:avLst/>
          </a:prstGeom>
          <a:noFill/>
        </p:spPr>
      </p:pic>
      <p:pic>
        <p:nvPicPr>
          <p:cNvPr id="7171" name="Picture 3" descr="E:\КАФЕДРА\НМКД\НМКЛ 2015-16\ЗСТ\Соціологія ФСУ\Лекції ЗСТ\Лекція 7. Соціальна стратифікація (ч 2)\96d523.jpg"/>
          <p:cNvPicPr>
            <a:picLocks noChangeAspect="1" noChangeArrowheads="1"/>
          </p:cNvPicPr>
          <p:nvPr/>
        </p:nvPicPr>
        <p:blipFill>
          <a:blip r:embed="rId3"/>
          <a:srcRect/>
          <a:stretch>
            <a:fillRect/>
          </a:stretch>
        </p:blipFill>
        <p:spPr bwMode="auto">
          <a:xfrm>
            <a:off x="6172200" y="1066800"/>
            <a:ext cx="3923417" cy="5334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Історичні типи соціальної стратифікації</a:t>
            </a: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ru-RU" sz="2800" dirty="0" smtClean="0"/>
          </a:p>
          <a:p>
            <a:pPr algn="just"/>
            <a:endParaRPr lang="ru-RU" sz="2800" dirty="0"/>
          </a:p>
        </p:txBody>
      </p:sp>
      <p:pic>
        <p:nvPicPr>
          <p:cNvPr id="1026" name="Picture 2" descr="E:\КАФЕДРА\НМКД\НМКЛ 2015-16\ЗСТ\Соціологія ФСУ\Лекції ЗСТ\Лекція 7. Соціальна стратифікація (ч 2)\herluf-bidstrup-risunki-421634-41704-1000x1000.jpg"/>
          <p:cNvPicPr>
            <a:picLocks noChangeAspect="1" noChangeArrowheads="1"/>
          </p:cNvPicPr>
          <p:nvPr/>
        </p:nvPicPr>
        <p:blipFill>
          <a:blip r:embed="rId2"/>
          <a:srcRect/>
          <a:stretch>
            <a:fillRect/>
          </a:stretch>
        </p:blipFill>
        <p:spPr bwMode="auto">
          <a:xfrm>
            <a:off x="2455872" y="1066800"/>
            <a:ext cx="7280255" cy="5486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pic>
        <p:nvPicPr>
          <p:cNvPr id="8194" name="Picture 2" descr="E:\КАФЕДРА\НМКД\НМКЛ 2015-16\ЗСТ\Соціологія ФСУ\Лекції ЗСТ\Лекція 7. Соціальна стратифікація (ч 2)\a82ba0b32203d508c6cb24f0e7320bb2.jpg"/>
          <p:cNvPicPr>
            <a:picLocks noGrp="1" noChangeAspect="1" noChangeArrowheads="1"/>
          </p:cNvPicPr>
          <p:nvPr>
            <p:ph idx="1"/>
          </p:nvPr>
        </p:nvPicPr>
        <p:blipFill>
          <a:blip r:embed="rId2"/>
          <a:srcRect/>
          <a:stretch>
            <a:fillRect/>
          </a:stretch>
        </p:blipFill>
        <p:spPr bwMode="auto">
          <a:xfrm>
            <a:off x="1659995" y="1066800"/>
            <a:ext cx="3538009" cy="5307013"/>
          </a:xfrm>
          <a:prstGeom prst="rect">
            <a:avLst/>
          </a:prstGeom>
          <a:noFill/>
        </p:spPr>
      </p:pic>
      <p:pic>
        <p:nvPicPr>
          <p:cNvPr id="8195" name="Picture 3" descr="E:\КАФЕДРА\НМКД\НМКЛ 2015-16\ЗСТ\Соціологія ФСУ\Лекції ЗСТ\Лекція 7. Соціальна стратифікація (ч 2)\7a67002c6c0e71d5312dbfceb7b5--ukrasheniya-azhurnyj-greben.jpg"/>
          <p:cNvPicPr>
            <a:picLocks noChangeAspect="1" noChangeArrowheads="1"/>
          </p:cNvPicPr>
          <p:nvPr/>
        </p:nvPicPr>
        <p:blipFill>
          <a:blip r:embed="rId3"/>
          <a:srcRect/>
          <a:stretch>
            <a:fillRect/>
          </a:stretch>
        </p:blipFill>
        <p:spPr bwMode="auto">
          <a:xfrm>
            <a:off x="6019800" y="1143000"/>
            <a:ext cx="5334000" cy="5181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066800"/>
            <a:ext cx="10972800" cy="5257800"/>
          </a:xfrm>
        </p:spPr>
        <p:txBody>
          <a:bodyPr>
            <a:normAutofit/>
          </a:bodyPr>
          <a:lstStyle/>
          <a:p>
            <a:pPr marL="0" indent="0" algn="just"/>
            <a:r>
              <a:rPr lang="uk-UA" sz="2400" noProof="1" smtClean="0"/>
              <a:t>Ідентифікатори чи маркери споживання і дозвілля класу звичайно змінюються, іноді, як у випадку з засмагою, вони можуть обертатись на протилежні (наприклад, в сучасному суспільстві, засмага взимку в певних країнах може вказувати на певний рівень життя). Але вони завжди є демонстративними (ванна шампанського не буде мати значення, якщо про рнеї не розкажуть чи не покажуть, наприклад, в соціальній мережі).</a:t>
            </a:r>
          </a:p>
          <a:p>
            <a:pPr marL="0" indent="0" algn="just"/>
            <a:r>
              <a:rPr lang="uk-UA" sz="2400" noProof="1" smtClean="0"/>
              <a:t>Також нікуди не зникає демонстративне споживання, просто змінюються бажані товари.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Сучасні теорії стратифікації</a:t>
            </a:r>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371599"/>
            <a:ext cx="10972800" cy="5257801"/>
          </a:xfrm>
        </p:spPr>
        <p:txBody>
          <a:bodyPr>
            <a:normAutofit/>
          </a:bodyPr>
          <a:lstStyle/>
          <a:p>
            <a:pPr algn="just"/>
            <a:r>
              <a:rPr lang="ru-RU" sz="2800" noProof="1" smtClean="0"/>
              <a:t>Загалом, можна виділити велику кількість різних критеріїв стратифікації. Наявність стратифікації визначається наявністю нерівності у суспільстві, бо чинників нерівності завжди було багато, а з розвитком суспільства з’являються все нові та нові. Тому, стратифікація постійно ускладнюється та набуває множинного характеру, </a:t>
            </a:r>
            <a:r>
              <a:rPr lang="ru-RU" sz="2800" b="1" noProof="1" smtClean="0"/>
              <a:t>багатокритеріальності.</a:t>
            </a:r>
          </a:p>
          <a:p>
            <a:pPr algn="just"/>
            <a:endParaRPr lang="en-US" sz="2400" noProof="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Історичні типи соціальної стратифікації</a:t>
            </a:r>
          </a:p>
        </p:txBody>
      </p:sp>
      <p:sp>
        <p:nvSpPr>
          <p:cNvPr id="3" name="Содержимое 2"/>
          <p:cNvSpPr>
            <a:spLocks noGrp="1"/>
          </p:cNvSpPr>
          <p:nvPr>
            <p:ph idx="1"/>
          </p:nvPr>
        </p:nvSpPr>
        <p:spPr>
          <a:xfrm>
            <a:off x="609600" y="990600"/>
            <a:ext cx="10972800" cy="5638801"/>
          </a:xfrm>
        </p:spPr>
        <p:txBody>
          <a:bodyPr>
            <a:normAutofit/>
          </a:bodyPr>
          <a:lstStyle/>
          <a:p>
            <a:pPr algn="just"/>
            <a:endParaRPr lang="uk-UA" sz="2400" dirty="0" smtClean="0"/>
          </a:p>
          <a:p>
            <a:pPr algn="just"/>
            <a:r>
              <a:rPr lang="uk-UA" sz="2800" dirty="0" smtClean="0"/>
              <a:t>Характер соціального розшарування та спосіб його утвердження у своїй єдності утворюють те, що соціологи називають стратифікаційною системою. Коли заходить мова про основні історичні типи стратифікаційних систем, то зазвичай аналізують </a:t>
            </a:r>
            <a:r>
              <a:rPr lang="uk-UA" sz="2800" b="1" dirty="0" smtClean="0"/>
              <a:t>рабовласницьку, кастову, станову та класову</a:t>
            </a:r>
            <a:r>
              <a:rPr lang="uk-UA" sz="2800" dirty="0" smtClean="0"/>
              <a:t> диференціацію. </a:t>
            </a:r>
          </a:p>
          <a:p>
            <a:pPr algn="just">
              <a:buNone/>
            </a:pP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Історичні типи соціальної стратифікації</a:t>
            </a:r>
          </a:p>
        </p:txBody>
      </p:sp>
      <p:sp>
        <p:nvSpPr>
          <p:cNvPr id="3" name="Содержимое 2"/>
          <p:cNvSpPr>
            <a:spLocks noGrp="1"/>
          </p:cNvSpPr>
          <p:nvPr>
            <p:ph idx="1"/>
          </p:nvPr>
        </p:nvSpPr>
        <p:spPr>
          <a:xfrm>
            <a:off x="609600" y="990600"/>
            <a:ext cx="10972800" cy="5638801"/>
          </a:xfrm>
        </p:spPr>
        <p:txBody>
          <a:bodyPr>
            <a:normAutofit fontScale="92500" lnSpcReduction="20000"/>
          </a:bodyPr>
          <a:lstStyle/>
          <a:p>
            <a:pPr algn="just"/>
            <a:endParaRPr lang="uk-UA" sz="2400" dirty="0" smtClean="0"/>
          </a:p>
          <a:p>
            <a:pPr algn="just"/>
            <a:r>
              <a:rPr lang="uk-UA" sz="2800" b="1" dirty="0" smtClean="0"/>
              <a:t>Рабство</a:t>
            </a:r>
            <a:r>
              <a:rPr lang="uk-UA" sz="2800" dirty="0" smtClean="0"/>
              <a:t> – історично перша система соціальної стратифікації. Рабство виникло у Стародавньому Єгипті, </a:t>
            </a:r>
            <a:r>
              <a:rPr lang="uk-UA" sz="2800" dirty="0" err="1" smtClean="0"/>
              <a:t>Вавілоні</a:t>
            </a:r>
            <a:r>
              <a:rPr lang="uk-UA" sz="2800" dirty="0" smtClean="0"/>
              <a:t>, Китаї, Греції, Римі та збереглося у деяких країнах практично до сьогоднішніх днів. Рабство – економічна, соціальна і юридична форма поневолення людей, що межує з повним безправ’ям та є вищим ступенем нерівності. Воно історично еволюціонувало. </a:t>
            </a:r>
          </a:p>
          <a:p>
            <a:pPr algn="just"/>
            <a:r>
              <a:rPr lang="uk-UA" sz="2800" dirty="0" smtClean="0"/>
              <a:t>Примітивна форма чи патріархальне рабство, і розвинута форма або класичне рабство, суттєво відрізняються. У першому випадку раб володів усіма правами молодшого члена сім’ї: жив в одному домі з господарями, брав участь у суспільному житті, брав шлюб із вільними, міг успадковувати майно господаря. Його заборонялось вбивати. </a:t>
            </a:r>
          </a:p>
          <a:p>
            <a:pPr algn="just"/>
            <a:r>
              <a:rPr lang="uk-UA" sz="2800" dirty="0" smtClean="0"/>
              <a:t>На зрілій стадії: раб жив у окремому приміщенні, нічого не успадковував, у шлюб не вступав та сім’ї не мав без дозволу господаря. Його дозволялось убивати. Він не володів власністю, але сам вважався власністю господаря.  </a:t>
            </a:r>
          </a:p>
          <a:p>
            <a:pPr algn="just">
              <a:buNone/>
            </a:pP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Історичні типи соціальної стратифікації</a:t>
            </a:r>
          </a:p>
        </p:txBody>
      </p:sp>
      <p:sp>
        <p:nvSpPr>
          <p:cNvPr id="3" name="Содержимое 2"/>
          <p:cNvSpPr>
            <a:spLocks noGrp="1"/>
          </p:cNvSpPr>
          <p:nvPr>
            <p:ph idx="1"/>
          </p:nvPr>
        </p:nvSpPr>
        <p:spPr>
          <a:xfrm>
            <a:off x="609600" y="990600"/>
            <a:ext cx="10972800" cy="5638801"/>
          </a:xfrm>
        </p:spPr>
        <p:txBody>
          <a:bodyPr>
            <a:normAutofit fontScale="77500" lnSpcReduction="20000"/>
          </a:bodyPr>
          <a:lstStyle/>
          <a:p>
            <a:pPr algn="just"/>
            <a:endParaRPr lang="uk-UA" sz="2400" dirty="0" smtClean="0"/>
          </a:p>
          <a:p>
            <a:pPr algn="just"/>
            <a:r>
              <a:rPr lang="en-US" sz="2800" noProof="1" smtClean="0"/>
              <a:t>Як і рабство, кастовий лад характеризує закрите суспільство та жорстку стратифікацію. Він не такий давній як рабовласницький та менш поширений. Касти виявлені лише в Індії та частково в Африці. </a:t>
            </a:r>
          </a:p>
          <a:p>
            <a:pPr algn="just"/>
            <a:r>
              <a:rPr lang="en-US" sz="2800" b="1" noProof="1" smtClean="0"/>
              <a:t>Кастою</a:t>
            </a:r>
            <a:r>
              <a:rPr lang="en-US" sz="2800" noProof="1" smtClean="0"/>
              <a:t> називають соціальну групу (страту), учасником якої стають одразу після народження. </a:t>
            </a:r>
          </a:p>
          <a:p>
            <a:pPr algn="just"/>
            <a:r>
              <a:rPr lang="en-US" sz="2800" noProof="1" smtClean="0"/>
              <a:t>Всього в Індії чотири основних касти (варни): брахмани (священники), кшатрії (воїни), вайшії (купці), шудри (робітники і селяни) – та близько п’яти тисяч неосновних каст і підкаст. </a:t>
            </a:r>
          </a:p>
          <a:p>
            <a:pPr algn="just"/>
            <a:r>
              <a:rPr lang="en-US" sz="2800" noProof="1" smtClean="0"/>
              <a:t>Окремо стоять недоторкані – вони не входять в жодну касту і займають найнижчу позицію у суспільстві. Їм можна займатись «не чистою» роботою, інші касти не можуть навіть доторкатись до них, щоб не «забруднитись». </a:t>
            </a:r>
          </a:p>
          <a:p>
            <a:pPr algn="just"/>
            <a:r>
              <a:rPr lang="en-US" sz="2800" noProof="1" smtClean="0"/>
              <a:t>Людина не може перейти з однієї касти в іншу за життя. Кастове становище людини закріплене індуїстською релігією. Згідно її канонів, люди проживають більше, ніж одне життя. Кожна людина потрапляє у відповідну касту залежно від того, якою була її поведінка у попередньому житті. Якщо поганою, то після чергового народження вона повинна потрапити у нижчу касту, і навпаки. Однак така система все ж більш відкрита ніж рабовласницька.</a:t>
            </a:r>
          </a:p>
          <a:p>
            <a:pPr algn="just">
              <a:buNone/>
            </a:pP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Історичні типи соціальної стратифікації</a:t>
            </a:r>
          </a:p>
        </p:txBody>
      </p:sp>
      <p:sp>
        <p:nvSpPr>
          <p:cNvPr id="3" name="Содержимое 2"/>
          <p:cNvSpPr>
            <a:spLocks noGrp="1"/>
          </p:cNvSpPr>
          <p:nvPr>
            <p:ph idx="1"/>
          </p:nvPr>
        </p:nvSpPr>
        <p:spPr>
          <a:xfrm>
            <a:off x="609600" y="990600"/>
            <a:ext cx="10972800" cy="5638801"/>
          </a:xfrm>
        </p:spPr>
        <p:txBody>
          <a:bodyPr>
            <a:normAutofit fontScale="85000" lnSpcReduction="10000"/>
          </a:bodyPr>
          <a:lstStyle/>
          <a:p>
            <a:pPr algn="just"/>
            <a:endParaRPr lang="uk-UA" sz="2400" dirty="0" smtClean="0"/>
          </a:p>
          <a:p>
            <a:pPr algn="just"/>
            <a:r>
              <a:rPr lang="en-US" sz="2400" noProof="1" smtClean="0"/>
              <a:t>У феодальних суспільствах, які існували в Європі з IV по XIV сторіччя, люди поділялись на стани. Стан – соціальна група, що володіє закріпленими звичаєм або юридичним законом та успадковує права та обов’язки. Для станової системи характерна ієрархія, виражена в нерівності становища та привілеїв. Класичним зразком станової організації була Європа, де на межі XIV-XV століть суспільство поділялось на вищі стани (дворянство і духовенство) і непривілейований третій стан (ремісники, купці, селяни). </a:t>
            </a:r>
          </a:p>
          <a:p>
            <a:pPr algn="just"/>
            <a:r>
              <a:rPr lang="en-US" sz="2400" noProof="1" smtClean="0"/>
              <a:t>Права й обов’язки кожного стану визначались юридичним законом й освячувались релігійною доктриною. Членство у стані визначалось спадком. Соціальні бар’єри між станами були досить жорсткими, тому соціальна мобільність існувала не стільки між, скільки всередині станів. Кожний стан включав безліч прошарків, рангів, рівнів, професій тощо. Так, на державній службі могли бути лише дворяни. </a:t>
            </a:r>
          </a:p>
          <a:p>
            <a:pPr algn="just"/>
            <a:r>
              <a:rPr lang="en-US" sz="2400" noProof="1" smtClean="0"/>
              <a:t>Чим вищу позицію в суспільній ієрархії займав стан, тим вищим був його статус. На противагу кастам, міжстанові шлюби були дозволені, допускалась й індивідуальна мобільність (наприклад, купці за гроші купували дворянські титули син селянина міг стати священником чи монахом). </a:t>
            </a:r>
          </a:p>
          <a:p>
            <a:pPr algn="just"/>
            <a:r>
              <a:rPr lang="en-US" sz="2400" noProof="1" smtClean="0"/>
              <a:t>Характерна риса станів – наявність соціальних символів і знаків: титулів, мундирів, орденів та звань тощо.  Тобто всередині станів також відбувалось розшарування і обєднання  не тільки за схожим положенням і статусом, а й за видом діяльності (професією).</a:t>
            </a:r>
          </a:p>
          <a:p>
            <a:pPr algn="just">
              <a:buNone/>
            </a:pP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pPr marL="514350" indent="-514350"/>
            <a:r>
              <a:rPr lang="uk-UA" b="1" dirty="0" smtClean="0">
                <a:effectLst>
                  <a:outerShdw blurRad="38100" dist="38100" dir="2700000" algn="tl">
                    <a:srgbClr val="000000">
                      <a:alpha val="43137"/>
                    </a:srgbClr>
                  </a:outerShdw>
                </a:effectLst>
              </a:rPr>
              <a:t>Історичні типи соціальної стратифікації</a:t>
            </a:r>
          </a:p>
        </p:txBody>
      </p:sp>
      <p:sp>
        <p:nvSpPr>
          <p:cNvPr id="3" name="Содержимое 2"/>
          <p:cNvSpPr>
            <a:spLocks noGrp="1"/>
          </p:cNvSpPr>
          <p:nvPr>
            <p:ph idx="1"/>
          </p:nvPr>
        </p:nvSpPr>
        <p:spPr>
          <a:xfrm>
            <a:off x="609600" y="990600"/>
            <a:ext cx="10972800" cy="5638801"/>
          </a:xfrm>
        </p:spPr>
        <p:txBody>
          <a:bodyPr>
            <a:normAutofit fontScale="92500"/>
          </a:bodyPr>
          <a:lstStyle/>
          <a:p>
            <a:pPr algn="just"/>
            <a:endParaRPr lang="uk-UA" sz="2400" dirty="0" smtClean="0"/>
          </a:p>
          <a:p>
            <a:pPr algn="just"/>
            <a:r>
              <a:rPr lang="en-US" sz="2400" noProof="1" smtClean="0"/>
              <a:t>Приналежність до соціальної верстви у рабовласницькому, кастовому та станово-феодальному суспільствах фіксувалась офіційно – правовими або релігійними нормами. У класовому суспільстві ситуація виглядає в іншому: ніякі правові документи не регламентують місце індивіда в соціальній структурі. Кожна людина може переходити, при наявності здібностей, освіти чи доходів, із одного класу в інший. </a:t>
            </a:r>
          </a:p>
          <a:p>
            <a:pPr algn="just"/>
            <a:r>
              <a:rPr lang="en-US" sz="2400" noProof="1" smtClean="0"/>
              <a:t>Отже, класи – наймолодший і найбільш відкритий тип стратифікації: на відміну від каст і станів, у класовому суспільстві нікого нікуди не приписують. Держава не займається питаннями соціального закріплення своїх громадян. Єдиний контролер – громадська думка людей, які орієнтуються на звичаї, доходи, спосіб життя і стандарти поведінки. Тому, точно та однозначно визначити кількість класів у тій чи іншій країні, число страт чи прошарків, на які вони розбиваються, приналежність до них людей, дуже складно. Зверху вниз у суспільстві розміщені страти багатих, заможних (середній клас) і бідних людей. Всередині класів можна виявити дрібніший, який власне і називають прошарками верствами. </a:t>
            </a:r>
          </a:p>
          <a:p>
            <a:pPr algn="just">
              <a:buNone/>
            </a:pPr>
            <a:endParaRPr lang="ru-RU" sz="2800" dirty="0" smtClean="0"/>
          </a:p>
          <a:p>
            <a:pPr algn="just"/>
            <a:endParaRPr lang="ru-R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2.xml><?xml version="1.0" encoding="utf-8"?>
<a:themeOverride xmlns:a="http://schemas.openxmlformats.org/drawingml/2006/main">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
  <TotalTime>1500</TotalTime>
  <Words>3815</Words>
  <Application>Microsoft Office PowerPoint</Application>
  <PresentationFormat>Широкий екран</PresentationFormat>
  <Paragraphs>204</Paragraphs>
  <Slides>42</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42</vt:i4>
      </vt:variant>
    </vt:vector>
  </HeadingPairs>
  <TitlesOfParts>
    <vt:vector size="45" baseType="lpstr">
      <vt:lpstr>Arial</vt:lpstr>
      <vt:lpstr>Calibri</vt:lpstr>
      <vt:lpstr>Тема Office</vt:lpstr>
      <vt:lpstr>Тема: Теорії соціальної стратифікації</vt:lpstr>
      <vt:lpstr>Історичні типи соціальної стратифікації</vt:lpstr>
      <vt:lpstr>Історичні типи соціальної стратифікації</vt:lpstr>
      <vt:lpstr>Історичні типи соціальної стратифікації</vt:lpstr>
      <vt:lpstr>Історичні типи соціальної стратифікації</vt:lpstr>
      <vt:lpstr>Історичні типи соціальної стратифікації</vt:lpstr>
      <vt:lpstr>Історичні типи соціальної стратифікації</vt:lpstr>
      <vt:lpstr>Історичні типи соціальної стратифікації</vt:lpstr>
      <vt:lpstr>Історичні типи соціальної стратифікації</vt:lpstr>
      <vt:lpstr>Історичні типи соціальної стратифікації</vt:lpstr>
      <vt:lpstr>Класичні концепції стратифікації</vt:lpstr>
      <vt:lpstr>Класичні концепції стратифікації</vt:lpstr>
      <vt:lpstr>Класичні концепції стратифікації</vt:lpstr>
      <vt:lpstr>Класичні концепції стратифікації</vt:lpstr>
      <vt:lpstr>Класичні концепції стратифікації</vt:lpstr>
      <vt:lpstr>Класичні концепції стратифікації</vt:lpstr>
      <vt:lpstr>Концепція соціального престижу </vt:lpstr>
      <vt:lpstr>Концепція соціального престижу </vt:lpstr>
      <vt:lpstr>Концепція соціального престижу </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lpstr>Сучасні теорії стратифікації</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методів в кількісній і якісній стратегїї дослідження»</dc:title>
  <dc:creator>Гойда Анна</dc:creator>
  <cp:lastModifiedBy>Taisiia</cp:lastModifiedBy>
  <cp:revision>29</cp:revision>
  <dcterms:created xsi:type="dcterms:W3CDTF">2020-10-05T19:12:53Z</dcterms:created>
  <dcterms:modified xsi:type="dcterms:W3CDTF">2023-10-13T21:12:12Z</dcterms:modified>
</cp:coreProperties>
</file>