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1" r:id="rId4"/>
    <p:sldId id="257" r:id="rId5"/>
    <p:sldId id="259" r:id="rId6"/>
    <p:sldId id="269" r:id="rId7"/>
    <p:sldId id="260" r:id="rId8"/>
    <p:sldId id="278" r:id="rId9"/>
    <p:sldId id="258" r:id="rId10"/>
    <p:sldId id="276" r:id="rId11"/>
    <p:sldId id="275" r:id="rId12"/>
    <p:sldId id="280" r:id="rId13"/>
    <p:sldId id="279" r:id="rId14"/>
    <p:sldId id="281" r:id="rId15"/>
    <p:sldId id="283" r:id="rId16"/>
    <p:sldId id="282" r:id="rId17"/>
    <p:sldId id="284" r:id="rId18"/>
    <p:sldId id="285" r:id="rId19"/>
    <p:sldId id="286" r:id="rId20"/>
    <p:sldId id="277" r:id="rId21"/>
    <p:sldId id="26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800080"/>
    <a:srgbClr val="660066"/>
    <a:srgbClr val="A50021"/>
    <a:srgbClr val="6D9D4D"/>
    <a:srgbClr val="FB7314"/>
    <a:srgbClr val="4472C4"/>
    <a:srgbClr val="C5FFFF"/>
    <a:srgbClr val="321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8475"/>
            <a:ext cx="9144000" cy="274105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 консалтинг.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Сутність. Функції.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імідж?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448"/>
            <a:ext cx="10515600" cy="132556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образ,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ерсональный имидж и личная история">
            <a:extLst>
              <a:ext uri="{FF2B5EF4-FFF2-40B4-BE49-F238E27FC236}">
                <a16:creationId xmlns:a16="http://schemas.microsoft.com/office/drawing/2014/main" id="{12B9F5E1-4109-47B1-9C3A-6FC2B90D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701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6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82" y="0"/>
            <a:ext cx="1187371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 міфологізації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3AB9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65" y="3856083"/>
            <a:ext cx="2409385" cy="518971"/>
          </a:xfrm>
        </p:spPr>
        <p:txBody>
          <a:bodyPr anchor="ctr" anchorCtr="0">
            <a:normAutofit/>
          </a:bodyPr>
          <a:lstStyle/>
          <a:p>
            <a:pPr indent="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STARBACKS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Продолжаем курс ундиноведения — двухвостая русалка Кальмара. Фонтан  &amp;quot;Русалка&amp;quot; / Mermaid Fountain">
            <a:extLst>
              <a:ext uri="{FF2B5EF4-FFF2-40B4-BE49-F238E27FC236}">
                <a16:creationId xmlns:a16="http://schemas.microsoft.com/office/drawing/2014/main" id="{16AB7B76-90F5-4433-89A7-8B02A185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" y="1822965"/>
            <a:ext cx="2515892" cy="20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ЕДУЗА, МЕДУСА (др.-греч. Μέδουσα, лат. Medusa) — информация на портале  Энциклопедия Всемирная история">
            <a:extLst>
              <a:ext uri="{FF2B5EF4-FFF2-40B4-BE49-F238E27FC236}">
                <a16:creationId xmlns:a16="http://schemas.microsoft.com/office/drawing/2014/main" id="{EE3D22D0-C2FB-48BB-89FF-40535636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0" y="1683800"/>
            <a:ext cx="2409385" cy="22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D5D33D1E-32F9-4BE6-A7BA-BCB32DAA63A6}"/>
              </a:ext>
            </a:extLst>
          </p:cNvPr>
          <p:cNvSpPr txBox="1">
            <a:spLocks/>
          </p:cNvSpPr>
          <p:nvPr/>
        </p:nvSpPr>
        <p:spPr>
          <a:xfrm>
            <a:off x="3320710" y="3854548"/>
            <a:ext cx="2409385" cy="5189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VERSACE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3285A02A-10D7-4C24-A4C9-35CF8592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34" y="1767270"/>
            <a:ext cx="1503369" cy="17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2821C2F8-740C-42FD-B619-E1B95ABADF06}"/>
              </a:ext>
            </a:extLst>
          </p:cNvPr>
          <p:cNvSpPr txBox="1">
            <a:spLocks/>
          </p:cNvSpPr>
          <p:nvPr/>
        </p:nvSpPr>
        <p:spPr>
          <a:xfrm>
            <a:off x="9319036" y="3797722"/>
            <a:ext cx="2409385" cy="5189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История логотипа Nike: развитие и эволюция бренда | Дизайн, лого и бизнес |  Блог Турболого">
            <a:extLst>
              <a:ext uri="{FF2B5EF4-FFF2-40B4-BE49-F238E27FC236}">
                <a16:creationId xmlns:a16="http://schemas.microsoft.com/office/drawing/2014/main" id="{C15ACFF6-C1E6-40E8-8B75-C0E44505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02" y="1535294"/>
            <a:ext cx="4253132" cy="24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255504F5-BC63-4993-A71A-39C08CDB1D1E}"/>
              </a:ext>
            </a:extLst>
          </p:cNvPr>
          <p:cNvSpPr txBox="1">
            <a:spLocks/>
          </p:cNvSpPr>
          <p:nvPr/>
        </p:nvSpPr>
        <p:spPr>
          <a:xfrm>
            <a:off x="6319873" y="3799839"/>
            <a:ext cx="2409385" cy="5189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33B90D9D-93AF-414D-9317-E52C67B95AAD}"/>
              </a:ext>
            </a:extLst>
          </p:cNvPr>
          <p:cNvSpPr txBox="1">
            <a:spLocks/>
          </p:cNvSpPr>
          <p:nvPr/>
        </p:nvSpPr>
        <p:spPr>
          <a:xfrm>
            <a:off x="0" y="5838749"/>
            <a:ext cx="12192000" cy="10976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 panose="020B0604020202020204" pitchFamily="34" charset="0"/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μύθος,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світобудови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0CC3197-8257-41A8-B5C9-0E21E4985F74}"/>
              </a:ext>
            </a:extLst>
          </p:cNvPr>
          <p:cNvCxnSpPr/>
          <p:nvPr/>
        </p:nvCxnSpPr>
        <p:spPr>
          <a:xfrm>
            <a:off x="0" y="5838749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Мир наизнанку ✈ Все серии программы о путешествиях с Дмитрием Комаровым">
            <a:extLst>
              <a:ext uri="{FF2B5EF4-FFF2-40B4-BE49-F238E27FC236}">
                <a16:creationId xmlns:a16="http://schemas.microsoft.com/office/drawing/2014/main" id="{F359BFC0-C2A5-4B4E-ABCA-E767C7A2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2" y="151850"/>
            <a:ext cx="1285435" cy="12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40" y="2324101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у брендингу з метою акцентування на чистоті та естетичності.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природа, екологія, зростання та здоров’я.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Monster, Starbucks, Whole Foods, Tropicana, Spotify, BP, John Deere.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840839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tarbucks Jobs Part Time For Fresher ~ Jobs In Store Manager For 12th Pass  » Apna Vacancy">
            <a:extLst>
              <a:ext uri="{FF2B5EF4-FFF2-40B4-BE49-F238E27FC236}">
                <a16:creationId xmlns:a16="http://schemas.microsoft.com/office/drawing/2014/main" id="{7099D4DB-5123-475A-9E5A-97D2093C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70" y="1973580"/>
            <a:ext cx="4500582" cy="37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053886"/>
            <a:ext cx="6640830" cy="405149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 з небом, тому викликає відчуття свіжості. Використовується брендами, продукції яких не можна торкнутись.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довіра, впевненість та надійність.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Lowe’s, HP, Oreo, Facebook, Vimeo, WordPress, Ford, Dell, Walmart.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2209800"/>
            <a:ext cx="0" cy="36282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FC33E0-45D4-4B3E-975F-8EDB4A2E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0280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3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40" y="2324101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бренди, які прагнуть передати енергійність та грайливість.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 та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Buy, IKEA,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Denny’s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UPS, Nikon, McDonalds.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840839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BC7CE5-F21A-48A2-86C6-B8C97793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61" y="2324102"/>
            <a:ext cx="3883120" cy="33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6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324101"/>
            <a:ext cx="6640830" cy="3398518"/>
          </a:xfrm>
        </p:spPr>
        <p:txBody>
          <a:bodyPr anchor="ctr" anchorCtr="0">
            <a:normAutofit lnSpcReduction="10000"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 живості та енергійності. Ігноруйте помаранчевий, якщо ваша цільова аудиторія – люди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високго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достатку.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взаємин, радість.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Gulf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Shutterfly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Payless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Hooters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Nickelodeon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Logo Gallery — Sipp Soda Bar">
            <a:extLst>
              <a:ext uri="{FF2B5EF4-FFF2-40B4-BE49-F238E27FC236}">
                <a16:creationId xmlns:a16="http://schemas.microsoft.com/office/drawing/2014/main" id="{26C7F5CF-0744-4A6D-981E-91698CC1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1780861"/>
            <a:ext cx="4968240" cy="46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1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Білий.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40" y="2324101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 –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 колір, який гармонійно поєднується з усіма іншими кольорами.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та рівність.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Yelp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NBC.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840839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Google logo | ReviewPro">
            <a:extLst>
              <a:ext uri="{FF2B5EF4-FFF2-40B4-BE49-F238E27FC236}">
                <a16:creationId xmlns:a16="http://schemas.microsoft.com/office/drawing/2014/main" id="{2163F245-6E78-4479-B6D5-4454AB49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24" y="2777858"/>
            <a:ext cx="5162785" cy="26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3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324101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 бренду елітності, що активно використовують крупні світові бренди.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і влада.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Silent Partner Marketing, Visa, Adidas, HBO, KISS, MTV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Playboy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2635348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>
            <a:extLst>
              <a:ext uri="{FF2B5EF4-FFF2-40B4-BE49-F238E27FC236}">
                <a16:creationId xmlns:a16="http://schemas.microsoft.com/office/drawing/2014/main" id="{6A641D59-6A6C-41C6-BE26-37A5BE0A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197566"/>
            <a:ext cx="3730831" cy="36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3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Червоний.</a:t>
            </a:r>
            <a:endParaRPr lang="ru-RU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40" y="2324101"/>
            <a:ext cx="6640830" cy="3398518"/>
          </a:xfrm>
        </p:spPr>
        <p:txBody>
          <a:bodyPr anchor="ctr" anchorCtr="0">
            <a:normAutofit lnSpcReduction="10000"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привернення уваги на певні елементи. Використовувати його варто обережно.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збудження, актуальність і сміливість.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Target, Canon, Lego, Pinterest, Netflix, Coca-Cola, CNN,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Nabisco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YouTube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840839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SS Logos: Netflix logo">
            <a:extLst>
              <a:ext uri="{FF2B5EF4-FFF2-40B4-BE49-F238E27FC236}">
                <a16:creationId xmlns:a16="http://schemas.microsoft.com/office/drawing/2014/main" id="{8558C417-F9FB-4DEA-8104-9622DD11F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1113"/>
          <a:stretch/>
        </p:blipFill>
        <p:spPr bwMode="auto">
          <a:xfrm>
            <a:off x="8046720" y="2324101"/>
            <a:ext cx="3680751" cy="320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9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в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Фіолетовий.</a:t>
            </a:r>
            <a:endParaRPr lang="ru-RU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324101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Фіолетовий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колір компаній, які продають «розкіш» та «елегантність».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уява і мудрість, .</a:t>
            </a:r>
          </a:p>
          <a:p>
            <a:pPr indent="457200" algn="just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Yahoo, Welch’s, Taco Bell, Barbie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 Brothers Big Sisters.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Yahoo redesigns its logo to remind you that Yahoo exists - The Verge">
            <a:extLst>
              <a:ext uri="{FF2B5EF4-FFF2-40B4-BE49-F238E27FC236}">
                <a16:creationId xmlns:a16="http://schemas.microsoft.com/office/drawing/2014/main" id="{BCFF413D-A4B5-40AB-B2F2-822BCE59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11836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1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маркетинговий консалтинг?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04" y="2846991"/>
            <a:ext cx="6436847" cy="3008057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 –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06288" y="3137095"/>
            <a:ext cx="0" cy="25040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90BBA7FD-97EE-AC5D-A9DC-BB505DC2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8366467" y="2202473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B7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 дослідження.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збирання інформації.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331722"/>
            <a:ext cx="6640830" cy="339851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Формальні: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контент–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Неформальні: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фокус–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сітьових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2621280"/>
            <a:ext cx="0" cy="28041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ata Analysis Png Images – Free PNG Images Vector, PSD, Clipart, Templates">
            <a:extLst>
              <a:ext uri="{FF2B5EF4-FFF2-40B4-BE49-F238E27FC236}">
                <a16:creationId xmlns:a16="http://schemas.microsoft.com/office/drawing/2014/main" id="{B2D57A8C-75D9-4667-82F4-944EF287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1780861"/>
            <a:ext cx="4541520" cy="45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0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Емпатія.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емпатії.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а эмпатии клиента: 3 метода сделать профиль потребителя">
            <a:extLst>
              <a:ext uri="{FF2B5EF4-FFF2-40B4-BE49-F238E27FC236}">
                <a16:creationId xmlns:a16="http://schemas.microsoft.com/office/drawing/2014/main" id="{77B0FC54-A9D9-438F-A5AB-256CB752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1851924"/>
            <a:ext cx="6675120" cy="500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3600" dirty="0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025748"/>
            <a:ext cx="0" cy="44875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Icon Digital Enertia Icondigitalmarketing - Marketing Icon Png Black,  Transparent Png - kindpng">
            <a:extLst>
              <a:ext uri="{FF2B5EF4-FFF2-40B4-BE49-F238E27FC236}">
                <a16:creationId xmlns:a16="http://schemas.microsoft.com/office/drawing/2014/main" id="{2116CB68-2302-0016-B882-C5E0C55F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827682"/>
            <a:ext cx="3558745" cy="2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EE270CD-88B2-5A30-477C-DF82FC0870F4}"/>
              </a:ext>
            </a:extLst>
          </p:cNvPr>
          <p:cNvSpPr txBox="1">
            <a:spLocks/>
          </p:cNvSpPr>
          <p:nvPr/>
        </p:nvSpPr>
        <p:spPr>
          <a:xfrm>
            <a:off x="4923694" y="1797580"/>
            <a:ext cx="7268305" cy="4816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реклама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дизайн;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маркетинг?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448"/>
            <a:ext cx="10515600" cy="132556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создать рассылку на Smartresponde - Новости">
            <a:extLst>
              <a:ext uri="{FF2B5EF4-FFF2-40B4-BE49-F238E27FC236}">
                <a16:creationId xmlns:a16="http://schemas.microsoft.com/office/drawing/2014/main" id="{9C53947E-9720-4D31-B93F-37308801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27" y="2985031"/>
            <a:ext cx="8237346" cy="36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функції.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04" y="2846991"/>
            <a:ext cx="6436847" cy="3008057"/>
          </a:xfrm>
        </p:spPr>
        <p:txBody>
          <a:bodyPr anchor="ctr" anchorCtr="0">
            <a:normAutofit/>
          </a:bodyPr>
          <a:lstStyle/>
          <a:p>
            <a:pPr marL="685800" indent="-457200" algn="just">
              <a:buFontTx/>
              <a:buChar char="-"/>
            </a:pP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buFontTx/>
              <a:buChar char="-"/>
            </a:pP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buFontTx/>
              <a:buChar char="-"/>
            </a:pP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buFontTx/>
              <a:buChar char="-"/>
            </a:pP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06288" y="3230877"/>
            <a:ext cx="0" cy="22402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con Settings Geer Social - Free image on Pixabay">
            <a:extLst>
              <a:ext uri="{FF2B5EF4-FFF2-40B4-BE49-F238E27FC236}">
                <a16:creationId xmlns:a16="http://schemas.microsoft.com/office/drawing/2014/main" id="{F83DF193-F8D2-45E7-96A6-36DDB86A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90" y="2209800"/>
            <a:ext cx="428244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 дослідження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448"/>
            <a:ext cx="10515600" cy="132556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равила создания презентации к научной работе">
            <a:extLst>
              <a:ext uri="{FF2B5EF4-FFF2-40B4-BE49-F238E27FC236}">
                <a16:creationId xmlns:a16="http://schemas.microsoft.com/office/drawing/2014/main" id="{85249E5F-86F3-4CAF-A198-3DE9EFDB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97" y="3147011"/>
            <a:ext cx="6180406" cy="34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1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B7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маркетингу.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mix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3178276"/>
            <a:ext cx="6640830" cy="255196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de-DE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roduct</a:t>
            </a:r>
            <a:r>
              <a:rPr lang="uk-UA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rice.</a:t>
            </a:r>
          </a:p>
          <a:p>
            <a:pPr indent="457200" algn="just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lace.</a:t>
            </a:r>
          </a:p>
          <a:p>
            <a:pPr indent="457200" algn="just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romotion.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276851" y="3429000"/>
            <a:ext cx="0" cy="2057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Ценник | Бесплатно значок">
            <a:extLst>
              <a:ext uri="{FF2B5EF4-FFF2-40B4-BE49-F238E27FC236}">
                <a16:creationId xmlns:a16="http://schemas.microsoft.com/office/drawing/2014/main" id="{26242623-0E9B-4195-84EF-47FBFA05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6" y="2369699"/>
            <a:ext cx="197358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os cart [ Download - Logo - icon ] png svg icon download">
            <a:extLst>
              <a:ext uri="{FF2B5EF4-FFF2-40B4-BE49-F238E27FC236}">
                <a16:creationId xmlns:a16="http://schemas.microsoft.com/office/drawing/2014/main" id="{20B5C853-5873-416A-A08B-92A6EB22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2225040"/>
            <a:ext cx="2407919" cy="24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PS иконка PNG">
            <a:extLst>
              <a:ext uri="{FF2B5EF4-FFF2-40B4-BE49-F238E27FC236}">
                <a16:creationId xmlns:a16="http://schemas.microsoft.com/office/drawing/2014/main" id="{D7CE1AAB-AD97-4D4F-8A56-513DACA1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9" y="4632959"/>
            <a:ext cx="1266509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dvertisement Icon Graphic by back1design1 · Creative Fabrica">
            <a:extLst>
              <a:ext uri="{FF2B5EF4-FFF2-40B4-BE49-F238E27FC236}">
                <a16:creationId xmlns:a16="http://schemas.microsoft.com/office/drawing/2014/main" id="{94797CEC-669D-4679-812C-26ABF9B1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33" y="4080633"/>
            <a:ext cx="3809026" cy="25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7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8475"/>
            <a:ext cx="9144000" cy="274105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9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27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складова маркетингу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4909625"/>
            <a:ext cx="12192002" cy="1965145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управління, яка сприяє налагодженню та підтримці взаємовигідних зв'язків між організацією і громадськістю.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спонсорство,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антикризове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паблісіті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Громадська організація отримує доходи: що зі статусом неприбутковості? |  «Дебет-Кредит» - Бухгалтерські новини">
            <a:extLst>
              <a:ext uri="{FF2B5EF4-FFF2-40B4-BE49-F238E27FC236}">
                <a16:creationId xmlns:a16="http://schemas.microsoft.com/office/drawing/2014/main" id="{9862E1D0-5689-4E84-98FA-815A8EB0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29" y="2828607"/>
            <a:ext cx="1986569" cy="16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n of microphone icon 573760 Vector Art at Vecteezy">
            <a:extLst>
              <a:ext uri="{FF2B5EF4-FFF2-40B4-BE49-F238E27FC236}">
                <a16:creationId xmlns:a16="http://schemas.microsoft.com/office/drawing/2014/main" id="{6FD5DDF9-0A6B-4051-834D-C14888FB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33" y="1462796"/>
            <a:ext cx="2825335" cy="28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 - Blue Company Icon Png, Transparent Png , Transparent Png Image -  PNGitem">
            <a:extLst>
              <a:ext uri="{FF2B5EF4-FFF2-40B4-BE49-F238E27FC236}">
                <a16:creationId xmlns:a16="http://schemas.microsoft.com/office/drawing/2014/main" id="{464C1FBE-C2B1-450B-A0E5-0701C195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4" y="1690688"/>
            <a:ext cx="2437166" cy="25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FC2A33F-BB59-464E-8BF8-A883D0E4DE18}"/>
              </a:ext>
            </a:extLst>
          </p:cNvPr>
          <p:cNvCxnSpPr>
            <a:cxnSpLocks/>
          </p:cNvCxnSpPr>
          <p:nvPr/>
        </p:nvCxnSpPr>
        <p:spPr>
          <a:xfrm flipV="1">
            <a:off x="3535539" y="2917666"/>
            <a:ext cx="1760868" cy="3527"/>
          </a:xfrm>
          <a:prstGeom prst="straightConnector1">
            <a:avLst/>
          </a:prstGeom>
          <a:ln w="76200">
            <a:solidFill>
              <a:srgbClr val="6D9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F9A3126-0CEF-49C2-AA9B-0E1E243D5B5F}"/>
              </a:ext>
            </a:extLst>
          </p:cNvPr>
          <p:cNvCxnSpPr>
            <a:cxnSpLocks/>
          </p:cNvCxnSpPr>
          <p:nvPr/>
        </p:nvCxnSpPr>
        <p:spPr>
          <a:xfrm flipV="1">
            <a:off x="6895595" y="2917666"/>
            <a:ext cx="1760868" cy="3527"/>
          </a:xfrm>
          <a:prstGeom prst="straightConnector1">
            <a:avLst/>
          </a:prstGeom>
          <a:ln w="76200">
            <a:solidFill>
              <a:srgbClr val="6D9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8AEE1DC-CAFD-4075-8A1F-EE241C20931B}"/>
              </a:ext>
            </a:extLst>
          </p:cNvPr>
          <p:cNvCxnSpPr/>
          <p:nvPr/>
        </p:nvCxnSpPr>
        <p:spPr>
          <a:xfrm>
            <a:off x="50371" y="152986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5BD727-6FCB-4164-8BE7-AFA4A3043F96}"/>
              </a:ext>
            </a:extLst>
          </p:cNvPr>
          <p:cNvCxnSpPr/>
          <p:nvPr/>
        </p:nvCxnSpPr>
        <p:spPr>
          <a:xfrm>
            <a:off x="-2" y="4911949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95D48FA-B042-417A-9580-8E991948CC7C}"/>
              </a:ext>
            </a:extLst>
          </p:cNvPr>
          <p:cNvSpPr txBox="1">
            <a:spLocks/>
          </p:cNvSpPr>
          <p:nvPr/>
        </p:nvSpPr>
        <p:spPr>
          <a:xfrm>
            <a:off x="710199" y="4177915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D4C409E-A58E-4D98-BD1A-973CDD4F6D83}"/>
              </a:ext>
            </a:extLst>
          </p:cNvPr>
          <p:cNvSpPr txBox="1">
            <a:spLocks/>
          </p:cNvSpPr>
          <p:nvPr/>
        </p:nvSpPr>
        <p:spPr>
          <a:xfrm>
            <a:off x="4555334" y="4159653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AF08033-9646-4781-8C7A-96660BADE048}"/>
              </a:ext>
            </a:extLst>
          </p:cNvPr>
          <p:cNvSpPr txBox="1">
            <a:spLocks/>
          </p:cNvSpPr>
          <p:nvPr/>
        </p:nvSpPr>
        <p:spPr>
          <a:xfrm>
            <a:off x="8818704" y="4092953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ромадськість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ownload Instagram Like Png - Like Instagram PNG image for free. The  1728x1296 transparent png image is … | Like instagram, Simple background  images, Instagram logo">
            <a:extLst>
              <a:ext uri="{FF2B5EF4-FFF2-40B4-BE49-F238E27FC236}">
                <a16:creationId xmlns:a16="http://schemas.microsoft.com/office/drawing/2014/main" id="{00FFF94E-5907-42E4-BAC8-F2252F95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440" y="1707432"/>
            <a:ext cx="1503036" cy="12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93932" y="54378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7FF5C-6E00-41BA-9FAE-6C34412C75D3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11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717</Words>
  <Application>Microsoft Office PowerPoint</Application>
  <PresentationFormat>Широкий екран</PresentationFormat>
  <Paragraphs>100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Маркетинговий консалтинг. Сутність. Функції.</vt:lpstr>
      <vt:lpstr>Що таке маркетинговий консалтинг?</vt:lpstr>
      <vt:lpstr>Європейська класифікація консалтингових послуг. Маркетинговий консалтинг.</vt:lpstr>
      <vt:lpstr>Що таке маркетинг?</vt:lpstr>
      <vt:lpstr>Маркетинг.  Основні функції.</vt:lpstr>
      <vt:lpstr>Маркетингове дослідження</vt:lpstr>
      <vt:lpstr>Комплекс маркетингу.  Marketing mix «4P».</vt:lpstr>
      <vt:lpstr>Маркетинг.  Частина_#2</vt:lpstr>
      <vt:lpstr>PR, як складова маркетингу</vt:lpstr>
      <vt:lpstr>Що таке імідж?</vt:lpstr>
      <vt:lpstr>Символізм міфологізації в іміджелогії.</vt:lpstr>
      <vt:lpstr>Кольори в маркетингу.  Зелений.</vt:lpstr>
      <vt:lpstr>Кольори в маркетингу.  Синій.</vt:lpstr>
      <vt:lpstr>Кольори в маркетингу.  Жовтий.</vt:lpstr>
      <vt:lpstr>Кольори в маркетингу.  Помаранчевий.</vt:lpstr>
      <vt:lpstr>Кольори в маркетингу.  Білий.</vt:lpstr>
      <vt:lpstr>Кольори в маркетингу.  Чорний.</vt:lpstr>
      <vt:lpstr>Кольори в маркетингу.  Червоний.</vt:lpstr>
      <vt:lpstr>Кольори в маркетингу.  Фіолетовий.</vt:lpstr>
      <vt:lpstr>Маркетингові дослідження.  Методи збирання інформації.</vt:lpstr>
      <vt:lpstr>Емпатія.  Карта емпатії.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254</cp:revision>
  <dcterms:created xsi:type="dcterms:W3CDTF">2021-11-07T15:54:35Z</dcterms:created>
  <dcterms:modified xsi:type="dcterms:W3CDTF">2022-10-01T10:09:23Z</dcterms:modified>
</cp:coreProperties>
</file>