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60" r:id="rId5"/>
    <p:sldId id="283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2" r:id="rId16"/>
    <p:sldId id="281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40FE1D3-DE5E-439F-A095-5C4F1D8857FB}">
          <p14:sldIdLst>
            <p14:sldId id="256"/>
            <p14:sldId id="257"/>
            <p14:sldId id="271"/>
            <p14:sldId id="260"/>
            <p14:sldId id="283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2"/>
            <p14:sldId id="281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35789E8-89BC-441C-8C5C-12D4E48DE33C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7723584" cy="3168352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Тема: </a:t>
            </a:r>
            <a:r>
              <a:rPr lang="ru-RU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Короткострокове</a:t>
            </a: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прогнозування</a:t>
            </a: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Методи</a:t>
            </a: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ковзного</a:t>
            </a: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середнього</a:t>
            </a: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</a:t>
            </a: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експоненційного</a:t>
            </a: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згладжування</a:t>
            </a:r>
            <a:endParaRPr lang="uk-UA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4824536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uk-UA" sz="2800" b="1" i="1" u="sng" dirty="0"/>
              <a:t>Соціально-економічне прогнозування ґрунтується на принципах</a:t>
            </a:r>
            <a:r>
              <a:rPr lang="uk-UA" sz="2800" b="1" i="1" u="sng" dirty="0" smtClean="0"/>
              <a:t>:</a:t>
            </a:r>
          </a:p>
          <a:p>
            <a:pPr marL="68580" indent="0" algn="just">
              <a:buNone/>
            </a:pPr>
            <a:r>
              <a:rPr lang="uk-UA" sz="2800" b="1" i="1" u="sng" dirty="0" smtClean="0"/>
              <a:t> </a:t>
            </a:r>
            <a:endParaRPr lang="uk-UA" sz="2800" b="1" i="1" u="sng" dirty="0" smtClean="0"/>
          </a:p>
          <a:p>
            <a:r>
              <a:rPr lang="uk-UA" dirty="0" smtClean="0"/>
              <a:t>системності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наукової </a:t>
            </a:r>
            <a:r>
              <a:rPr lang="uk-UA" dirty="0"/>
              <a:t>обґрунтованості, </a:t>
            </a:r>
            <a:endParaRPr lang="uk-UA" dirty="0" smtClean="0"/>
          </a:p>
          <a:p>
            <a:r>
              <a:rPr lang="uk-UA" dirty="0" smtClean="0"/>
              <a:t>адекватності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варіантності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цілеспрямованості.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858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4824536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/>
              <a:t>Принцип системності </a:t>
            </a:r>
            <a:r>
              <a:rPr lang="uk-UA" sz="2800" dirty="0"/>
              <a:t>прогнозування означає, що економічна система розглядається з одного боку як єдиний об’єкт, а з іншого ‑ як сукупність самостійних об’єктів або напрямів прогнозування. </a:t>
            </a:r>
            <a:endParaRPr lang="uk-UA" sz="2800" dirty="0" smtClean="0"/>
          </a:p>
          <a:p>
            <a:pPr algn="just"/>
            <a:r>
              <a:rPr lang="uk-UA" sz="2800" dirty="0" smtClean="0"/>
              <a:t>Системний </a:t>
            </a:r>
            <a:r>
              <a:rPr lang="uk-UA" sz="2800" dirty="0"/>
              <a:t>підхід припускає побудову прогнозів на основі системи методів і моделей, які дозволяють розробляти узгоджений і несуперечливий прогноз економічного розвитку по кожному економічному об’єкту. </a:t>
            </a:r>
          </a:p>
        </p:txBody>
      </p:sp>
    </p:spTree>
    <p:extLst>
      <p:ext uri="{BB962C8B-B14F-4D97-AF65-F5344CB8AC3E}">
        <p14:creationId xmlns:p14="http://schemas.microsoft.com/office/powerpoint/2010/main" val="375248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992888" cy="5256584"/>
          </a:xfrm>
        </p:spPr>
        <p:txBody>
          <a:bodyPr>
            <a:noAutofit/>
          </a:bodyPr>
          <a:lstStyle/>
          <a:p>
            <a:pPr algn="just"/>
            <a:r>
              <a:rPr lang="uk-UA" b="1" dirty="0"/>
              <a:t>Принцип наукової обґрунтованості </a:t>
            </a:r>
            <a:r>
              <a:rPr lang="uk-UA" dirty="0"/>
              <a:t>означає, що в економічному прогнозуванні всіх рівнів необхідно враховувати вимоги об’єктивних економічних та інших законів розвитку суспільства, використовувати науковий інструментарій, досягнення вітчизняного і зарубіжного досвіду </a:t>
            </a:r>
            <a:r>
              <a:rPr lang="uk-UA" dirty="0" smtClean="0"/>
              <a:t>побудови </a:t>
            </a:r>
            <a:r>
              <a:rPr lang="uk-UA" dirty="0"/>
              <a:t>прогнозів</a:t>
            </a:r>
            <a:r>
              <a:rPr lang="uk-UA" dirty="0" smtClean="0"/>
              <a:t>.</a:t>
            </a:r>
          </a:p>
          <a:p>
            <a:pPr algn="just"/>
            <a:r>
              <a:rPr lang="uk-UA" b="1" dirty="0"/>
              <a:t>Принцип адекватності (</a:t>
            </a:r>
            <a:r>
              <a:rPr lang="uk-UA" dirty="0"/>
              <a:t>відповідності) прогнозу об’єктивним закономірностям характеризує не тільки процес виявлення, але й оцінку стійких тенденцій і взаємозв’язків у розвитку економіки і створення теоретичного аналога реальних економічних процесів з їх повною і точною імітацією.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03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4824536"/>
          </a:xfrm>
        </p:spPr>
        <p:txBody>
          <a:bodyPr>
            <a:noAutofit/>
          </a:bodyPr>
          <a:lstStyle/>
          <a:p>
            <a:pPr algn="just"/>
            <a:r>
              <a:rPr lang="uk-UA" b="1" dirty="0"/>
              <a:t>Принцип варіантності </a:t>
            </a:r>
            <a:r>
              <a:rPr lang="uk-UA" dirty="0"/>
              <a:t>прогнозування пов’язаний з можливістю розвитку економіки та її окремих ланок по різних траєкторіях, при різних взаємозв’язках і структурних співвідношеннях. </a:t>
            </a:r>
          </a:p>
          <a:p>
            <a:pPr algn="just"/>
            <a:r>
              <a:rPr lang="uk-UA" b="1" dirty="0"/>
              <a:t>Принцип цілеспрямованості </a:t>
            </a:r>
            <a:r>
              <a:rPr lang="uk-UA" dirty="0"/>
              <a:t>припускає активний характер прогнозування, оскільки зміст прогнозу не зводиться тільки до передбачення, а включає і цілі, які належить досягти в економіці шляхом активних дій органів державної влади і управління.</a:t>
            </a:r>
          </a:p>
        </p:txBody>
      </p:sp>
    </p:spTree>
    <p:extLst>
      <p:ext uri="{BB962C8B-B14F-4D97-AF65-F5344CB8AC3E}">
        <p14:creationId xmlns:p14="http://schemas.microsoft.com/office/powerpoint/2010/main" val="289172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4824536"/>
          </a:xfrm>
        </p:spPr>
        <p:txBody>
          <a:bodyPr>
            <a:noAutofit/>
          </a:bodyPr>
          <a:lstStyle/>
          <a:p>
            <a:pPr algn="just"/>
            <a:r>
              <a:rPr lang="uk-UA" b="1" dirty="0"/>
              <a:t>Принцип варіантності </a:t>
            </a:r>
            <a:r>
              <a:rPr lang="uk-UA" dirty="0"/>
              <a:t>прогнозування пов’язаний з можливістю розвитку економіки та її окремих ланок по різних траєкторіях, при різних взаємозв’язках і структурних співвідношеннях. </a:t>
            </a:r>
          </a:p>
          <a:p>
            <a:pPr algn="just"/>
            <a:r>
              <a:rPr lang="uk-UA" b="1" dirty="0"/>
              <a:t>Принцип цілеспрямованості </a:t>
            </a:r>
            <a:r>
              <a:rPr lang="uk-UA" dirty="0"/>
              <a:t>припускає активний характер прогнозування, оскільки зміст прогнозу не зводиться тільки до передбачення, а включає і цілі, які належить досягти в економіці шляхом активних дій органів державної влади і управління.</a:t>
            </a:r>
          </a:p>
        </p:txBody>
      </p:sp>
    </p:spTree>
    <p:extLst>
      <p:ext uri="{BB962C8B-B14F-4D97-AF65-F5344CB8AC3E}">
        <p14:creationId xmlns:p14="http://schemas.microsoft.com/office/powerpoint/2010/main" val="353282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45" t="24167" r="23983" b="8542"/>
          <a:stretch/>
        </p:blipFill>
        <p:spPr bwMode="auto">
          <a:xfrm>
            <a:off x="971599" y="764704"/>
            <a:ext cx="7291757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54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4824536"/>
          </a:xfrm>
        </p:spPr>
        <p:txBody>
          <a:bodyPr>
            <a:noAutofit/>
          </a:bodyPr>
          <a:lstStyle/>
          <a:p>
            <a:pPr algn="just"/>
            <a:r>
              <a:rPr lang="uk-UA" dirty="0"/>
              <a:t>За ступенем формалізації методи прогнозування можна розділити на інтуїтивні і формалізовані. Якщо через складність об’єкта прогнозування неможливо врахувати вплив багатьох факторів, то використовуються інтуїтивні методи, тобто методи, засновані на оцінках експертів. Розрізняють індивідуальні і колективні експертні оцінки. 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16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80920" cy="4824536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uk-UA" dirty="0"/>
              <a:t>У групі формалізованих методів прогнозування виділяють: екстраполяцію і моделювання. До першої підгрупи відносяться: метод найменших квадратів, </a:t>
            </a:r>
            <a:r>
              <a:rPr lang="uk-UA" dirty="0" err="1"/>
              <a:t>експоненційного</a:t>
            </a:r>
            <a:r>
              <a:rPr lang="uk-UA" dirty="0"/>
              <a:t> згладжування, ковзного середнього тощо</a:t>
            </a:r>
            <a:r>
              <a:rPr lang="uk-UA" dirty="0" smtClean="0"/>
              <a:t>.</a:t>
            </a:r>
          </a:p>
          <a:p>
            <a:pPr marL="68580" indent="0" algn="just">
              <a:buNone/>
            </a:pPr>
            <a:r>
              <a:rPr lang="uk-UA" dirty="0" smtClean="0"/>
              <a:t> </a:t>
            </a:r>
            <a:r>
              <a:rPr lang="uk-UA" dirty="0"/>
              <a:t>Група екстраполяційних методів може бути поділена на 3 основні підгрупи:</a:t>
            </a:r>
          </a:p>
          <a:p>
            <a:pPr algn="just"/>
            <a:r>
              <a:rPr lang="uk-UA" dirty="0"/>
              <a:t>- проста екстраполяція;</a:t>
            </a:r>
          </a:p>
          <a:p>
            <a:pPr algn="just"/>
            <a:r>
              <a:rPr lang="uk-UA" dirty="0"/>
              <a:t>- </a:t>
            </a:r>
            <a:r>
              <a:rPr lang="uk-UA" dirty="0" err="1"/>
              <a:t>декомпозиційний</a:t>
            </a:r>
            <a:r>
              <a:rPr lang="uk-UA" dirty="0"/>
              <a:t> аналіз;</a:t>
            </a:r>
          </a:p>
          <a:p>
            <a:pPr algn="just"/>
            <a:r>
              <a:rPr lang="uk-UA" dirty="0"/>
              <a:t>- методи згладжування.</a:t>
            </a:r>
          </a:p>
          <a:p>
            <a:pPr algn="just"/>
            <a:r>
              <a:rPr lang="uk-UA" dirty="0"/>
              <a:t>До другої підгрупи відносяться: структурне, мережеве, матричне та імітаційне моделювання. 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392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80920" cy="4824536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uk-UA" sz="3200" b="1" dirty="0"/>
              <a:t>До основних методів короткострокового прогнозування відносяться:</a:t>
            </a:r>
          </a:p>
          <a:p>
            <a:pPr lvl="0"/>
            <a:r>
              <a:rPr lang="uk-UA" dirty="0"/>
              <a:t>метод ковзного середнього;</a:t>
            </a:r>
          </a:p>
          <a:p>
            <a:pPr lvl="0" algn="just"/>
            <a:r>
              <a:rPr lang="uk-UA" dirty="0"/>
              <a:t>метод </a:t>
            </a:r>
            <a:r>
              <a:rPr lang="uk-UA" dirty="0" err="1"/>
              <a:t>експоненційного</a:t>
            </a:r>
            <a:r>
              <a:rPr lang="uk-UA" dirty="0"/>
              <a:t> згладжування.</a:t>
            </a:r>
          </a:p>
          <a:p>
            <a:pPr marL="68580" indent="0" algn="just">
              <a:buNone/>
            </a:pPr>
            <a:endParaRPr lang="uk-UA" dirty="0" smtClean="0"/>
          </a:p>
          <a:p>
            <a:pPr marL="68580" indent="0" algn="just">
              <a:buNone/>
            </a:pPr>
            <a:r>
              <a:rPr lang="uk-UA" dirty="0" smtClean="0"/>
              <a:t>Часто </a:t>
            </a:r>
            <a:r>
              <a:rPr lang="uk-UA" dirty="0"/>
              <a:t>ряди динаміки характеризуються різкими коливаннями показників за роками. Такі ряди, як правило, мають слабкий зв’язок із часом і не виявляють чіткої тенденції зміни. </a:t>
            </a:r>
            <a:endParaRPr lang="uk-UA" dirty="0" smtClean="0"/>
          </a:p>
          <a:p>
            <a:pPr marL="6858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002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80920" cy="4320480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uk-UA" dirty="0" smtClean="0"/>
              <a:t>У </a:t>
            </a:r>
            <a:r>
              <a:rPr lang="uk-UA" dirty="0"/>
              <a:t>цьому випадку прості методи екстраполяції є малоефективними. Саме для таких рядів можна використовувати метод ковзної середньої, за допомогою якого можна виключити випадкові коливання часового ряду, що досягається шляхом заміни значень у середині обраного інтервалу середньою арифметичною величиною.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8767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745152"/>
          </a:xfrm>
        </p:spPr>
        <p:txBody>
          <a:bodyPr>
            <a:normAutofit/>
          </a:bodyPr>
          <a:lstStyle/>
          <a:p>
            <a:r>
              <a:rPr lang="uk-UA" dirty="0"/>
              <a:t>Сутність поняття "прогноз</a:t>
            </a:r>
            <a:r>
              <a:rPr lang="uk-UA" dirty="0" smtClean="0"/>
              <a:t>"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7848872" cy="4608512"/>
          </a:xfrm>
        </p:spPr>
        <p:txBody>
          <a:bodyPr>
            <a:noAutofit/>
          </a:bodyPr>
          <a:lstStyle/>
          <a:p>
            <a:pPr algn="just"/>
            <a:r>
              <a:rPr lang="uk-UA" sz="2000" dirty="0" smtClean="0"/>
              <a:t>Під </a:t>
            </a:r>
            <a:r>
              <a:rPr lang="uk-UA" sz="2000" dirty="0"/>
              <a:t>прогнозом розуміють науково </a:t>
            </a:r>
            <a:r>
              <a:rPr lang="uk-UA" sz="2000" dirty="0" smtClean="0"/>
              <a:t>обґрунтоване </a:t>
            </a:r>
            <a:r>
              <a:rPr lang="uk-UA" sz="2000" dirty="0"/>
              <a:t>судження про можливий стан об'єкта у майбутньому. </a:t>
            </a:r>
            <a:r>
              <a:rPr lang="uk-UA" sz="2000" dirty="0" smtClean="0"/>
              <a:t>Виділяють </a:t>
            </a:r>
            <a:r>
              <a:rPr lang="uk-UA" sz="2000" dirty="0"/>
              <a:t>пошуковий і нормативний прогнози.</a:t>
            </a:r>
          </a:p>
          <a:p>
            <a:pPr algn="just"/>
            <a:r>
              <a:rPr lang="uk-UA" sz="2000" b="1" dirty="0"/>
              <a:t>Пошуковий прогноз </a:t>
            </a:r>
            <a:r>
              <a:rPr lang="uk-UA" sz="2000" dirty="0"/>
              <a:t>носить здебільшого </a:t>
            </a:r>
            <a:r>
              <a:rPr lang="uk-UA" sz="2000" dirty="0" err="1"/>
              <a:t>теоретико</a:t>
            </a:r>
            <a:r>
              <a:rPr lang="uk-UA" sz="2000" dirty="0"/>
              <a:t> пізнавальний (науково-дослідний) характер, не враховує цілеспрямованих дій з боку суб'єктів управління. Його завдання—з'ясувати, як буде розвиватися досліджуваний об'єкт при збереженні існуючих тенденцій.</a:t>
            </a:r>
          </a:p>
          <a:p>
            <a:pPr algn="just"/>
            <a:r>
              <a:rPr lang="uk-UA" sz="2000" b="1" dirty="0"/>
              <a:t>Нормативний прогноз </a:t>
            </a:r>
            <a:r>
              <a:rPr lang="uk-UA" sz="2000" dirty="0"/>
              <a:t>носить управлінський характер, пов'язаний з можливістю прийняття на основі отриманих знань управлінського рішення. Він розробляється на основі наперед визначених цілей (нормативів).</a:t>
            </a:r>
          </a:p>
        </p:txBody>
      </p:sp>
    </p:spTree>
    <p:extLst>
      <p:ext uri="{BB962C8B-B14F-4D97-AF65-F5344CB8AC3E}">
        <p14:creationId xmlns:p14="http://schemas.microsoft.com/office/powerpoint/2010/main" val="3998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80920" cy="2808312"/>
          </a:xfrm>
        </p:spPr>
        <p:txBody>
          <a:bodyPr>
            <a:noAutofit/>
          </a:bodyPr>
          <a:lstStyle/>
          <a:p>
            <a:r>
              <a:rPr lang="uk-UA" dirty="0"/>
              <a:t>У методі ковзного середнього для прогнозування майбутнього значення показника усереднюється  його минулих значень. Позначимо: </a:t>
            </a:r>
            <a:r>
              <a:rPr lang="en-US" i="1" dirty="0" smtClean="0"/>
              <a:t>F</a:t>
            </a:r>
            <a:r>
              <a:rPr lang="en-US" i="1" baseline="-25000" dirty="0" smtClean="0"/>
              <a:t>t+1</a:t>
            </a:r>
            <a:r>
              <a:rPr lang="uk-UA" dirty="0" smtClean="0"/>
              <a:t> </a:t>
            </a:r>
            <a:r>
              <a:rPr lang="uk-UA" dirty="0"/>
              <a:t>‑ прогноз на момент часу </a:t>
            </a:r>
            <a:r>
              <a:rPr lang="en-US" i="1" dirty="0" smtClean="0"/>
              <a:t>t+1</a:t>
            </a:r>
            <a:r>
              <a:rPr lang="uk-UA" i="1" dirty="0" smtClean="0"/>
              <a:t>,</a:t>
            </a:r>
            <a:r>
              <a:rPr lang="uk-UA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i</a:t>
            </a:r>
            <a:r>
              <a:rPr lang="uk-UA" i="1" dirty="0" smtClean="0"/>
              <a:t> </a:t>
            </a:r>
            <a:r>
              <a:rPr lang="uk-UA" dirty="0"/>
              <a:t>‑ фактичне значення в момент </a:t>
            </a:r>
            <a:r>
              <a:rPr lang="uk-UA" dirty="0" smtClean="0"/>
              <a:t>часу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uk-UA" i="1" dirty="0" smtClean="0"/>
              <a:t>, </a:t>
            </a:r>
            <a:r>
              <a:rPr lang="en-US" i="1" dirty="0" smtClean="0"/>
              <a:t>n</a:t>
            </a:r>
            <a:r>
              <a:rPr lang="uk-UA" i="1" dirty="0" smtClean="0"/>
              <a:t> – період усереднення.</a:t>
            </a:r>
            <a:r>
              <a:rPr lang="uk-UA" dirty="0" smtClean="0"/>
              <a:t> </a:t>
            </a:r>
            <a:r>
              <a:rPr lang="uk-UA" dirty="0"/>
              <a:t>Тоді </a:t>
            </a:r>
            <a:r>
              <a:rPr lang="uk-UA" dirty="0" smtClean="0"/>
              <a:t>прогноз за методом ковзного середнього </a:t>
            </a:r>
            <a:r>
              <a:rPr lang="uk-UA" dirty="0"/>
              <a:t>визначається рівнянням:</a:t>
            </a:r>
          </a:p>
          <a:p>
            <a:endParaRPr lang="uk-UA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633336"/>
              </p:ext>
            </p:extLst>
          </p:nvPr>
        </p:nvGraphicFramePr>
        <p:xfrm>
          <a:off x="1763688" y="3501008"/>
          <a:ext cx="5948601" cy="1563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Формула" r:id="rId3" imgW="2120760" imgH="558720" progId="Equation.3">
                  <p:embed/>
                </p:oleObj>
              </mc:Choice>
              <mc:Fallback>
                <p:oleObj name="Формула" r:id="rId3" imgW="2120760" imgH="55872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501008"/>
                        <a:ext cx="5948601" cy="1563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06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80920" cy="460851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uk-UA" b="1" dirty="0"/>
              <a:t>Метод ковзного середнього </a:t>
            </a:r>
            <a:r>
              <a:rPr lang="uk-UA" b="1" dirty="0" smtClean="0"/>
              <a:t>має</a:t>
            </a:r>
            <a:r>
              <a:rPr lang="en-US" b="1" dirty="0" smtClean="0"/>
              <a:t> </a:t>
            </a:r>
            <a:r>
              <a:rPr lang="uk-UA" b="1" dirty="0" smtClean="0"/>
              <a:t> такі особливості:</a:t>
            </a:r>
            <a:endParaRPr lang="uk-UA" b="1" dirty="0"/>
          </a:p>
          <a:p>
            <a:r>
              <a:rPr lang="uk-UA" dirty="0"/>
              <a:t>1.	Для того, щоб почати процес прогнозування необхідно мати в запасі </a:t>
            </a:r>
            <a:r>
              <a:rPr lang="uk-UA" i="1" dirty="0"/>
              <a:t>n</a:t>
            </a:r>
            <a:r>
              <a:rPr lang="uk-UA" dirty="0"/>
              <a:t> минулих значень спостережень, тобто прогноз не може бути побудований раніш, ніж через </a:t>
            </a:r>
            <a:r>
              <a:rPr lang="uk-UA" i="1" dirty="0"/>
              <a:t>n </a:t>
            </a:r>
            <a:r>
              <a:rPr lang="uk-UA" dirty="0"/>
              <a:t>моментів часу.</a:t>
            </a:r>
          </a:p>
          <a:p>
            <a:r>
              <a:rPr lang="uk-UA" dirty="0"/>
              <a:t>2.	Дані, що використовуються для побудови прогнозу методом ковзного середнього, мають однакову вагу, всім іншим даним присвоюється нульова вага, при цьому більш нові мають таку ж вагу як і більш старі.</a:t>
            </a:r>
          </a:p>
          <a:p>
            <a:endParaRPr lang="uk-UA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777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80920" cy="547260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uk-UA" b="1" i="1" dirty="0"/>
              <a:t>Ключовим моментом у прогнозуванні є оцінка надійності прогнозу. Надійність залежить від правильної ідентифікації моделі і точності інформації.</a:t>
            </a:r>
          </a:p>
          <a:p>
            <a:r>
              <a:rPr lang="uk-UA" dirty="0"/>
              <a:t>Помилку прогнозу можна визначати, наприклад, за показником середня квадратична помилка прогнозу за  періодів</a:t>
            </a:r>
            <a:r>
              <a:rPr lang="uk-UA" dirty="0" smtClean="0"/>
              <a:t>: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sz="2000" dirty="0" smtClean="0"/>
              <a:t>де  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t</a:t>
            </a:r>
            <a:r>
              <a:rPr lang="uk-UA" sz="2000" i="1" dirty="0" smtClean="0"/>
              <a:t>‑</a:t>
            </a:r>
            <a:r>
              <a:rPr lang="uk-UA" sz="2000" dirty="0" smtClean="0"/>
              <a:t> </a:t>
            </a:r>
            <a:r>
              <a:rPr lang="uk-UA" sz="2000" dirty="0"/>
              <a:t>фактичне значення рівня ряду в періоді часу ; </a:t>
            </a:r>
            <a:r>
              <a:rPr lang="en-US" sz="2000" i="1" dirty="0" smtClean="0"/>
              <a:t>F</a:t>
            </a:r>
            <a:r>
              <a:rPr lang="en-US" sz="2000" i="1" baseline="-25000" dirty="0" smtClean="0"/>
              <a:t>t</a:t>
            </a:r>
            <a:r>
              <a:rPr lang="uk-UA" sz="2000" i="1" dirty="0" smtClean="0"/>
              <a:t> </a:t>
            </a:r>
            <a:r>
              <a:rPr lang="uk-UA" sz="2000" i="1" dirty="0"/>
              <a:t>‑</a:t>
            </a:r>
            <a:r>
              <a:rPr lang="uk-UA" sz="2000" dirty="0"/>
              <a:t> прогнозне значення рівня ряду в періоді часу </a:t>
            </a:r>
            <a:r>
              <a:rPr lang="uk-UA" sz="2000" dirty="0" smtClean="0"/>
              <a:t>;</a:t>
            </a:r>
            <a:r>
              <a:rPr lang="en-US" sz="2000" dirty="0" smtClean="0"/>
              <a:t> T</a:t>
            </a:r>
            <a:r>
              <a:rPr lang="uk-UA" sz="2000" dirty="0" smtClean="0"/>
              <a:t> ‑ </a:t>
            </a:r>
            <a:r>
              <a:rPr lang="uk-UA" sz="2000" dirty="0"/>
              <a:t>кількість значень часового ряду за якими побудована модель; </a:t>
            </a:r>
            <a:r>
              <a:rPr lang="el-GR" sz="2000" dirty="0">
                <a:latin typeface="Corbel"/>
              </a:rPr>
              <a:t>τ</a:t>
            </a:r>
            <a:r>
              <a:rPr lang="uk-UA" sz="2000" dirty="0" smtClean="0"/>
              <a:t> </a:t>
            </a:r>
            <a:r>
              <a:rPr lang="uk-UA" sz="2000" dirty="0"/>
              <a:t>‑ кількість даних, за якими перевіряється точність прогнозу.</a:t>
            </a:r>
          </a:p>
          <a:p>
            <a:endParaRPr lang="uk-UA" sz="2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968857"/>
              </p:ext>
            </p:extLst>
          </p:nvPr>
        </p:nvGraphicFramePr>
        <p:xfrm>
          <a:off x="1259632" y="3429000"/>
          <a:ext cx="5661025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Формула" r:id="rId3" imgW="2158920" imgH="469800" progId="Equation.3">
                  <p:embed/>
                </p:oleObj>
              </mc:Choice>
              <mc:Fallback>
                <p:oleObj name="Формула" r:id="rId3" imgW="2158920" imgH="46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429000"/>
                        <a:ext cx="5661025" cy="1223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02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80920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uk-UA" sz="3200" b="1" dirty="0"/>
              <a:t>Експоненціальне згладжування </a:t>
            </a:r>
            <a:r>
              <a:rPr lang="uk-UA" dirty="0"/>
              <a:t>‑ це метод вирівнювання динамічних рядів, що дуже коливаються, з метою подальшого прогнозування. За цим методом можна дати обґрунтовані прогнози на підставі рядів динаміки, що мають помірний зв’язок у часі. </a:t>
            </a:r>
          </a:p>
          <a:p>
            <a:r>
              <a:rPr lang="uk-UA" dirty="0"/>
              <a:t>Сутність методу полягає у згладжуванні часового ряду за допомогою зваженої ковзної середньої, у якій ваги підпорядковані експоненціальному закону. Кожне згладжене значення розраховується шляхом поєднання попереднього згладженого значення і поточного значення часового ряду.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76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80920" cy="5184576"/>
          </a:xfrm>
        </p:spPr>
        <p:txBody>
          <a:bodyPr>
            <a:noAutofit/>
          </a:bodyPr>
          <a:lstStyle/>
          <a:p>
            <a:pPr algn="just"/>
            <a:r>
              <a:rPr lang="uk-UA" sz="3200" dirty="0"/>
              <a:t>У цьому випадку поточне значення часового ряду зважується з урахуванням константи, що згладжує. Розрахунок здійснюється за формулою: </a:t>
            </a:r>
            <a:endParaRPr lang="uk-UA" sz="3200" dirty="0" smtClean="0"/>
          </a:p>
          <a:p>
            <a:pPr algn="just"/>
            <a:endParaRPr lang="uk-UA" sz="3200" dirty="0"/>
          </a:p>
          <a:p>
            <a:pPr algn="just"/>
            <a:endParaRPr lang="uk-UA" sz="3200" dirty="0" smtClean="0"/>
          </a:p>
          <a:p>
            <a:pPr algn="just"/>
            <a:r>
              <a:rPr lang="uk-UA" sz="3200" dirty="0" smtClean="0"/>
              <a:t>де  </a:t>
            </a:r>
            <a:r>
              <a:rPr lang="el-GR" sz="3200" dirty="0" smtClean="0">
                <a:latin typeface="Corbel"/>
              </a:rPr>
              <a:t>α</a:t>
            </a:r>
            <a:r>
              <a:rPr lang="uk-UA" sz="3200" dirty="0" smtClean="0"/>
              <a:t>‑ </a:t>
            </a:r>
            <a:r>
              <a:rPr lang="uk-UA" sz="3200" dirty="0"/>
              <a:t>коефіцієнт згладжування, </a:t>
            </a:r>
            <a:r>
              <a:rPr lang="el-GR" sz="3200" dirty="0" smtClean="0">
                <a:latin typeface="Corbel"/>
              </a:rPr>
              <a:t>α</a:t>
            </a:r>
            <a:r>
              <a:rPr lang="uk-UA" sz="3200" dirty="0" smtClean="0">
                <a:latin typeface="Corbel"/>
              </a:rPr>
              <a:t>є</a:t>
            </a:r>
            <a:r>
              <a:rPr lang="en-US" sz="3200" dirty="0" smtClean="0">
                <a:latin typeface="Corbel"/>
              </a:rPr>
              <a:t>[0;1]</a:t>
            </a:r>
            <a:r>
              <a:rPr lang="uk-UA" sz="3200" dirty="0" smtClean="0"/>
              <a:t>. </a:t>
            </a:r>
            <a:endParaRPr lang="uk-UA" sz="3200" dirty="0"/>
          </a:p>
          <a:p>
            <a:endParaRPr lang="uk-UA" sz="3200" dirty="0"/>
          </a:p>
          <a:p>
            <a:pPr marL="68580" indent="0">
              <a:buNone/>
            </a:pPr>
            <a:endParaRPr lang="uk-UA" sz="3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625156"/>
              </p:ext>
            </p:extLst>
          </p:nvPr>
        </p:nvGraphicFramePr>
        <p:xfrm>
          <a:off x="1163625" y="3429000"/>
          <a:ext cx="6816750" cy="7819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Формула" r:id="rId3" imgW="2654280" imgH="304560" progId="Equation.3">
                  <p:embed/>
                </p:oleObj>
              </mc:Choice>
              <mc:Fallback>
                <p:oleObj name="Формула" r:id="rId3" imgW="2654280" imgH="3045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625" y="3429000"/>
                        <a:ext cx="6816750" cy="7819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367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80920" cy="5184576"/>
          </a:xfrm>
        </p:spPr>
        <p:txBody>
          <a:bodyPr>
            <a:noAutofit/>
          </a:bodyPr>
          <a:lstStyle/>
          <a:p>
            <a:pPr algn="just"/>
            <a:r>
              <a:rPr lang="uk-UA" sz="2800" dirty="0"/>
              <a:t>Різниця</a:t>
            </a:r>
            <a:r>
              <a:rPr lang="uk-UA" sz="2800" i="1" dirty="0"/>
              <a:t> (1-</a:t>
            </a:r>
            <a:r>
              <a:rPr lang="uk-UA" sz="2800" i="1" dirty="0">
                <a:sym typeface="Symbol"/>
              </a:rPr>
              <a:t></a:t>
            </a:r>
            <a:r>
              <a:rPr lang="uk-UA" sz="2800" i="1" dirty="0"/>
              <a:t>) </a:t>
            </a:r>
            <a:r>
              <a:rPr lang="uk-UA" sz="2800" dirty="0"/>
              <a:t>називається коефіцієнтом загасання. Відносна вага кожного попереднього рівня знижується за експонентою в міру його віддалення від моменту, для якого обчислюється згладжене значення. Звідси і виникла назва цього методу згладжування.</a:t>
            </a:r>
          </a:p>
          <a:p>
            <a:pPr algn="just"/>
            <a:r>
              <a:rPr lang="uk-UA" sz="2800" dirty="0"/>
              <a:t>При практичному використанні методу експоненціального згладжування виникають деякі труднощі. Основними є вибір значення константи  і визначення початкової умови . </a:t>
            </a:r>
          </a:p>
          <a:p>
            <a:endParaRPr lang="uk-UA" sz="3200" dirty="0"/>
          </a:p>
          <a:p>
            <a:pPr marL="68580" indent="0">
              <a:buNone/>
            </a:pPr>
            <a:endParaRPr lang="uk-UA" sz="3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311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80920" cy="5184576"/>
          </a:xfrm>
        </p:spPr>
        <p:txBody>
          <a:bodyPr>
            <a:noAutofit/>
          </a:bodyPr>
          <a:lstStyle/>
          <a:p>
            <a:r>
              <a:rPr lang="uk-UA" sz="2800" dirty="0"/>
              <a:t>Особливості методу </a:t>
            </a:r>
            <a:r>
              <a:rPr lang="uk-UA" sz="2800" dirty="0" err="1"/>
              <a:t>експоненційного</a:t>
            </a:r>
            <a:r>
              <a:rPr lang="uk-UA" sz="2800" dirty="0"/>
              <a:t> згладжування:</a:t>
            </a:r>
          </a:p>
          <a:p>
            <a:r>
              <a:rPr lang="uk-UA" sz="2800" dirty="0"/>
              <a:t>1.	Для побудови прогнозу необхідно задати лише початкову оцінку прогнозу.</a:t>
            </a:r>
          </a:p>
          <a:p>
            <a:r>
              <a:rPr lang="uk-UA" sz="2800" dirty="0"/>
              <a:t>2.	В </a:t>
            </a:r>
            <a:r>
              <a:rPr lang="uk-UA" sz="2800" dirty="0" err="1"/>
              <a:t>експоненційному</a:t>
            </a:r>
            <a:r>
              <a:rPr lang="uk-UA" sz="2800" dirty="0"/>
              <a:t> згладжуванні значення ваг спадають згодом. Більш нові враховуються з </a:t>
            </a:r>
            <a:r>
              <a:rPr lang="uk-UA" sz="2800" dirty="0" smtClean="0"/>
              <a:t>більшою вагою</a:t>
            </a:r>
            <a:r>
              <a:rPr lang="uk-UA" sz="2800" dirty="0"/>
              <a:t>, чим більш старі.</a:t>
            </a:r>
          </a:p>
          <a:p>
            <a:r>
              <a:rPr lang="uk-UA" sz="2800" dirty="0"/>
              <a:t>3.	Для побудови прогнозу потрібно лише два значення.</a:t>
            </a:r>
          </a:p>
          <a:p>
            <a:endParaRPr lang="uk-UA" sz="3200" dirty="0"/>
          </a:p>
          <a:p>
            <a:pPr marL="68580" indent="0">
              <a:buNone/>
            </a:pPr>
            <a:endParaRPr lang="uk-UA" sz="3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91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80920" cy="5184576"/>
          </a:xfrm>
        </p:spPr>
        <p:txBody>
          <a:bodyPr>
            <a:noAutofit/>
          </a:bodyPr>
          <a:lstStyle/>
          <a:p>
            <a:pPr algn="just"/>
            <a:r>
              <a:rPr lang="uk-UA" dirty="0"/>
              <a:t>Метод експоненціального згладжування порівняно з іншими методами прогнозу має переваги і недоліки. Серед переваг необхідно назвати його точність, що збільшується зі збільшенням числа рівнів динамічного ряду. Недоліком методу є те, що немає точного методу для вибору оптимальної величини параметра згладжування  Точність прогнозу за цим методом зменшується зі збільшенням прогнозного інтервалу. Він ефективний для короткострокових прогнозів, в інших умовах його можна використовувати для одержання наближених оцінок.</a:t>
            </a:r>
          </a:p>
          <a:p>
            <a:pPr algn="just"/>
            <a:endParaRPr lang="uk-UA" dirty="0"/>
          </a:p>
          <a:p>
            <a:pPr marL="68580" indent="0" algn="just">
              <a:buNone/>
            </a:pPr>
            <a:endParaRPr lang="uk-UA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84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5400" dirty="0" smtClean="0"/>
              <a:t>Дякую за увагу!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26898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619600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uk-UA" dirty="0"/>
              <a:t>Економічні прогнози можна умовно розділити на такі види: загальний, якісний, кількісний. </a:t>
            </a:r>
          </a:p>
          <a:p>
            <a:pPr algn="just"/>
            <a:r>
              <a:rPr lang="uk-UA" dirty="0"/>
              <a:t>Загальний прогноз дозволяє зробити висновок про те, зміниться або не зміниться досліджуваний показник (наприклад, визначити зміну ціни на товар).</a:t>
            </a:r>
          </a:p>
          <a:p>
            <a:pPr algn="just"/>
            <a:r>
              <a:rPr lang="uk-UA" dirty="0"/>
              <a:t>Якісний – дозволяє описати майбутню ситуацію </a:t>
            </a:r>
            <a:r>
              <a:rPr lang="uk-UA" dirty="0" smtClean="0"/>
              <a:t>якісно </a:t>
            </a:r>
            <a:r>
              <a:rPr lang="uk-UA" dirty="0"/>
              <a:t>(наприклад, ціна зросте, тому що …).</a:t>
            </a:r>
          </a:p>
          <a:p>
            <a:pPr algn="just"/>
            <a:r>
              <a:rPr lang="uk-UA" dirty="0"/>
              <a:t>Кількісний – дозволяє оцінити досліджуваний показник </a:t>
            </a:r>
            <a:r>
              <a:rPr lang="uk-UA" dirty="0" smtClean="0"/>
              <a:t>кількісно (наприклад</a:t>
            </a:r>
            <a:r>
              <a:rPr lang="uk-UA" dirty="0"/>
              <a:t>, ціна зросте на визначену кількість одиниць).</a:t>
            </a:r>
          </a:p>
        </p:txBody>
      </p:sp>
    </p:spTree>
    <p:extLst>
      <p:ext uri="{BB962C8B-B14F-4D97-AF65-F5344CB8AC3E}">
        <p14:creationId xmlns:p14="http://schemas.microsoft.com/office/powerpoint/2010/main" val="402250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024744" cy="720080"/>
          </a:xfrm>
        </p:spPr>
        <p:txBody>
          <a:bodyPr/>
          <a:lstStyle/>
          <a:p>
            <a:r>
              <a:rPr lang="uk-UA" dirty="0" smtClean="0"/>
              <a:t>Класифікація прогнозів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619600"/>
          </a:xfrm>
        </p:spPr>
        <p:txBody>
          <a:bodyPr>
            <a:noAutofit/>
          </a:bodyPr>
          <a:lstStyle/>
          <a:p>
            <a:pPr algn="just"/>
            <a:r>
              <a:rPr lang="uk-UA" sz="2000" b="1" dirty="0"/>
              <a:t>За об'єктами прогнозування у системі </a:t>
            </a:r>
            <a:r>
              <a:rPr lang="uk-UA" sz="2000" dirty="0"/>
              <a:t>прогнозів вирізняють такі три основні групи прогнозів:</a:t>
            </a:r>
          </a:p>
          <a:p>
            <a:pPr algn="just"/>
            <a:r>
              <a:rPr lang="uk-UA" sz="2000" dirty="0" smtClean="0"/>
              <a:t>- прогнози </a:t>
            </a:r>
            <a:r>
              <a:rPr lang="uk-UA" sz="2000" dirty="0"/>
              <a:t>ресурсів (прогнози природних ресурсів, запасів природної сировини і стану природного середовища, демографічні, науково-технічного прогресу);</a:t>
            </a:r>
          </a:p>
          <a:p>
            <a:pPr algn="just"/>
            <a:r>
              <a:rPr lang="uk-UA" sz="2000" dirty="0" smtClean="0"/>
              <a:t> </a:t>
            </a:r>
            <a:r>
              <a:rPr lang="uk-UA" sz="2000" dirty="0" smtClean="0"/>
              <a:t>- прогнози </a:t>
            </a:r>
            <a:r>
              <a:rPr lang="uk-UA" sz="2000" dirty="0"/>
              <a:t>розвитку економіки (прогнози розвитку галузей економіки або народногосподарських комплексів, динаміки, темпів і факторів економічного зростання, міжгалузевих структурних зрушень, розміщення продуктивних сил);</a:t>
            </a:r>
          </a:p>
          <a:p>
            <a:pPr algn="just"/>
            <a:r>
              <a:rPr lang="uk-UA" sz="2000" dirty="0" smtClean="0"/>
              <a:t>- </a:t>
            </a:r>
            <a:r>
              <a:rPr lang="uk-UA" sz="2000" dirty="0" smtClean="0"/>
              <a:t> прогнози </a:t>
            </a:r>
            <a:r>
              <a:rPr lang="uk-UA" sz="2000" dirty="0"/>
              <a:t>суспільних потреб (виробничих, особистих, загальнодержавних, підвищення життєвого рівня населення, процесів соціального розвитку, </a:t>
            </a:r>
            <a:r>
              <a:rPr lang="uk-UA" sz="2000" dirty="0" err="1" smtClean="0"/>
              <a:t>зовнішньо-політичні</a:t>
            </a:r>
            <a:r>
              <a:rPr lang="uk-UA" dirty="0" smtClean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662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024744" cy="720080"/>
          </a:xfrm>
        </p:spPr>
        <p:txBody>
          <a:bodyPr/>
          <a:lstStyle/>
          <a:p>
            <a:r>
              <a:rPr lang="uk-UA" dirty="0" smtClean="0"/>
              <a:t>Класифікація прогнозів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6196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2000" b="1" dirty="0"/>
              <a:t>За </a:t>
            </a:r>
            <a:r>
              <a:rPr lang="ru-RU" sz="2000" b="1" dirty="0" err="1"/>
              <a:t>часовим</a:t>
            </a:r>
            <a:r>
              <a:rPr lang="ru-RU" sz="2000" b="1" dirty="0"/>
              <a:t> горизонтом </a:t>
            </a:r>
            <a:r>
              <a:rPr lang="ru-RU" sz="2000" b="1" dirty="0" err="1"/>
              <a:t>економічні</a:t>
            </a:r>
            <a:r>
              <a:rPr lang="ru-RU" sz="2000" b="1" dirty="0"/>
              <a:t> </a:t>
            </a:r>
            <a:r>
              <a:rPr lang="ru-RU" sz="2000" b="1" dirty="0" err="1"/>
              <a:t>прогнози</a:t>
            </a:r>
            <a:r>
              <a:rPr lang="ru-RU" sz="2000" b="1" dirty="0"/>
              <a:t> </a:t>
            </a:r>
            <a:r>
              <a:rPr lang="ru-RU" sz="2000" b="1" dirty="0" err="1"/>
              <a:t>класифікують</a:t>
            </a:r>
            <a:r>
              <a:rPr lang="ru-RU" sz="2000" b="1" dirty="0"/>
              <a:t> </a:t>
            </a:r>
            <a:r>
              <a:rPr lang="ru-RU" sz="2000" b="1" dirty="0" smtClean="0"/>
              <a:t>на:</a:t>
            </a:r>
          </a:p>
          <a:p>
            <a:r>
              <a:rPr lang="ru-RU" sz="2000" dirty="0" err="1" smtClean="0"/>
              <a:t>оперативні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короткострокові</a:t>
            </a:r>
            <a:r>
              <a:rPr lang="ru-RU" sz="2000" dirty="0"/>
              <a:t>, </a:t>
            </a:r>
            <a:endParaRPr lang="ru-RU" sz="2000" dirty="0" smtClean="0"/>
          </a:p>
          <a:p>
            <a:r>
              <a:rPr lang="ru-RU" sz="2000" dirty="0" err="1" smtClean="0"/>
              <a:t>середньострокові</a:t>
            </a:r>
            <a:endParaRPr lang="ru-RU" sz="2000" dirty="0" smtClean="0"/>
          </a:p>
          <a:p>
            <a:r>
              <a:rPr lang="ru-RU" sz="2000" dirty="0" err="1" smtClean="0"/>
              <a:t>довгострокові</a:t>
            </a:r>
            <a:r>
              <a:rPr lang="ru-RU" sz="2000" dirty="0"/>
              <a:t>. </a:t>
            </a:r>
            <a:endParaRPr lang="ru-RU" sz="2000" dirty="0" smtClean="0"/>
          </a:p>
          <a:p>
            <a:pPr marL="68580" indent="0">
              <a:buNone/>
            </a:pPr>
            <a:endParaRPr lang="ru-RU" sz="2000" dirty="0"/>
          </a:p>
          <a:p>
            <a:pPr marL="68580" indent="0" algn="just">
              <a:buNone/>
            </a:pPr>
            <a:r>
              <a:rPr lang="ru-RU" sz="2000" dirty="0" smtClean="0"/>
              <a:t>У </a:t>
            </a:r>
            <a:r>
              <a:rPr lang="ru-RU" sz="2000" dirty="0" err="1"/>
              <a:t>соціально-економічних</a:t>
            </a:r>
            <a:r>
              <a:rPr lang="ru-RU" sz="2000" dirty="0"/>
              <a:t> прогнозах </a:t>
            </a:r>
            <a:r>
              <a:rPr lang="ru-RU" sz="2000" dirty="0" err="1"/>
              <a:t>встановлений</a:t>
            </a:r>
            <a:r>
              <a:rPr lang="ru-RU" sz="2000" dirty="0"/>
              <a:t> </a:t>
            </a:r>
            <a:r>
              <a:rPr lang="ru-RU" sz="2000" dirty="0" err="1"/>
              <a:t>такий</a:t>
            </a:r>
            <a:r>
              <a:rPr lang="ru-RU" sz="2000" dirty="0"/>
              <a:t> </a:t>
            </a:r>
            <a:r>
              <a:rPr lang="ru-RU" sz="2000" dirty="0" err="1"/>
              <a:t>часовий</a:t>
            </a:r>
            <a:r>
              <a:rPr lang="ru-RU" sz="2000" dirty="0"/>
              <a:t> масштаб: </a:t>
            </a:r>
            <a:r>
              <a:rPr lang="ru-RU" sz="2000" dirty="0" err="1"/>
              <a:t>оперативні</a:t>
            </a:r>
            <a:r>
              <a:rPr lang="ru-RU" sz="2000" dirty="0"/>
              <a:t> </a:t>
            </a:r>
            <a:r>
              <a:rPr lang="ru-RU" sz="2000" dirty="0" err="1"/>
              <a:t>прогнози</a:t>
            </a:r>
            <a:r>
              <a:rPr lang="ru-RU" sz="2000" dirty="0"/>
              <a:t> — до одного </a:t>
            </a:r>
            <a:r>
              <a:rPr lang="ru-RU" sz="2000" dirty="0" err="1"/>
              <a:t>місяця</a:t>
            </a:r>
            <a:r>
              <a:rPr lang="ru-RU" sz="2000" dirty="0"/>
              <a:t>, </a:t>
            </a:r>
            <a:r>
              <a:rPr lang="ru-RU" sz="2000" dirty="0" err="1"/>
              <a:t>короткострокові</a:t>
            </a:r>
            <a:r>
              <a:rPr lang="ru-RU" sz="2000" dirty="0"/>
              <a:t> — до одного року, </a:t>
            </a:r>
            <a:r>
              <a:rPr lang="ru-RU" sz="2000" dirty="0" err="1"/>
              <a:t>середньострокові</a:t>
            </a:r>
            <a:r>
              <a:rPr lang="ru-RU" sz="2000" dirty="0"/>
              <a:t> — на </a:t>
            </a:r>
            <a:r>
              <a:rPr lang="ru-RU" sz="2000" dirty="0" err="1"/>
              <a:t>кілька</a:t>
            </a:r>
            <a:r>
              <a:rPr lang="ru-RU" sz="2000" dirty="0"/>
              <a:t> </a:t>
            </a:r>
            <a:r>
              <a:rPr lang="ru-RU" sz="2000" dirty="0" err="1"/>
              <a:t>років</a:t>
            </a:r>
            <a:r>
              <a:rPr lang="ru-RU" sz="2000" dirty="0"/>
              <a:t> і </a:t>
            </a:r>
            <a:r>
              <a:rPr lang="ru-RU" sz="2000" dirty="0" err="1"/>
              <a:t>довгострокові</a:t>
            </a:r>
            <a:r>
              <a:rPr lang="ru-RU" sz="2000" dirty="0"/>
              <a:t> — на </a:t>
            </a:r>
            <a:r>
              <a:rPr lang="ru-RU" sz="2000" dirty="0" err="1"/>
              <a:t>період</a:t>
            </a:r>
            <a:r>
              <a:rPr lang="ru-RU" sz="2000" dirty="0"/>
              <a:t> </a:t>
            </a:r>
            <a:r>
              <a:rPr lang="ru-RU" sz="2000" dirty="0" err="1"/>
              <a:t>понад</a:t>
            </a:r>
            <a:r>
              <a:rPr lang="ru-RU" sz="2000" dirty="0"/>
              <a:t> </a:t>
            </a:r>
            <a:r>
              <a:rPr lang="ru-RU" sz="2000" dirty="0" err="1"/>
              <a:t>п'яти</a:t>
            </a:r>
            <a:r>
              <a:rPr lang="ru-RU" sz="2000" dirty="0"/>
              <a:t> і </a:t>
            </a:r>
            <a:r>
              <a:rPr lang="ru-RU" sz="2000" dirty="0" err="1"/>
              <a:t>приблизно</a:t>
            </a:r>
            <a:r>
              <a:rPr lang="ru-RU" sz="2000" dirty="0"/>
              <a:t> до 15—20 </a:t>
            </a:r>
            <a:r>
              <a:rPr lang="ru-RU" sz="2000" dirty="0" err="1"/>
              <a:t>років</a:t>
            </a:r>
            <a:r>
              <a:rPr lang="ru-RU" sz="2000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966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992888" cy="5256584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uk-UA" dirty="0"/>
              <a:t>Прогнози економічного та соціального розвитку України розробляються на </a:t>
            </a:r>
            <a:r>
              <a:rPr lang="uk-UA" dirty="0" smtClean="0"/>
              <a:t>далеко строкову</a:t>
            </a:r>
            <a:r>
              <a:rPr lang="uk-UA" dirty="0"/>
              <a:t>, довгострокову, середньострокову й короткострокову перспективи. Вони здійснюються, виходячи з аналізу демографічної ситуації, науково-технічного потенціалу</a:t>
            </a:r>
            <a:r>
              <a:rPr lang="uk-UA" dirty="0" smtClean="0"/>
              <a:t>, </a:t>
            </a:r>
            <a:r>
              <a:rPr lang="uk-UA" dirty="0"/>
              <a:t>зовнішньоекономічного становища України, наявності природних ресурсів, соціальної структури суспільства, а також прийнятої стратегії економічного розвитку. Прогнози розробляються в кількох варіантах з урахуванням можливого впливу внутрішніх і зовнішніх політичних, економічних та інших факторів.</a:t>
            </a:r>
          </a:p>
        </p:txBody>
      </p:sp>
    </p:spTree>
    <p:extLst>
      <p:ext uri="{BB962C8B-B14F-4D97-AF65-F5344CB8AC3E}">
        <p14:creationId xmlns:p14="http://schemas.microsoft.com/office/powerpoint/2010/main" val="21997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704856" cy="4907632"/>
          </a:xfrm>
        </p:spPr>
        <p:txBody>
          <a:bodyPr>
            <a:noAutofit/>
          </a:bodyPr>
          <a:lstStyle/>
          <a:p>
            <a:r>
              <a:rPr lang="uk-UA" dirty="0"/>
              <a:t>Сутність прогнозування. </a:t>
            </a:r>
            <a:endParaRPr lang="uk-UA" dirty="0" smtClean="0"/>
          </a:p>
          <a:p>
            <a:pPr marL="68580" indent="0" algn="just">
              <a:buNone/>
            </a:pPr>
            <a:r>
              <a:rPr lang="uk-UA" b="1" dirty="0" smtClean="0"/>
              <a:t>Прогнозування </a:t>
            </a:r>
            <a:r>
              <a:rPr lang="uk-UA" dirty="0"/>
              <a:t>— це отримання інформації про майбутнє; це передбачення, яке базується на спеціальному науковому </a:t>
            </a:r>
            <a:r>
              <a:rPr lang="uk-UA" dirty="0" smtClean="0"/>
              <a:t>дослідженні;</a:t>
            </a:r>
            <a:r>
              <a:rPr lang="uk-UA" dirty="0"/>
              <a:t> </a:t>
            </a:r>
            <a:r>
              <a:rPr lang="uk-UA" dirty="0" smtClean="0"/>
              <a:t>це </a:t>
            </a:r>
            <a:r>
              <a:rPr lang="uk-UA" dirty="0"/>
              <a:t>передбачення, яке поділяється на наукове і ненаукове (інтуїтивне, </a:t>
            </a:r>
            <a:r>
              <a:rPr lang="uk-UA" dirty="0" smtClean="0"/>
              <a:t>повсякденне).</a:t>
            </a:r>
            <a:endParaRPr lang="uk-UA" dirty="0"/>
          </a:p>
          <a:p>
            <a:pPr algn="just"/>
            <a:r>
              <a:rPr lang="uk-UA" dirty="0"/>
              <a:t>Наукове передбачення базується на знаннях закономірностей розвитку природи, суспільства та мислення; інтуїтивне — на передчуттях людини; повсякденне — на так званому життєвому досвіді, пов'язаному з аналогіями, прикметами </a:t>
            </a:r>
            <a:r>
              <a:rPr lang="uk-UA" dirty="0" smtClean="0"/>
              <a:t>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558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992888" cy="4907632"/>
          </a:xfrm>
        </p:spPr>
        <p:txBody>
          <a:bodyPr>
            <a:noAutofit/>
          </a:bodyPr>
          <a:lstStyle/>
          <a:p>
            <a:r>
              <a:rPr lang="uk-UA" b="1" dirty="0"/>
              <a:t>Прогнозування </a:t>
            </a:r>
            <a:r>
              <a:rPr lang="uk-UA" dirty="0"/>
              <a:t>— це наукове, </a:t>
            </a:r>
            <a:r>
              <a:rPr lang="uk-UA" dirty="0" smtClean="0"/>
              <a:t>обґрунтоване </a:t>
            </a:r>
            <a:r>
              <a:rPr lang="uk-UA" dirty="0"/>
              <a:t>системою встановлених причинно-наслідкових зв'язків і закономірностей виявлення стану та вірогідних шляхів розвитку явищ і процесів. Прогнозування передбачає оцінку показників, які характеризують ці явища в майбутньому.</a:t>
            </a:r>
          </a:p>
          <a:p>
            <a:r>
              <a:rPr lang="uk-UA" b="1" dirty="0"/>
              <a:t>Економічне прогнозування </a:t>
            </a:r>
            <a:r>
              <a:rPr lang="uk-UA" dirty="0"/>
              <a:t>- це процес розробки економічних прогнозів. Він </a:t>
            </a:r>
            <a:r>
              <a:rPr lang="uk-UA" dirty="0" smtClean="0"/>
              <a:t>ґрунтується </a:t>
            </a:r>
            <a:r>
              <a:rPr lang="uk-UA" dirty="0"/>
              <a:t>на вивченні закономірностей розвитку різних економічних явищ і процесів, виявляє найбільш ймовірні та альтернативні шляхи їх розвитку і дає базу для вибору та </a:t>
            </a:r>
            <a:r>
              <a:rPr lang="uk-UA" dirty="0" smtClean="0"/>
              <a:t>обґрунтування </a:t>
            </a:r>
            <a:r>
              <a:rPr lang="uk-UA" dirty="0"/>
              <a:t>економічної політики на перспективу.</a:t>
            </a:r>
          </a:p>
        </p:txBody>
      </p:sp>
    </p:spTree>
    <p:extLst>
      <p:ext uri="{BB962C8B-B14F-4D97-AF65-F5344CB8AC3E}">
        <p14:creationId xmlns:p14="http://schemas.microsoft.com/office/powerpoint/2010/main" val="264494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7992888" cy="5184576"/>
          </a:xfrm>
        </p:spPr>
        <p:txBody>
          <a:bodyPr>
            <a:noAutofit/>
          </a:bodyPr>
          <a:lstStyle/>
          <a:p>
            <a:pPr algn="just"/>
            <a:r>
              <a:rPr lang="uk-UA" b="1" dirty="0"/>
              <a:t>Об'єктом прогнозування </a:t>
            </a:r>
            <a:r>
              <a:rPr lang="uk-UA" dirty="0"/>
              <a:t>є економічні, соціальні, науково-технічні та інші явища й процеси в економіці країни, її галузях і комплексах. </a:t>
            </a:r>
            <a:endParaRPr lang="uk-UA" dirty="0" smtClean="0"/>
          </a:p>
          <a:p>
            <a:pPr algn="just"/>
            <a:r>
              <a:rPr lang="uk-UA" b="1" dirty="0" smtClean="0"/>
              <a:t>Предметом</a:t>
            </a:r>
            <a:r>
              <a:rPr lang="uk-UA" dirty="0" smtClean="0"/>
              <a:t> </a:t>
            </a:r>
            <a:r>
              <a:rPr lang="uk-UA" dirty="0"/>
              <a:t>економічного прогнозування є якісні та кількісні зміни, які відбуваються в економіці під впливом сукупних або окремих факторів у межах періоду, що прогнозується</a:t>
            </a:r>
            <a:r>
              <a:rPr lang="uk-UA" dirty="0" smtClean="0"/>
              <a:t>.</a:t>
            </a:r>
          </a:p>
          <a:p>
            <a:pPr algn="just"/>
            <a:r>
              <a:rPr lang="uk-UA" b="1" dirty="0"/>
              <a:t>Суб'єктом</a:t>
            </a:r>
            <a:r>
              <a:rPr lang="uk-UA" dirty="0"/>
              <a:t> прогнозування виступає держава в особі державних органів управління певного ієрархічного рівня, економічні служби органів місцевого самоврядування, а також економічні служби підприємств та організацій різних форм власності.</a:t>
            </a:r>
          </a:p>
        </p:txBody>
      </p:sp>
    </p:spTree>
    <p:extLst>
      <p:ext uri="{BB962C8B-B14F-4D97-AF65-F5344CB8AC3E}">
        <p14:creationId xmlns:p14="http://schemas.microsoft.com/office/powerpoint/2010/main" val="312919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323</TotalTime>
  <Words>1402</Words>
  <Application>Microsoft Office PowerPoint</Application>
  <PresentationFormat>Экран (4:3)</PresentationFormat>
  <Paragraphs>83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Остин</vt:lpstr>
      <vt:lpstr>Формула</vt:lpstr>
      <vt:lpstr>Тема: Короткострокове прогнозування. Методи ковзного середнього та експоненційного згладжування</vt:lpstr>
      <vt:lpstr>Сутність поняття "прогноз"</vt:lpstr>
      <vt:lpstr>Презентация PowerPoint</vt:lpstr>
      <vt:lpstr>Класифікація прогнозів</vt:lpstr>
      <vt:lpstr>Класифікація прогнозів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userlocal</dc:creator>
  <cp:lastModifiedBy>userlocal</cp:lastModifiedBy>
  <cp:revision>62</cp:revision>
  <dcterms:created xsi:type="dcterms:W3CDTF">2020-02-27T09:24:12Z</dcterms:created>
  <dcterms:modified xsi:type="dcterms:W3CDTF">2020-11-09T13:03:41Z</dcterms:modified>
</cp:coreProperties>
</file>