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4" r:id="rId5"/>
    <p:sldId id="259" r:id="rId6"/>
    <p:sldId id="260" r:id="rId7"/>
    <p:sldId id="263" r:id="rId8"/>
    <p:sldId id="261" r:id="rId9"/>
    <p:sldId id="265" r:id="rId10"/>
    <p:sldId id="262" r:id="rId11"/>
    <p:sldId id="266" r:id="rId12"/>
    <p:sldId id="267" r:id="rId13"/>
    <p:sldId id="302" r:id="rId14"/>
    <p:sldId id="268" r:id="rId15"/>
    <p:sldId id="269" r:id="rId16"/>
    <p:sldId id="270" r:id="rId17"/>
    <p:sldId id="271" r:id="rId18"/>
    <p:sldId id="273" r:id="rId19"/>
    <p:sldId id="272" r:id="rId20"/>
    <p:sldId id="300" r:id="rId21"/>
    <p:sldId id="275" r:id="rId22"/>
    <p:sldId id="301" r:id="rId23"/>
    <p:sldId id="274" r:id="rId24"/>
    <p:sldId id="305" r:id="rId25"/>
    <p:sldId id="307" r:id="rId26"/>
    <p:sldId id="306" r:id="rId27"/>
    <p:sldId id="308" r:id="rId28"/>
    <p:sldId id="309" r:id="rId29"/>
    <p:sldId id="289" r:id="rId30"/>
    <p:sldId id="290" r:id="rId31"/>
    <p:sldId id="291" r:id="rId32"/>
    <p:sldId id="292" r:id="rId33"/>
    <p:sldId id="295" r:id="rId34"/>
    <p:sldId id="294" r:id="rId35"/>
    <p:sldId id="296" r:id="rId36"/>
    <p:sldId id="298" r:id="rId37"/>
    <p:sldId id="297" r:id="rId38"/>
    <p:sldId id="276" r:id="rId39"/>
    <p:sldId id="277" r:id="rId40"/>
    <p:sldId id="278" r:id="rId41"/>
    <p:sldId id="279" r:id="rId42"/>
    <p:sldId id="281" r:id="rId43"/>
    <p:sldId id="310" r:id="rId44"/>
    <p:sldId id="311" r:id="rId45"/>
    <p:sldId id="303" r:id="rId46"/>
    <p:sldId id="312" r:id="rId47"/>
    <p:sldId id="313" r:id="rId48"/>
    <p:sldId id="30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320" autoAdjust="0"/>
  </p:normalViewPr>
  <p:slideViewPr>
    <p:cSldViewPr snapToGrid="0">
      <p:cViewPr>
        <p:scale>
          <a:sx n="96" d="100"/>
          <a:sy n="96" d="100"/>
        </p:scale>
        <p:origin x="168"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408395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87C74E-3D18-44FD-8A5D-083930655F97}" type="datetimeFigureOut">
              <a:rPr lang="ru-RU" smtClean="0"/>
              <a:t>01.09.2024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32536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58203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6458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3614141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3697394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302424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1683122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1310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171999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388700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87C74E-3D18-44FD-8A5D-083930655F97}" type="datetimeFigureOut">
              <a:rPr lang="ru-RU" smtClean="0"/>
              <a:t>01.09.2024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32665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87C74E-3D18-44FD-8A5D-083930655F97}" type="datetimeFigureOut">
              <a:rPr lang="ru-RU" smtClean="0"/>
              <a:t>01.09.2024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2571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427753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60015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C987C74E-3D18-44FD-8A5D-083930655F97}" type="datetimeFigureOut">
              <a:rPr lang="ru-RU" smtClean="0"/>
              <a:t>01.09.2024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206766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87C74E-3D18-44FD-8A5D-083930655F97}" type="datetimeFigureOut">
              <a:rPr lang="ru-RU" smtClean="0"/>
              <a:t>01.09.2024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061B0B-8955-40F9-846B-BD7A1D59A194}" type="slidenum">
              <a:rPr lang="ru-RU" smtClean="0"/>
              <a:t>‹#›</a:t>
            </a:fld>
            <a:endParaRPr lang="ru-RU"/>
          </a:p>
        </p:txBody>
      </p:sp>
    </p:spTree>
    <p:extLst>
      <p:ext uri="{BB962C8B-B14F-4D97-AF65-F5344CB8AC3E}">
        <p14:creationId xmlns:p14="http://schemas.microsoft.com/office/powerpoint/2010/main" val="164047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987C74E-3D18-44FD-8A5D-083930655F97}" type="datetimeFigureOut">
              <a:rPr lang="ru-RU" smtClean="0"/>
              <a:t>01.09.2024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061B0B-8955-40F9-846B-BD7A1D59A194}" type="slidenum">
              <a:rPr lang="ru-RU" smtClean="0"/>
              <a:t>‹#›</a:t>
            </a:fld>
            <a:endParaRPr lang="ru-RU"/>
          </a:p>
        </p:txBody>
      </p:sp>
    </p:spTree>
    <p:extLst>
      <p:ext uri="{BB962C8B-B14F-4D97-AF65-F5344CB8AC3E}">
        <p14:creationId xmlns:p14="http://schemas.microsoft.com/office/powerpoint/2010/main" val="112881184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glavcom.ua/news/kilkist-zhertv-religiynogo-konfliktu-u-myanmi-perevishchila-tisyachu-osib-435005.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6AB52-EB75-EAC9-8FC9-80A0A383D1E3}"/>
              </a:ext>
            </a:extLst>
          </p:cNvPr>
          <p:cNvSpPr>
            <a:spLocks noGrp="1"/>
          </p:cNvSpPr>
          <p:nvPr>
            <p:ph type="ctrTitle"/>
          </p:nvPr>
        </p:nvSpPr>
        <p:spPr>
          <a:xfrm>
            <a:off x="0" y="2"/>
            <a:ext cx="12192000" cy="1717962"/>
          </a:xfrm>
        </p:spPr>
        <p:txBody>
          <a:bodyPr/>
          <a:lstStyle/>
          <a:p>
            <a:pPr algn="ctr"/>
            <a:r>
              <a:rPr lang="uk-UA" sz="5400" b="1" dirty="0">
                <a:solidFill>
                  <a:srgbClr val="FF0000"/>
                </a:solidFill>
                <a:highlight>
                  <a:srgbClr val="FFFF00"/>
                </a:highlight>
              </a:rPr>
              <a:t>Лекція 1. Релігійна ситуація в ісламських країнах АТР</a:t>
            </a:r>
          </a:p>
        </p:txBody>
      </p:sp>
      <p:sp>
        <p:nvSpPr>
          <p:cNvPr id="3" name="Подзаголовок 2">
            <a:extLst>
              <a:ext uri="{FF2B5EF4-FFF2-40B4-BE49-F238E27FC236}">
                <a16:creationId xmlns:a16="http://schemas.microsoft.com/office/drawing/2014/main" id="{06FE4249-90B9-B941-3C55-84BB3DBF353B}"/>
              </a:ext>
            </a:extLst>
          </p:cNvPr>
          <p:cNvSpPr>
            <a:spLocks noGrp="1"/>
          </p:cNvSpPr>
          <p:nvPr>
            <p:ph type="subTitle" idx="1"/>
          </p:nvPr>
        </p:nvSpPr>
        <p:spPr>
          <a:xfrm>
            <a:off x="0" y="1828800"/>
            <a:ext cx="12192000" cy="5029200"/>
          </a:xfrm>
        </p:spPr>
        <p:txBody>
          <a:bodyPr/>
          <a:lstStyle/>
          <a:p>
            <a:pPr algn="ctr"/>
            <a:r>
              <a:rPr lang="uk-UA" sz="3200" b="1" dirty="0">
                <a:solidFill>
                  <a:srgbClr val="FF0000"/>
                </a:solidFill>
                <a:highlight>
                  <a:srgbClr val="00FF00"/>
                </a:highlight>
              </a:rPr>
              <a:t>Питання для обговорення:</a:t>
            </a:r>
          </a:p>
          <a:p>
            <a:pPr algn="ctr"/>
            <a:r>
              <a:rPr lang="uk-UA" sz="3200" b="1" dirty="0">
                <a:solidFill>
                  <a:srgbClr val="FF0000"/>
                </a:solidFill>
                <a:highlight>
                  <a:srgbClr val="00FFFF"/>
                </a:highlight>
              </a:rPr>
              <a:t>1.	Доля прибічників ісламу та інших релігій, їх етнічний склад і розміщення по території країн АТР. </a:t>
            </a:r>
          </a:p>
          <a:p>
            <a:pPr algn="ctr"/>
            <a:r>
              <a:rPr lang="uk-UA" sz="3200" b="1" dirty="0">
                <a:solidFill>
                  <a:srgbClr val="FF0000"/>
                </a:solidFill>
                <a:highlight>
                  <a:srgbClr val="00FFFF"/>
                </a:highlight>
              </a:rPr>
              <a:t>2.	Особливості ісламізації Азійсько-Тихоокеанського регіону і проникнення до нього інших вірувань. </a:t>
            </a:r>
          </a:p>
          <a:p>
            <a:pPr algn="ctr"/>
            <a:r>
              <a:rPr lang="uk-UA" sz="3200" b="1" dirty="0">
                <a:solidFill>
                  <a:srgbClr val="FF0000"/>
                </a:solidFill>
                <a:highlight>
                  <a:srgbClr val="00FFFF"/>
                </a:highlight>
              </a:rPr>
              <a:t>3.	Взаємовідносини ісламу з автохтонними віруваннями і конфесіями.</a:t>
            </a:r>
          </a:p>
          <a:p>
            <a:endParaRPr lang="ru-RU" dirty="0"/>
          </a:p>
        </p:txBody>
      </p:sp>
    </p:spTree>
    <p:extLst>
      <p:ext uri="{BB962C8B-B14F-4D97-AF65-F5344CB8AC3E}">
        <p14:creationId xmlns:p14="http://schemas.microsoft.com/office/powerpoint/2010/main" val="22601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6" name="Объект 5">
            <a:extLst>
              <a:ext uri="{FF2B5EF4-FFF2-40B4-BE49-F238E27FC236}">
                <a16:creationId xmlns:a16="http://schemas.microsoft.com/office/drawing/2014/main" id="{8D4AE3AF-090E-03F6-E753-D22D27020371}"/>
              </a:ext>
            </a:extLst>
          </p:cNvPr>
          <p:cNvSpPr>
            <a:spLocks noGrp="1"/>
          </p:cNvSpPr>
          <p:nvPr>
            <p:ph idx="1"/>
          </p:nvPr>
        </p:nvSpPr>
        <p:spPr/>
        <p:txBody>
          <a:bodyPr/>
          <a:lstStyle/>
          <a:p>
            <a:endParaRPr lang="ru-RU" dirty="0"/>
          </a:p>
        </p:txBody>
      </p:sp>
      <p:pic>
        <p:nvPicPr>
          <p:cNvPr id="5" name="Рисунок 4">
            <a:extLst>
              <a:ext uri="{FF2B5EF4-FFF2-40B4-BE49-F238E27FC236}">
                <a16:creationId xmlns:a16="http://schemas.microsoft.com/office/drawing/2014/main" id="{843404FE-2D35-B802-3EA5-F56D35254572}"/>
              </a:ext>
            </a:extLst>
          </p:cNvPr>
          <p:cNvPicPr>
            <a:picLocks noChangeAspect="1"/>
          </p:cNvPicPr>
          <p:nvPr/>
        </p:nvPicPr>
        <p:blipFill>
          <a:blip r:embed="rId2"/>
          <a:stretch>
            <a:fillRect/>
          </a:stretch>
        </p:blipFill>
        <p:spPr>
          <a:xfrm>
            <a:off x="2890982" y="1193227"/>
            <a:ext cx="7333673" cy="5640184"/>
          </a:xfrm>
          <a:prstGeom prst="rect">
            <a:avLst/>
          </a:prstGeom>
        </p:spPr>
      </p:pic>
    </p:spTree>
    <p:extLst>
      <p:ext uri="{BB962C8B-B14F-4D97-AF65-F5344CB8AC3E}">
        <p14:creationId xmlns:p14="http://schemas.microsoft.com/office/powerpoint/2010/main" val="384198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2"/>
            <a:ext cx="12191999" cy="5694218"/>
          </a:xfrm>
        </p:spPr>
        <p:txBody>
          <a:bodyPr>
            <a:normAutofit/>
          </a:bodyPr>
          <a:lstStyle/>
          <a:p>
            <a:pPr algn="just"/>
            <a:r>
              <a:rPr lang="uk-UA" sz="3400" b="1" dirty="0"/>
              <a:t>Азія є частиною світу, де зародилися всі найбільші релігії земної кулі: іудаїзм, зороастризм, християнство, іслам, індуїзм, сикхізм, буддизм, джайнізм, даосизм, конфуціанство, синтоїзм. Однак доля цих релігій була різною. </a:t>
            </a:r>
            <a:endParaRPr lang="en-US" sz="3400" b="1" dirty="0"/>
          </a:p>
          <a:p>
            <a:pPr algn="just"/>
            <a:r>
              <a:rPr lang="uk-UA" sz="3400" b="1" dirty="0"/>
              <a:t>Одні з них широко поширилися й в інших частинах світу (християнство, іслам, іудаїзм), інші ж залишилися в основному азіатськими релігіями (зороастризм, сикхізм, буддизм, джайнізм, даосизм, конфуціанство, синтоїзм).</a:t>
            </a:r>
          </a:p>
        </p:txBody>
      </p:sp>
    </p:spTree>
    <p:extLst>
      <p:ext uri="{BB962C8B-B14F-4D97-AF65-F5344CB8AC3E}">
        <p14:creationId xmlns:p14="http://schemas.microsoft.com/office/powerpoint/2010/main" val="119436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2"/>
            <a:ext cx="12191999" cy="5694218"/>
          </a:xfrm>
        </p:spPr>
        <p:txBody>
          <a:bodyPr>
            <a:normAutofit lnSpcReduction="10000"/>
          </a:bodyPr>
          <a:lstStyle/>
          <a:p>
            <a:pPr algn="just"/>
            <a:r>
              <a:rPr lang="uk-UA" sz="3500" b="1" dirty="0"/>
              <a:t>У </a:t>
            </a:r>
            <a:r>
              <a:rPr lang="uk-UA" sz="3500" b="1" i="1" u="sng" dirty="0"/>
              <a:t>Південно-Східній Азії</a:t>
            </a:r>
            <a:r>
              <a:rPr lang="uk-UA" sz="3500" b="1" dirty="0"/>
              <a:t> </a:t>
            </a:r>
            <a:r>
              <a:rPr lang="en-US" sz="3500" b="1" dirty="0"/>
              <a:t>(</a:t>
            </a:r>
            <a:r>
              <a:rPr lang="uk-UA" sz="3500" b="1" dirty="0"/>
              <a:t>як частини АТР) звичайно виділяють два підрайони. У першому з них, що включає півострів Індокитай без Малакки, серед віруючих переважає буддизм у формі </a:t>
            </a:r>
            <a:r>
              <a:rPr lang="uk-UA" sz="3500" b="1" dirty="0" err="1"/>
              <a:t>тхеравади</a:t>
            </a:r>
            <a:r>
              <a:rPr lang="uk-UA" sz="3500" b="1" dirty="0"/>
              <a:t> (Бірма, Таїланд, Лаос, </a:t>
            </a:r>
            <a:r>
              <a:rPr lang="uk-UA" sz="3500" b="1" dirty="0" err="1"/>
              <a:t>Кампучія</a:t>
            </a:r>
            <a:r>
              <a:rPr lang="uk-UA" sz="3500" b="1" dirty="0"/>
              <a:t>) або </a:t>
            </a:r>
            <a:r>
              <a:rPr lang="uk-UA" sz="3500" b="1" dirty="0" err="1"/>
              <a:t>махаяни</a:t>
            </a:r>
            <a:r>
              <a:rPr lang="uk-UA" sz="3500" b="1" dirty="0"/>
              <a:t> (В’єтнам). </a:t>
            </a:r>
            <a:endParaRPr lang="en-US" sz="3500" b="1" dirty="0"/>
          </a:p>
          <a:p>
            <a:pPr algn="just"/>
            <a:r>
              <a:rPr lang="uk-UA" sz="3500" b="1" dirty="0"/>
              <a:t>У другому, що охоплює Малаккський півострів і Малайський архіпелаг (Індонезію), поширені головним чином дві релігії: </a:t>
            </a:r>
            <a:r>
              <a:rPr lang="uk-UA" sz="3500" b="1" dirty="0">
                <a:solidFill>
                  <a:srgbClr val="FF0000"/>
                </a:solidFill>
                <a:highlight>
                  <a:srgbClr val="FFFF00"/>
                </a:highlight>
              </a:rPr>
              <a:t>у Федерації Малайзії, Індонезії, Брунеї - іслам, на Філіппінах - християнство</a:t>
            </a:r>
            <a:r>
              <a:rPr lang="uk-UA" sz="3500" b="1" dirty="0"/>
              <a:t>.</a:t>
            </a:r>
          </a:p>
        </p:txBody>
      </p:sp>
    </p:spTree>
    <p:extLst>
      <p:ext uri="{BB962C8B-B14F-4D97-AF65-F5344CB8AC3E}">
        <p14:creationId xmlns:p14="http://schemas.microsoft.com/office/powerpoint/2010/main" val="328383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pic>
        <p:nvPicPr>
          <p:cNvPr id="4" name="Объект 3">
            <a:extLst>
              <a:ext uri="{FF2B5EF4-FFF2-40B4-BE49-F238E27FC236}">
                <a16:creationId xmlns:a16="http://schemas.microsoft.com/office/drawing/2014/main" id="{78F6CD6B-66ED-24CB-B162-B921F67D711B}"/>
              </a:ext>
            </a:extLst>
          </p:cNvPr>
          <p:cNvPicPr>
            <a:picLocks noGrp="1" noChangeAspect="1"/>
          </p:cNvPicPr>
          <p:nvPr>
            <p:ph idx="1"/>
          </p:nvPr>
        </p:nvPicPr>
        <p:blipFill>
          <a:blip r:embed="rId2"/>
          <a:stretch>
            <a:fillRect/>
          </a:stretch>
        </p:blipFill>
        <p:spPr>
          <a:xfrm>
            <a:off x="2844800" y="1163782"/>
            <a:ext cx="6524869" cy="5674532"/>
          </a:xfrm>
          <a:prstGeom prst="rect">
            <a:avLst/>
          </a:prstGeom>
        </p:spPr>
      </p:pic>
    </p:spTree>
    <p:extLst>
      <p:ext uri="{BB962C8B-B14F-4D97-AF65-F5344CB8AC3E}">
        <p14:creationId xmlns:p14="http://schemas.microsoft.com/office/powerpoint/2010/main" val="375455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2"/>
            <a:ext cx="12191999" cy="5694218"/>
          </a:xfrm>
        </p:spPr>
        <p:txBody>
          <a:bodyPr>
            <a:noAutofit/>
          </a:bodyPr>
          <a:lstStyle/>
          <a:p>
            <a:pPr algn="just"/>
            <a:r>
              <a:rPr lang="uk-UA" sz="2500" b="1" dirty="0"/>
              <a:t>Більшість </a:t>
            </a:r>
            <a:r>
              <a:rPr lang="uk-UA" sz="2500" b="1" dirty="0">
                <a:solidFill>
                  <a:srgbClr val="FF0000"/>
                </a:solidFill>
                <a:highlight>
                  <a:srgbClr val="FFFF00"/>
                </a:highlight>
              </a:rPr>
              <a:t>індонезійців</a:t>
            </a:r>
            <a:r>
              <a:rPr lang="uk-UA" sz="2500" b="1" dirty="0"/>
              <a:t> сповідують іслам, до якого часто домішують елементи індуїзму, буддизму та місцевих язичницьких релігій. Прихильники індуїзму живуть переважно на Балі, а християни розсіяні по всій країні. Дві третини з усього християнського населення Індонезії — протестанти, інші переважно римські католики. Також тут багато буддистів та конфуціанців. У віддалених областях дуже поширені родові релігії.</a:t>
            </a:r>
          </a:p>
          <a:p>
            <a:pPr algn="just"/>
            <a:r>
              <a:rPr lang="uk-UA" sz="2500" b="1" dirty="0"/>
              <a:t>Згідно перепису 2000 року, доля мусульман складала 86,1%, протестантів — 5,7%, католиків — 3%, індуїстів — 1,8%, буддистів і прибічників інших релігій — 3,4%.</a:t>
            </a:r>
          </a:p>
          <a:p>
            <a:pPr algn="just"/>
            <a:r>
              <a:rPr lang="uk-UA" sz="2500" b="1" dirty="0"/>
              <a:t>Іслам найбільш суворо сповідують на західній Суматрі, Яві, південно-східному Калімантані та Малих </a:t>
            </a:r>
            <a:r>
              <a:rPr lang="uk-UA" sz="2500" b="1" dirty="0" err="1"/>
              <a:t>Зондських</a:t>
            </a:r>
            <a:r>
              <a:rPr lang="uk-UA" sz="2500" b="1" dirty="0"/>
              <a:t> Островах. В інших районах тільки одна третина із тих, хто вважають себе мусульманами, дотримуються всіх ритуалів.</a:t>
            </a:r>
          </a:p>
        </p:txBody>
      </p:sp>
    </p:spTree>
    <p:extLst>
      <p:ext uri="{BB962C8B-B14F-4D97-AF65-F5344CB8AC3E}">
        <p14:creationId xmlns:p14="http://schemas.microsoft.com/office/powerpoint/2010/main" val="8570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1" y="1163782"/>
            <a:ext cx="4729018" cy="5694218"/>
          </a:xfrm>
        </p:spPr>
        <p:txBody>
          <a:bodyPr>
            <a:noAutofit/>
          </a:bodyPr>
          <a:lstStyle/>
          <a:p>
            <a:pPr marL="0" indent="0" algn="just">
              <a:buNone/>
            </a:pPr>
            <a:r>
              <a:rPr lang="uk-UA" sz="2400" b="1" dirty="0">
                <a:solidFill>
                  <a:srgbClr val="FF0000"/>
                </a:solidFill>
                <a:highlight>
                  <a:srgbClr val="FFFF00"/>
                </a:highlight>
              </a:rPr>
              <a:t>Бруней</a:t>
            </a:r>
            <a:r>
              <a:rPr lang="uk-UA" sz="2400" b="1" dirty="0"/>
              <a:t>. Державною релігією є іслам, який сповідує 67% населення країни. 13% — буддисти, 10% — християни, 10% додержуються інших релігій, в тому числі місцевих вірувань. </a:t>
            </a:r>
          </a:p>
          <a:p>
            <a:pPr marL="0" indent="0" algn="just">
              <a:buNone/>
            </a:pPr>
            <a:r>
              <a:rPr lang="uk-UA" sz="2400" b="1" dirty="0"/>
              <a:t>За іншими даними, 83% населення складають мусульмани, 7% — буддисти, а менш як 4% — представники інших конфесій; решта не оголосили про свою конфесійну належність.</a:t>
            </a:r>
          </a:p>
        </p:txBody>
      </p:sp>
      <p:pic>
        <p:nvPicPr>
          <p:cNvPr id="5" name="Рисунок 4">
            <a:extLst>
              <a:ext uri="{FF2B5EF4-FFF2-40B4-BE49-F238E27FC236}">
                <a16:creationId xmlns:a16="http://schemas.microsoft.com/office/drawing/2014/main" id="{3BAED1BD-7530-33AB-711B-B905688B1513}"/>
              </a:ext>
            </a:extLst>
          </p:cNvPr>
          <p:cNvPicPr>
            <a:picLocks noChangeAspect="1"/>
          </p:cNvPicPr>
          <p:nvPr/>
        </p:nvPicPr>
        <p:blipFill>
          <a:blip r:embed="rId2"/>
          <a:stretch>
            <a:fillRect/>
          </a:stretch>
        </p:blipFill>
        <p:spPr>
          <a:xfrm>
            <a:off x="4729019" y="1784868"/>
            <a:ext cx="3656590" cy="3909350"/>
          </a:xfrm>
          <a:prstGeom prst="rect">
            <a:avLst/>
          </a:prstGeom>
        </p:spPr>
      </p:pic>
      <p:pic>
        <p:nvPicPr>
          <p:cNvPr id="6" name="Рисунок 5">
            <a:extLst>
              <a:ext uri="{FF2B5EF4-FFF2-40B4-BE49-F238E27FC236}">
                <a16:creationId xmlns:a16="http://schemas.microsoft.com/office/drawing/2014/main" id="{221161DD-FB33-E8E6-9B43-2FF6F592FBD0}"/>
              </a:ext>
            </a:extLst>
          </p:cNvPr>
          <p:cNvPicPr>
            <a:picLocks noChangeAspect="1"/>
          </p:cNvPicPr>
          <p:nvPr/>
        </p:nvPicPr>
        <p:blipFill>
          <a:blip r:embed="rId3"/>
          <a:stretch>
            <a:fillRect/>
          </a:stretch>
        </p:blipFill>
        <p:spPr>
          <a:xfrm>
            <a:off x="8630325" y="2293286"/>
            <a:ext cx="3453973" cy="4255295"/>
          </a:xfrm>
          <a:prstGeom prst="rect">
            <a:avLst/>
          </a:prstGeom>
        </p:spPr>
      </p:pic>
    </p:spTree>
    <p:extLst>
      <p:ext uri="{BB962C8B-B14F-4D97-AF65-F5344CB8AC3E}">
        <p14:creationId xmlns:p14="http://schemas.microsoft.com/office/powerpoint/2010/main" val="328259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2862626"/>
          </a:xfrm>
        </p:spPr>
        <p:txBody>
          <a:bodyPr>
            <a:normAutofit fontScale="85000" lnSpcReduction="10000"/>
          </a:bodyPr>
          <a:lstStyle/>
          <a:p>
            <a:pPr marL="0" indent="0" algn="just">
              <a:buNone/>
            </a:pPr>
            <a:r>
              <a:rPr lang="uk-UA" sz="3800" b="1" dirty="0">
                <a:highlight>
                  <a:srgbClr val="FF0000"/>
                </a:highlight>
              </a:rPr>
              <a:t>МАЛАЙЗІЯ</a:t>
            </a:r>
            <a:r>
              <a:rPr lang="uk-UA" sz="3800" b="1" dirty="0"/>
              <a:t>. За даними перепису населення 2020 року, 63,5% сповідує іслам; 18,7% буддизм; 9,1% - християнство; 6,1% - індуїзм; і 2,7%  мають іншу релігію або не мають інформації. Решта припадає на інші віросповідання, включаючи анімізм, народну релігію, сикхізм, Віру </a:t>
            </a:r>
            <a:r>
              <a:rPr lang="uk-UA" sz="3800" b="1" dirty="0" err="1"/>
              <a:t>Бахаї</a:t>
            </a:r>
            <a:r>
              <a:rPr lang="uk-UA" sz="3800" b="1" dirty="0"/>
              <a:t> та інші системи вірувань.</a:t>
            </a:r>
          </a:p>
          <a:p>
            <a:pPr marL="0" indent="0" algn="just">
              <a:buNone/>
            </a:pPr>
            <a:endParaRPr lang="uk-UA" b="1" dirty="0"/>
          </a:p>
        </p:txBody>
      </p:sp>
      <p:pic>
        <p:nvPicPr>
          <p:cNvPr id="4" name="Рисунок 3">
            <a:extLst>
              <a:ext uri="{FF2B5EF4-FFF2-40B4-BE49-F238E27FC236}">
                <a16:creationId xmlns:a16="http://schemas.microsoft.com/office/drawing/2014/main" id="{A77DD518-31A9-3593-3A01-1A8C277ABC2F}"/>
              </a:ext>
            </a:extLst>
          </p:cNvPr>
          <p:cNvPicPr>
            <a:picLocks noChangeAspect="1"/>
          </p:cNvPicPr>
          <p:nvPr/>
        </p:nvPicPr>
        <p:blipFill>
          <a:blip r:embed="rId2"/>
          <a:stretch>
            <a:fillRect/>
          </a:stretch>
        </p:blipFill>
        <p:spPr>
          <a:xfrm>
            <a:off x="7222836" y="4026410"/>
            <a:ext cx="4322618" cy="2584925"/>
          </a:xfrm>
          <a:prstGeom prst="rect">
            <a:avLst/>
          </a:prstGeom>
        </p:spPr>
      </p:pic>
      <p:pic>
        <p:nvPicPr>
          <p:cNvPr id="5" name="Рисунок 4">
            <a:extLst>
              <a:ext uri="{FF2B5EF4-FFF2-40B4-BE49-F238E27FC236}">
                <a16:creationId xmlns:a16="http://schemas.microsoft.com/office/drawing/2014/main" id="{00A29F95-447D-35D1-9FFB-1FEEA2ABFF30}"/>
              </a:ext>
            </a:extLst>
          </p:cNvPr>
          <p:cNvPicPr>
            <a:picLocks noChangeAspect="1"/>
          </p:cNvPicPr>
          <p:nvPr/>
        </p:nvPicPr>
        <p:blipFill>
          <a:blip r:embed="rId3"/>
          <a:stretch>
            <a:fillRect/>
          </a:stretch>
        </p:blipFill>
        <p:spPr>
          <a:xfrm>
            <a:off x="646546" y="4445000"/>
            <a:ext cx="5592877" cy="2162124"/>
          </a:xfrm>
          <a:prstGeom prst="rect">
            <a:avLst/>
          </a:prstGeom>
        </p:spPr>
      </p:pic>
    </p:spTree>
    <p:extLst>
      <p:ext uri="{BB962C8B-B14F-4D97-AF65-F5344CB8AC3E}">
        <p14:creationId xmlns:p14="http://schemas.microsoft.com/office/powerpoint/2010/main" val="137986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1384108"/>
          </a:xfrm>
        </p:spPr>
        <p:txBody>
          <a:bodyPr>
            <a:normAutofit fontScale="92500" lnSpcReduction="10000"/>
          </a:bodyPr>
          <a:lstStyle/>
          <a:p>
            <a:pPr marL="0" indent="0" algn="just">
              <a:buNone/>
            </a:pPr>
            <a:r>
              <a:rPr lang="uk-UA" sz="2400" b="1" dirty="0">
                <a:highlight>
                  <a:srgbClr val="FF0000"/>
                </a:highlight>
              </a:rPr>
              <a:t>Сінгапур</a:t>
            </a:r>
            <a:r>
              <a:rPr lang="uk-UA" sz="2400" b="1" dirty="0"/>
              <a:t>. На час перепису 2020 року, основними конфесіями в Сінгапурі були буддизм (31,1%), християнство (18,9%), </a:t>
            </a:r>
            <a:r>
              <a:rPr lang="uk-UA" sz="2400" b="1" dirty="0">
                <a:solidFill>
                  <a:srgbClr val="FFFF00"/>
                </a:solidFill>
              </a:rPr>
              <a:t>іслам (15,6%)</a:t>
            </a:r>
            <a:r>
              <a:rPr lang="uk-UA" sz="2400" b="1" dirty="0"/>
              <a:t>, даосизм і китайська народна релігія (8,8%), індуїзм (5,0%), сикхізм та інші релігії (0,6%). Нерелігійними вважать себе 20,0 % сінгапурців (у 2010 році — 17,0 %).</a:t>
            </a:r>
          </a:p>
        </p:txBody>
      </p:sp>
      <p:pic>
        <p:nvPicPr>
          <p:cNvPr id="7" name="Рисунок 6">
            <a:extLst>
              <a:ext uri="{FF2B5EF4-FFF2-40B4-BE49-F238E27FC236}">
                <a16:creationId xmlns:a16="http://schemas.microsoft.com/office/drawing/2014/main" id="{0692741F-145F-9163-6D50-B5D020A3DD19}"/>
              </a:ext>
            </a:extLst>
          </p:cNvPr>
          <p:cNvPicPr>
            <a:picLocks noChangeAspect="1"/>
          </p:cNvPicPr>
          <p:nvPr/>
        </p:nvPicPr>
        <p:blipFill>
          <a:blip r:embed="rId2"/>
          <a:stretch>
            <a:fillRect/>
          </a:stretch>
        </p:blipFill>
        <p:spPr>
          <a:xfrm>
            <a:off x="590981" y="2496274"/>
            <a:ext cx="4273981" cy="4273981"/>
          </a:xfrm>
          <a:prstGeom prst="rect">
            <a:avLst/>
          </a:prstGeom>
        </p:spPr>
      </p:pic>
      <p:pic>
        <p:nvPicPr>
          <p:cNvPr id="8" name="Рисунок 7">
            <a:extLst>
              <a:ext uri="{FF2B5EF4-FFF2-40B4-BE49-F238E27FC236}">
                <a16:creationId xmlns:a16="http://schemas.microsoft.com/office/drawing/2014/main" id="{8390A714-37A7-4A07-638E-E0F10D34A941}"/>
              </a:ext>
            </a:extLst>
          </p:cNvPr>
          <p:cNvPicPr>
            <a:picLocks noChangeAspect="1"/>
          </p:cNvPicPr>
          <p:nvPr/>
        </p:nvPicPr>
        <p:blipFill>
          <a:blip r:embed="rId3"/>
          <a:stretch>
            <a:fillRect/>
          </a:stretch>
        </p:blipFill>
        <p:spPr>
          <a:xfrm>
            <a:off x="5948250" y="2476870"/>
            <a:ext cx="5906899" cy="4346493"/>
          </a:xfrm>
          <a:prstGeom prst="rect">
            <a:avLst/>
          </a:prstGeom>
        </p:spPr>
      </p:pic>
    </p:spTree>
    <p:extLst>
      <p:ext uri="{BB962C8B-B14F-4D97-AF65-F5344CB8AC3E}">
        <p14:creationId xmlns:p14="http://schemas.microsoft.com/office/powerpoint/2010/main" val="336843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9070109" cy="1674720"/>
          </a:xfrm>
        </p:spPr>
        <p:txBody>
          <a:bodyPr>
            <a:normAutofit/>
          </a:bodyPr>
          <a:lstStyle/>
          <a:p>
            <a:pPr marL="0" indent="0" algn="just">
              <a:buNone/>
            </a:pPr>
            <a:r>
              <a:rPr lang="uk-UA" b="1" dirty="0">
                <a:highlight>
                  <a:srgbClr val="FF0000"/>
                </a:highlight>
              </a:rPr>
              <a:t>Таїланд</a:t>
            </a:r>
            <a:r>
              <a:rPr lang="uk-UA" b="1" dirty="0"/>
              <a:t>. Вважається країною поширеного буддизму. Національну течію буддизму — </a:t>
            </a:r>
            <a:r>
              <a:rPr lang="uk-UA" b="1" dirty="0" err="1"/>
              <a:t>тхеравада</a:t>
            </a:r>
            <a:r>
              <a:rPr lang="uk-UA" b="1" dirty="0"/>
              <a:t> сповідує 94,7 % від усіх тайців, тоді як мусульмани становлять 4,6 % населення, а 0,7 % населення відносить себе до інших релігійних течій.</a:t>
            </a:r>
          </a:p>
        </p:txBody>
      </p:sp>
      <p:pic>
        <p:nvPicPr>
          <p:cNvPr id="4" name="Рисунок 3">
            <a:extLst>
              <a:ext uri="{FF2B5EF4-FFF2-40B4-BE49-F238E27FC236}">
                <a16:creationId xmlns:a16="http://schemas.microsoft.com/office/drawing/2014/main" id="{32A88467-716A-32F7-2E0F-D21659C334EF}"/>
              </a:ext>
            </a:extLst>
          </p:cNvPr>
          <p:cNvPicPr>
            <a:picLocks noChangeAspect="1"/>
          </p:cNvPicPr>
          <p:nvPr/>
        </p:nvPicPr>
        <p:blipFill>
          <a:blip r:embed="rId2"/>
          <a:stretch>
            <a:fillRect/>
          </a:stretch>
        </p:blipFill>
        <p:spPr>
          <a:xfrm>
            <a:off x="9423261" y="1163782"/>
            <a:ext cx="2608690" cy="5579918"/>
          </a:xfrm>
          <a:prstGeom prst="rect">
            <a:avLst/>
          </a:prstGeom>
        </p:spPr>
      </p:pic>
      <p:pic>
        <p:nvPicPr>
          <p:cNvPr id="5" name="Рисунок 4">
            <a:extLst>
              <a:ext uri="{FF2B5EF4-FFF2-40B4-BE49-F238E27FC236}">
                <a16:creationId xmlns:a16="http://schemas.microsoft.com/office/drawing/2014/main" id="{0314A8CF-404F-B66F-F4DE-A6A807E8070F}"/>
              </a:ext>
            </a:extLst>
          </p:cNvPr>
          <p:cNvPicPr>
            <a:picLocks noChangeAspect="1"/>
          </p:cNvPicPr>
          <p:nvPr/>
        </p:nvPicPr>
        <p:blipFill>
          <a:blip r:embed="rId3"/>
          <a:stretch>
            <a:fillRect/>
          </a:stretch>
        </p:blipFill>
        <p:spPr>
          <a:xfrm>
            <a:off x="4298128" y="2838504"/>
            <a:ext cx="4771981" cy="3905196"/>
          </a:xfrm>
          <a:prstGeom prst="rect">
            <a:avLst/>
          </a:prstGeom>
        </p:spPr>
      </p:pic>
      <p:pic>
        <p:nvPicPr>
          <p:cNvPr id="6" name="Рисунок 5">
            <a:extLst>
              <a:ext uri="{FF2B5EF4-FFF2-40B4-BE49-F238E27FC236}">
                <a16:creationId xmlns:a16="http://schemas.microsoft.com/office/drawing/2014/main" id="{5985341C-E778-4E45-72CB-F42E0E658EC6}"/>
              </a:ext>
            </a:extLst>
          </p:cNvPr>
          <p:cNvPicPr>
            <a:picLocks noChangeAspect="1"/>
          </p:cNvPicPr>
          <p:nvPr/>
        </p:nvPicPr>
        <p:blipFill>
          <a:blip r:embed="rId4"/>
          <a:stretch>
            <a:fillRect/>
          </a:stretch>
        </p:blipFill>
        <p:spPr>
          <a:xfrm>
            <a:off x="672009" y="3731491"/>
            <a:ext cx="2560185" cy="2726597"/>
          </a:xfrm>
          <a:prstGeom prst="rect">
            <a:avLst/>
          </a:prstGeom>
        </p:spPr>
      </p:pic>
    </p:spTree>
    <p:extLst>
      <p:ext uri="{BB962C8B-B14F-4D97-AF65-F5344CB8AC3E}">
        <p14:creationId xmlns:p14="http://schemas.microsoft.com/office/powerpoint/2010/main" val="416863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1302325"/>
          </a:xfrm>
        </p:spPr>
        <p:txBody>
          <a:bodyPr>
            <a:normAutofit/>
          </a:bodyPr>
          <a:lstStyle/>
          <a:p>
            <a:pPr marL="0" indent="0" algn="just">
              <a:buNone/>
            </a:pPr>
            <a:r>
              <a:rPr lang="uk-UA" sz="2400" b="1" dirty="0">
                <a:solidFill>
                  <a:srgbClr val="FFFF00"/>
                </a:solidFill>
                <a:highlight>
                  <a:srgbClr val="FF0000"/>
                </a:highlight>
              </a:rPr>
              <a:t>Філіппіни</a:t>
            </a:r>
            <a:r>
              <a:rPr lang="uk-UA" sz="2400" b="1" dirty="0"/>
              <a:t>. Домінуюча релігія: католицизм. Римо-католики - 80,9%, мусульмани - 5%, </a:t>
            </a:r>
            <a:r>
              <a:rPr lang="uk-UA" sz="2400" b="1" dirty="0" err="1"/>
              <a:t>евангелійці</a:t>
            </a:r>
            <a:r>
              <a:rPr lang="uk-UA" sz="2400" b="1" dirty="0"/>
              <a:t> - 2,8%, інші християни - 4,5%, інші (переважно місцеві релігії) - 6,8%.</a:t>
            </a:r>
          </a:p>
        </p:txBody>
      </p:sp>
      <p:pic>
        <p:nvPicPr>
          <p:cNvPr id="4" name="Рисунок 3">
            <a:extLst>
              <a:ext uri="{FF2B5EF4-FFF2-40B4-BE49-F238E27FC236}">
                <a16:creationId xmlns:a16="http://schemas.microsoft.com/office/drawing/2014/main" id="{77B41611-864A-3B6D-B920-4AB19199CDE4}"/>
              </a:ext>
            </a:extLst>
          </p:cNvPr>
          <p:cNvPicPr>
            <a:picLocks noChangeAspect="1"/>
          </p:cNvPicPr>
          <p:nvPr/>
        </p:nvPicPr>
        <p:blipFill>
          <a:blip r:embed="rId2"/>
          <a:stretch>
            <a:fillRect/>
          </a:stretch>
        </p:blipFill>
        <p:spPr>
          <a:xfrm>
            <a:off x="7461663" y="2060886"/>
            <a:ext cx="3733079" cy="4695513"/>
          </a:xfrm>
          <a:prstGeom prst="rect">
            <a:avLst/>
          </a:prstGeom>
        </p:spPr>
      </p:pic>
      <p:pic>
        <p:nvPicPr>
          <p:cNvPr id="6" name="Рисунок 5">
            <a:extLst>
              <a:ext uri="{FF2B5EF4-FFF2-40B4-BE49-F238E27FC236}">
                <a16:creationId xmlns:a16="http://schemas.microsoft.com/office/drawing/2014/main" id="{6580BF7F-016A-81E9-F44A-B2D6DEC8607E}"/>
              </a:ext>
            </a:extLst>
          </p:cNvPr>
          <p:cNvPicPr>
            <a:picLocks noChangeAspect="1"/>
          </p:cNvPicPr>
          <p:nvPr/>
        </p:nvPicPr>
        <p:blipFill>
          <a:blip r:embed="rId3"/>
          <a:stretch>
            <a:fillRect/>
          </a:stretch>
        </p:blipFill>
        <p:spPr>
          <a:xfrm>
            <a:off x="678881" y="2379216"/>
            <a:ext cx="5417119" cy="4377183"/>
          </a:xfrm>
          <a:prstGeom prst="rect">
            <a:avLst/>
          </a:prstGeom>
        </p:spPr>
      </p:pic>
    </p:spTree>
    <p:extLst>
      <p:ext uri="{BB962C8B-B14F-4D97-AF65-F5344CB8AC3E}">
        <p14:creationId xmlns:p14="http://schemas.microsoft.com/office/powerpoint/2010/main" val="122919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rot="10800000" flipH="1" flipV="1">
            <a:off x="0" y="0"/>
            <a:ext cx="12192000" cy="1071418"/>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209963"/>
            <a:ext cx="12192000" cy="5648035"/>
          </a:xfrm>
        </p:spPr>
        <p:txBody>
          <a:bodyPr>
            <a:normAutofit fontScale="92500" lnSpcReduction="10000"/>
          </a:bodyPr>
          <a:lstStyle/>
          <a:p>
            <a:pPr algn="just"/>
            <a:r>
              <a:rPr lang="uk-UA" sz="3600" b="1" dirty="0">
                <a:solidFill>
                  <a:srgbClr val="FFFF00"/>
                </a:solidFill>
              </a:rPr>
              <a:t>Ісламський світ в даний час все активніше позиціонує себе як важливий гравець на міжнародній арені. XXI ст. стало часом його консолідації та активізації. Мусульманська релігія стає дієвою зброєю, яку охоче використовують різні політичні сили для досягнення власних інтересів. </a:t>
            </a:r>
            <a:endParaRPr lang="en-US" sz="3600" b="1" dirty="0">
              <a:solidFill>
                <a:srgbClr val="FFFF00"/>
              </a:solidFill>
            </a:endParaRPr>
          </a:p>
          <a:p>
            <a:pPr algn="just"/>
            <a:r>
              <a:rPr lang="uk-UA" sz="3600" b="1" dirty="0">
                <a:solidFill>
                  <a:srgbClr val="FFFF00"/>
                </a:solidFill>
              </a:rPr>
              <a:t>Детальний розгляд цих нових тенденцій стає вкрай необхідним для адекватного розуміння і глибокого аналізу, що відбуваються в світі політичних, економічних, соціальних і культурно-цивілізаційних процесів і явищ.</a:t>
            </a:r>
          </a:p>
        </p:txBody>
      </p:sp>
    </p:spTree>
    <p:extLst>
      <p:ext uri="{BB962C8B-B14F-4D97-AF65-F5344CB8AC3E}">
        <p14:creationId xmlns:p14="http://schemas.microsoft.com/office/powerpoint/2010/main" val="936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00831"/>
            <a:ext cx="12081163" cy="5757169"/>
          </a:xfrm>
        </p:spPr>
        <p:txBody>
          <a:bodyPr>
            <a:noAutofit/>
          </a:bodyPr>
          <a:lstStyle/>
          <a:p>
            <a:pPr marL="0" indent="0" algn="just">
              <a:buNone/>
            </a:pPr>
            <a:r>
              <a:rPr lang="uk-UA" sz="3000" b="1" dirty="0">
                <a:solidFill>
                  <a:srgbClr val="FF0000"/>
                </a:solidFill>
                <a:highlight>
                  <a:srgbClr val="FFFF00"/>
                </a:highlight>
              </a:rPr>
              <a:t>Філіппіни.</a:t>
            </a:r>
            <a:r>
              <a:rPr lang="uk-UA" sz="3000" b="1" dirty="0"/>
              <a:t> Етногенез етносів пов’язується з міграційними процесами з південних районів Південно-Східної Азії, зокрема і островів Індонезії. Формування сучасних етносів Філіппін відбувалося під впливом поширення ісламу і утворення перших держав у </a:t>
            </a:r>
            <a:r>
              <a:rPr lang="lt-LT" sz="3000" b="1" dirty="0"/>
              <a:t>XIV </a:t>
            </a:r>
            <a:r>
              <a:rPr lang="uk-UA" sz="3000" b="1" dirty="0"/>
              <a:t>ст. </a:t>
            </a:r>
          </a:p>
          <a:p>
            <a:pPr marL="0" indent="0" algn="just">
              <a:buNone/>
            </a:pPr>
            <a:r>
              <a:rPr lang="uk-UA" sz="3000" b="1" dirty="0"/>
              <a:t>У </a:t>
            </a:r>
            <a:r>
              <a:rPr lang="lt-LT" sz="3000" b="1" dirty="0"/>
              <a:t>XV </a:t>
            </a:r>
            <a:r>
              <a:rPr lang="uk-UA" sz="3000" b="1" dirty="0"/>
              <a:t>ст. на півдні країни утворився Філіппінський султанат, на півночі - місцеві князівства. </a:t>
            </a:r>
          </a:p>
          <a:p>
            <a:pPr marL="0" indent="0" algn="just">
              <a:buNone/>
            </a:pPr>
            <a:r>
              <a:rPr lang="uk-UA" sz="3000" b="1" dirty="0"/>
              <a:t>У </a:t>
            </a:r>
            <a:r>
              <a:rPr lang="lt-LT" sz="3000" b="1" dirty="0"/>
              <a:t>XVI </a:t>
            </a:r>
            <a:r>
              <a:rPr lang="uk-UA" sz="3000" b="1" dirty="0"/>
              <a:t>ст. почалося захоплення островів іспанцями, які на честь свого короля </a:t>
            </a:r>
            <a:r>
              <a:rPr lang="uk-UA" sz="3000" b="1" dirty="0" err="1"/>
              <a:t>Філіппа</a:t>
            </a:r>
            <a:r>
              <a:rPr lang="uk-UA" sz="3000" b="1" dirty="0"/>
              <a:t> </a:t>
            </a:r>
            <a:r>
              <a:rPr lang="lt-LT" sz="3000" b="1" dirty="0"/>
              <a:t>II </a:t>
            </a:r>
            <a:r>
              <a:rPr lang="uk-UA" sz="3000" b="1" dirty="0"/>
              <a:t>назвали їх Філіппінами. Внутрішні райони були підкорені ними лише усередині </a:t>
            </a:r>
            <a:r>
              <a:rPr lang="lt-LT" sz="3000" b="1" dirty="0"/>
              <a:t>XIX</a:t>
            </a:r>
            <a:r>
              <a:rPr lang="uk-UA" sz="3000" b="1" dirty="0"/>
              <a:t>ст. За цей час майже всі філіппінські етноси були християнізовані. </a:t>
            </a:r>
          </a:p>
        </p:txBody>
      </p:sp>
    </p:spTree>
    <p:extLst>
      <p:ext uri="{BB962C8B-B14F-4D97-AF65-F5344CB8AC3E}">
        <p14:creationId xmlns:p14="http://schemas.microsoft.com/office/powerpoint/2010/main" val="415430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1" y="1163784"/>
            <a:ext cx="7687804" cy="2578866"/>
          </a:xfrm>
        </p:spPr>
        <p:txBody>
          <a:bodyPr>
            <a:normAutofit lnSpcReduction="10000"/>
          </a:bodyPr>
          <a:lstStyle/>
          <a:p>
            <a:pPr marL="0" indent="0" algn="just">
              <a:buNone/>
            </a:pPr>
            <a:r>
              <a:rPr lang="uk-UA" b="1" dirty="0">
                <a:solidFill>
                  <a:srgbClr val="FF0000"/>
                </a:solidFill>
                <a:highlight>
                  <a:srgbClr val="FFFF00"/>
                </a:highlight>
              </a:rPr>
              <a:t>М’янма</a:t>
            </a:r>
            <a:r>
              <a:rPr lang="uk-UA" b="1" dirty="0"/>
              <a:t>. Переважна більшість населення — буддисти (школа </a:t>
            </a:r>
            <a:r>
              <a:rPr lang="uk-UA" b="1" dirty="0" err="1"/>
              <a:t>Тхеравада</a:t>
            </a:r>
            <a:r>
              <a:rPr lang="uk-UA" b="1" dirty="0"/>
              <a:t>). Конфесійний склад населення: буддисти — 89 % християни — 4 %. Люди народності </a:t>
            </a:r>
            <a:r>
              <a:rPr lang="uk-UA" b="1" dirty="0" err="1"/>
              <a:t>рохінджа</a:t>
            </a:r>
            <a:r>
              <a:rPr lang="uk-UA" b="1" dirty="0"/>
              <a:t> (</a:t>
            </a:r>
            <a:r>
              <a:rPr lang="uk-UA" b="1" dirty="0" err="1"/>
              <a:t>рохінґа</a:t>
            </a:r>
            <a:r>
              <a:rPr lang="uk-UA" b="1" dirty="0"/>
              <a:t>), переважно мусульмани за вірою, є, за даними фахівців, нащадками однієї з етнічних груп бенгальців-мусульман із території, що нині складає державу Бангладеш, які переселялися до </a:t>
            </a:r>
            <a:r>
              <a:rPr lang="uk-UA" b="1" dirty="0" err="1"/>
              <a:t>Ракхайну</a:t>
            </a:r>
            <a:r>
              <a:rPr lang="uk-UA" b="1" dirty="0"/>
              <a:t> протягом останніх кількох століть. Вони складають близько 4%.</a:t>
            </a:r>
          </a:p>
        </p:txBody>
      </p:sp>
      <p:pic>
        <p:nvPicPr>
          <p:cNvPr id="5" name="Рисунок 4">
            <a:extLst>
              <a:ext uri="{FF2B5EF4-FFF2-40B4-BE49-F238E27FC236}">
                <a16:creationId xmlns:a16="http://schemas.microsoft.com/office/drawing/2014/main" id="{F4E34858-7223-A3ED-698F-3075193D3A05}"/>
              </a:ext>
            </a:extLst>
          </p:cNvPr>
          <p:cNvPicPr>
            <a:picLocks noChangeAspect="1"/>
          </p:cNvPicPr>
          <p:nvPr/>
        </p:nvPicPr>
        <p:blipFill>
          <a:blip r:embed="rId2"/>
          <a:stretch>
            <a:fillRect/>
          </a:stretch>
        </p:blipFill>
        <p:spPr>
          <a:xfrm>
            <a:off x="7687805" y="1930400"/>
            <a:ext cx="4393357" cy="4763654"/>
          </a:xfrm>
          <a:prstGeom prst="rect">
            <a:avLst/>
          </a:prstGeom>
        </p:spPr>
      </p:pic>
      <p:pic>
        <p:nvPicPr>
          <p:cNvPr id="6" name="Рисунок 5">
            <a:extLst>
              <a:ext uri="{FF2B5EF4-FFF2-40B4-BE49-F238E27FC236}">
                <a16:creationId xmlns:a16="http://schemas.microsoft.com/office/drawing/2014/main" id="{948A3933-1BAB-1090-4FB5-FA498213B8E2}"/>
              </a:ext>
            </a:extLst>
          </p:cNvPr>
          <p:cNvPicPr>
            <a:picLocks noChangeAspect="1"/>
          </p:cNvPicPr>
          <p:nvPr/>
        </p:nvPicPr>
        <p:blipFill>
          <a:blip r:embed="rId3"/>
          <a:stretch>
            <a:fillRect/>
          </a:stretch>
        </p:blipFill>
        <p:spPr>
          <a:xfrm>
            <a:off x="1440873" y="3742650"/>
            <a:ext cx="5452774" cy="3067725"/>
          </a:xfrm>
          <a:prstGeom prst="rect">
            <a:avLst/>
          </a:prstGeom>
        </p:spPr>
      </p:pic>
    </p:spTree>
    <p:extLst>
      <p:ext uri="{BB962C8B-B14F-4D97-AF65-F5344CB8AC3E}">
        <p14:creationId xmlns:p14="http://schemas.microsoft.com/office/powerpoint/2010/main" val="236884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sz="2800" b="1" dirty="0">
                <a:solidFill>
                  <a:srgbClr val="FF0000"/>
                </a:solidFill>
                <a:highlight>
                  <a:srgbClr val="FFFF00"/>
                </a:highlight>
              </a:rPr>
              <a:t>Східний Тимор</a:t>
            </a:r>
            <a:r>
              <a:rPr lang="uk-UA" sz="2800" b="1" dirty="0"/>
              <a:t>. Католики складають 	96,5 %, протестанти - 2,2 %, анімісти - 0,3 %, мусульмани - 0,3 %, буддисти - 0,05 %, індуїсти - 0,02 %, інші - 0,1 %. У 1976—1999 рр. практикувалася т. зв. </a:t>
            </a:r>
            <a:r>
              <a:rPr lang="uk-UA" sz="2800" b="1" i="1" u="sng" dirty="0" err="1"/>
              <a:t>трансміграція</a:t>
            </a:r>
            <a:r>
              <a:rPr lang="uk-UA" sz="2800" b="1" dirty="0"/>
              <a:t> — переселення в Східний Тимор переважно мусульманського населення з перенаселених островів Західної Індонезії (Яви та </a:t>
            </a:r>
            <a:r>
              <a:rPr lang="uk-UA" sz="2800" b="1" dirty="0" err="1"/>
              <a:t>Мадури</a:t>
            </a:r>
            <a:r>
              <a:rPr lang="uk-UA" sz="2800" b="1" dirty="0"/>
              <a:t>, Балі, Південного Сулавесі та ін.) </a:t>
            </a:r>
          </a:p>
          <a:p>
            <a:pPr marL="0" indent="0" algn="just">
              <a:buNone/>
            </a:pPr>
            <a:r>
              <a:rPr lang="uk-UA" sz="2800" b="1" dirty="0"/>
              <a:t>Після проголошення незалежності більшість мусульман повернулося до Індонезії, нині індонезійці налічують кілька тисяч осіб; є також невелика кількість малайзійців з Сараваку. У Ділі існує мусульманська громада арабського походження (нащадки переселенців середини — кінця </a:t>
            </a:r>
            <a:r>
              <a:rPr lang="lt-LT" sz="2800" b="1" dirty="0"/>
              <a:t>XIX </a:t>
            </a:r>
            <a:r>
              <a:rPr lang="uk-UA" sz="2800" b="1" dirty="0"/>
              <a:t>ст.) чисельністю близько 1 тис. осіб. </a:t>
            </a:r>
          </a:p>
          <a:p>
            <a:pPr marL="0" indent="0" algn="just">
              <a:buNone/>
            </a:pPr>
            <a:endParaRPr lang="uk-UA" sz="2800" b="1" dirty="0"/>
          </a:p>
        </p:txBody>
      </p:sp>
    </p:spTree>
    <p:extLst>
      <p:ext uri="{BB962C8B-B14F-4D97-AF65-F5344CB8AC3E}">
        <p14:creationId xmlns:p14="http://schemas.microsoft.com/office/powerpoint/2010/main" val="347247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fontScale="85000" lnSpcReduction="10000"/>
          </a:bodyPr>
          <a:lstStyle/>
          <a:p>
            <a:pPr marL="0" indent="0" algn="just">
              <a:buNone/>
            </a:pPr>
            <a:r>
              <a:rPr lang="uk-UA" b="1" dirty="0"/>
              <a:t>Особливості історичного розвитку конкретних територій південно-Східної Азії (АТР) зумовили формування тут п’яти окремих історико-етнографічних областей: </a:t>
            </a:r>
            <a:r>
              <a:rPr lang="uk-UA" b="1" dirty="0" err="1"/>
              <a:t>західно</a:t>
            </a:r>
            <a:r>
              <a:rPr lang="uk-UA" b="1" dirty="0"/>
              <a:t>-індокитайської, </a:t>
            </a:r>
            <a:r>
              <a:rPr lang="uk-UA" b="1" dirty="0">
                <a:highlight>
                  <a:srgbClr val="00FFFF"/>
                </a:highlight>
              </a:rPr>
              <a:t>східно-індокитайської (нам не потрібно)</a:t>
            </a:r>
            <a:r>
              <a:rPr lang="uk-UA" b="1" dirty="0"/>
              <a:t>, </a:t>
            </a:r>
            <a:r>
              <a:rPr lang="uk-UA" b="1" dirty="0" err="1"/>
              <a:t>західно</a:t>
            </a:r>
            <a:r>
              <a:rPr lang="uk-UA" b="1" dirty="0"/>
              <a:t>-індонезійської, східно-індонезійської, філіппінської.</a:t>
            </a:r>
          </a:p>
          <a:p>
            <a:pPr marL="457200" indent="-457200" algn="just">
              <a:buAutoNum type="arabicPeriod"/>
            </a:pPr>
            <a:r>
              <a:rPr lang="uk-UA" b="1" dirty="0" err="1">
                <a:solidFill>
                  <a:srgbClr val="FF0000"/>
                </a:solidFill>
                <a:highlight>
                  <a:srgbClr val="FFFF00"/>
                </a:highlight>
              </a:rPr>
              <a:t>Західно</a:t>
            </a:r>
            <a:r>
              <a:rPr lang="uk-UA" b="1" dirty="0">
                <a:solidFill>
                  <a:srgbClr val="FF0000"/>
                </a:solidFill>
                <a:highlight>
                  <a:srgbClr val="FFFF00"/>
                </a:highlight>
              </a:rPr>
              <a:t>-індокитайська історико-етнографічна область</a:t>
            </a:r>
            <a:r>
              <a:rPr lang="uk-UA" b="1" dirty="0"/>
              <a:t>. Займає простори М’янми (Бірми), Таїланду і Малайзії, Лаосу та прилеглих територій, що на крайньому заході і півночі населені етносами, як і розмовляють мовами китайської і центральної груп сіно-</a:t>
            </a:r>
            <a:r>
              <a:rPr lang="uk-UA" b="1" dirty="0" err="1"/>
              <a:t>тибетсько</a:t>
            </a:r>
            <a:r>
              <a:rPr lang="uk-UA" b="1" dirty="0"/>
              <a:t> ї сім’ї мов. Переважна більшість населення області розмовляє мовами тайської, </a:t>
            </a:r>
            <a:r>
              <a:rPr lang="uk-UA" b="1" dirty="0" err="1"/>
              <a:t>камсуйської</a:t>
            </a:r>
            <a:r>
              <a:rPr lang="uk-UA" b="1" dirty="0"/>
              <a:t> та інших мовних груп </a:t>
            </a:r>
            <a:r>
              <a:rPr lang="uk-UA" b="1" dirty="0" err="1"/>
              <a:t>паратайської</a:t>
            </a:r>
            <a:r>
              <a:rPr lang="uk-UA" b="1" dirty="0"/>
              <a:t> мовної сім’ї. Лише в М’янмі 88,8% населення розмовляє мовами сіно-тибетської сім’ї мов. У М’янмі найчисленнішими з них є </a:t>
            </a:r>
            <a:r>
              <a:rPr lang="uk-UA" b="1" dirty="0" err="1"/>
              <a:t>м’янми</a:t>
            </a:r>
            <a:r>
              <a:rPr lang="uk-UA" b="1" dirty="0"/>
              <a:t> (бірманці) - 75,3%, </a:t>
            </a:r>
            <a:r>
              <a:rPr lang="uk-UA" b="1" dirty="0" err="1"/>
              <a:t>карени</a:t>
            </a:r>
            <a:r>
              <a:rPr lang="uk-UA" b="1" dirty="0"/>
              <a:t> - 8%, </a:t>
            </a:r>
            <a:r>
              <a:rPr lang="uk-UA" b="1" dirty="0" err="1"/>
              <a:t>чіни</a:t>
            </a:r>
            <a:r>
              <a:rPr lang="uk-UA" b="1" dirty="0"/>
              <a:t> - близько 2%, </a:t>
            </a:r>
            <a:r>
              <a:rPr lang="uk-UA" b="1" dirty="0" err="1"/>
              <a:t>качіни</a:t>
            </a:r>
            <a:r>
              <a:rPr lang="uk-UA" b="1" dirty="0"/>
              <a:t> - 1,5% населення країни. </a:t>
            </a:r>
          </a:p>
          <a:p>
            <a:pPr marL="457200" indent="-457200" algn="just">
              <a:buAutoNum type="arabicPeriod"/>
            </a:pPr>
            <a:r>
              <a:rPr lang="uk-UA" b="1" dirty="0"/>
              <a:t>У Таїланді 80,2% населення розмовляє мовами тайської групи </a:t>
            </a:r>
            <a:r>
              <a:rPr lang="uk-UA" b="1" dirty="0" err="1"/>
              <a:t>паратайської</a:t>
            </a:r>
            <a:r>
              <a:rPr lang="uk-UA" b="1" dirty="0"/>
              <a:t> сім’ї мов, а найчисленнішими етносами є </a:t>
            </a:r>
            <a:r>
              <a:rPr lang="uk-UA" b="1" dirty="0" err="1"/>
              <a:t>кхотанці</a:t>
            </a:r>
            <a:r>
              <a:rPr lang="uk-UA" b="1" dirty="0"/>
              <a:t> (сіамці) - 52,6%, лао - 26,8% населення країни. У Малайзії 45% населення країни розмовляє мовами австронезійської сім’ї мов (малайці, яванці), 29% китайською, 9% - мовами </a:t>
            </a:r>
            <a:r>
              <a:rPr lang="uk-UA" b="1" dirty="0" err="1"/>
              <a:t>індоарійської</a:t>
            </a:r>
            <a:r>
              <a:rPr lang="uk-UA" b="1" dirty="0"/>
              <a:t> групи індоєвропейської сім’ї мов.  Місцеве населення належить до </a:t>
            </a:r>
            <a:r>
              <a:rPr lang="uk-UA" b="1" dirty="0" err="1"/>
              <a:t>південноазійської</a:t>
            </a:r>
            <a:r>
              <a:rPr lang="uk-UA" b="1" dirty="0"/>
              <a:t> перехідної раси, </a:t>
            </a:r>
            <a:r>
              <a:rPr lang="uk-UA" b="1" dirty="0" err="1"/>
              <a:t>сеної</a:t>
            </a:r>
            <a:r>
              <a:rPr lang="uk-UA" b="1" dirty="0"/>
              <a:t> - до </a:t>
            </a:r>
            <a:r>
              <a:rPr lang="uk-UA" b="1" dirty="0" err="1"/>
              <a:t>ведоїдної</a:t>
            </a:r>
            <a:r>
              <a:rPr lang="uk-UA" b="1" dirty="0"/>
              <a:t> малої раси, а </a:t>
            </a:r>
            <a:r>
              <a:rPr lang="uk-UA" b="1" dirty="0" err="1"/>
              <a:t>семанги</a:t>
            </a:r>
            <a:r>
              <a:rPr lang="uk-UA" b="1" dirty="0"/>
              <a:t> - до </a:t>
            </a:r>
            <a:r>
              <a:rPr lang="uk-UA" b="1" dirty="0" err="1"/>
              <a:t>негритоської</a:t>
            </a:r>
            <a:r>
              <a:rPr lang="uk-UA" b="1" dirty="0"/>
              <a:t> малої раси великої </a:t>
            </a:r>
            <a:r>
              <a:rPr lang="uk-UA" b="1" dirty="0" err="1"/>
              <a:t>австралоїдної</a:t>
            </a:r>
            <a:r>
              <a:rPr lang="uk-UA" b="1" dirty="0"/>
              <a:t> раси. </a:t>
            </a:r>
          </a:p>
          <a:p>
            <a:pPr marL="0" indent="0" algn="just">
              <a:buNone/>
            </a:pPr>
            <a:r>
              <a:rPr lang="uk-UA" b="1" dirty="0"/>
              <a:t>Бірманці (самоназви – </a:t>
            </a:r>
            <a:r>
              <a:rPr lang="uk-UA" b="1" dirty="0" err="1"/>
              <a:t>м’янми</a:t>
            </a:r>
            <a:r>
              <a:rPr lang="uk-UA" b="1" dirty="0"/>
              <a:t>, </a:t>
            </a:r>
            <a:r>
              <a:rPr lang="uk-UA" b="1" dirty="0" err="1"/>
              <a:t>менми</a:t>
            </a:r>
            <a:r>
              <a:rPr lang="uk-UA" b="1" dirty="0"/>
              <a:t>, </a:t>
            </a:r>
            <a:r>
              <a:rPr lang="uk-UA" b="1" dirty="0" err="1"/>
              <a:t>мранми</a:t>
            </a:r>
            <a:r>
              <a:rPr lang="uk-UA" b="1" dirty="0"/>
              <a:t>). Предки бірманців переселилися зі східної частини Тибету в І тис. до н.е. Найбільш ранні мігранти (етнос теше), заселивши рівнини і </a:t>
            </a:r>
            <a:r>
              <a:rPr lang="uk-UA" b="1" dirty="0" err="1"/>
              <a:t>змішавшися</a:t>
            </a:r>
            <a:r>
              <a:rPr lang="uk-UA" b="1" dirty="0"/>
              <a:t> з </a:t>
            </a:r>
            <a:r>
              <a:rPr lang="uk-UA" b="1" dirty="0" err="1"/>
              <a:t>монами</a:t>
            </a:r>
            <a:r>
              <a:rPr lang="uk-UA" b="1" dirty="0"/>
              <a:t>, стали предками сучасних </a:t>
            </a:r>
            <a:r>
              <a:rPr lang="uk-UA" b="1" dirty="0" err="1"/>
              <a:t>чінів</a:t>
            </a:r>
            <a:r>
              <a:rPr lang="uk-UA" b="1" dirty="0"/>
              <a:t>. </a:t>
            </a:r>
          </a:p>
          <a:p>
            <a:pPr marL="0" indent="0" algn="just">
              <a:buNone/>
            </a:pPr>
            <a:r>
              <a:rPr lang="uk-UA" b="1" dirty="0"/>
              <a:t>Панівною релігією </a:t>
            </a:r>
            <a:r>
              <a:rPr lang="uk-UA" b="1" dirty="0" err="1"/>
              <a:t>м’янмів</a:t>
            </a:r>
            <a:r>
              <a:rPr lang="uk-UA" b="1" dirty="0"/>
              <a:t> є буддизм. Поряд з буддизмом зберігається культ </a:t>
            </a:r>
            <a:r>
              <a:rPr lang="uk-UA" b="1" dirty="0" err="1"/>
              <a:t>натів</a:t>
            </a:r>
            <a:r>
              <a:rPr lang="uk-UA" b="1" dirty="0"/>
              <a:t> - духів-покровителів (господарі в житла, води, рік, озер, гір , ремесел і т.ін. ) на чолі з верховним духом </a:t>
            </a:r>
            <a:r>
              <a:rPr lang="uk-UA" b="1" dirty="0" err="1"/>
              <a:t>Тхайя</a:t>
            </a:r>
            <a:r>
              <a:rPr lang="uk-UA" b="1" dirty="0"/>
              <a:t>-мін.</a:t>
            </a:r>
          </a:p>
          <a:p>
            <a:pPr marL="0" indent="0" algn="just">
              <a:buNone/>
            </a:pPr>
            <a:endParaRPr lang="uk-UA" b="1" dirty="0"/>
          </a:p>
          <a:p>
            <a:pPr marL="0" indent="0" algn="just">
              <a:buNone/>
            </a:pPr>
            <a:endParaRPr lang="uk-UA" b="1" dirty="0"/>
          </a:p>
        </p:txBody>
      </p:sp>
    </p:spTree>
    <p:extLst>
      <p:ext uri="{BB962C8B-B14F-4D97-AF65-F5344CB8AC3E}">
        <p14:creationId xmlns:p14="http://schemas.microsoft.com/office/powerpoint/2010/main" val="178029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b="1" u="sng" dirty="0">
                <a:solidFill>
                  <a:srgbClr val="FF0000"/>
                </a:solidFill>
                <a:highlight>
                  <a:srgbClr val="00FFFF"/>
                </a:highlight>
              </a:rPr>
              <a:t>Сіамці</a:t>
            </a:r>
            <a:r>
              <a:rPr lang="uk-UA" b="1" dirty="0"/>
              <a:t> (самоназви - </a:t>
            </a:r>
            <a:r>
              <a:rPr lang="uk-UA" b="1" dirty="0" err="1"/>
              <a:t>кхонтаї</a:t>
            </a:r>
            <a:r>
              <a:rPr lang="uk-UA" b="1" dirty="0"/>
              <a:t>, тайці) становлять понад 80% населення Таїланду. У перші століття нашої ери перші групи предків </a:t>
            </a:r>
            <a:r>
              <a:rPr lang="uk-UA" b="1" dirty="0" err="1"/>
              <a:t>кхонтайців</a:t>
            </a:r>
            <a:r>
              <a:rPr lang="uk-UA" b="1" dirty="0"/>
              <a:t> переселилися з півдня Китаю до Таїланду. Основна релігія </a:t>
            </a:r>
            <a:r>
              <a:rPr lang="uk-UA" b="1" dirty="0" err="1"/>
              <a:t>кхонтайців</a:t>
            </a:r>
            <a:r>
              <a:rPr lang="uk-UA" b="1" dirty="0"/>
              <a:t> - буддизм. Король Таїланду вважається головою буддистської секти </a:t>
            </a:r>
            <a:r>
              <a:rPr lang="uk-UA" b="1" dirty="0" err="1"/>
              <a:t>тхамают</a:t>
            </a:r>
            <a:r>
              <a:rPr lang="uk-UA" b="1" dirty="0"/>
              <a:t> напряму </a:t>
            </a:r>
            <a:r>
              <a:rPr lang="uk-UA" b="1" dirty="0" err="1"/>
              <a:t>хінаяни</a:t>
            </a:r>
            <a:r>
              <a:rPr lang="uk-UA" b="1" dirty="0"/>
              <a:t>. Буддизм </a:t>
            </a:r>
            <a:r>
              <a:rPr lang="uk-UA" b="1" dirty="0" err="1"/>
              <a:t>кхонтайців</a:t>
            </a:r>
            <a:r>
              <a:rPr lang="uk-UA" b="1" dirty="0"/>
              <a:t> увібрав у себе численні традиційні обряди і вірування, зокрема віру в духів </a:t>
            </a:r>
            <a:r>
              <a:rPr lang="uk-UA" b="1" dirty="0" err="1"/>
              <a:t>пхі</a:t>
            </a:r>
            <a:r>
              <a:rPr lang="uk-UA" b="1" dirty="0"/>
              <a:t> - покровителів і господарів.</a:t>
            </a:r>
          </a:p>
          <a:p>
            <a:pPr marL="0" indent="0" algn="just">
              <a:buNone/>
            </a:pPr>
            <a:r>
              <a:rPr lang="uk-UA" b="1" dirty="0">
                <a:solidFill>
                  <a:srgbClr val="FF0000"/>
                </a:solidFill>
                <a:highlight>
                  <a:srgbClr val="00FFFF"/>
                </a:highlight>
              </a:rPr>
              <a:t>3. </a:t>
            </a:r>
            <a:r>
              <a:rPr lang="uk-UA" b="1" dirty="0" err="1">
                <a:solidFill>
                  <a:srgbClr val="FF0000"/>
                </a:solidFill>
                <a:highlight>
                  <a:srgbClr val="00FFFF"/>
                </a:highlight>
              </a:rPr>
              <a:t>Західно</a:t>
            </a:r>
            <a:r>
              <a:rPr lang="uk-UA" b="1" dirty="0">
                <a:solidFill>
                  <a:srgbClr val="FF0000"/>
                </a:solidFill>
                <a:highlight>
                  <a:srgbClr val="00FFFF"/>
                </a:highlight>
              </a:rPr>
              <a:t>-індонезійська історико-етнографічна область</a:t>
            </a:r>
            <a:r>
              <a:rPr lang="uk-UA" b="1" dirty="0"/>
              <a:t>. </a:t>
            </a:r>
            <a:r>
              <a:rPr lang="uk-UA" b="1" dirty="0" err="1"/>
              <a:t>Західно</a:t>
            </a:r>
            <a:r>
              <a:rPr lang="uk-UA" b="1" dirty="0"/>
              <a:t>-індонезійська область охоплює територію островів (</a:t>
            </a:r>
            <a:r>
              <a:rPr lang="uk-UA" b="1" dirty="0">
                <a:highlight>
                  <a:srgbClr val="FF0000"/>
                </a:highlight>
              </a:rPr>
              <a:t>Суматри, Яви, Калімантану та прилеглих до них дрібних островів</a:t>
            </a:r>
            <a:r>
              <a:rPr lang="uk-UA" b="1" dirty="0"/>
              <a:t>). Найчисленнішими етносами </a:t>
            </a:r>
            <a:r>
              <a:rPr lang="uk-UA" b="1" dirty="0" err="1"/>
              <a:t>західно</a:t>
            </a:r>
            <a:r>
              <a:rPr lang="uk-UA" b="1" dirty="0"/>
              <a:t>-індонезійської групи </a:t>
            </a:r>
            <a:r>
              <a:rPr lang="uk-UA" b="1" dirty="0" err="1"/>
              <a:t>австралонезійської</a:t>
            </a:r>
            <a:r>
              <a:rPr lang="uk-UA" b="1" dirty="0"/>
              <a:t> сім’ї мов є яванці, які становлять 46,3%, та </a:t>
            </a:r>
            <a:r>
              <a:rPr lang="uk-UA" b="1" dirty="0" err="1"/>
              <a:t>сунди</a:t>
            </a:r>
            <a:r>
              <a:rPr lang="uk-UA" b="1" dirty="0"/>
              <a:t> 12,8% населення Індонезії. Крім цих етносів, тут проживають ще </a:t>
            </a:r>
            <a:r>
              <a:rPr lang="uk-UA" b="1" dirty="0" err="1"/>
              <a:t>мадурці</a:t>
            </a:r>
            <a:r>
              <a:rPr lang="uk-UA" b="1" dirty="0"/>
              <a:t> - 5,6%, індонезійські малайці - 5,5%, </a:t>
            </a:r>
            <a:r>
              <a:rPr lang="uk-UA" b="1" dirty="0" err="1"/>
              <a:t>мінаніка</a:t>
            </a:r>
            <a:r>
              <a:rPr lang="uk-UA" b="1" dirty="0"/>
              <a:t> </a:t>
            </a:r>
            <a:r>
              <a:rPr lang="uk-UA" b="1" dirty="0" err="1"/>
              <a:t>бау</a:t>
            </a:r>
            <a:r>
              <a:rPr lang="uk-UA" b="1" dirty="0"/>
              <a:t> - 3,6%, </a:t>
            </a:r>
            <a:r>
              <a:rPr lang="uk-UA" b="1" dirty="0" err="1"/>
              <a:t>буги</a:t>
            </a:r>
            <a:r>
              <a:rPr lang="uk-UA" b="1" dirty="0"/>
              <a:t> - 2,4%, батаки - 2,3%, </a:t>
            </a:r>
            <a:r>
              <a:rPr lang="uk-UA" b="1" dirty="0" err="1"/>
              <a:t>балійці</a:t>
            </a:r>
            <a:r>
              <a:rPr lang="uk-UA" b="1" dirty="0"/>
              <a:t> - 2%, </a:t>
            </a:r>
            <a:r>
              <a:rPr lang="uk-UA" b="1" dirty="0" err="1"/>
              <a:t>ачехи</a:t>
            </a:r>
            <a:r>
              <a:rPr lang="uk-UA" b="1" dirty="0"/>
              <a:t> - 1,5%, </a:t>
            </a:r>
            <a:r>
              <a:rPr lang="uk-UA" b="1" dirty="0" err="1"/>
              <a:t>банджари</a:t>
            </a:r>
            <a:r>
              <a:rPr lang="uk-UA" b="1" dirty="0"/>
              <a:t> - 1,5%, </a:t>
            </a:r>
            <a:r>
              <a:rPr lang="uk-UA" b="1" dirty="0" err="1"/>
              <a:t>макасари</a:t>
            </a:r>
            <a:r>
              <a:rPr lang="uk-UA" b="1" dirty="0"/>
              <a:t> - 1,3% населення Індонезії. Перелічені етноси становлять майже 85% населення країни. Ще близько 40 етносів, які розмовляють мовами західної індонезійських груп, складають лише 5% населення Індонезії. </a:t>
            </a:r>
          </a:p>
          <a:p>
            <a:pPr marL="0" indent="0" algn="just">
              <a:buNone/>
            </a:pPr>
            <a:r>
              <a:rPr lang="uk-UA" b="1" dirty="0"/>
              <a:t>Місцеве населення належить до південноазіатської перехідної раси, </a:t>
            </a:r>
            <a:r>
              <a:rPr lang="uk-UA" b="1" dirty="0">
                <a:highlight>
                  <a:srgbClr val="FF0000"/>
                </a:highlight>
              </a:rPr>
              <a:t>понад 90% з них - мусульмани-суніти</a:t>
            </a:r>
            <a:r>
              <a:rPr lang="uk-UA" b="1" dirty="0"/>
              <a:t>, лише </a:t>
            </a:r>
            <a:r>
              <a:rPr lang="uk-UA" b="1" dirty="0" err="1"/>
              <a:t>балійці</a:t>
            </a:r>
            <a:r>
              <a:rPr lang="uk-UA" b="1" dirty="0"/>
              <a:t> сповідують індуїзм.</a:t>
            </a:r>
          </a:p>
          <a:p>
            <a:pPr marL="0" indent="0" algn="just">
              <a:buNone/>
            </a:pPr>
            <a:endParaRPr lang="uk-UA" b="1" dirty="0"/>
          </a:p>
        </p:txBody>
      </p:sp>
    </p:spTree>
    <p:extLst>
      <p:ext uri="{BB962C8B-B14F-4D97-AF65-F5344CB8AC3E}">
        <p14:creationId xmlns:p14="http://schemas.microsoft.com/office/powerpoint/2010/main" val="92952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lnSpcReduction="10000"/>
          </a:bodyPr>
          <a:lstStyle/>
          <a:p>
            <a:pPr marL="0" indent="0" algn="just">
              <a:buNone/>
            </a:pPr>
            <a:r>
              <a:rPr lang="uk-UA" b="1" dirty="0">
                <a:solidFill>
                  <a:srgbClr val="FF0000"/>
                </a:solidFill>
                <a:highlight>
                  <a:srgbClr val="00FFFF"/>
                </a:highlight>
              </a:rPr>
              <a:t>Яванці</a:t>
            </a:r>
            <a:r>
              <a:rPr lang="uk-UA" b="1" dirty="0"/>
              <a:t> - найчисленніший етнос Індонезії. Належать вони до південноазіатської перехідної раси, </a:t>
            </a:r>
            <a:r>
              <a:rPr lang="uk-UA" b="1" dirty="0">
                <a:solidFill>
                  <a:srgbClr val="FFFF00"/>
                </a:solidFill>
              </a:rPr>
              <a:t>сповідують мусульманство сунітського напряму</a:t>
            </a:r>
            <a:r>
              <a:rPr lang="uk-UA" b="1" dirty="0"/>
              <a:t>, є серед них і християни. Пануюча форма релігії яванців - мусульманство сунітського напряму, що проникло сюди у </a:t>
            </a:r>
            <a:r>
              <a:rPr lang="lt-LT" b="1" dirty="0"/>
              <a:t>XIV </a:t>
            </a:r>
            <a:r>
              <a:rPr lang="uk-UA" b="1" dirty="0"/>
              <a:t>ст. Хоча за державним і релігійним законом дозволяється багатоженство, у яванців переважає одношлюбність. Чоловіки і жінки в шлюбі рівноправні.</a:t>
            </a:r>
          </a:p>
          <a:p>
            <a:pPr marL="0" indent="0" algn="just">
              <a:buNone/>
            </a:pPr>
            <a:r>
              <a:rPr lang="uk-UA" b="1" dirty="0">
                <a:solidFill>
                  <a:srgbClr val="FF0000"/>
                </a:solidFill>
                <a:highlight>
                  <a:srgbClr val="00FFFF"/>
                </a:highlight>
              </a:rPr>
              <a:t> Малайці </a:t>
            </a:r>
            <a:r>
              <a:rPr lang="uk-UA" b="1" dirty="0"/>
              <a:t>(самоназва </a:t>
            </a:r>
            <a:r>
              <a:rPr lang="uk-UA" b="1" dirty="0" err="1"/>
              <a:t>оранг-мелаю</a:t>
            </a:r>
            <a:r>
              <a:rPr lang="uk-UA" b="1" dirty="0"/>
              <a:t> – «люди країни </a:t>
            </a:r>
            <a:r>
              <a:rPr lang="uk-UA" b="1" dirty="0" err="1"/>
              <a:t>Мелаю</a:t>
            </a:r>
            <a:r>
              <a:rPr lang="uk-UA" b="1" dirty="0"/>
              <a:t>») - дуже складна етнічна спільнота, яка має своєрідну внутрішню мозаїку. Належать вони до південноазіатської раси, розмовляють малайською мов ю </a:t>
            </a:r>
            <a:r>
              <a:rPr lang="uk-UA" b="1" dirty="0" err="1"/>
              <a:t>західноавстронезійської</a:t>
            </a:r>
            <a:r>
              <a:rPr lang="uk-UA" b="1" dirty="0"/>
              <a:t> групи австронезійської сім’ї мов, сповідують мусульманство сунітського напряму. </a:t>
            </a:r>
            <a:r>
              <a:rPr lang="uk-UA" b="1" dirty="0">
                <a:solidFill>
                  <a:srgbClr val="FFFF00"/>
                </a:solidFill>
              </a:rPr>
              <a:t>Перші письмові пам’ятки малайці в </a:t>
            </a:r>
            <a:r>
              <a:rPr lang="uk-UA" b="1" dirty="0" err="1">
                <a:solidFill>
                  <a:srgbClr val="FFFF00"/>
                </a:solidFill>
              </a:rPr>
              <a:t>південноіндійського</a:t>
            </a:r>
            <a:r>
              <a:rPr lang="uk-UA" b="1" dirty="0">
                <a:solidFill>
                  <a:srgbClr val="FFFF00"/>
                </a:solidFill>
              </a:rPr>
              <a:t> походження датуються серединою І тис. н.е., впродовж </a:t>
            </a:r>
            <a:r>
              <a:rPr lang="lt-LT" b="1" dirty="0">
                <a:solidFill>
                  <a:srgbClr val="FFFF00"/>
                </a:solidFill>
              </a:rPr>
              <a:t>XIV-XV </a:t>
            </a:r>
            <a:r>
              <a:rPr lang="uk-UA" b="1" dirty="0">
                <a:solidFill>
                  <a:srgbClr val="FFFF00"/>
                </a:solidFill>
              </a:rPr>
              <a:t>ст. поширився арабський алфавіт. </a:t>
            </a:r>
          </a:p>
          <a:p>
            <a:pPr marL="0" indent="0" algn="just">
              <a:buNone/>
            </a:pPr>
            <a:r>
              <a:rPr lang="uk-UA" b="1" dirty="0"/>
              <a:t>Найчисленніші групи - це малайці Індонезії (9,1 млн.), Малайзії (6,74 млн.), Таїланду (1,9 млн.) та Сінгапуру (315 тис.). Прабатьківщиною малайців, очевидно, є західна частина о. Калімантан. Звідси вони розселилися на острови Південно-Китайського моря, потім на о. Суматру та на Малайський півострів. На середину І тис. н.е. на Суматрі малайці створили перші держави, що в </a:t>
            </a:r>
            <a:r>
              <a:rPr lang="lt-LT" b="1" dirty="0"/>
              <a:t>VII-VIII </a:t>
            </a:r>
            <a:r>
              <a:rPr lang="uk-UA" b="1" dirty="0"/>
              <a:t>ст. були об’єднані в буддійську імперію </a:t>
            </a:r>
            <a:r>
              <a:rPr lang="uk-UA" b="1" dirty="0" err="1"/>
              <a:t>Швірінджайя</a:t>
            </a:r>
            <a:r>
              <a:rPr lang="uk-UA" b="1" dirty="0"/>
              <a:t>. У Х</a:t>
            </a:r>
            <a:r>
              <a:rPr lang="lt-LT" b="1" dirty="0"/>
              <a:t>III-</a:t>
            </a:r>
            <a:r>
              <a:rPr lang="uk-UA" b="1" dirty="0"/>
              <a:t>ХІ</a:t>
            </a:r>
            <a:r>
              <a:rPr lang="lt-LT" b="1" dirty="0"/>
              <a:t>V </a:t>
            </a:r>
            <a:r>
              <a:rPr lang="uk-UA" b="1" dirty="0"/>
              <a:t>ст. малайці Індонезії потрапили у сферу впливу яванської імперії </a:t>
            </a:r>
            <a:r>
              <a:rPr lang="uk-UA" b="1" dirty="0" err="1"/>
              <a:t>Маджапахіт</a:t>
            </a:r>
            <a:r>
              <a:rPr lang="uk-UA" b="1" dirty="0"/>
              <a:t>. </a:t>
            </a:r>
            <a:r>
              <a:rPr lang="uk-UA" b="1" dirty="0">
                <a:solidFill>
                  <a:srgbClr val="FFFF00"/>
                </a:solidFill>
              </a:rPr>
              <a:t>У ХІ</a:t>
            </a:r>
            <a:r>
              <a:rPr lang="lt-LT" b="1" dirty="0">
                <a:solidFill>
                  <a:srgbClr val="FFFF00"/>
                </a:solidFill>
              </a:rPr>
              <a:t>V-</a:t>
            </a:r>
            <a:r>
              <a:rPr lang="uk-UA" b="1" dirty="0">
                <a:solidFill>
                  <a:srgbClr val="FFFF00"/>
                </a:solidFill>
              </a:rPr>
              <a:t>Х</a:t>
            </a:r>
            <a:r>
              <a:rPr lang="lt-LT" b="1" dirty="0">
                <a:solidFill>
                  <a:srgbClr val="FFFF00"/>
                </a:solidFill>
              </a:rPr>
              <a:t>V </a:t>
            </a:r>
            <a:r>
              <a:rPr lang="uk-UA" b="1" dirty="0">
                <a:solidFill>
                  <a:srgbClr val="FFFF00"/>
                </a:solidFill>
              </a:rPr>
              <a:t>ст. малайці прийняли іслам, у </a:t>
            </a:r>
            <a:r>
              <a:rPr lang="lt-LT" b="1" dirty="0">
                <a:solidFill>
                  <a:srgbClr val="FFFF00"/>
                </a:solidFill>
              </a:rPr>
              <a:t>XV </a:t>
            </a:r>
            <a:r>
              <a:rPr lang="uk-UA" b="1" dirty="0">
                <a:solidFill>
                  <a:srgbClr val="FFFF00"/>
                </a:solidFill>
              </a:rPr>
              <a:t>ст. склався Малайський султанат, а в </a:t>
            </a:r>
            <a:r>
              <a:rPr lang="lt-LT" b="1" dirty="0">
                <a:solidFill>
                  <a:srgbClr val="FFFF00"/>
                </a:solidFill>
              </a:rPr>
              <a:t>XVII - </a:t>
            </a:r>
            <a:r>
              <a:rPr lang="uk-UA" b="1" dirty="0">
                <a:solidFill>
                  <a:srgbClr val="FFFF00"/>
                </a:solidFill>
              </a:rPr>
              <a:t>перші й половині </a:t>
            </a:r>
            <a:r>
              <a:rPr lang="lt-LT" b="1" dirty="0">
                <a:solidFill>
                  <a:srgbClr val="FFFF00"/>
                </a:solidFill>
              </a:rPr>
              <a:t>XX </a:t>
            </a:r>
            <a:r>
              <a:rPr lang="uk-UA" b="1" dirty="0">
                <a:solidFill>
                  <a:srgbClr val="FFFF00"/>
                </a:solidFill>
              </a:rPr>
              <a:t>ст. існували численні невеликі султанати.</a:t>
            </a:r>
          </a:p>
        </p:txBody>
      </p:sp>
    </p:spTree>
    <p:extLst>
      <p:ext uri="{BB962C8B-B14F-4D97-AF65-F5344CB8AC3E}">
        <p14:creationId xmlns:p14="http://schemas.microsoft.com/office/powerpoint/2010/main" val="63384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sz="2400" b="1" dirty="0" err="1">
                <a:solidFill>
                  <a:srgbClr val="FF0000"/>
                </a:solidFill>
                <a:highlight>
                  <a:srgbClr val="00FFFF"/>
                </a:highlight>
              </a:rPr>
              <a:t>Мінангкабау</a:t>
            </a:r>
            <a:r>
              <a:rPr lang="uk-UA" sz="2400" b="1" dirty="0"/>
              <a:t> (самоназва </a:t>
            </a:r>
            <a:r>
              <a:rPr lang="uk-UA" sz="2400" b="1" dirty="0" err="1"/>
              <a:t>мінанг</a:t>
            </a:r>
            <a:r>
              <a:rPr lang="uk-UA" sz="2400" b="1" dirty="0"/>
              <a:t> </a:t>
            </a:r>
            <a:r>
              <a:rPr lang="uk-UA" sz="2400" b="1" dirty="0" err="1"/>
              <a:t>кабоу</a:t>
            </a:r>
            <a:r>
              <a:rPr lang="uk-UA" sz="2400" b="1" dirty="0"/>
              <a:t>, </a:t>
            </a:r>
            <a:r>
              <a:rPr lang="uk-UA" sz="2400" b="1" dirty="0" err="1"/>
              <a:t>уранг</a:t>
            </a:r>
            <a:r>
              <a:rPr lang="uk-UA" sz="2400" b="1" dirty="0"/>
              <a:t> </a:t>
            </a:r>
            <a:r>
              <a:rPr lang="uk-UA" sz="2400" b="1" dirty="0" err="1"/>
              <a:t>каданг</a:t>
            </a:r>
            <a:r>
              <a:rPr lang="uk-UA" sz="2400" b="1" dirty="0"/>
              <a:t>, </a:t>
            </a:r>
            <a:r>
              <a:rPr lang="uk-UA" sz="2400" b="1" dirty="0" err="1"/>
              <a:t>хранг</a:t>
            </a:r>
            <a:r>
              <a:rPr lang="uk-UA" sz="2400" b="1" dirty="0"/>
              <a:t> </a:t>
            </a:r>
            <a:r>
              <a:rPr lang="uk-UA" sz="2400" b="1" dirty="0" err="1"/>
              <a:t>чинк</a:t>
            </a:r>
            <a:r>
              <a:rPr lang="uk-UA" sz="2400" b="1" dirty="0"/>
              <a:t> – «</a:t>
            </a:r>
            <a:r>
              <a:rPr lang="uk-UA" sz="2400" b="1" dirty="0" err="1"/>
              <a:t>перемагаючий</a:t>
            </a:r>
            <a:r>
              <a:rPr lang="uk-UA" sz="2400" b="1" dirty="0"/>
              <a:t> буйвол». Наукова етимологія - від </a:t>
            </a:r>
            <a:r>
              <a:rPr lang="uk-UA" sz="2400" b="1" dirty="0" err="1"/>
              <a:t>йнонг-кабу</a:t>
            </a:r>
            <a:r>
              <a:rPr lang="uk-UA" sz="2400" b="1" dirty="0"/>
              <a:t> – «рідна земля») проживають на заході о. Суматри в </a:t>
            </a:r>
            <a:r>
              <a:rPr lang="uk-UA" sz="2400" b="1" dirty="0" err="1"/>
              <a:t>Падангському</a:t>
            </a:r>
            <a:r>
              <a:rPr lang="uk-UA" sz="2400" b="1" dirty="0"/>
              <a:t> нагір’ї. Належать до південноазіатської перехідної раси, </a:t>
            </a:r>
            <a:r>
              <a:rPr lang="uk-UA" sz="2400" b="1" dirty="0">
                <a:solidFill>
                  <a:srgbClr val="FFFF00"/>
                </a:solidFill>
              </a:rPr>
              <a:t>з </a:t>
            </a:r>
            <a:r>
              <a:rPr lang="lt-LT" sz="2400" b="1" dirty="0">
                <a:solidFill>
                  <a:srgbClr val="FFFF00"/>
                </a:solidFill>
              </a:rPr>
              <a:t>XVII </a:t>
            </a:r>
            <a:r>
              <a:rPr lang="uk-UA" sz="2400" b="1" dirty="0">
                <a:solidFill>
                  <a:srgbClr val="FFFF00"/>
                </a:solidFill>
              </a:rPr>
              <a:t>ст. сповідують мусульманство сунітського напряму, мова належить до </a:t>
            </a:r>
            <a:r>
              <a:rPr lang="uk-UA" sz="2400" b="1" dirty="0" err="1">
                <a:solidFill>
                  <a:srgbClr val="FFFF00"/>
                </a:solidFill>
              </a:rPr>
              <a:t>західноавстронезійської</a:t>
            </a:r>
            <a:r>
              <a:rPr lang="uk-UA" sz="2400" b="1" dirty="0">
                <a:solidFill>
                  <a:srgbClr val="FFFF00"/>
                </a:solidFill>
              </a:rPr>
              <a:t> групи </a:t>
            </a:r>
            <a:r>
              <a:rPr lang="uk-UA" sz="2400" b="1" dirty="0" err="1">
                <a:solidFill>
                  <a:srgbClr val="FFFF00"/>
                </a:solidFill>
              </a:rPr>
              <a:t>австралонезійської</a:t>
            </a:r>
            <a:r>
              <a:rPr lang="uk-UA" sz="2400" b="1" dirty="0">
                <a:solidFill>
                  <a:srgbClr val="FFFF00"/>
                </a:solidFill>
              </a:rPr>
              <a:t> сім’ї мов, з кінця </a:t>
            </a:r>
            <a:r>
              <a:rPr lang="lt-LT" sz="2400" b="1" dirty="0">
                <a:solidFill>
                  <a:srgbClr val="FFFF00"/>
                </a:solidFill>
              </a:rPr>
              <a:t>XIX </a:t>
            </a:r>
            <a:r>
              <a:rPr lang="uk-UA" sz="2400" b="1" dirty="0">
                <a:solidFill>
                  <a:srgbClr val="FFFF00"/>
                </a:solidFill>
              </a:rPr>
              <a:t>ст. на основі латинського і арабського алфавітів склалася писемність</a:t>
            </a:r>
            <a:r>
              <a:rPr lang="uk-UA" sz="2400" b="1" dirty="0"/>
              <a:t>. </a:t>
            </a:r>
          </a:p>
          <a:p>
            <a:pPr marL="0" indent="0" algn="just">
              <a:buNone/>
            </a:pPr>
            <a:r>
              <a:rPr lang="uk-UA" sz="2400" b="1" dirty="0">
                <a:solidFill>
                  <a:srgbClr val="FF0000"/>
                </a:solidFill>
                <a:highlight>
                  <a:srgbClr val="FFFF00"/>
                </a:highlight>
              </a:rPr>
              <a:t>4. </a:t>
            </a:r>
            <a:r>
              <a:rPr lang="uk-UA" sz="2400" b="1" dirty="0" err="1">
                <a:solidFill>
                  <a:srgbClr val="FF0000"/>
                </a:solidFill>
                <a:highlight>
                  <a:srgbClr val="FFFF00"/>
                </a:highlight>
              </a:rPr>
              <a:t>Східноіндонезійська</a:t>
            </a:r>
            <a:r>
              <a:rPr lang="uk-UA" sz="2400" b="1" dirty="0">
                <a:solidFill>
                  <a:srgbClr val="FF0000"/>
                </a:solidFill>
                <a:highlight>
                  <a:srgbClr val="FFFF00"/>
                </a:highlight>
              </a:rPr>
              <a:t> історико-етнографічна область</a:t>
            </a:r>
            <a:r>
              <a:rPr lang="uk-UA" sz="2400" b="1" dirty="0"/>
              <a:t>. Область займає велику кількість островів Східної Індонезії, що лежать між о. Сулавесі на заході, штатом </a:t>
            </a:r>
            <a:r>
              <a:rPr lang="uk-UA" sz="2400" b="1" dirty="0" err="1"/>
              <a:t>Іріан-Джая</a:t>
            </a:r>
            <a:r>
              <a:rPr lang="uk-UA" sz="2400" b="1" dirty="0"/>
              <a:t> - на сході, о. Тімор - на півдні, Філіппінськими островами - на півночі. Вона населена великою кількістю нечисленних етносів. Найчисленніші з місцевих етносів - це </a:t>
            </a:r>
            <a:r>
              <a:rPr lang="uk-UA" sz="2400" b="1" dirty="0" err="1"/>
              <a:t>буги</a:t>
            </a:r>
            <a:r>
              <a:rPr lang="uk-UA" sz="2400" b="1" dirty="0"/>
              <a:t> (майже 4 млн.), </a:t>
            </a:r>
            <a:r>
              <a:rPr lang="uk-UA" sz="2400" b="1" dirty="0" err="1"/>
              <a:t>сумбанці</a:t>
            </a:r>
            <a:r>
              <a:rPr lang="uk-UA" sz="2400" b="1" dirty="0"/>
              <a:t> (2 млн.) та </a:t>
            </a:r>
            <a:r>
              <a:rPr lang="uk-UA" sz="2400" b="1" dirty="0" err="1"/>
              <a:t>горонтали</a:t>
            </a:r>
            <a:r>
              <a:rPr lang="uk-UA" sz="2400" b="1" dirty="0"/>
              <a:t> (1 млн.), мови яких належать до </a:t>
            </a:r>
            <a:r>
              <a:rPr lang="uk-UA" sz="2400" b="1" dirty="0" err="1"/>
              <a:t>західноавстронезійської</a:t>
            </a:r>
            <a:r>
              <a:rPr lang="uk-UA" sz="2400" b="1" dirty="0"/>
              <a:t> групи австронезійської сім’ї мов. </a:t>
            </a:r>
          </a:p>
        </p:txBody>
      </p:sp>
    </p:spTree>
    <p:extLst>
      <p:ext uri="{BB962C8B-B14F-4D97-AF65-F5344CB8AC3E}">
        <p14:creationId xmlns:p14="http://schemas.microsoft.com/office/powerpoint/2010/main" val="218576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318054"/>
            <a:ext cx="12081163" cy="5539946"/>
          </a:xfrm>
        </p:spPr>
        <p:txBody>
          <a:bodyPr>
            <a:noAutofit/>
          </a:bodyPr>
          <a:lstStyle/>
          <a:p>
            <a:pPr marL="0" indent="0" algn="just">
              <a:buNone/>
            </a:pPr>
            <a:r>
              <a:rPr lang="uk-UA" sz="2600" b="1" dirty="0"/>
              <a:t>Місцеве населення належить до південноазіатської перехідної раси, почасти східно-індонезійської змішаної раси та </a:t>
            </a:r>
            <a:r>
              <a:rPr lang="uk-UA" sz="2600" b="1" dirty="0" err="1"/>
              <a:t>папуасько</a:t>
            </a:r>
            <a:r>
              <a:rPr lang="uk-UA" sz="2600" b="1" dirty="0"/>
              <a:t>-меланезійської </a:t>
            </a:r>
            <a:r>
              <a:rPr lang="uk-UA" sz="2600" b="1" dirty="0" err="1"/>
              <a:t>підраси</a:t>
            </a:r>
            <a:r>
              <a:rPr lang="uk-UA" sz="2600" b="1" dirty="0"/>
              <a:t> </a:t>
            </a:r>
            <a:r>
              <a:rPr lang="uk-UA" sz="2600" b="1" dirty="0" err="1"/>
              <a:t>австралоїдної</a:t>
            </a:r>
            <a:r>
              <a:rPr lang="uk-UA" sz="2600" b="1" dirty="0"/>
              <a:t> великої раси. </a:t>
            </a:r>
            <a:r>
              <a:rPr lang="uk-UA" sz="2600" b="1" dirty="0">
                <a:solidFill>
                  <a:srgbClr val="FFFF00"/>
                </a:solidFill>
              </a:rPr>
              <a:t>Для релігії місцевих етносів характерне поєднання мусульманства і християнства з традиційними релігіями, а в </a:t>
            </a:r>
            <a:r>
              <a:rPr lang="uk-UA" sz="2600" b="1" dirty="0" err="1">
                <a:solidFill>
                  <a:srgbClr val="FFFF00"/>
                </a:solidFill>
              </a:rPr>
              <a:t>бугів</a:t>
            </a:r>
            <a:r>
              <a:rPr lang="uk-UA" sz="2600" b="1" dirty="0">
                <a:solidFill>
                  <a:srgbClr val="FFFF00"/>
                </a:solidFill>
              </a:rPr>
              <a:t> - залишків індуїзму з мусульманством і первісними релігійними віруваннями і обрядами</a:t>
            </a:r>
            <a:r>
              <a:rPr lang="uk-UA" sz="2600" b="1" dirty="0"/>
              <a:t>.</a:t>
            </a:r>
          </a:p>
          <a:p>
            <a:pPr marL="0" indent="0" algn="just">
              <a:buNone/>
            </a:pPr>
            <a:r>
              <a:rPr lang="uk-UA" sz="2600" b="1" dirty="0"/>
              <a:t>Переважна більшість етносів східно-індонезійської історико-етнографічної області розвивалися під значним впливом давніх і середньовічних державно-політичних утворень. Упродовж </a:t>
            </a:r>
            <a:r>
              <a:rPr lang="lt-LT" sz="2600" b="1" dirty="0"/>
              <a:t>XV-XIX </a:t>
            </a:r>
            <a:r>
              <a:rPr lang="uk-UA" sz="2600" b="1" dirty="0"/>
              <a:t>ст. цілий ряд племінних етнічних груп сконсолідувалися політично і створили власні державні утворення. </a:t>
            </a:r>
            <a:r>
              <a:rPr lang="uk-UA" sz="2600" b="1" dirty="0">
                <a:solidFill>
                  <a:srgbClr val="FFFF00"/>
                </a:solidFill>
              </a:rPr>
              <a:t>Ще в </a:t>
            </a:r>
            <a:r>
              <a:rPr lang="lt-LT" sz="2600" b="1" dirty="0">
                <a:solidFill>
                  <a:srgbClr val="FFFF00"/>
                </a:solidFill>
              </a:rPr>
              <a:t>XV-XVI </a:t>
            </a:r>
            <a:r>
              <a:rPr lang="uk-UA" sz="2600" b="1" dirty="0">
                <a:solidFill>
                  <a:srgbClr val="FFFF00"/>
                </a:solidFill>
              </a:rPr>
              <a:t>ст. </a:t>
            </a:r>
            <a:r>
              <a:rPr lang="uk-UA" sz="2600" b="1" dirty="0" err="1">
                <a:solidFill>
                  <a:srgbClr val="FFFF00"/>
                </a:solidFill>
              </a:rPr>
              <a:t>буги</a:t>
            </a:r>
            <a:r>
              <a:rPr lang="uk-UA" sz="2600" b="1" dirty="0">
                <a:solidFill>
                  <a:srgbClr val="FFFF00"/>
                </a:solidFill>
              </a:rPr>
              <a:t> створили свої індуїстські князівства, а в </a:t>
            </a:r>
            <a:r>
              <a:rPr lang="lt-LT" sz="2600" b="1" dirty="0">
                <a:solidFill>
                  <a:srgbClr val="FFFF00"/>
                </a:solidFill>
              </a:rPr>
              <a:t>XVII </a:t>
            </a:r>
            <a:r>
              <a:rPr lang="uk-UA" sz="2600" b="1" dirty="0">
                <a:solidFill>
                  <a:srgbClr val="FFFF00"/>
                </a:solidFill>
              </a:rPr>
              <a:t>ст. прийняли мусульманство</a:t>
            </a:r>
            <a:r>
              <a:rPr lang="uk-UA" sz="2600" b="1" dirty="0"/>
              <a:t>.</a:t>
            </a:r>
          </a:p>
        </p:txBody>
      </p:sp>
    </p:spTree>
    <p:extLst>
      <p:ext uri="{BB962C8B-B14F-4D97-AF65-F5344CB8AC3E}">
        <p14:creationId xmlns:p14="http://schemas.microsoft.com/office/powerpoint/2010/main" val="4154087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sz="2300" b="1" dirty="0">
                <a:solidFill>
                  <a:srgbClr val="FF0000"/>
                </a:solidFill>
                <a:highlight>
                  <a:srgbClr val="FFFF00"/>
                </a:highlight>
              </a:rPr>
              <a:t>5. Філіппінська історико-етнографічна область</a:t>
            </a:r>
            <a:r>
              <a:rPr lang="uk-UA" sz="2300" b="1" dirty="0"/>
              <a:t>. Область займає понад 7 тис. островів, найбільші з них: Лугом, Мінданао, Палаван, Міндоро, Самар, </a:t>
            </a:r>
            <a:r>
              <a:rPr lang="uk-UA" sz="2300" b="1" dirty="0" err="1"/>
              <a:t>Себу</a:t>
            </a:r>
            <a:r>
              <a:rPr lang="uk-UA" sz="2300" b="1" dirty="0"/>
              <a:t>, Негрос, Панай, </a:t>
            </a:r>
            <a:r>
              <a:rPr lang="uk-UA" sz="2300" b="1" dirty="0" err="1"/>
              <a:t>Лічіте</a:t>
            </a:r>
            <a:r>
              <a:rPr lang="uk-UA" sz="2300" b="1" dirty="0"/>
              <a:t>, </a:t>
            </a:r>
            <a:r>
              <a:rPr lang="uk-UA" sz="2300" b="1" dirty="0" err="1"/>
              <a:t>Бохаль</a:t>
            </a:r>
            <a:r>
              <a:rPr lang="uk-UA" sz="2300" b="1" dirty="0"/>
              <a:t>, </a:t>
            </a:r>
            <a:r>
              <a:rPr lang="uk-UA" sz="2300" b="1" dirty="0" err="1"/>
              <a:t>Масбате</a:t>
            </a:r>
            <a:r>
              <a:rPr lang="uk-UA" sz="2300" b="1" dirty="0"/>
              <a:t> та ін. Понад 99% населення Філіппін розмовляє мовами </a:t>
            </a:r>
            <a:r>
              <a:rPr lang="uk-UA" sz="2300" b="1" dirty="0" err="1"/>
              <a:t>західно</a:t>
            </a:r>
            <a:r>
              <a:rPr lang="uk-UA" sz="2300" b="1" dirty="0"/>
              <a:t>-австронезійської групи </a:t>
            </a:r>
            <a:r>
              <a:rPr lang="uk-UA" sz="2300" b="1" dirty="0" err="1"/>
              <a:t>австронезійсьноі</a:t>
            </a:r>
            <a:r>
              <a:rPr lang="uk-UA" sz="2300" b="1" dirty="0"/>
              <a:t> сім’ї мов. </a:t>
            </a:r>
          </a:p>
          <a:p>
            <a:pPr marL="0" indent="0" algn="just">
              <a:buNone/>
            </a:pPr>
            <a:r>
              <a:rPr lang="uk-UA" sz="2300" b="1" dirty="0"/>
              <a:t>Філіппінці діляться на три групи: </a:t>
            </a:r>
            <a:r>
              <a:rPr lang="uk-UA" sz="2300" b="1" i="1" u="sng" dirty="0"/>
              <a:t>рівнинні, прибережні та </a:t>
            </a:r>
            <a:r>
              <a:rPr lang="uk-UA" sz="2300" b="1" i="1" u="sng" dirty="0" err="1">
                <a:solidFill>
                  <a:srgbClr val="FFFF00"/>
                </a:solidFill>
              </a:rPr>
              <a:t>мусульманізовані</a:t>
            </a:r>
            <a:r>
              <a:rPr lang="uk-UA" sz="2300" b="1" dirty="0"/>
              <a:t>. Найчисленнішими з них є прибережні філіппінці-християни, які становлять 90% населення країни, серед них </a:t>
            </a:r>
            <a:r>
              <a:rPr lang="uk-UA" sz="2300" b="1" dirty="0" err="1"/>
              <a:t>бісайї</a:t>
            </a:r>
            <a:r>
              <a:rPr lang="uk-UA" sz="2300" b="1" dirty="0"/>
              <a:t> - 41,7%, тагали - 24%, </a:t>
            </a:r>
            <a:r>
              <a:rPr lang="uk-UA" sz="2300" b="1" dirty="0" err="1"/>
              <a:t>ілоки</a:t>
            </a:r>
            <a:r>
              <a:rPr lang="uk-UA" sz="2300" b="1" dirty="0"/>
              <a:t> - 11,1%, </a:t>
            </a:r>
            <a:r>
              <a:rPr lang="uk-UA" sz="2300" b="1" dirty="0" err="1"/>
              <a:t>гиполи</a:t>
            </a:r>
            <a:r>
              <a:rPr lang="uk-UA" sz="2300" b="1" dirty="0"/>
              <a:t> - 7%, </a:t>
            </a:r>
            <a:r>
              <a:rPr lang="uk-UA" sz="2300" b="1" dirty="0" err="1"/>
              <a:t>пампангани</a:t>
            </a:r>
            <a:r>
              <a:rPr lang="uk-UA" sz="2300" b="1" dirty="0"/>
              <a:t> - 3,5%, </a:t>
            </a:r>
            <a:r>
              <a:rPr lang="uk-UA" sz="2300" b="1" dirty="0" err="1"/>
              <a:t>ангансінами</a:t>
            </a:r>
            <a:r>
              <a:rPr lang="uk-UA" sz="2300" b="1" dirty="0"/>
              <a:t> - 2,2%, </a:t>
            </a:r>
            <a:r>
              <a:rPr lang="uk-UA" sz="2300" b="1" dirty="0" err="1"/>
              <a:t>ібанги</a:t>
            </a:r>
            <a:r>
              <a:rPr lang="uk-UA" sz="2300" b="1" dirty="0"/>
              <a:t> – 1,7% населення країни. </a:t>
            </a:r>
          </a:p>
          <a:p>
            <a:pPr marL="0" indent="0" algn="just">
              <a:buNone/>
            </a:pPr>
            <a:r>
              <a:rPr lang="uk-UA" sz="2300" b="1" dirty="0"/>
              <a:t>Рівнинні філіппінські етноси складають лише 3,8% всього населення країни. Живуть вони у внутрішніх районах Лусона, Мінданао, Міндоро та на інших островах, </a:t>
            </a:r>
            <a:r>
              <a:rPr lang="uk-UA" sz="2300" b="1" dirty="0">
                <a:solidFill>
                  <a:srgbClr val="FFFF00"/>
                </a:solidFill>
              </a:rPr>
              <a:t>сповідують християнство і дотримуються традиційних релігій</a:t>
            </a:r>
            <a:r>
              <a:rPr lang="uk-UA" sz="2300" b="1" dirty="0"/>
              <a:t>. </a:t>
            </a:r>
          </a:p>
          <a:p>
            <a:pPr marL="0" indent="0" algn="just">
              <a:buNone/>
            </a:pPr>
            <a:r>
              <a:rPr lang="uk-UA" sz="2300" b="1" dirty="0">
                <a:solidFill>
                  <a:srgbClr val="FFFF00"/>
                </a:solidFill>
                <a:highlight>
                  <a:srgbClr val="FF0000"/>
                </a:highlight>
              </a:rPr>
              <a:t>Третю групу представляють рівнинні і прибережні </a:t>
            </a:r>
            <a:r>
              <a:rPr lang="uk-UA" sz="2300" b="1" dirty="0" err="1">
                <a:solidFill>
                  <a:srgbClr val="FFFF00"/>
                </a:solidFill>
                <a:highlight>
                  <a:srgbClr val="FF0000"/>
                </a:highlight>
              </a:rPr>
              <a:t>мусульманізовані</a:t>
            </a:r>
            <a:r>
              <a:rPr lang="uk-UA" sz="2300" b="1" dirty="0">
                <a:solidFill>
                  <a:srgbClr val="FFFF00"/>
                </a:solidFill>
                <a:highlight>
                  <a:srgbClr val="FF0000"/>
                </a:highlight>
              </a:rPr>
              <a:t> етноси півдня Філіппін (</a:t>
            </a:r>
            <a:r>
              <a:rPr lang="uk-UA" sz="2300" b="1" dirty="0" err="1">
                <a:solidFill>
                  <a:srgbClr val="FFFF00"/>
                </a:solidFill>
                <a:highlight>
                  <a:srgbClr val="FF0000"/>
                </a:highlight>
              </a:rPr>
              <a:t>маранаої</a:t>
            </a:r>
            <a:r>
              <a:rPr lang="uk-UA" sz="2300" b="1" dirty="0">
                <a:solidFill>
                  <a:srgbClr val="FFFF00"/>
                </a:solidFill>
                <a:highlight>
                  <a:srgbClr val="FF0000"/>
                </a:highlight>
              </a:rPr>
              <a:t>, </a:t>
            </a:r>
            <a:r>
              <a:rPr lang="uk-UA" sz="2300" b="1" dirty="0" err="1">
                <a:solidFill>
                  <a:srgbClr val="FFFF00"/>
                </a:solidFill>
                <a:highlight>
                  <a:srgbClr val="FF0000"/>
                </a:highlight>
              </a:rPr>
              <a:t>магінданаої</a:t>
            </a:r>
            <a:r>
              <a:rPr lang="uk-UA" sz="2300" b="1" dirty="0">
                <a:solidFill>
                  <a:srgbClr val="FFFF00"/>
                </a:solidFill>
                <a:highlight>
                  <a:srgbClr val="FF0000"/>
                </a:highlight>
              </a:rPr>
              <a:t>, </a:t>
            </a:r>
            <a:r>
              <a:rPr lang="uk-UA" sz="2300" b="1" dirty="0" err="1">
                <a:solidFill>
                  <a:srgbClr val="FFFF00"/>
                </a:solidFill>
                <a:highlight>
                  <a:srgbClr val="FF0000"/>
                </a:highlight>
              </a:rPr>
              <a:t>тоусоги</a:t>
            </a:r>
            <a:r>
              <a:rPr lang="uk-UA" sz="2300" b="1" dirty="0">
                <a:solidFill>
                  <a:srgbClr val="FFFF00"/>
                </a:solidFill>
                <a:highlight>
                  <a:srgbClr val="FF0000"/>
                </a:highlight>
              </a:rPr>
              <a:t>, </a:t>
            </a:r>
            <a:r>
              <a:rPr lang="uk-UA" sz="2300" b="1" dirty="0" err="1">
                <a:solidFill>
                  <a:srgbClr val="FFFF00"/>
                </a:solidFill>
                <a:highlight>
                  <a:srgbClr val="FF0000"/>
                </a:highlight>
              </a:rPr>
              <a:t>самали</a:t>
            </a:r>
            <a:r>
              <a:rPr lang="uk-UA" sz="2300" b="1" dirty="0">
                <a:solidFill>
                  <a:srgbClr val="FFFF00"/>
                </a:solidFill>
                <a:highlight>
                  <a:srgbClr val="FF0000"/>
                </a:highlight>
              </a:rPr>
              <a:t> та ін.), які складають 4% всього населення країни. </a:t>
            </a:r>
          </a:p>
        </p:txBody>
      </p:sp>
    </p:spTree>
    <p:extLst>
      <p:ext uri="{BB962C8B-B14F-4D97-AF65-F5344CB8AC3E}">
        <p14:creationId xmlns:p14="http://schemas.microsoft.com/office/powerpoint/2010/main" val="1311647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Autofit/>
          </a:body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uk-UA" sz="3000" b="1" i="0" u="none" strike="noStrike" kern="1200" cap="none" spc="0" normalizeH="0" baseline="0" noProof="0" dirty="0">
                <a:ln>
                  <a:noFill/>
                </a:ln>
                <a:solidFill>
                  <a:prstClr val="white"/>
                </a:solidFill>
                <a:effectLst/>
                <a:uLnTx/>
                <a:uFillTx/>
                <a:latin typeface="Century Gothic" panose="020B0502020202020204"/>
                <a:ea typeface="+mj-ea"/>
                <a:cs typeface="+mj-cs"/>
              </a:rPr>
              <a:t>Південно-Східна Азія, розташована на «перехресті Азі», приваблювала населення Китаю і Індії. </a:t>
            </a:r>
            <a:r>
              <a:rPr lang="uk-UA" sz="3000" b="1" dirty="0"/>
              <a:t>Острів </a:t>
            </a:r>
            <a:r>
              <a:rPr lang="uk-UA" sz="3000" b="1" dirty="0" err="1"/>
              <a:t>Явадвіпа</a:t>
            </a:r>
            <a:r>
              <a:rPr lang="uk-UA" sz="3000" b="1" dirty="0"/>
              <a:t>  (острів ячменю, Ява?) згадується  у давньоіндійському епосі «</a:t>
            </a:r>
            <a:r>
              <a:rPr lang="uk-UA" sz="3000" b="1" dirty="0" err="1"/>
              <a:t>Рамаяна</a:t>
            </a:r>
            <a:r>
              <a:rPr lang="uk-UA" sz="3000" b="1" dirty="0"/>
              <a:t>». За китайськими джерелами, ще у 110—87 рр. до н.е. до двору імперії </a:t>
            </a:r>
            <a:r>
              <a:rPr lang="uk-UA" sz="3000" b="1" dirty="0" err="1"/>
              <a:t>Хань</a:t>
            </a:r>
            <a:r>
              <a:rPr lang="uk-UA" sz="3000" b="1" dirty="0"/>
              <a:t> прибуло посольство з південної країни </a:t>
            </a:r>
            <a:r>
              <a:rPr lang="uk-UA" sz="3000" b="1" dirty="0" err="1"/>
              <a:t>Хуанчжи</a:t>
            </a:r>
            <a:r>
              <a:rPr lang="uk-UA" sz="3000" b="1" dirty="0"/>
              <a:t> (район Малаккського півострова, можливо о. Суматра). Найбільший вплив здійснила Індія. Вплив </a:t>
            </a:r>
            <a:r>
              <a:rPr lang="uk-UA" sz="3000" b="1" dirty="0" err="1"/>
              <a:t>давньокитайської</a:t>
            </a:r>
            <a:r>
              <a:rPr lang="uk-UA" sz="3000" b="1" dirty="0"/>
              <a:t> цивілізації у порівнянні з давньоіндійською носило більш обмежений характер. Контакти з Індією сприяли формуванню давніх держав на території Малайського архіпелага і Малаккського півострова.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3000" b="1" dirty="0">
                <a:highlight>
                  <a:srgbClr val="FF0000"/>
                </a:highlight>
              </a:rPr>
              <a:t>Під впливом Індії в регіоні поширився буддизм.</a:t>
            </a:r>
          </a:p>
        </p:txBody>
      </p:sp>
    </p:spTree>
    <p:extLst>
      <p:ext uri="{BB962C8B-B14F-4D97-AF65-F5344CB8AC3E}">
        <p14:creationId xmlns:p14="http://schemas.microsoft.com/office/powerpoint/2010/main" val="235299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2"/>
            <a:ext cx="12191999" cy="5694218"/>
          </a:xfrm>
        </p:spPr>
        <p:txBody>
          <a:bodyPr>
            <a:noAutofit/>
          </a:bodyPr>
          <a:lstStyle/>
          <a:p>
            <a:pPr marL="0" indent="0" algn="just">
              <a:buNone/>
            </a:pPr>
            <a:r>
              <a:rPr lang="uk-UA" sz="2400" b="1" dirty="0">
                <a:solidFill>
                  <a:srgbClr val="FFFF00"/>
                </a:solidFill>
              </a:rPr>
              <a:t>Всього серед країн світу на сьогодні налічується 49 країн із мусульманською більшістю населення. В даний час населення планети досягло 7 809 320 722 млрд. людей. З них 1,8 млрд - мусульмани. Вони складають 24,1% жителів землі, представляючи собою мусульманську </a:t>
            </a:r>
            <a:r>
              <a:rPr lang="uk-UA" sz="2400" b="1" dirty="0" err="1">
                <a:solidFill>
                  <a:srgbClr val="FFFF00"/>
                </a:solidFill>
              </a:rPr>
              <a:t>умму</a:t>
            </a:r>
            <a:r>
              <a:rPr lang="uk-UA" sz="2400" b="1" dirty="0">
                <a:solidFill>
                  <a:srgbClr val="FFFF00"/>
                </a:solidFill>
              </a:rPr>
              <a:t>, і є носіями власної ісламської цивілізації. </a:t>
            </a:r>
          </a:p>
          <a:p>
            <a:pPr marL="0" indent="0" algn="just">
              <a:buNone/>
            </a:pPr>
            <a:r>
              <a:rPr lang="uk-UA" sz="2400" b="1" dirty="0">
                <a:solidFill>
                  <a:srgbClr val="FFFF00"/>
                </a:solidFill>
              </a:rPr>
              <a:t>Мусульманське населення розподіляється по країнах і континентах нерівномірно. На частку Північної Африки припадає лише 20% мусульман земної кулі, а на частку Азії – 80%. Більшість прихильників ісламу проживають в </a:t>
            </a:r>
            <a:r>
              <a:rPr lang="uk-UA" sz="2400" b="1" dirty="0">
                <a:solidFill>
                  <a:srgbClr val="FFFF00"/>
                </a:solidFill>
                <a:highlight>
                  <a:srgbClr val="FF0000"/>
                </a:highlight>
              </a:rPr>
              <a:t>Південній і Південно-Східної Азії</a:t>
            </a:r>
            <a:r>
              <a:rPr lang="uk-UA" sz="2400" b="1" dirty="0">
                <a:solidFill>
                  <a:srgbClr val="FFFF00"/>
                </a:solidFill>
              </a:rPr>
              <a:t>, в тому числі в Індонезії – 230 млн., в Пакистані – 150 млн., Індії – 140 млн., Бангладеш – 100 млн., Малайзії - 15 млн., 20 млн. мусульман живуть в Китаї. Політичний аспект поняття «ісламський світ» має на увазі групу держав, які формально (Іран, Пакистан, Саудівська Аравія, Бруней та інші) або неформально (Індонезія, Малайзія, Туніс, Бангладеш, Азербайджан та інші) позиціонують себе як мусульманські держави.</a:t>
            </a:r>
          </a:p>
        </p:txBody>
      </p:sp>
    </p:spTree>
    <p:extLst>
      <p:ext uri="{BB962C8B-B14F-4D97-AF65-F5344CB8AC3E}">
        <p14:creationId xmlns:p14="http://schemas.microsoft.com/office/powerpoint/2010/main" val="382181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359672"/>
            <a:ext cx="12081163" cy="5315447"/>
          </a:xfrm>
        </p:spPr>
        <p:txBody>
          <a:bodyPr>
            <a:normAutofit fontScale="70000" lnSpcReduction="20000"/>
          </a:body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3400" b="1" dirty="0"/>
              <a:t>Окрім буддизму, у державах західної Малайзії і Індонезії в ранньому Середньовіччі отримали поширення культи пізнього о брахманізму і індуїзму, головним чином серед верхівки. В народному середовищі були сильними традиції докласових вірувань, головним чином, анімістичних.</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3400" b="1" dirty="0"/>
              <a:t>З VIII ст. посилюється роль </a:t>
            </a:r>
            <a:r>
              <a:rPr lang="uk-UA" sz="3400" b="1" dirty="0" err="1"/>
              <a:t>арабо</a:t>
            </a:r>
            <a:r>
              <a:rPr lang="uk-UA" sz="3400" b="1" dirty="0"/>
              <a:t>-мусульманських торговців в Південних, і поряд з китайськими хроніками Південно-Східна Азія потрапляє в поле зору  арабських географів и мандрівників Саме через них ми знаємо про багаті порти, скарби і широкі торговельні і культурні зв’язки регіону.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3400" b="1" dirty="0"/>
              <a:t>З творів 40-х - 50-х років </a:t>
            </a:r>
            <a:r>
              <a:rPr lang="lt-LT" sz="3400" b="1" dirty="0"/>
              <a:t>IX </a:t>
            </a:r>
            <a:r>
              <a:rPr lang="uk-UA" sz="3400" b="1" dirty="0"/>
              <a:t>ст. слід особливо виділити «Повідомлення про Китай та Індію» невідомого автора, «Книгу шляхів і країн» видатного географа Ібн </a:t>
            </a:r>
            <a:r>
              <a:rPr lang="uk-UA" sz="3400" b="1" dirty="0" err="1"/>
              <a:t>Хордідбеха</a:t>
            </a:r>
            <a:r>
              <a:rPr lang="uk-UA" sz="3400" b="1" dirty="0"/>
              <a:t>, складену бл. 846 р. з використанням античних даних (за Птоломеєм), з творів початку </a:t>
            </a:r>
            <a:r>
              <a:rPr lang="lt-LT" sz="3400" b="1" dirty="0"/>
              <a:t>X </a:t>
            </a:r>
            <a:r>
              <a:rPr lang="uk-UA" sz="3400" b="1" dirty="0"/>
              <a:t>ст. — писання Абу Зайда </a:t>
            </a:r>
            <a:r>
              <a:rPr lang="uk-UA" sz="3400" b="1" dirty="0" err="1"/>
              <a:t>Хасака</a:t>
            </a:r>
            <a:r>
              <a:rPr lang="uk-UA" sz="3400" b="1" dirty="0"/>
              <a:t>, що ґрунтуються на матеріалах </a:t>
            </a:r>
            <a:r>
              <a:rPr lang="lt-LT" sz="3400" b="1" dirty="0"/>
              <a:t>IX </a:t>
            </a:r>
            <a:r>
              <a:rPr lang="uk-UA" sz="3400" b="1" dirty="0"/>
              <a:t>ст., і нарешті, з авторів середини </a:t>
            </a:r>
            <a:r>
              <a:rPr lang="lt-LT" sz="3400" b="1" dirty="0"/>
              <a:t>X </a:t>
            </a:r>
            <a:r>
              <a:rPr lang="uk-UA" sz="3400" b="1" dirty="0"/>
              <a:t>ст. необхідно назвати Масуді, зірку першої величини в середньовічній арабській географічній науці, а також книгу "Чудеса Індії".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800" b="1" dirty="0"/>
              <a:t> </a:t>
            </a:r>
          </a:p>
        </p:txBody>
      </p:sp>
    </p:spTree>
    <p:extLst>
      <p:ext uri="{BB962C8B-B14F-4D97-AF65-F5344CB8AC3E}">
        <p14:creationId xmlns:p14="http://schemas.microsoft.com/office/powerpoint/2010/main" val="3271265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800" b="1" dirty="0"/>
              <a:t>Особливої ​​згадуються у </a:t>
            </a:r>
            <a:r>
              <a:rPr lang="uk-UA" sz="2800" b="1" dirty="0" err="1"/>
              <a:t>арабомовних</a:t>
            </a:r>
            <a:r>
              <a:rPr lang="uk-UA" sz="2800" b="1" dirty="0"/>
              <a:t> авторів незліченні багатства </a:t>
            </a:r>
            <a:r>
              <a:rPr lang="uk-UA" sz="2800" b="1" dirty="0" err="1"/>
              <a:t>махараджі</a:t>
            </a:r>
            <a:r>
              <a:rPr lang="uk-UA" sz="2800" b="1" dirty="0"/>
              <a:t>, і насамперед золоті та срібні запаси. Джерелами цих запасів були торгівля, грабіж та видобуток цих металів на Суматрі та в </a:t>
            </a:r>
            <a:r>
              <a:rPr lang="uk-UA" sz="2800" b="1" dirty="0" err="1"/>
              <a:t>Малаї</a:t>
            </a:r>
            <a:r>
              <a:rPr lang="uk-UA" sz="2800" b="1" dirty="0"/>
              <a:t>.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800" b="1" dirty="0"/>
              <a:t>Поряд із цим відзначаються родючість і </a:t>
            </a:r>
            <a:r>
              <a:rPr lang="uk-UA" sz="2800" b="1" dirty="0" err="1"/>
              <a:t>густонаселеність</a:t>
            </a:r>
            <a:r>
              <a:rPr lang="uk-UA" sz="2800" b="1" dirty="0"/>
              <a:t> аграрних районів при міських центрах, без чого держава загалом була б надто залежною від зовнішньоторговельної кон1юнктури. Палітра місцевих товарів, що мали величезний попит на світовому ринку, в цей час включала камфору і алое, перець, гвоздику, мускатний горіх і кардамон, сандалове дерево та інші цінні та рідкісні сорти деревини і </a:t>
            </a:r>
            <a:r>
              <a:rPr lang="uk-UA" sz="2800" b="1" dirty="0" err="1"/>
              <a:t>т.д</a:t>
            </a:r>
            <a:r>
              <a:rPr lang="uk-UA" sz="2800" b="1" dirty="0"/>
              <a:t>.</a:t>
            </a:r>
          </a:p>
        </p:txBody>
      </p:sp>
    </p:spTree>
    <p:extLst>
      <p:ext uri="{BB962C8B-B14F-4D97-AF65-F5344CB8AC3E}">
        <p14:creationId xmlns:p14="http://schemas.microsoft.com/office/powerpoint/2010/main" val="271057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057523"/>
            <a:ext cx="12191999" cy="3053301"/>
          </a:xfrm>
        </p:spPr>
        <p:txBody>
          <a:bodyPr>
            <a:normAutofit fontScale="92500"/>
          </a:body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400" b="1" dirty="0"/>
              <a:t>Торгові общини мусульман почали виникати тут у VII—X ст. Логічно вважати, що раніше і частіше за інших з ісламською культурою Близького Сходу контактували території, що прилягали до зони Малаккської протоки. В ряді портових центрів на шляху до Китаю існували групи купців-мусульман, а наприкінці </a:t>
            </a:r>
            <a:r>
              <a:rPr lang="en-US" sz="2400" b="1" dirty="0"/>
              <a:t>XIII</a:t>
            </a:r>
            <a:r>
              <a:rPr lang="uk-UA" sz="2400" b="1" dirty="0"/>
              <a:t>ст., коли в Гуджараті (штат Індії) і ряді інших областей Індії, що здавна торгували з Західною Індонезією, став затверджуватися іслам, регулярна проповідь мусульманської доктрини й обернення в нову віру малайських правителів </a:t>
            </a:r>
            <a:r>
              <a:rPr lang="ru-RU" sz="2400" b="1" dirty="0"/>
              <a:t>стали неминучим </a:t>
            </a:r>
            <a:r>
              <a:rPr lang="ru-RU" sz="2400" b="1" dirty="0" err="1"/>
              <a:t>наслідком</a:t>
            </a:r>
            <a:r>
              <a:rPr lang="ru-RU" sz="2400" b="1" dirty="0"/>
              <a:t> </a:t>
            </a:r>
            <a:r>
              <a:rPr lang="ru-RU" sz="2400" b="1" dirty="0" err="1"/>
              <a:t>економічних</a:t>
            </a:r>
            <a:r>
              <a:rPr lang="ru-RU" sz="2400" b="1" dirty="0"/>
              <a:t> та культурно-</a:t>
            </a:r>
            <a:r>
              <a:rPr lang="ru-RU" sz="2400" b="1" dirty="0" err="1"/>
              <a:t>політичних</a:t>
            </a:r>
            <a:r>
              <a:rPr lang="ru-RU" sz="2400" b="1" dirty="0"/>
              <a:t> зв'язків</a:t>
            </a:r>
            <a:r>
              <a:rPr lang="uk-UA" sz="2400" b="1" dirty="0"/>
              <a:t>. </a:t>
            </a:r>
          </a:p>
        </p:txBody>
      </p:sp>
      <p:pic>
        <p:nvPicPr>
          <p:cNvPr id="4" name="Рисунок 3">
            <a:extLst>
              <a:ext uri="{FF2B5EF4-FFF2-40B4-BE49-F238E27FC236}">
                <a16:creationId xmlns:a16="http://schemas.microsoft.com/office/drawing/2014/main" id="{1B6BADEF-0930-3AFE-9D6F-D27DDEB22284}"/>
              </a:ext>
            </a:extLst>
          </p:cNvPr>
          <p:cNvPicPr>
            <a:picLocks noChangeAspect="1"/>
          </p:cNvPicPr>
          <p:nvPr/>
        </p:nvPicPr>
        <p:blipFill>
          <a:blip r:embed="rId2"/>
          <a:stretch>
            <a:fillRect/>
          </a:stretch>
        </p:blipFill>
        <p:spPr>
          <a:xfrm>
            <a:off x="6178164" y="3810663"/>
            <a:ext cx="4487352" cy="2991568"/>
          </a:xfrm>
          <a:prstGeom prst="rect">
            <a:avLst/>
          </a:prstGeom>
        </p:spPr>
      </p:pic>
      <p:pic>
        <p:nvPicPr>
          <p:cNvPr id="5" name="Рисунок 4">
            <a:extLst>
              <a:ext uri="{FF2B5EF4-FFF2-40B4-BE49-F238E27FC236}">
                <a16:creationId xmlns:a16="http://schemas.microsoft.com/office/drawing/2014/main" id="{00939177-567D-571A-F99A-180DCD4975D3}"/>
              </a:ext>
            </a:extLst>
          </p:cNvPr>
          <p:cNvPicPr>
            <a:picLocks noChangeAspect="1"/>
          </p:cNvPicPr>
          <p:nvPr/>
        </p:nvPicPr>
        <p:blipFill>
          <a:blip r:embed="rId3"/>
          <a:stretch>
            <a:fillRect/>
          </a:stretch>
        </p:blipFill>
        <p:spPr>
          <a:xfrm>
            <a:off x="1769249" y="3810663"/>
            <a:ext cx="2381250" cy="2952750"/>
          </a:xfrm>
          <a:prstGeom prst="rect">
            <a:avLst/>
          </a:prstGeom>
        </p:spPr>
      </p:pic>
    </p:spTree>
    <p:extLst>
      <p:ext uri="{BB962C8B-B14F-4D97-AF65-F5344CB8AC3E}">
        <p14:creationId xmlns:p14="http://schemas.microsoft.com/office/powerpoint/2010/main" val="228000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7641203" cy="5694216"/>
          </a:xfrm>
        </p:spPr>
        <p:txBody>
          <a:bodyPr>
            <a:normAutofit/>
          </a:bodyPr>
          <a:lstStyle/>
          <a:p>
            <a:pPr marL="0" lvl="0" indent="0" algn="just">
              <a:buClr>
                <a:srgbClr val="1E5155">
                  <a:lumMod val="40000"/>
                  <a:lumOff val="60000"/>
                </a:srgbClr>
              </a:buClr>
              <a:buNone/>
              <a:defRPr/>
            </a:pPr>
            <a:r>
              <a:rPr lang="uk-UA" b="1" dirty="0"/>
              <a:t>Після розпаду держави </a:t>
            </a:r>
            <a:r>
              <a:rPr lang="uk-UA" b="1" dirty="0" err="1"/>
              <a:t>Шрівіджая</a:t>
            </a:r>
            <a:r>
              <a:rPr lang="uk-UA" b="1" dirty="0"/>
              <a:t> і втрати цією державою економічної і політичної могутності регіональний експорт став концентруватися в малаккських портах північно-західного і східного узбережжя Суматри. Сюди, крім маси транзитних (близькосхідних і далекосхідних) товарів «стікались» предмети індонезійського вивозу, що високо цінувалися:  алое, кориця, олово та інше. </a:t>
            </a:r>
          </a:p>
          <a:p>
            <a:pPr marL="0" lvl="0" indent="0" algn="just">
              <a:buClr>
                <a:srgbClr val="1E5155">
                  <a:lumMod val="40000"/>
                  <a:lumOff val="60000"/>
                </a:srgbClr>
              </a:buClr>
              <a:buNone/>
              <a:defRPr/>
            </a:pPr>
            <a:r>
              <a:rPr lang="uk-UA" b="1" dirty="0"/>
              <a:t>Зі зростанням торгово-ремісничого населення та місцевої міської еліти, пов’язаної із зовнішньоторговельними доходами, з припливом іммігрантів створювалося соціальне середовище, значною мірою відірване від старої традиційної культури. Це середовище було більш сприйнятливим до проповіді ідей і принципів ісламу, яке посилювалося разом з розширенням числа приїжджих мусульманських купців і </a:t>
            </a:r>
            <a:r>
              <a:rPr lang="uk-UA" b="1" dirty="0" err="1"/>
              <a:t>улемів</a:t>
            </a:r>
            <a:r>
              <a:rPr lang="uk-UA" b="1" dirty="0"/>
              <a:t>, особливо з Індії.</a:t>
            </a:r>
          </a:p>
        </p:txBody>
      </p:sp>
      <p:pic>
        <p:nvPicPr>
          <p:cNvPr id="4" name="Рисунок 3">
            <a:extLst>
              <a:ext uri="{FF2B5EF4-FFF2-40B4-BE49-F238E27FC236}">
                <a16:creationId xmlns:a16="http://schemas.microsoft.com/office/drawing/2014/main" id="{E5D36298-3D79-9FD2-9B26-D6528292DB78}"/>
              </a:ext>
            </a:extLst>
          </p:cNvPr>
          <p:cNvPicPr>
            <a:picLocks noChangeAspect="1"/>
          </p:cNvPicPr>
          <p:nvPr/>
        </p:nvPicPr>
        <p:blipFill>
          <a:blip r:embed="rId2"/>
          <a:stretch>
            <a:fillRect/>
          </a:stretch>
        </p:blipFill>
        <p:spPr>
          <a:xfrm>
            <a:off x="7743909" y="1609347"/>
            <a:ext cx="4345384" cy="4421428"/>
          </a:xfrm>
          <a:prstGeom prst="rect">
            <a:avLst/>
          </a:prstGeom>
        </p:spPr>
      </p:pic>
      <p:cxnSp>
        <p:nvCxnSpPr>
          <p:cNvPr id="10" name="Соединитель: уступ 9">
            <a:extLst>
              <a:ext uri="{FF2B5EF4-FFF2-40B4-BE49-F238E27FC236}">
                <a16:creationId xmlns:a16="http://schemas.microsoft.com/office/drawing/2014/main" id="{F7248650-D484-CD77-41C0-05DCED069DD5}"/>
              </a:ext>
            </a:extLst>
          </p:cNvPr>
          <p:cNvCxnSpPr/>
          <p:nvPr/>
        </p:nvCxnSpPr>
        <p:spPr>
          <a:xfrm>
            <a:off x="4929809" y="1494845"/>
            <a:ext cx="3578087" cy="130401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64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296062"/>
            <a:ext cx="12081163" cy="5561937"/>
          </a:xfrm>
        </p:spPr>
        <p:txBody>
          <a:bodyPr>
            <a:normAutofit/>
          </a:bodyPr>
          <a:lstStyle/>
          <a:p>
            <a:pPr marL="0" lvl="0" indent="0" algn="just">
              <a:buClr>
                <a:srgbClr val="1E5155">
                  <a:lumMod val="40000"/>
                  <a:lumOff val="60000"/>
                </a:srgbClr>
              </a:buClr>
              <a:buNone/>
              <a:defRPr/>
            </a:pPr>
            <a:r>
              <a:rPr lang="uk-UA" sz="2500" b="1" dirty="0"/>
              <a:t>Процес ісламізації Азійсько-Тихоокеанського регіону розпочалося наприкінці XIII – на початку XIV ст., особливо на Північній Суматрі. Остання чверть XIII – XIV ст. – це початковий період ісламізації регіону. Широкого поширення іслам отримав після появи султанату Малакка (з першої половини  — середини XV ст.).</a:t>
            </a:r>
          </a:p>
          <a:p>
            <a:pPr marL="0" lvl="0" indent="0" algn="just">
              <a:buClr>
                <a:srgbClr val="1E5155">
                  <a:lumMod val="40000"/>
                  <a:lumOff val="60000"/>
                </a:srgbClr>
              </a:buClr>
              <a:buNone/>
              <a:defRPr/>
            </a:pPr>
            <a:r>
              <a:rPr lang="uk-UA" sz="2500" b="1" dirty="0"/>
              <a:t>Частина правлячого класу малайських держав виявилася зацікавленою у новій релігії, що сприяла згуртуванню їхніх інтересів з інтересами заморського купецтва та впливових мусульманських кіл. Разом з тим іслам більшою мірою, ніж старі класові релігії, був звернений до народних мас, куди проникав міське середовище. У умовах прийняття ісламської віри правителями князівств служило засобом зміцнення соціально-політичної опори їхньої влади, їх харизматичного статусу серед підданих і союзників.</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lang="uk-UA" b="1" dirty="0"/>
          </a:p>
        </p:txBody>
      </p:sp>
    </p:spTree>
    <p:extLst>
      <p:ext uri="{BB962C8B-B14F-4D97-AF65-F5344CB8AC3E}">
        <p14:creationId xmlns:p14="http://schemas.microsoft.com/office/powerpoint/2010/main" val="3820837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lnSpcReduction="10000"/>
          </a:body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800" b="1" dirty="0"/>
              <a:t>Іслам також означав не лише нові, уніфіковані та масові релігійно-культові практику та догматику, а й більшу свободу духовенства від державної політики, на відміну від старої системи з характерним для неї зрощенням світської та духовної влади.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800" b="1" dirty="0"/>
              <a:t>Становлення </a:t>
            </a:r>
            <a:r>
              <a:rPr lang="uk-UA" sz="2800" b="1" dirty="0" err="1"/>
              <a:t>ісламізованих</a:t>
            </a:r>
            <a:r>
              <a:rPr lang="uk-UA" sz="2800" b="1" dirty="0"/>
              <a:t> режимів відбулося насамперед на </a:t>
            </a:r>
            <a:r>
              <a:rPr lang="uk-UA" sz="2800" b="1" dirty="0">
                <a:solidFill>
                  <a:srgbClr val="FFFF00"/>
                </a:solidFill>
              </a:rPr>
              <a:t>східному узбережжі Суматри</a:t>
            </a:r>
            <a:r>
              <a:rPr lang="uk-UA" sz="2800" b="1" dirty="0"/>
              <a:t> (князівства </a:t>
            </a:r>
            <a:r>
              <a:rPr lang="uk-UA" sz="2800" b="1" dirty="0" err="1"/>
              <a:t>Самудра</a:t>
            </a:r>
            <a:r>
              <a:rPr lang="uk-UA" sz="2800" b="1" dirty="0"/>
              <a:t>, </a:t>
            </a:r>
            <a:r>
              <a:rPr lang="uk-UA" sz="2800" b="1" dirty="0" err="1"/>
              <a:t>Педір</a:t>
            </a:r>
            <a:r>
              <a:rPr lang="uk-UA" sz="2800" b="1" dirty="0"/>
              <a:t>, </a:t>
            </a:r>
            <a:r>
              <a:rPr lang="uk-UA" sz="2800" b="1" dirty="0" err="1"/>
              <a:t>Перлак</a:t>
            </a:r>
            <a:r>
              <a:rPr lang="uk-UA" sz="2800" b="1" dirty="0"/>
              <a:t>, Ару), ніж на </a:t>
            </a:r>
            <a:r>
              <a:rPr lang="uk-UA" sz="2800" b="1" dirty="0" err="1"/>
              <a:t>Малакському</a:t>
            </a:r>
            <a:r>
              <a:rPr lang="uk-UA" sz="2800" b="1" dirty="0"/>
              <a:t> півострові. Ця область була в меншій ступені і пов’язана з державними та ідеологічними традиціями </a:t>
            </a:r>
            <a:r>
              <a:rPr lang="uk-UA" sz="2800" b="1" dirty="0" err="1"/>
              <a:t>Шрівнджаї</a:t>
            </a:r>
            <a:r>
              <a:rPr lang="uk-UA" sz="2800" b="1" dirty="0"/>
              <a:t> та яванських держав. Водночас для панівного класу, торгової верхівки та купецьких громад </a:t>
            </a:r>
            <a:r>
              <a:rPr lang="uk-UA" sz="2800" b="1" dirty="0" err="1"/>
              <a:t>північносуматранських</a:t>
            </a:r>
            <a:r>
              <a:rPr lang="uk-UA" sz="2800" b="1" dirty="0"/>
              <a:t> князівств звернення до нової віри, до ісламської ідеології було засобом протистояння як з яванським диктатом, так і сіамською агресією.</a:t>
            </a:r>
          </a:p>
        </p:txBody>
      </p:sp>
    </p:spTree>
    <p:extLst>
      <p:ext uri="{BB962C8B-B14F-4D97-AF65-F5344CB8AC3E}">
        <p14:creationId xmlns:p14="http://schemas.microsoft.com/office/powerpoint/2010/main" val="619016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lnSpcReduction="10000"/>
          </a:body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400" b="1" dirty="0"/>
              <a:t>Венеціанець Марко Поло, який протягом майже півроку </a:t>
            </a:r>
            <a:r>
              <a:rPr lang="uk-UA" sz="2400" b="1" dirty="0" err="1"/>
              <a:t>пробув</a:t>
            </a:r>
            <a:r>
              <a:rPr lang="uk-UA" sz="2400" b="1" dirty="0"/>
              <a:t> на Північній Суматрі, у своїх записках, що стосуються початку 1292 р., повідомляє про недавнє звернення «купцями-сарацинами» до ісламу держави «</a:t>
            </a:r>
            <a:r>
              <a:rPr lang="uk-UA" sz="2400" b="1" dirty="0" err="1"/>
              <a:t>Ферлек</a:t>
            </a:r>
            <a:r>
              <a:rPr lang="uk-UA" sz="2400" b="1" dirty="0"/>
              <a:t>» (</a:t>
            </a:r>
            <a:r>
              <a:rPr lang="uk-UA" sz="2400" b="1" dirty="0" err="1"/>
              <a:t>Перлак</a:t>
            </a:r>
            <a:r>
              <a:rPr lang="uk-UA" sz="2400" b="1" dirty="0"/>
              <a:t>). З цього джерела випливає, що в </a:t>
            </a:r>
            <a:r>
              <a:rPr lang="uk-UA" sz="2400" b="1" dirty="0" err="1"/>
              <a:t>Перлаку</a:t>
            </a:r>
            <a:r>
              <a:rPr lang="uk-UA" sz="2400" b="1" dirty="0"/>
              <a:t> населення вже було звернене у віру пророка, але за його межами ісламізація лише розгорталася.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400" b="1" dirty="0"/>
              <a:t>Однак порівняно скоро іслам затверджується в іншому центрі Північної Суматри — </a:t>
            </a:r>
            <a:r>
              <a:rPr lang="uk-UA" sz="2400" b="1" dirty="0" err="1"/>
              <a:t>Самудрі</a:t>
            </a:r>
            <a:r>
              <a:rPr lang="uk-UA" sz="2400" b="1" dirty="0"/>
              <a:t>. Можна вважати, що імператор </a:t>
            </a:r>
            <a:r>
              <a:rPr lang="uk-UA" sz="2400" b="1" dirty="0" err="1"/>
              <a:t>Самудри</a:t>
            </a:r>
            <a:r>
              <a:rPr lang="uk-UA" sz="2400" b="1" dirty="0"/>
              <a:t> прийняв мусульманську віру в 1294 р., коли він поріднився з правителем </a:t>
            </a:r>
            <a:r>
              <a:rPr lang="uk-UA" sz="2400" b="1" dirty="0" err="1"/>
              <a:t>Перлака</a:t>
            </a:r>
            <a:r>
              <a:rPr lang="uk-UA" sz="2400" b="1" dirty="0"/>
              <a:t>, одружившись з його дочкою. До 1297 р. відноситься надгробок цього неофіту ісламу і його нове ім'я - </a:t>
            </a:r>
            <a:r>
              <a:rPr lang="uk-UA" sz="2400" b="1" dirty="0" err="1"/>
              <a:t>Малік</a:t>
            </a:r>
            <a:r>
              <a:rPr lang="uk-UA" sz="2400" b="1" dirty="0"/>
              <a:t>-аль-</a:t>
            </a:r>
            <a:r>
              <a:rPr lang="uk-UA" sz="2400" b="1" dirty="0" err="1"/>
              <a:t>Салек</a:t>
            </a:r>
            <a:r>
              <a:rPr lang="uk-UA" sz="2400" b="1" dirty="0"/>
              <a:t>.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400" b="1" dirty="0"/>
              <a:t>Коли Марко Поло відвідав Суматру, імперська система </a:t>
            </a:r>
            <a:r>
              <a:rPr lang="uk-UA" sz="2400" b="1" dirty="0" err="1"/>
              <a:t>Шрівіджаї</a:t>
            </a:r>
            <a:r>
              <a:rPr lang="uk-UA" sz="2400" b="1" dirty="0"/>
              <a:t> вже не існувала, і за даними венеціанця, на острові вісім портових князівств, включаючи </a:t>
            </a:r>
            <a:r>
              <a:rPr lang="uk-UA" sz="2400" b="1" dirty="0" err="1"/>
              <a:t>Мелаю</a:t>
            </a:r>
            <a:r>
              <a:rPr lang="uk-UA" sz="2400" b="1" dirty="0"/>
              <a:t>. Відбувалося більш інтенсивне заселення південних областей </a:t>
            </a:r>
            <a:r>
              <a:rPr lang="uk-UA" sz="2400" b="1" dirty="0" err="1"/>
              <a:t>Малакського</a:t>
            </a:r>
            <a:r>
              <a:rPr lang="uk-UA" sz="2400" b="1" dirty="0"/>
              <a:t> півострова, що призводило до появи нових торговельних і сільськогосподарських вогнищ.</a:t>
            </a:r>
          </a:p>
        </p:txBody>
      </p:sp>
    </p:spTree>
    <p:extLst>
      <p:ext uri="{BB962C8B-B14F-4D97-AF65-F5344CB8AC3E}">
        <p14:creationId xmlns:p14="http://schemas.microsoft.com/office/powerpoint/2010/main" val="1662768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j-ea"/>
                <a:cs typeface="+mj-cs"/>
              </a:rPr>
              <a:t>2.	Особливості ісламізації Азійсько-Тихоокеанського регіону і проникнення до нього інших вірувань</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400" b="1" dirty="0"/>
              <a:t>Коли через півстоліття, в 1345—46 гг. відомий арабський мандрівник Ібн </a:t>
            </a:r>
            <a:r>
              <a:rPr lang="uk-UA" sz="2400" b="1" dirty="0" err="1"/>
              <a:t>Баттута</a:t>
            </a:r>
            <a:r>
              <a:rPr lang="uk-UA" sz="2400" b="1" dirty="0"/>
              <a:t> двічі відвідав </a:t>
            </a:r>
            <a:r>
              <a:rPr lang="uk-UA" sz="2400" b="1" dirty="0" err="1"/>
              <a:t>Самудру</a:t>
            </a:r>
            <a:r>
              <a:rPr lang="uk-UA" sz="2400" b="1" dirty="0"/>
              <a:t>, то він виявив багату торговельну державу, на чолі з султаном, який сповідував ортодоксальний іслам </a:t>
            </a:r>
            <a:r>
              <a:rPr lang="uk-UA" sz="2400" b="1" dirty="0" err="1"/>
              <a:t>шафіїтського</a:t>
            </a:r>
            <a:r>
              <a:rPr lang="uk-UA" sz="2400" b="1" dirty="0"/>
              <a:t> штибу (як і у більшості сучасних мусульман Південно-Східної Азії).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uk-UA" sz="2400" b="1" dirty="0"/>
              <a:t>Разом з іншим торговим поселенням, </a:t>
            </a:r>
            <a:r>
              <a:rPr lang="uk-UA" sz="2400" b="1" dirty="0" err="1"/>
              <a:t>Пасеєм</a:t>
            </a:r>
            <a:r>
              <a:rPr lang="uk-UA" sz="2400" b="1" dirty="0"/>
              <a:t>, </a:t>
            </a:r>
            <a:r>
              <a:rPr lang="uk-UA" sz="2400" b="1" dirty="0" err="1"/>
              <a:t>Самудра</a:t>
            </a:r>
            <a:r>
              <a:rPr lang="uk-UA" sz="2400" b="1" dirty="0"/>
              <a:t> утворила державу, яка стала відомою переважно як султанат </a:t>
            </a:r>
            <a:r>
              <a:rPr lang="uk-UA" sz="2400" b="1" dirty="0" err="1"/>
              <a:t>Пасей</a:t>
            </a:r>
            <a:r>
              <a:rPr lang="uk-UA" sz="2400" b="1" dirty="0"/>
              <a:t>. До часу Ібн Батути, незадовго до того, як </a:t>
            </a:r>
            <a:r>
              <a:rPr lang="uk-UA" sz="2400" b="1" dirty="0" err="1"/>
              <a:t>Пасей</a:t>
            </a:r>
            <a:r>
              <a:rPr lang="uk-UA" sz="2400" b="1" dirty="0"/>
              <a:t> зазнав </a:t>
            </a:r>
            <a:r>
              <a:rPr lang="uk-UA" sz="2400" b="1" dirty="0" err="1"/>
              <a:t>маждапахітського</a:t>
            </a:r>
            <a:r>
              <a:rPr lang="uk-UA" sz="2400" b="1" dirty="0"/>
              <a:t> завоювання (близько 1360 р.), він сам вів війни з сусідами, утверджуючи іслам. Розширилася його роль посередницької торгівлі; його авторитет як центру мусульманського богослов'я, </a:t>
            </a:r>
            <a:r>
              <a:rPr lang="uk-UA" sz="2400" b="1" dirty="0" err="1"/>
              <a:t>ісламізована</a:t>
            </a:r>
            <a:r>
              <a:rPr lang="uk-UA" sz="2400" b="1" dirty="0"/>
              <a:t> малайська культура продовжувала зростати і після яванської експансії, багато в чому будучи орієнтиром розвитку блискучих культурних традицій </a:t>
            </a:r>
            <a:r>
              <a:rPr lang="uk-UA" sz="2400" b="1" dirty="0" err="1"/>
              <a:t>Малакського</a:t>
            </a:r>
            <a:r>
              <a:rPr lang="uk-UA" sz="2400" b="1" dirty="0"/>
              <a:t> султанату.</a:t>
            </a:r>
          </a:p>
        </p:txBody>
      </p:sp>
    </p:spTree>
    <p:extLst>
      <p:ext uri="{BB962C8B-B14F-4D97-AF65-F5344CB8AC3E}">
        <p14:creationId xmlns:p14="http://schemas.microsoft.com/office/powerpoint/2010/main" val="3388023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200" b="1" dirty="0">
              <a:solidFill>
                <a:schemeClr val="bg1"/>
              </a:solidFill>
              <a:highlight>
                <a:srgbClr val="FF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005840"/>
            <a:ext cx="12081163" cy="5852160"/>
          </a:xfrm>
        </p:spPr>
        <p:txBody>
          <a:bodyPr>
            <a:noAutofit/>
          </a:bodyPr>
          <a:lstStyle/>
          <a:p>
            <a:pPr marL="0" indent="0" algn="just">
              <a:buNone/>
            </a:pPr>
            <a:r>
              <a:rPr lang="uk-UA" sz="2100" b="1" dirty="0"/>
              <a:t>Індонезія – найбільша в світі ісламська держава, а також найбільша держава, яка складається винятково з островів (з малайської – «острівна країна»). Це близько 13 тис. островів, розташованих в архіпелазі між Індійським і Тихим океанами. З них лише 922 постійно населені. Найбільші з них – о. Суматра, Ява, Калімантан, Тімор, Сулавесі, Нова Гвінея, Молуккські. Індонезія розташована на стратегічних морських шляхах, найбільш важливим з яких є Малаккська протока між о. Сулавесі і Малайським півостровом.</a:t>
            </a:r>
          </a:p>
          <a:p>
            <a:pPr marL="0" indent="0" algn="just">
              <a:buNone/>
            </a:pPr>
            <a:r>
              <a:rPr lang="uk-UA" sz="2100" b="1" dirty="0"/>
              <a:t>Індонезія була першою територією в Азії, яка стала колонією західних держав. Португальці в </a:t>
            </a:r>
            <a:r>
              <a:rPr lang="en-US" sz="2100" b="1" dirty="0"/>
              <a:t>XVI</a:t>
            </a:r>
            <a:r>
              <a:rPr lang="uk-UA" sz="2100" b="1" dirty="0"/>
              <a:t> ст. першими встановили контроль над «островами прянощів» (Молуккські, о. </a:t>
            </a:r>
            <a:r>
              <a:rPr lang="uk-UA" sz="2100" b="1" dirty="0" err="1"/>
              <a:t>Амбон</a:t>
            </a:r>
            <a:r>
              <a:rPr lang="uk-UA" sz="2100" b="1" dirty="0"/>
              <a:t>, о-вами архіпелагу Банда) і закріпилися в бухті Малакка на Малайському пів-</a:t>
            </a:r>
            <a:r>
              <a:rPr lang="uk-UA" sz="2100" b="1" dirty="0" err="1"/>
              <a:t>ві</a:t>
            </a:r>
            <a:r>
              <a:rPr lang="uk-UA" sz="2100" b="1" dirty="0"/>
              <a:t> біля Малаккської протоки, контроль над якою дозволяв їм контролювати усю торгівлю з Європою.</a:t>
            </a:r>
          </a:p>
          <a:p>
            <a:pPr marL="0" indent="0" algn="just">
              <a:buNone/>
            </a:pPr>
            <a:r>
              <a:rPr lang="uk-UA" sz="2100" b="1" dirty="0"/>
              <a:t>На початку </a:t>
            </a:r>
            <a:r>
              <a:rPr lang="en-US" sz="2100" b="1" dirty="0"/>
              <a:t>XVII</a:t>
            </a:r>
            <a:r>
              <a:rPr lang="uk-UA" sz="2100" b="1" dirty="0"/>
              <a:t> ст. в архіпелазі розпочала свою діяльність Нідерландська Ост-Індська кампанія, яка поступово витіснила звідси усіх суперників. Вона встановила монополію на джерела прянощів і торгівлю ними, запровадила спеціалізацію різних островів по їх вирощуванню. Після того як у 1800 р. нідерландську Ост-Індську компанію було ліквідовано, її права перейшли до уряду Нідерландів. </a:t>
            </a:r>
          </a:p>
        </p:txBody>
      </p:sp>
    </p:spTree>
    <p:extLst>
      <p:ext uri="{BB962C8B-B14F-4D97-AF65-F5344CB8AC3E}">
        <p14:creationId xmlns:p14="http://schemas.microsoft.com/office/powerpoint/2010/main" val="513672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110836" y="1341120"/>
            <a:ext cx="12081163" cy="5516880"/>
          </a:xfrm>
        </p:spPr>
        <p:txBody>
          <a:bodyPr>
            <a:normAutofit lnSpcReduction="10000"/>
          </a:bodyPr>
          <a:lstStyle/>
          <a:p>
            <a:pPr marL="0" indent="0" algn="just">
              <a:buNone/>
            </a:pPr>
            <a:r>
              <a:rPr lang="uk-UA" sz="3000" b="1" dirty="0"/>
              <a:t>Колонією «Нідерландська (Голландська) Індія» управляла голландська адміністрація на чолі з генерал-губернатором. Столиця колонії – м. Джакарта знаходилась на о. Ява. Представники місцевої еліти обіймали нижчі посади в колоніальній адміністрації і колоніальній армії. Представницьких органів влади в колонії не існувало.</a:t>
            </a:r>
          </a:p>
          <a:p>
            <a:pPr marL="0" indent="0" algn="just">
              <a:buNone/>
            </a:pPr>
            <a:r>
              <a:rPr lang="uk-UA" sz="3000" b="1" dirty="0"/>
              <a:t>Нідерланди проводили дискримінаційну політику по відношенню до мирного населення, яке на початку </a:t>
            </a:r>
            <a:r>
              <a:rPr lang="en-US" sz="3000" b="1" dirty="0"/>
              <a:t>XX</a:t>
            </a:r>
            <a:r>
              <a:rPr lang="uk-UA" sz="3000" b="1" dirty="0"/>
              <a:t> ст. складало 96% усіх жителів і представляло по над 300 етнічних груп. Серед них найбільшою етнічною групою (понад 40%) були яванці, найбільш привілейованою – китайці.</a:t>
            </a:r>
          </a:p>
          <a:p>
            <a:pPr marL="0" indent="0" algn="just">
              <a:buNone/>
            </a:pPr>
            <a:endParaRPr lang="uk-UA" b="1" dirty="0"/>
          </a:p>
        </p:txBody>
      </p:sp>
    </p:spTree>
    <p:extLst>
      <p:ext uri="{BB962C8B-B14F-4D97-AF65-F5344CB8AC3E}">
        <p14:creationId xmlns:p14="http://schemas.microsoft.com/office/powerpoint/2010/main" val="363019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2"/>
            <a:ext cx="12191999" cy="5694218"/>
          </a:xfrm>
        </p:spPr>
        <p:txBody>
          <a:bodyPr>
            <a:noAutofit/>
          </a:bodyPr>
          <a:lstStyle/>
          <a:p>
            <a:pPr marL="0" indent="0" algn="just">
              <a:buNone/>
            </a:pPr>
            <a:r>
              <a:rPr lang="uk-UA" sz="3500" b="1" dirty="0">
                <a:solidFill>
                  <a:srgbClr val="FFFF00"/>
                </a:solidFill>
              </a:rPr>
              <a:t>З них приблизно 62% проживають у </a:t>
            </a:r>
            <a:r>
              <a:rPr lang="uk-UA" sz="3500" b="1" dirty="0">
                <a:solidFill>
                  <a:srgbClr val="FFFF00"/>
                </a:solidFill>
                <a:highlight>
                  <a:srgbClr val="FF0000"/>
                </a:highlight>
              </a:rPr>
              <a:t>Азіатсько-Тихоокеанському регіоні</a:t>
            </a:r>
            <a:r>
              <a:rPr lang="uk-UA" sz="3500" b="1" dirty="0">
                <a:solidFill>
                  <a:srgbClr val="FFFF00"/>
                </a:solidFill>
              </a:rPr>
              <a:t>, 20% на Близькому Сході та Північній Африці, 15 % в Африці на південь від Сахари, близько 3% в Європі і 0,3% в Америці.</a:t>
            </a:r>
          </a:p>
          <a:p>
            <a:pPr marL="0" indent="0" algn="just">
              <a:buNone/>
            </a:pPr>
            <a:r>
              <a:rPr lang="uk-UA" sz="3500" b="1" dirty="0">
                <a:solidFill>
                  <a:srgbClr val="FFFF00"/>
                </a:solidFill>
                <a:highlight>
                  <a:srgbClr val="0000FF"/>
                </a:highlight>
              </a:rPr>
              <a:t>Першою в цьому списку є Індонезія з 79.1% (2020р. - 216.408.800) (у 2010р. - 87.2%, приблизно 209 млн з 230 млн) мусульман. </a:t>
            </a:r>
          </a:p>
          <a:p>
            <a:pPr marL="0" indent="0" algn="just">
              <a:buNone/>
            </a:pPr>
            <a:r>
              <a:rPr lang="uk-UA" sz="3500" b="1" dirty="0">
                <a:solidFill>
                  <a:srgbClr val="FFFF00"/>
                </a:solidFill>
                <a:highlight>
                  <a:srgbClr val="0000FF"/>
                </a:highlight>
              </a:rPr>
              <a:t>Індія займає друге місце – в ній проживає 140-176 млн мусульман, хоча вони поки становлять лише 14.4% від загальної кількості населенні країни.</a:t>
            </a:r>
          </a:p>
        </p:txBody>
      </p:sp>
    </p:spTree>
    <p:extLst>
      <p:ext uri="{BB962C8B-B14F-4D97-AF65-F5344CB8AC3E}">
        <p14:creationId xmlns:p14="http://schemas.microsoft.com/office/powerpoint/2010/main" val="2211764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Autofit/>
          </a:bodyPr>
          <a:lstStyle/>
          <a:p>
            <a:pPr marL="0" indent="0" algn="just">
              <a:buNone/>
            </a:pPr>
            <a:r>
              <a:rPr lang="uk-UA" sz="2200" b="1" dirty="0"/>
              <a:t>У 1911 р. на о. Ява була створена організація Союз ісламських торговців (з 1913 р. стала називатися </a:t>
            </a:r>
            <a:r>
              <a:rPr lang="uk-UA" sz="2200" b="1" dirty="0" err="1"/>
              <a:t>Сарекат</a:t>
            </a:r>
            <a:r>
              <a:rPr lang="uk-UA" sz="2200" b="1" dirty="0"/>
              <a:t> іслам (Ісламський союз). У 1914-1915 рр. її діяльність вийшла за межі о. Ява. У діяльності </a:t>
            </a:r>
            <a:r>
              <a:rPr lang="uk-UA" sz="2200" b="1" dirty="0" err="1"/>
              <a:t>Сарекат</a:t>
            </a:r>
            <a:r>
              <a:rPr lang="uk-UA" sz="2200" b="1" dirty="0"/>
              <a:t> іслам з’явилися антиколоніальні і антикапіталістичні вимоги, у тому числи боротьби проти «гріховного капіталізму».</a:t>
            </a:r>
          </a:p>
          <a:p>
            <a:pPr marL="0" indent="0" algn="just">
              <a:buNone/>
            </a:pPr>
            <a:r>
              <a:rPr lang="uk-UA" sz="2200" b="1" dirty="0"/>
              <a:t>Основною заслугою </a:t>
            </a:r>
            <a:r>
              <a:rPr lang="uk-UA" sz="2200" b="1" dirty="0" err="1"/>
              <a:t>Сарекат</a:t>
            </a:r>
            <a:r>
              <a:rPr lang="uk-UA" sz="2200" b="1" dirty="0"/>
              <a:t> іслам було прийняття ісламу як основи ідентичності та спільності багатоетнічного корінного населення колонії. Адже було важко знайти те спільне, що могло їх об’єднати, крім ісламу. Проте іслам колонії не був однорідним. Лише третина мусульман (</a:t>
            </a:r>
            <a:r>
              <a:rPr lang="uk-UA" sz="2200" b="1" dirty="0" err="1"/>
              <a:t>сантрі</a:t>
            </a:r>
            <a:r>
              <a:rPr lang="uk-UA" sz="2200" b="1" dirty="0"/>
              <a:t>) дотримувались шаріату. Переважна більшість населення сповідувала іслам у поєднанні з індуїзмом, буддизмом чи місцевим містицизмом.</a:t>
            </a:r>
          </a:p>
          <a:p>
            <a:pPr marL="0" indent="0" algn="just">
              <a:buNone/>
            </a:pPr>
            <a:r>
              <a:rPr lang="uk-UA" sz="2200" b="1" dirty="0"/>
              <a:t>Незважаючи на те, що, враховуючи інтереси місцевої еліти, королева Нідерландів </a:t>
            </a:r>
            <a:r>
              <a:rPr lang="uk-UA" sz="2200" b="1" dirty="0" err="1"/>
              <a:t>Вільгельміна</a:t>
            </a:r>
            <a:r>
              <a:rPr lang="uk-UA" sz="2200" b="1" dirty="0"/>
              <a:t> (1890-1948 рр.) прийняла рішення про створення у 1916 р. в колонії дорадчого органу – Народної ради (</a:t>
            </a:r>
            <a:r>
              <a:rPr lang="uk-UA" sz="2200" b="1" dirty="0" err="1"/>
              <a:t>Фолксрааду</a:t>
            </a:r>
            <a:r>
              <a:rPr lang="uk-UA" sz="2200" b="1" dirty="0"/>
              <a:t>), населення було невдоволено. Серед 38 її членів лише 15 були корінними мешканцями. Тому у жовтні 1917 р. конгрес </a:t>
            </a:r>
            <a:r>
              <a:rPr lang="uk-UA" sz="2200" b="1" dirty="0" err="1"/>
              <a:t>Сарекат</a:t>
            </a:r>
            <a:r>
              <a:rPr lang="uk-UA" sz="2200" b="1" dirty="0"/>
              <a:t> іслам висунув вимогу самоуправління для колонії і закликав до боротьби проти «гріховного капіталізму».</a:t>
            </a:r>
          </a:p>
        </p:txBody>
      </p:sp>
    </p:spTree>
    <p:extLst>
      <p:ext uri="{BB962C8B-B14F-4D97-AF65-F5344CB8AC3E}">
        <p14:creationId xmlns:p14="http://schemas.microsoft.com/office/powerpoint/2010/main" val="4226571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Autofit/>
          </a:bodyPr>
          <a:lstStyle/>
          <a:p>
            <a:pPr marL="0" indent="0" algn="just">
              <a:buNone/>
            </a:pPr>
            <a:r>
              <a:rPr lang="uk-UA" sz="2200" b="1" dirty="0"/>
              <a:t>На початку 1919 р. Ісламський союз налічував уже 2 млн членів. У 1926 р. було створено Союз ісламських богословів («</a:t>
            </a:r>
            <a:r>
              <a:rPr lang="uk-UA" sz="2200" b="1" dirty="0" err="1"/>
              <a:t>Нахдатул</a:t>
            </a:r>
            <a:r>
              <a:rPr lang="uk-UA" sz="2200" b="1" dirty="0"/>
              <a:t> </a:t>
            </a:r>
            <a:r>
              <a:rPr lang="uk-UA" sz="2200" b="1" dirty="0" err="1"/>
              <a:t>улама</a:t>
            </a:r>
            <a:r>
              <a:rPr lang="uk-UA" sz="2200" b="1" dirty="0"/>
              <a:t>»). Незважаючи на релігійний характер, як і </a:t>
            </a:r>
            <a:r>
              <a:rPr lang="uk-UA" sz="2200" b="1" dirty="0" err="1"/>
              <a:t>Сарекат</a:t>
            </a:r>
            <a:r>
              <a:rPr lang="uk-UA" sz="2200" b="1" dirty="0"/>
              <a:t> іслам, він висував вимоги в інтересах усього суспільства.</a:t>
            </a:r>
          </a:p>
          <a:p>
            <a:pPr marL="0" indent="0" algn="just">
              <a:buNone/>
            </a:pPr>
            <a:r>
              <a:rPr lang="uk-UA" sz="2200" b="1" dirty="0"/>
              <a:t>Ідею незалежності </a:t>
            </a:r>
            <a:r>
              <a:rPr lang="uk-UA" sz="2200" b="1" dirty="0" err="1"/>
              <a:t>Нідерланської</a:t>
            </a:r>
            <a:r>
              <a:rPr lang="uk-UA" sz="2200" b="1" dirty="0"/>
              <a:t> Індії вперше запропонували члени Індонезійського союзу, який утворився у 1922 р. в Нідерландах на основі земляцтва студентів з Нідерландської Індії. Одним з його лідерів був Мохаммад </a:t>
            </a:r>
            <a:r>
              <a:rPr lang="uk-UA" sz="2200" b="1" dirty="0" err="1"/>
              <a:t>Хатта</a:t>
            </a:r>
            <a:r>
              <a:rPr lang="uk-UA" sz="2200" b="1" dirty="0"/>
              <a:t>. Незважаючи на таку радикальну мету – здобуття незалежності – Союз відкидав масові методи боротьби і вважав першочерговим завданням освіту, духовний і організаційний розвиток народу.</a:t>
            </a:r>
          </a:p>
          <a:p>
            <a:pPr marL="0" indent="0" algn="just">
              <a:buNone/>
            </a:pPr>
            <a:r>
              <a:rPr lang="uk-UA" sz="2200" b="1" dirty="0"/>
              <a:t>У 1927 р. на базі </a:t>
            </a:r>
            <a:r>
              <a:rPr lang="uk-UA" sz="2200" b="1" dirty="0" err="1"/>
              <a:t>Бандузького</a:t>
            </a:r>
            <a:r>
              <a:rPr lang="uk-UA" sz="2200" b="1" dirty="0"/>
              <a:t> дослідного клубу інженер </a:t>
            </a:r>
            <a:r>
              <a:rPr lang="uk-UA" sz="2200" b="1" dirty="0" err="1"/>
              <a:t>Сукарно</a:t>
            </a:r>
            <a:r>
              <a:rPr lang="uk-UA" sz="2200" b="1" dirty="0"/>
              <a:t> (1901-1970) створив партію Національний союз Індонезії (з 1928 р. – Національна партія Індонезії, НПІ). В основу партії </a:t>
            </a:r>
            <a:r>
              <a:rPr lang="uk-UA" sz="2200" b="1" dirty="0" err="1"/>
              <a:t>Сукарно</a:t>
            </a:r>
            <a:r>
              <a:rPr lang="uk-UA" sz="2200" b="1" dirty="0"/>
              <a:t> поклав три принципи єдності: світський націоналізм, ісламізм і комунізм.</a:t>
            </a:r>
          </a:p>
        </p:txBody>
      </p:sp>
    </p:spTree>
    <p:extLst>
      <p:ext uri="{BB962C8B-B14F-4D97-AF65-F5344CB8AC3E}">
        <p14:creationId xmlns:p14="http://schemas.microsoft.com/office/powerpoint/2010/main" val="262810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lnSpcReduction="10000"/>
          </a:bodyPr>
          <a:lstStyle/>
          <a:p>
            <a:pPr marL="0" indent="0" algn="just">
              <a:buNone/>
            </a:pPr>
            <a:r>
              <a:rPr lang="uk-UA" sz="2300" b="1" dirty="0"/>
              <a:t>В Індонезії вже у червні 1945 р. </a:t>
            </a:r>
            <a:r>
              <a:rPr lang="uk-UA" sz="2300" b="1" dirty="0" err="1"/>
              <a:t>Сукарно</a:t>
            </a:r>
            <a:r>
              <a:rPr lang="uk-UA" sz="2300" b="1" dirty="0"/>
              <a:t> сформував п’ять принципів державності Індонезії, відомі як «</a:t>
            </a:r>
            <a:r>
              <a:rPr lang="uk-UA" sz="2300" b="1" dirty="0" err="1"/>
              <a:t>панча</a:t>
            </a:r>
            <a:r>
              <a:rPr lang="uk-UA" sz="2300" b="1" dirty="0"/>
              <a:t> шила», п’ятий принцип цікавий для нашого курсу:</a:t>
            </a:r>
          </a:p>
          <a:p>
            <a:pPr algn="just">
              <a:buFontTx/>
              <a:buChar char="-"/>
            </a:pPr>
            <a:r>
              <a:rPr lang="uk-UA" sz="2300" b="1" dirty="0">
                <a:solidFill>
                  <a:srgbClr val="FF0000"/>
                </a:solidFill>
                <a:highlight>
                  <a:srgbClr val="FFFF00"/>
                </a:highlight>
              </a:rPr>
              <a:t>Віра в єдиного Бога на основі свободи віросповідання і віротерпимості (на противагу створенню ісламської держави)</a:t>
            </a:r>
            <a:r>
              <a:rPr lang="uk-UA" sz="2300" b="1" dirty="0"/>
              <a:t>. Це було важливо для багатоконфесійного індонезійського суспільства.</a:t>
            </a:r>
          </a:p>
          <a:p>
            <a:pPr algn="just">
              <a:buFontTx/>
              <a:buChar char="-"/>
            </a:pPr>
            <a:r>
              <a:rPr lang="ru-RU" sz="2300" b="1" dirty="0"/>
              <a:t>Преамбула проекту </a:t>
            </a:r>
            <a:r>
              <a:rPr lang="ru-RU" sz="2300" b="1" dirty="0" err="1"/>
              <a:t>конституції</a:t>
            </a:r>
            <a:r>
              <a:rPr lang="ru-RU" sz="2300" b="1" dirty="0"/>
              <a:t>, </a:t>
            </a:r>
            <a:r>
              <a:rPr lang="ru-RU" sz="2300" b="1" dirty="0" err="1"/>
              <a:t>що</a:t>
            </a:r>
            <a:r>
              <a:rPr lang="ru-RU" sz="2300" b="1" dirty="0"/>
              <a:t> </a:t>
            </a:r>
            <a:r>
              <a:rPr lang="ru-RU" sz="2300" b="1" dirty="0" err="1"/>
              <a:t>розроблявся</a:t>
            </a:r>
            <a:r>
              <a:rPr lang="ru-RU" sz="2300" b="1" dirty="0"/>
              <a:t> </a:t>
            </a:r>
            <a:r>
              <a:rPr lang="ru-RU" sz="2300" b="1" dirty="0" err="1"/>
              <a:t>під</a:t>
            </a:r>
            <a:r>
              <a:rPr lang="ru-RU" sz="2300" b="1" dirty="0"/>
              <a:t> час </a:t>
            </a:r>
            <a:r>
              <a:rPr lang="ru-RU" sz="2300" b="1" dirty="0" err="1"/>
              <a:t>боротьби</a:t>
            </a:r>
            <a:r>
              <a:rPr lang="ru-RU" sz="2300" b="1" dirty="0"/>
              <a:t> за </a:t>
            </a:r>
            <a:r>
              <a:rPr lang="ru-RU" sz="2300" b="1" dirty="0" err="1"/>
              <a:t>незалежність</a:t>
            </a:r>
            <a:r>
              <a:rPr lang="ru-RU" sz="2300" b="1" dirty="0"/>
              <a:t> </a:t>
            </a:r>
            <a:r>
              <a:rPr lang="ru-RU" sz="2300" b="1" dirty="0" err="1"/>
              <a:t>країни</a:t>
            </a:r>
            <a:r>
              <a:rPr lang="ru-RU" sz="2300" b="1" dirty="0"/>
              <a:t>, </a:t>
            </a:r>
            <a:r>
              <a:rPr lang="ru-RU" sz="2300" b="1" dirty="0" err="1"/>
              <a:t>згадувала</a:t>
            </a:r>
            <a:r>
              <a:rPr lang="ru-RU" sz="2300" b="1" dirty="0"/>
              <a:t> </a:t>
            </a:r>
            <a:r>
              <a:rPr lang="ru-RU" sz="2300" b="1" dirty="0" err="1"/>
              <a:t>необхідність</a:t>
            </a:r>
            <a:r>
              <a:rPr lang="ru-RU" sz="2300" b="1" dirty="0"/>
              <a:t> для мусульман </a:t>
            </a:r>
            <a:r>
              <a:rPr lang="ru-RU" sz="2300" b="1" dirty="0" err="1"/>
              <a:t>дотримуватися</a:t>
            </a:r>
            <a:r>
              <a:rPr lang="ru-RU" sz="2300" b="1" dirty="0"/>
              <a:t> </a:t>
            </a:r>
            <a:r>
              <a:rPr lang="ru-RU" sz="2300" b="1" dirty="0" err="1"/>
              <a:t>законів</a:t>
            </a:r>
            <a:r>
              <a:rPr lang="ru-RU" sz="2300" b="1" dirty="0"/>
              <a:t> </a:t>
            </a:r>
            <a:r>
              <a:rPr lang="ru-RU" sz="2300" b="1" dirty="0" err="1"/>
              <a:t>шаріату</a:t>
            </a:r>
            <a:r>
              <a:rPr lang="ru-RU" sz="2300" b="1" dirty="0"/>
              <a:t>, але </a:t>
            </a:r>
            <a:r>
              <a:rPr lang="ru-RU" sz="2300" b="1" dirty="0" err="1"/>
              <a:t>ця</a:t>
            </a:r>
            <a:r>
              <a:rPr lang="ru-RU" sz="2300" b="1" dirty="0"/>
              <a:t> фраза </a:t>
            </a:r>
            <a:r>
              <a:rPr lang="ru-RU" sz="2300" b="1" dirty="0" err="1"/>
              <a:t>була</a:t>
            </a:r>
            <a:r>
              <a:rPr lang="ru-RU" sz="2300" b="1" dirty="0"/>
              <a:t> </a:t>
            </a:r>
            <a:r>
              <a:rPr lang="ru-RU" sz="2300" b="1" dirty="0" err="1"/>
              <a:t>видалена</a:t>
            </a:r>
            <a:r>
              <a:rPr lang="ru-RU" sz="2300" b="1" dirty="0"/>
              <a:t> з проекту у </a:t>
            </a:r>
            <a:r>
              <a:rPr lang="ru-RU" sz="2300" b="1" dirty="0" err="1"/>
              <a:t>серпні</a:t>
            </a:r>
            <a:r>
              <a:rPr lang="ru-RU" sz="2300" b="1" dirty="0"/>
              <a:t> 1945 р.</a:t>
            </a:r>
            <a:r>
              <a:rPr lang="uk-UA" sz="2300" b="1" dirty="0"/>
              <a:t> </a:t>
            </a:r>
          </a:p>
          <a:p>
            <a:pPr algn="just">
              <a:buFontTx/>
              <a:buChar char="-"/>
            </a:pPr>
            <a:r>
              <a:rPr lang="uk-UA" sz="2300" b="1" dirty="0"/>
              <a:t>У серпні 1950 р. була прийнята конституція незалежної Індонезії, що гарантувала  громадянам свободу віросповідання (стурбованість загрозою сепаратизму). В політичній сфері  йшла боротьба між партіями. На крайньому правому крилі були деякі ісламські кола, які виступали за перетворення РІ на ісламську державу. У 1956-1957 рр. активізувалася боротьба ісламських фундаменталістів.</a:t>
            </a:r>
          </a:p>
          <a:p>
            <a:pPr marL="0" indent="0" algn="just">
              <a:buNone/>
            </a:pPr>
            <a:endParaRPr lang="uk-UA" b="1" dirty="0"/>
          </a:p>
        </p:txBody>
      </p:sp>
    </p:spTree>
    <p:extLst>
      <p:ext uri="{BB962C8B-B14F-4D97-AF65-F5344CB8AC3E}">
        <p14:creationId xmlns:p14="http://schemas.microsoft.com/office/powerpoint/2010/main" val="3456151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lnSpcReduction="10000"/>
          </a:bodyPr>
          <a:lstStyle/>
          <a:p>
            <a:pPr marL="0" indent="0" algn="just">
              <a:buNone/>
            </a:pPr>
            <a:r>
              <a:rPr lang="uk-UA" sz="2800" b="1" dirty="0"/>
              <a:t>Спроби окремих партій та рухів Індонезії додати згадки шаріату до статті 29 конституції під час конституційної реформи 1999—2002 успіху не мали. Офіційно визнаними (наприклад, при переписах населення) є шість (з 1978 по 1998 рік, п'ять) релігій: іслам, протестантизм, католицизм, індуїзм, буддизм і конфуціанство. </a:t>
            </a:r>
          </a:p>
          <a:p>
            <a:pPr marL="0" indent="0" algn="just">
              <a:buNone/>
            </a:pPr>
            <a:r>
              <a:rPr lang="uk-UA" sz="2800" b="1" dirty="0"/>
              <a:t>Початковий список, проголошений президентом </a:t>
            </a:r>
            <a:r>
              <a:rPr lang="uk-UA" sz="2800" b="1" dirty="0" err="1"/>
              <a:t>Сукарно</a:t>
            </a:r>
            <a:r>
              <a:rPr lang="uk-UA" sz="2800" b="1" dirty="0"/>
              <a:t> в 1965р. включав конфуціанство, але воно було усунуто зі списку «офіційних» релігій урядом </a:t>
            </a:r>
            <a:r>
              <a:rPr lang="uk-UA" sz="2800" b="1" dirty="0" err="1"/>
              <a:t>Сухарто</a:t>
            </a:r>
            <a:r>
              <a:rPr lang="uk-UA" sz="2800" b="1" dirty="0"/>
              <a:t> в 1979 р. У зв'язку з цим жителі країни могли вказувати конфуціанство як свою релігійну приналежність у переписі 1971 р., переписах (1980, 1990, 2000), у яких прибічники конфуціанства (які є водночас мусульманами, християнами, чи буддистами) зараховувалися як «інші».</a:t>
            </a:r>
          </a:p>
          <a:p>
            <a:pPr marL="0" indent="0" algn="just">
              <a:buNone/>
            </a:pPr>
            <a:endParaRPr lang="uk-UA" b="1" dirty="0"/>
          </a:p>
        </p:txBody>
      </p:sp>
    </p:spTree>
    <p:extLst>
      <p:ext uri="{BB962C8B-B14F-4D97-AF65-F5344CB8AC3E}">
        <p14:creationId xmlns:p14="http://schemas.microsoft.com/office/powerpoint/2010/main" val="900867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sz="2300" b="1" dirty="0">
                <a:solidFill>
                  <a:srgbClr val="FF0000"/>
                </a:solidFill>
                <a:highlight>
                  <a:srgbClr val="00FF00"/>
                </a:highlight>
              </a:rPr>
              <a:t>Бруней</a:t>
            </a:r>
            <a:r>
              <a:rPr lang="uk-UA" sz="2300" b="1" dirty="0"/>
              <a:t>. З кінця 1980-х років у країні діяла концепція </a:t>
            </a:r>
            <a:r>
              <a:rPr lang="uk-UA" sz="2300" b="1" dirty="0" err="1">
                <a:solidFill>
                  <a:srgbClr val="FF0000"/>
                </a:solidFill>
                <a:highlight>
                  <a:srgbClr val="FFFF00"/>
                </a:highlight>
              </a:rPr>
              <a:t>Мелаю</a:t>
            </a:r>
            <a:r>
              <a:rPr lang="uk-UA" sz="2300" b="1" dirty="0">
                <a:solidFill>
                  <a:srgbClr val="FF0000"/>
                </a:solidFill>
                <a:highlight>
                  <a:srgbClr val="FFFF00"/>
                </a:highlight>
              </a:rPr>
              <a:t>-Іслам-</a:t>
            </a:r>
            <a:r>
              <a:rPr lang="uk-UA" sz="2300" b="1" dirty="0" err="1">
                <a:solidFill>
                  <a:srgbClr val="FF0000"/>
                </a:solidFill>
                <a:highlight>
                  <a:srgbClr val="FFFF00"/>
                </a:highlight>
              </a:rPr>
              <a:t>Бераджа</a:t>
            </a:r>
            <a:r>
              <a:rPr lang="uk-UA" sz="2300" b="1" dirty="0"/>
              <a:t> («Малайська ісламська монархія»), яка передбачала повагу та рівні права всіх конфесій на території країни, але з домінуючою роллю ісламу. У 2013 р., після того, як султан </a:t>
            </a:r>
            <a:r>
              <a:rPr lang="uk-UA" sz="2300" b="1" dirty="0" err="1"/>
              <a:t>Брунея</a:t>
            </a:r>
            <a:r>
              <a:rPr lang="uk-UA" sz="2300" b="1" dirty="0"/>
              <a:t> </a:t>
            </a:r>
            <a:r>
              <a:rPr lang="uk-UA" sz="2300" b="1" dirty="0" err="1"/>
              <a:t>Хассанал</a:t>
            </a:r>
            <a:r>
              <a:rPr lang="uk-UA" sz="2300" b="1" dirty="0"/>
              <a:t> </a:t>
            </a:r>
            <a:r>
              <a:rPr lang="uk-UA" sz="2300" b="1" dirty="0" err="1"/>
              <a:t>Болкіах</a:t>
            </a:r>
            <a:r>
              <a:rPr lang="uk-UA" sz="2300" b="1" dirty="0"/>
              <a:t> прийняв </a:t>
            </a:r>
            <a:r>
              <a:rPr lang="uk-UA" sz="2300" b="1" dirty="0" err="1"/>
              <a:t>шаріатську</a:t>
            </a:r>
            <a:r>
              <a:rPr lang="uk-UA" sz="2300" b="1" dirty="0"/>
              <a:t> кримінально-правову систему, проповідь неісламських релігій мусульманам або атеїстам була заборонена. Порушення цього указу загрожує штрафом у $20 тис. і ув'язненням на 5 років. </a:t>
            </a:r>
          </a:p>
          <a:p>
            <a:pPr marL="0" indent="0" algn="just">
              <a:buNone/>
            </a:pPr>
            <a:r>
              <a:rPr lang="uk-UA" sz="2300" b="1" dirty="0"/>
              <a:t>1 травня 2014 р. Бруней став </a:t>
            </a:r>
            <a:r>
              <a:rPr lang="uk-UA" sz="2300" b="1" dirty="0" err="1"/>
              <a:t>шаріатською</a:t>
            </a:r>
            <a:r>
              <a:rPr lang="uk-UA" sz="2300" b="1" dirty="0"/>
              <a:t> країною, разом з цим було ухвалено нові закони, що дозволяють засуджувати до смертної кари за гомосексуальність та пороти жінок за спробу зробити аборт. Згідно з Конституцією держави Бруней Даруссалам, офіційною релігією є іслам, але всі інші релігії також можуть проповідуватись у будь-якій частині країни. Бруней входить до списку країн, де порушується свобода віросповідання. За офіційними даними в Брунеї існують 110 мечетей, 6 християнських церков, 3 буддистські храми та один індуїстський храм.</a:t>
            </a:r>
          </a:p>
        </p:txBody>
      </p:sp>
    </p:spTree>
    <p:extLst>
      <p:ext uri="{BB962C8B-B14F-4D97-AF65-F5344CB8AC3E}">
        <p14:creationId xmlns:p14="http://schemas.microsoft.com/office/powerpoint/2010/main" val="190759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b="1" dirty="0"/>
              <a:t>Офіційною релігією в </a:t>
            </a:r>
            <a:r>
              <a:rPr lang="uk-UA" b="1" dirty="0">
                <a:highlight>
                  <a:srgbClr val="00FF00"/>
                </a:highlight>
              </a:rPr>
              <a:t>Малайзії</a:t>
            </a:r>
            <a:r>
              <a:rPr lang="uk-UA" b="1" dirty="0"/>
              <a:t> є іслам. Конституція робить Малайзію світською країною та гарантує свободу релігії, водночас встановлюючи іслам як «релігію Федерації», щоб символізувати його важливість для малайзійського суспільства.</a:t>
            </a:r>
          </a:p>
          <a:p>
            <a:pPr marL="0" indent="0" algn="just">
              <a:buNone/>
            </a:pPr>
            <a:r>
              <a:rPr lang="uk-UA" b="1" dirty="0"/>
              <a:t>В </a:t>
            </a:r>
            <a:r>
              <a:rPr lang="uk-UA" b="1" dirty="0">
                <a:solidFill>
                  <a:srgbClr val="FFFF00"/>
                </a:solidFill>
                <a:highlight>
                  <a:srgbClr val="000080"/>
                </a:highlight>
              </a:rPr>
              <a:t>Сінгапурі</a:t>
            </a:r>
            <a:r>
              <a:rPr lang="uk-UA" b="1" dirty="0"/>
              <a:t> більшість мусульман – малайці, але іслам сповідують й інші народи.</a:t>
            </a:r>
            <a:r>
              <a:rPr lang="ru-RU" b="1" dirty="0"/>
              <a:t> 15-а </a:t>
            </a:r>
            <a:r>
              <a:rPr lang="ru-RU" b="1" dirty="0" err="1"/>
              <a:t>стаття</a:t>
            </a:r>
            <a:r>
              <a:rPr lang="ru-RU" b="1" dirty="0"/>
              <a:t> </a:t>
            </a:r>
            <a:r>
              <a:rPr lang="ru-RU" b="1" dirty="0" err="1"/>
              <a:t>конституції</a:t>
            </a:r>
            <a:r>
              <a:rPr lang="ru-RU" b="1" dirty="0"/>
              <a:t> </a:t>
            </a:r>
            <a:r>
              <a:rPr lang="ru-RU" b="1" dirty="0" err="1"/>
              <a:t>Сінгапуру</a:t>
            </a:r>
            <a:r>
              <a:rPr lang="ru-RU" b="1" dirty="0"/>
              <a:t> </a:t>
            </a:r>
            <a:r>
              <a:rPr lang="ru-RU" b="1" dirty="0" err="1"/>
              <a:t>гарантує</a:t>
            </a:r>
            <a:r>
              <a:rPr lang="ru-RU" b="1" dirty="0"/>
              <a:t> свободу </a:t>
            </a:r>
            <a:r>
              <a:rPr lang="ru-RU" b="1" dirty="0" err="1"/>
              <a:t>віросповідання</a:t>
            </a:r>
            <a:r>
              <a:rPr lang="ru-RU" b="1" dirty="0"/>
              <a:t>. У </a:t>
            </a:r>
            <a:r>
              <a:rPr lang="ru-RU" b="1" dirty="0" err="1"/>
              <a:t>Сінгапурі</a:t>
            </a:r>
            <a:r>
              <a:rPr lang="ru-RU" b="1" dirty="0"/>
              <a:t> </a:t>
            </a:r>
            <a:r>
              <a:rPr lang="ru-RU" b="1" dirty="0" err="1"/>
              <a:t>переважає</a:t>
            </a:r>
            <a:r>
              <a:rPr lang="ru-RU" b="1" dirty="0"/>
              <a:t> </a:t>
            </a:r>
            <a:r>
              <a:rPr lang="ru-RU" b="1" dirty="0" err="1"/>
              <a:t>суннізм</a:t>
            </a:r>
            <a:r>
              <a:rPr lang="ru-RU" b="1" dirty="0"/>
              <a:t> </a:t>
            </a:r>
            <a:r>
              <a:rPr lang="ru-RU" b="1" dirty="0" err="1"/>
              <a:t>шафійського</a:t>
            </a:r>
            <a:r>
              <a:rPr lang="ru-RU" b="1" dirty="0"/>
              <a:t> </a:t>
            </a:r>
            <a:r>
              <a:rPr lang="ru-RU" b="1" dirty="0" err="1"/>
              <a:t>мазгабу</a:t>
            </a:r>
            <a:r>
              <a:rPr lang="ru-RU" b="1" dirty="0"/>
              <a:t>, </a:t>
            </a:r>
            <a:r>
              <a:rPr lang="ru-RU" b="1" dirty="0" err="1"/>
              <a:t>який</a:t>
            </a:r>
            <a:r>
              <a:rPr lang="ru-RU" b="1" dirty="0"/>
              <a:t> </a:t>
            </a:r>
            <a:r>
              <a:rPr lang="ru-RU" b="1" dirty="0" err="1"/>
              <a:t>сповідує</a:t>
            </a:r>
            <a:r>
              <a:rPr lang="ru-RU" b="1" dirty="0"/>
              <a:t> </a:t>
            </a:r>
            <a:r>
              <a:rPr lang="ru-RU" b="1" dirty="0" err="1"/>
              <a:t>більшість</a:t>
            </a:r>
            <a:r>
              <a:rPr lang="ru-RU" b="1" dirty="0"/>
              <a:t> </a:t>
            </a:r>
            <a:r>
              <a:rPr lang="ru-RU" b="1" dirty="0" err="1"/>
              <a:t>малайців</a:t>
            </a:r>
            <a:r>
              <a:rPr lang="ru-RU" b="1" dirty="0"/>
              <a:t>, </a:t>
            </a:r>
            <a:r>
              <a:rPr lang="ru-RU" b="1" dirty="0" err="1"/>
              <a:t>частина</a:t>
            </a:r>
            <a:r>
              <a:rPr lang="ru-RU" b="1" dirty="0"/>
              <a:t> </a:t>
            </a:r>
            <a:r>
              <a:rPr lang="ru-RU" b="1" dirty="0" err="1"/>
              <a:t>арабів</a:t>
            </a:r>
            <a:r>
              <a:rPr lang="ru-RU" b="1" dirty="0"/>
              <a:t> — </a:t>
            </a:r>
            <a:r>
              <a:rPr lang="ru-RU" b="1" dirty="0" err="1"/>
              <a:t>вихідців</a:t>
            </a:r>
            <a:r>
              <a:rPr lang="ru-RU" b="1" dirty="0"/>
              <a:t> </a:t>
            </a:r>
            <a:r>
              <a:rPr lang="ru-RU" b="1" dirty="0" err="1"/>
              <a:t>із</a:t>
            </a:r>
            <a:r>
              <a:rPr lang="ru-RU" b="1" dirty="0"/>
              <a:t> </a:t>
            </a:r>
            <a:r>
              <a:rPr lang="ru-RU" b="1" dirty="0" err="1"/>
              <a:t>Хадрамаута</a:t>
            </a:r>
            <a:r>
              <a:rPr lang="ru-RU" b="1" dirty="0"/>
              <a:t> (</a:t>
            </a:r>
            <a:r>
              <a:rPr lang="ru-RU" b="1" dirty="0" err="1"/>
              <a:t>арабська</a:t>
            </a:r>
            <a:r>
              <a:rPr lang="ru-RU" b="1" dirty="0"/>
              <a:t> громада </a:t>
            </a:r>
            <a:r>
              <a:rPr lang="ru-RU" b="1" dirty="0" err="1"/>
              <a:t>шафіїтів</a:t>
            </a:r>
            <a:r>
              <a:rPr lang="ru-RU" b="1" dirty="0"/>
              <a:t> </a:t>
            </a:r>
            <a:r>
              <a:rPr lang="ru-RU" b="1" dirty="0" err="1"/>
              <a:t>володіє</a:t>
            </a:r>
            <a:r>
              <a:rPr lang="ru-RU" b="1" dirty="0"/>
              <a:t> </a:t>
            </a:r>
            <a:r>
              <a:rPr lang="ru-RU" b="1" dirty="0" err="1"/>
              <a:t>кількома</a:t>
            </a:r>
            <a:r>
              <a:rPr lang="ru-RU" b="1" dirty="0"/>
              <a:t> </a:t>
            </a:r>
            <a:r>
              <a:rPr lang="ru-RU" b="1" dirty="0" err="1"/>
              <a:t>власними</a:t>
            </a:r>
            <a:r>
              <a:rPr lang="ru-RU" b="1" dirty="0"/>
              <a:t> мечетями). </a:t>
            </a:r>
            <a:r>
              <a:rPr lang="ru-RU" b="1" dirty="0" err="1"/>
              <a:t>Сінгапурські</a:t>
            </a:r>
            <a:r>
              <a:rPr lang="ru-RU" b="1" dirty="0"/>
              <a:t> </a:t>
            </a:r>
            <a:r>
              <a:rPr lang="ru-RU" b="1" dirty="0" err="1"/>
              <a:t>шафіїти</a:t>
            </a:r>
            <a:r>
              <a:rPr lang="ru-RU" b="1" dirty="0"/>
              <a:t> </a:t>
            </a:r>
            <a:r>
              <a:rPr lang="ru-RU" b="1" dirty="0" err="1"/>
              <a:t>мають</a:t>
            </a:r>
            <a:r>
              <a:rPr lang="ru-RU" b="1" dirty="0"/>
              <a:t> у </a:t>
            </a:r>
            <a:r>
              <a:rPr lang="ru-RU" b="1" dirty="0" err="1"/>
              <a:t>своєму</a:t>
            </a:r>
            <a:r>
              <a:rPr lang="ru-RU" b="1" dirty="0"/>
              <a:t> </a:t>
            </a:r>
            <a:r>
              <a:rPr lang="ru-RU" b="1" dirty="0" err="1"/>
              <a:t>розпорядженні</a:t>
            </a:r>
            <a:r>
              <a:rPr lang="ru-RU" b="1" dirty="0"/>
              <a:t> </a:t>
            </a:r>
            <a:r>
              <a:rPr lang="ru-RU" b="1" dirty="0" err="1"/>
              <a:t>мечеті</a:t>
            </a:r>
            <a:r>
              <a:rPr lang="ru-RU" b="1" dirty="0"/>
              <a:t>, </a:t>
            </a:r>
            <a:r>
              <a:rPr lang="ru-RU" b="1" dirty="0" err="1"/>
              <a:t>ісламські</a:t>
            </a:r>
            <a:r>
              <a:rPr lang="ru-RU" b="1" dirty="0"/>
              <a:t> центри, </a:t>
            </a:r>
            <a:r>
              <a:rPr lang="ru-RU" b="1" dirty="0" err="1"/>
              <a:t>початкові</a:t>
            </a:r>
            <a:r>
              <a:rPr lang="ru-RU" b="1" dirty="0"/>
              <a:t> </a:t>
            </a:r>
            <a:r>
              <a:rPr lang="ru-RU" b="1" dirty="0" err="1"/>
              <a:t>школи</a:t>
            </a:r>
            <a:r>
              <a:rPr lang="ru-RU" b="1" dirty="0"/>
              <a:t> та медресе, а також </a:t>
            </a:r>
            <a:r>
              <a:rPr lang="ru-RU" b="1" dirty="0" err="1"/>
              <a:t>підтримують</a:t>
            </a:r>
            <a:r>
              <a:rPr lang="ru-RU" b="1" dirty="0"/>
              <a:t> </a:t>
            </a:r>
            <a:r>
              <a:rPr lang="ru-RU" b="1" dirty="0" err="1"/>
              <a:t>зв'язки</a:t>
            </a:r>
            <a:r>
              <a:rPr lang="ru-RU" b="1" dirty="0"/>
              <a:t> з громадами і </a:t>
            </a:r>
            <a:r>
              <a:rPr lang="ru-RU" b="1" dirty="0" err="1"/>
              <a:t>навчальними</a:t>
            </a:r>
            <a:r>
              <a:rPr lang="ru-RU" b="1" dirty="0"/>
              <a:t> закладами </a:t>
            </a:r>
            <a:r>
              <a:rPr lang="ru-RU" b="1" dirty="0" err="1"/>
              <a:t>Малайзії</a:t>
            </a:r>
            <a:r>
              <a:rPr lang="ru-RU" b="1" dirty="0"/>
              <a:t>, </a:t>
            </a:r>
            <a:r>
              <a:rPr lang="ru-RU" b="1" dirty="0" err="1"/>
              <a:t>Індонезії</a:t>
            </a:r>
            <a:r>
              <a:rPr lang="ru-RU" b="1" dirty="0"/>
              <a:t> та </a:t>
            </a:r>
            <a:r>
              <a:rPr lang="ru-RU" b="1" dirty="0" err="1"/>
              <a:t>Ємену</a:t>
            </a:r>
            <a:r>
              <a:rPr lang="ru-RU" b="1" dirty="0"/>
              <a:t>.</a:t>
            </a:r>
          </a:p>
          <a:p>
            <a:pPr marL="0" indent="0" algn="just">
              <a:buNone/>
            </a:pPr>
            <a:r>
              <a:rPr lang="ru-RU" b="1" dirty="0" err="1"/>
              <a:t>Прихильники</a:t>
            </a:r>
            <a:r>
              <a:rPr lang="ru-RU" b="1" dirty="0"/>
              <a:t> </a:t>
            </a:r>
            <a:r>
              <a:rPr lang="ru-RU" b="1" dirty="0" err="1"/>
              <a:t>ханафійського</a:t>
            </a:r>
            <a:r>
              <a:rPr lang="ru-RU" b="1" dirty="0"/>
              <a:t> </a:t>
            </a:r>
            <a:r>
              <a:rPr lang="ru-RU" b="1" dirty="0" err="1"/>
              <a:t>мазгабу</a:t>
            </a:r>
            <a:r>
              <a:rPr lang="ru-RU" b="1" dirty="0"/>
              <a:t> є </a:t>
            </a:r>
            <a:r>
              <a:rPr lang="ru-RU" b="1" dirty="0" err="1"/>
              <a:t>серед</a:t>
            </a:r>
            <a:r>
              <a:rPr lang="ru-RU" b="1" dirty="0"/>
              <a:t> </a:t>
            </a:r>
            <a:r>
              <a:rPr lang="ru-RU" b="1" dirty="0" err="1"/>
              <a:t>вихідців</a:t>
            </a:r>
            <a:r>
              <a:rPr lang="ru-RU" b="1" dirty="0"/>
              <a:t> з Пакистану та </a:t>
            </a:r>
            <a:r>
              <a:rPr lang="ru-RU" b="1" dirty="0" err="1"/>
              <a:t>Індії</a:t>
            </a:r>
            <a:r>
              <a:rPr lang="ru-RU" b="1" dirty="0"/>
              <a:t>. Також у </a:t>
            </a:r>
            <a:r>
              <a:rPr lang="ru-RU" b="1" dirty="0" err="1"/>
              <a:t>Сінгапурі</a:t>
            </a:r>
            <a:r>
              <a:rPr lang="ru-RU" b="1" dirty="0"/>
              <a:t> </a:t>
            </a:r>
            <a:r>
              <a:rPr lang="ru-RU" b="1" dirty="0" err="1"/>
              <a:t>представлені</a:t>
            </a:r>
            <a:r>
              <a:rPr lang="ru-RU" b="1" dirty="0"/>
              <a:t> </a:t>
            </a:r>
            <a:r>
              <a:rPr lang="ru-RU" b="1" dirty="0" err="1"/>
              <a:t>ісмаїліти</a:t>
            </a:r>
            <a:r>
              <a:rPr lang="ru-RU" b="1" dirty="0"/>
              <a:t> (</a:t>
            </a:r>
            <a:r>
              <a:rPr lang="ru-RU" b="1" dirty="0" err="1"/>
              <a:t>переважно</a:t>
            </a:r>
            <a:r>
              <a:rPr lang="ru-RU" b="1" dirty="0"/>
              <a:t> </a:t>
            </a:r>
            <a:r>
              <a:rPr lang="ru-RU" b="1" dirty="0" err="1"/>
              <a:t>вихідці</a:t>
            </a:r>
            <a:r>
              <a:rPr lang="ru-RU" b="1" dirty="0"/>
              <a:t> з Пакистану), </a:t>
            </a:r>
            <a:r>
              <a:rPr lang="ru-RU" b="1" dirty="0" err="1"/>
              <a:t>ібадіти</a:t>
            </a:r>
            <a:r>
              <a:rPr lang="ru-RU" b="1" dirty="0"/>
              <a:t> (</a:t>
            </a:r>
            <a:r>
              <a:rPr lang="ru-RU" b="1" dirty="0" err="1"/>
              <a:t>вихідці</a:t>
            </a:r>
            <a:r>
              <a:rPr lang="ru-RU" b="1" dirty="0"/>
              <a:t> з Оману) і </a:t>
            </a:r>
            <a:r>
              <a:rPr lang="ru-RU" b="1" dirty="0" err="1"/>
              <a:t>ахмадити</a:t>
            </a:r>
            <a:r>
              <a:rPr lang="ru-RU" b="1" dirty="0"/>
              <a:t> (</a:t>
            </a:r>
            <a:r>
              <a:rPr lang="ru-RU" b="1" dirty="0" err="1"/>
              <a:t>частина</a:t>
            </a:r>
            <a:r>
              <a:rPr lang="ru-RU" b="1" dirty="0"/>
              <a:t> </a:t>
            </a:r>
            <a:r>
              <a:rPr lang="ru-RU" b="1" dirty="0" err="1"/>
              <a:t>пакистанців</a:t>
            </a:r>
            <a:r>
              <a:rPr lang="ru-RU" b="1" dirty="0"/>
              <a:t>, </a:t>
            </a:r>
            <a:r>
              <a:rPr lang="ru-RU" b="1" dirty="0" err="1"/>
              <a:t>індійців</a:t>
            </a:r>
            <a:r>
              <a:rPr lang="ru-RU" b="1" dirty="0"/>
              <a:t> і невелика </a:t>
            </a:r>
            <a:r>
              <a:rPr lang="ru-RU" b="1" dirty="0" err="1"/>
              <a:t>група</a:t>
            </a:r>
            <a:r>
              <a:rPr lang="ru-RU" b="1" dirty="0"/>
              <a:t> </a:t>
            </a:r>
            <a:r>
              <a:rPr lang="ru-RU" b="1" dirty="0" err="1"/>
              <a:t>малайців</a:t>
            </a:r>
            <a:r>
              <a:rPr lang="ru-RU" b="1" dirty="0"/>
              <a:t>). </a:t>
            </a:r>
            <a:r>
              <a:rPr lang="ru-RU" b="1" dirty="0" err="1"/>
              <a:t>Сінгапур</a:t>
            </a:r>
            <a:r>
              <a:rPr lang="ru-RU" b="1" dirty="0"/>
              <a:t> є центром </a:t>
            </a:r>
            <a:r>
              <a:rPr lang="ru-RU" b="1" dirty="0" err="1"/>
              <a:t>місіонерської</a:t>
            </a:r>
            <a:r>
              <a:rPr lang="ru-RU" b="1" dirty="0"/>
              <a:t> </a:t>
            </a:r>
            <a:r>
              <a:rPr lang="ru-RU" b="1" dirty="0" err="1"/>
              <a:t>діяльності</a:t>
            </a:r>
            <a:r>
              <a:rPr lang="ru-RU" b="1" dirty="0"/>
              <a:t> </a:t>
            </a:r>
            <a:r>
              <a:rPr lang="ru-RU" b="1" dirty="0" err="1"/>
              <a:t>секти</a:t>
            </a:r>
            <a:r>
              <a:rPr lang="ru-RU" b="1" dirty="0"/>
              <a:t> </a:t>
            </a:r>
            <a:r>
              <a:rPr lang="ru-RU" b="1" dirty="0" err="1"/>
              <a:t>ахмадіє</a:t>
            </a:r>
            <a:r>
              <a:rPr lang="ru-RU" b="1" dirty="0"/>
              <a:t> в </a:t>
            </a:r>
            <a:r>
              <a:rPr lang="ru-RU" b="1" dirty="0" err="1"/>
              <a:t>Південно-Східній</a:t>
            </a:r>
            <a:r>
              <a:rPr lang="ru-RU" b="1" dirty="0"/>
              <a:t> </a:t>
            </a:r>
            <a:r>
              <a:rPr lang="ru-RU" b="1" dirty="0" err="1"/>
              <a:t>Азії</a:t>
            </a:r>
            <a:r>
              <a:rPr lang="ru-RU" b="1" dirty="0"/>
              <a:t>, тут </a:t>
            </a:r>
            <a:r>
              <a:rPr lang="ru-RU" b="1" dirty="0" err="1"/>
              <a:t>розташоване</a:t>
            </a:r>
            <a:r>
              <a:rPr lang="ru-RU" b="1" dirty="0"/>
              <a:t> </a:t>
            </a:r>
            <a:r>
              <a:rPr lang="ru-RU" b="1" dirty="0" err="1"/>
              <a:t>видавництво</a:t>
            </a:r>
            <a:r>
              <a:rPr lang="ru-RU" b="1" dirty="0"/>
              <a:t> «Аль-</a:t>
            </a:r>
            <a:r>
              <a:rPr lang="ru-RU" b="1" dirty="0" err="1"/>
              <a:t>Ахмадіє</a:t>
            </a:r>
            <a:r>
              <a:rPr lang="ru-RU" b="1" dirty="0"/>
              <a:t> </a:t>
            </a:r>
            <a:r>
              <a:rPr lang="ru-RU" b="1" dirty="0" err="1"/>
              <a:t>Прес</a:t>
            </a:r>
            <a:r>
              <a:rPr lang="ru-RU" b="1" dirty="0"/>
              <a:t>», </a:t>
            </a:r>
            <a:r>
              <a:rPr lang="ru-RU" b="1" dirty="0" err="1"/>
              <a:t>що</a:t>
            </a:r>
            <a:r>
              <a:rPr lang="ru-RU" b="1" dirty="0"/>
              <a:t> </a:t>
            </a:r>
            <a:r>
              <a:rPr lang="ru-RU" b="1" dirty="0" err="1"/>
              <a:t>випускає</a:t>
            </a:r>
            <a:r>
              <a:rPr lang="ru-RU" b="1" dirty="0"/>
              <a:t> </a:t>
            </a:r>
            <a:r>
              <a:rPr lang="ru-RU" b="1" dirty="0" err="1"/>
              <a:t>релігійну</a:t>
            </a:r>
            <a:r>
              <a:rPr lang="ru-RU" b="1" dirty="0"/>
              <a:t> </a:t>
            </a:r>
            <a:r>
              <a:rPr lang="ru-RU" b="1" dirty="0" err="1"/>
              <a:t>літературу</a:t>
            </a:r>
            <a:r>
              <a:rPr lang="ru-RU" b="1" dirty="0"/>
              <a:t> і </a:t>
            </a:r>
            <a:r>
              <a:rPr lang="ru-RU" b="1" dirty="0" err="1"/>
              <a:t>періодику</a:t>
            </a:r>
            <a:r>
              <a:rPr lang="ru-RU" b="1" dirty="0"/>
              <a:t> </a:t>
            </a:r>
            <a:r>
              <a:rPr lang="ru-RU" b="1" dirty="0" err="1"/>
              <a:t>малайською</a:t>
            </a:r>
            <a:r>
              <a:rPr lang="ru-RU" b="1" dirty="0"/>
              <a:t> та </a:t>
            </a:r>
            <a:r>
              <a:rPr lang="ru-RU" b="1" dirty="0" err="1"/>
              <a:t>англійською</a:t>
            </a:r>
            <a:r>
              <a:rPr lang="ru-RU" b="1" dirty="0"/>
              <a:t> мовами</a:t>
            </a:r>
            <a:endParaRPr lang="uk-UA" b="1" dirty="0"/>
          </a:p>
        </p:txBody>
      </p:sp>
    </p:spTree>
    <p:extLst>
      <p:ext uri="{BB962C8B-B14F-4D97-AF65-F5344CB8AC3E}">
        <p14:creationId xmlns:p14="http://schemas.microsoft.com/office/powerpoint/2010/main" val="2103342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sz="2800" b="1" dirty="0">
                <a:solidFill>
                  <a:srgbClr val="FFFF00"/>
                </a:solidFill>
                <a:highlight>
                  <a:srgbClr val="000080"/>
                </a:highlight>
              </a:rPr>
              <a:t>Філіппіни</a:t>
            </a:r>
            <a:r>
              <a:rPr lang="uk-UA" sz="2800" b="1" dirty="0"/>
              <a:t>. Конституція гарантує відокремлення церкви від держави та вимагає від уряду однаково поважати всі релігійні переконання.</a:t>
            </a:r>
          </a:p>
          <a:p>
            <a:pPr marL="0" indent="0" algn="just">
              <a:buNone/>
            </a:pPr>
            <a:r>
              <a:rPr lang="uk-UA" sz="2800" b="1" dirty="0"/>
              <a:t>Опитування 2000 р. показало, що близько 5% населення Філіппін є мусульманами, що робить іслам другою за величиною релігією в країні. Проте за оцінкою Національної комісії з мусульман Філіппін за 2012 рік (</a:t>
            </a:r>
            <a:r>
              <a:rPr lang="lt-LT" sz="2800" b="1" dirty="0"/>
              <a:t>NCMF) </a:t>
            </a:r>
            <a:r>
              <a:rPr lang="uk-UA" sz="2800" b="1" dirty="0"/>
              <a:t>стверджується, що мусульман налічується 10,7 мільйона, або приблизно 11 % загального населення. Більшість мусульман живуть на островах Мінданао, Палаван та в провінції Сулу – області, відомої як </a:t>
            </a:r>
            <a:r>
              <a:rPr lang="uk-UA" sz="2800" b="1" dirty="0" err="1"/>
              <a:t>Бангсаморо</a:t>
            </a:r>
            <a:r>
              <a:rPr lang="uk-UA" sz="2800" b="1" dirty="0"/>
              <a:t> або регіон Моро. Більшість мусульман Філіппін сповідують сунітську течію.</a:t>
            </a:r>
          </a:p>
        </p:txBody>
      </p:sp>
    </p:spTree>
    <p:extLst>
      <p:ext uri="{BB962C8B-B14F-4D97-AF65-F5344CB8AC3E}">
        <p14:creationId xmlns:p14="http://schemas.microsoft.com/office/powerpoint/2010/main" val="2900865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163784"/>
            <a:ext cx="12081163" cy="5694216"/>
          </a:xfrm>
        </p:spPr>
        <p:txBody>
          <a:bodyPr>
            <a:normAutofit/>
          </a:bodyPr>
          <a:lstStyle/>
          <a:p>
            <a:pPr marL="0" indent="0" algn="just">
              <a:buNone/>
            </a:pPr>
            <a:r>
              <a:rPr lang="uk-UA" sz="3200" b="1" dirty="0">
                <a:solidFill>
                  <a:srgbClr val="FFFF00"/>
                </a:solidFill>
                <a:highlight>
                  <a:srgbClr val="000080"/>
                </a:highlight>
              </a:rPr>
              <a:t>Таїланд</a:t>
            </a:r>
            <a:r>
              <a:rPr lang="uk-UA" sz="3200" b="1" dirty="0"/>
              <a:t>. Відповідно до тайської конституції, Таїланд є світською державою, яка гарантує релігійну свободу для всіх громадян Таїланду, хоча за законом король має бути буддистом </a:t>
            </a:r>
            <a:r>
              <a:rPr lang="uk-UA" sz="3200" b="1" dirty="0" err="1"/>
              <a:t>Тхеравади</a:t>
            </a:r>
            <a:r>
              <a:rPr lang="uk-UA" sz="3200" b="1" dirty="0"/>
              <a:t>. Багато інших людей, особливо серед етнічної групи </a:t>
            </a:r>
            <a:r>
              <a:rPr lang="uk-UA" sz="3200" b="1" dirty="0" err="1"/>
              <a:t>ісан</a:t>
            </a:r>
            <a:r>
              <a:rPr lang="uk-UA" sz="3200" b="1" dirty="0"/>
              <a:t>, сповідують народні релігії Тай. </a:t>
            </a:r>
          </a:p>
          <a:p>
            <a:pPr marL="0" indent="0" algn="just">
              <a:buNone/>
            </a:pPr>
            <a:r>
              <a:rPr lang="uk-UA" sz="3200" b="1" dirty="0"/>
              <a:t>Значна частина мусульманського населення, переважно тайських малайців, присутня особливо в південних регіонах. Тайське законодавство офіційно визнає п'ять релігій: буддизм, іслам, індуїзм, сикхізм і християнство.</a:t>
            </a:r>
          </a:p>
        </p:txBody>
      </p:sp>
    </p:spTree>
    <p:extLst>
      <p:ext uri="{BB962C8B-B14F-4D97-AF65-F5344CB8AC3E}">
        <p14:creationId xmlns:p14="http://schemas.microsoft.com/office/powerpoint/2010/main" val="1661042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kumimoji="0" lang="uk-UA" sz="3200" b="1" i="0" u="none" strike="noStrike" kern="1200" cap="all" spc="0" normalizeH="0" baseline="0" noProof="0" dirty="0">
                <a:ln>
                  <a:noFill/>
                </a:ln>
                <a:solidFill>
                  <a:srgbClr val="FF0000"/>
                </a:solidFill>
                <a:effectLst/>
                <a:highlight>
                  <a:srgbClr val="00FFFF"/>
                </a:highlight>
                <a:uLnTx/>
                <a:uFillTx/>
                <a:latin typeface="Century Gothic" panose="020B0502020202020204"/>
                <a:ea typeface="+mj-ea"/>
                <a:cs typeface="+mj-cs"/>
              </a:rPr>
              <a:t>3.	Взаємовідносини ісламу з автохтонними віруваннями і конфесіями</a:t>
            </a:r>
            <a:endParaRPr lang="uk-UA" sz="3600" b="1" dirty="0">
              <a:solidFill>
                <a:schemeClr val="bg1"/>
              </a:solidFill>
              <a:highlight>
                <a:srgbClr val="00FF00"/>
              </a:highlight>
            </a:endParaRP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0" y="1293340"/>
            <a:ext cx="12081163" cy="5564659"/>
          </a:xfrm>
        </p:spPr>
        <p:txBody>
          <a:bodyPr>
            <a:normAutofit fontScale="70000" lnSpcReduction="20000"/>
          </a:bodyPr>
          <a:lstStyle/>
          <a:p>
            <a:pPr marL="0" indent="0" algn="just">
              <a:buNone/>
            </a:pPr>
            <a:r>
              <a:rPr lang="uk-UA" sz="3200" b="1" dirty="0"/>
              <a:t>У </a:t>
            </a:r>
            <a:r>
              <a:rPr lang="uk-UA" sz="3200" b="1" dirty="0">
                <a:solidFill>
                  <a:srgbClr val="FFFF00"/>
                </a:solidFill>
                <a:highlight>
                  <a:srgbClr val="000080"/>
                </a:highlight>
              </a:rPr>
              <a:t>М’янмі</a:t>
            </a:r>
            <a:r>
              <a:rPr lang="uk-UA" sz="3200" b="1" dirty="0"/>
              <a:t> відбувається переслідування мусульман. Так, з 2012 по 2017 рр. близько 73 тисяч представників народності </a:t>
            </a:r>
            <a:r>
              <a:rPr lang="uk-UA" sz="3200" b="1" dirty="0" err="1"/>
              <a:t>рохінджа</a:t>
            </a:r>
            <a:r>
              <a:rPr lang="uk-UA" sz="3200" b="1" dirty="0"/>
              <a:t>, мусульман за вірою, втекли від насильства на заході М’янми до сусідньої Бангладеш </a:t>
            </a:r>
          </a:p>
          <a:p>
            <a:pPr marL="0" indent="0" algn="just">
              <a:buNone/>
            </a:pPr>
            <a:r>
              <a:rPr lang="uk-UA" sz="3200" b="1" dirty="0"/>
              <a:t>(</a:t>
            </a:r>
            <a:r>
              <a:rPr lang="uk-UA" sz="3200" b="1" dirty="0">
                <a:hlinkClick r:id="rId2"/>
              </a:rPr>
              <a:t>https://glavcom.ua/news/kilkist-zhertv-religiynogo-konfliktu-u-myanmi-perevishchila-tisyachu-osib-435005.html</a:t>
            </a:r>
            <a:r>
              <a:rPr lang="uk-UA" sz="3200" b="1" dirty="0"/>
              <a:t>).</a:t>
            </a:r>
          </a:p>
          <a:p>
            <a:pPr marL="0" indent="0" algn="just">
              <a:buNone/>
            </a:pPr>
            <a:r>
              <a:rPr lang="uk-UA" sz="3200" b="1" dirty="0">
                <a:solidFill>
                  <a:srgbClr val="FFFF00"/>
                </a:solidFill>
                <a:highlight>
                  <a:srgbClr val="000080"/>
                </a:highlight>
              </a:rPr>
              <a:t>Східний Тимор.</a:t>
            </a:r>
            <a:r>
              <a:rPr lang="uk-UA" sz="3200" b="1" dirty="0">
                <a:solidFill>
                  <a:srgbClr val="FFFF00"/>
                </a:solidFill>
              </a:rPr>
              <a:t>  </a:t>
            </a:r>
            <a:r>
              <a:rPr lang="uk-UA" sz="3200" b="1" dirty="0"/>
              <a:t>Незалежність проголошена 28 листопада 1975 р. від Португалії; до цього була колонією з </a:t>
            </a:r>
            <a:r>
              <a:rPr lang="lt-LT" sz="3200" b="1" dirty="0"/>
              <a:t>XVI </a:t>
            </a:r>
            <a:r>
              <a:rPr lang="uk-UA" sz="3200" b="1" dirty="0"/>
              <a:t>ст. Одразу ж після проголошення незалежності окупована Індонезією (мусульманська країна), яка утримувала її до 1999 р. У ході окупації індонезійці влаштували геноцид місцевого населення, переважно християн і самостійників, під час якого загинуло, за різними підрахунками, від 90 до 200 тисяч осіб. У 1999 р. призначений із Джакарти губернатор </a:t>
            </a:r>
            <a:r>
              <a:rPr lang="uk-UA" sz="3200" b="1" dirty="0" err="1"/>
              <a:t>Суареш</a:t>
            </a:r>
            <a:r>
              <a:rPr lang="uk-UA" sz="3200" b="1" dirty="0"/>
              <a:t> наказав вбивати «священиків та монахинь», цих «розповсюджувачів комунізму». </a:t>
            </a:r>
          </a:p>
          <a:p>
            <a:pPr marL="0" indent="0" algn="just">
              <a:buNone/>
            </a:pPr>
            <a:r>
              <a:rPr lang="uk-UA" sz="3200" b="1" dirty="0"/>
              <a:t>Офіційною релігією з 1999 р. є католицизм. Примітно, що Папа Франциск прибуде до столиці Ділі </a:t>
            </a:r>
            <a:r>
              <a:rPr lang="uk-UA" sz="3200" b="1" dirty="0">
                <a:highlight>
                  <a:srgbClr val="FF0000"/>
                </a:highlight>
              </a:rPr>
              <a:t>9 вересня 2024 року</a:t>
            </a:r>
            <a:r>
              <a:rPr lang="uk-UA" sz="3200" b="1" dirty="0"/>
              <a:t> і перебуватиме там два дні. Очікується, що побачити Папу Римського приїдуть 700 тисяч осіб – майже кожен другий житель Східного Тимору. Населення країни становить 1,34 млн осіб, з яких понад 97% є католиками.</a:t>
            </a:r>
          </a:p>
        </p:txBody>
      </p:sp>
    </p:spTree>
    <p:extLst>
      <p:ext uri="{BB962C8B-B14F-4D97-AF65-F5344CB8AC3E}">
        <p14:creationId xmlns:p14="http://schemas.microsoft.com/office/powerpoint/2010/main" val="172288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pic>
        <p:nvPicPr>
          <p:cNvPr id="4" name="Объект 3">
            <a:extLst>
              <a:ext uri="{FF2B5EF4-FFF2-40B4-BE49-F238E27FC236}">
                <a16:creationId xmlns:a16="http://schemas.microsoft.com/office/drawing/2014/main" id="{905E4966-F402-4DE2-87C2-9DE05E21E059}"/>
              </a:ext>
            </a:extLst>
          </p:cNvPr>
          <p:cNvPicPr>
            <a:picLocks noGrp="1" noChangeAspect="1"/>
          </p:cNvPicPr>
          <p:nvPr>
            <p:ph idx="1"/>
          </p:nvPr>
        </p:nvPicPr>
        <p:blipFill>
          <a:blip r:embed="rId2"/>
          <a:stretch>
            <a:fillRect/>
          </a:stretch>
        </p:blipFill>
        <p:spPr>
          <a:xfrm>
            <a:off x="110835" y="1163782"/>
            <a:ext cx="5292438" cy="3872327"/>
          </a:xfrm>
          <a:prstGeom prst="rect">
            <a:avLst/>
          </a:prstGeom>
        </p:spPr>
      </p:pic>
      <p:pic>
        <p:nvPicPr>
          <p:cNvPr id="5" name="Рисунок 4">
            <a:extLst>
              <a:ext uri="{FF2B5EF4-FFF2-40B4-BE49-F238E27FC236}">
                <a16:creationId xmlns:a16="http://schemas.microsoft.com/office/drawing/2014/main" id="{60816306-1F7B-14B4-A917-61378BC2E909}"/>
              </a:ext>
            </a:extLst>
          </p:cNvPr>
          <p:cNvPicPr>
            <a:picLocks noChangeAspect="1"/>
          </p:cNvPicPr>
          <p:nvPr/>
        </p:nvPicPr>
        <p:blipFill>
          <a:blip r:embed="rId3"/>
          <a:stretch>
            <a:fillRect/>
          </a:stretch>
        </p:blipFill>
        <p:spPr>
          <a:xfrm>
            <a:off x="5587726" y="3722255"/>
            <a:ext cx="6493439" cy="3000177"/>
          </a:xfrm>
          <a:prstGeom prst="rect">
            <a:avLst/>
          </a:prstGeom>
        </p:spPr>
      </p:pic>
    </p:spTree>
    <p:extLst>
      <p:ext uri="{BB962C8B-B14F-4D97-AF65-F5344CB8AC3E}">
        <p14:creationId xmlns:p14="http://schemas.microsoft.com/office/powerpoint/2010/main" val="170642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pic>
        <p:nvPicPr>
          <p:cNvPr id="4" name="Объект 3">
            <a:extLst>
              <a:ext uri="{FF2B5EF4-FFF2-40B4-BE49-F238E27FC236}">
                <a16:creationId xmlns:a16="http://schemas.microsoft.com/office/drawing/2014/main" id="{2434D139-0A0A-F8B1-2F4C-B1489D9E5A31}"/>
              </a:ext>
            </a:extLst>
          </p:cNvPr>
          <p:cNvPicPr>
            <a:picLocks noGrp="1" noChangeAspect="1"/>
          </p:cNvPicPr>
          <p:nvPr>
            <p:ph idx="1"/>
          </p:nvPr>
        </p:nvPicPr>
        <p:blipFill>
          <a:blip r:embed="rId2"/>
          <a:stretch>
            <a:fillRect/>
          </a:stretch>
        </p:blipFill>
        <p:spPr>
          <a:xfrm>
            <a:off x="554182" y="1163782"/>
            <a:ext cx="11102435" cy="5684447"/>
          </a:xfrm>
          <a:prstGeom prst="rect">
            <a:avLst/>
          </a:prstGeom>
        </p:spPr>
      </p:pic>
    </p:spTree>
    <p:extLst>
      <p:ext uri="{BB962C8B-B14F-4D97-AF65-F5344CB8AC3E}">
        <p14:creationId xmlns:p14="http://schemas.microsoft.com/office/powerpoint/2010/main" val="191276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932873"/>
          </a:xfrm>
        </p:spPr>
        <p:txBody>
          <a:bodyPr/>
          <a:lstStyle/>
          <a:p>
            <a:pPr algn="ctr"/>
            <a:r>
              <a:rPr lang="uk-UA" sz="28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sp>
        <p:nvSpPr>
          <p:cNvPr id="3" name="Объект 2">
            <a:extLst>
              <a:ext uri="{FF2B5EF4-FFF2-40B4-BE49-F238E27FC236}">
                <a16:creationId xmlns:a16="http://schemas.microsoft.com/office/drawing/2014/main" id="{936AB6D0-3304-9827-6D9F-122E34D0E7C5}"/>
              </a:ext>
            </a:extLst>
          </p:cNvPr>
          <p:cNvSpPr>
            <a:spLocks noGrp="1"/>
          </p:cNvSpPr>
          <p:nvPr>
            <p:ph idx="1"/>
          </p:nvPr>
        </p:nvSpPr>
        <p:spPr>
          <a:xfrm>
            <a:off x="1" y="932872"/>
            <a:ext cx="12192000" cy="5657273"/>
          </a:xfrm>
        </p:spPr>
        <p:txBody>
          <a:bodyPr>
            <a:noAutofit/>
          </a:bodyPr>
          <a:lstStyle/>
          <a:p>
            <a:pPr marL="0" indent="0" algn="just">
              <a:buNone/>
            </a:pPr>
            <a:r>
              <a:rPr lang="uk-UA" sz="2600" b="1" dirty="0">
                <a:solidFill>
                  <a:srgbClr val="FFFF00"/>
                </a:solidFill>
                <a:highlight>
                  <a:srgbClr val="FF0000"/>
                </a:highlight>
              </a:rPr>
              <a:t>АТР</a:t>
            </a:r>
            <a:r>
              <a:rPr lang="uk-UA" sz="2600" b="1" dirty="0">
                <a:solidFill>
                  <a:srgbClr val="FFFF00"/>
                </a:solidFill>
                <a:highlight>
                  <a:srgbClr val="0000FF"/>
                </a:highlight>
              </a:rPr>
              <a:t> – найбільш динамічний регіон планети, де сходяться інтереси світових держав і мають місце найважливіші процеси міжнародної економіки. Починаючи з другої половини </a:t>
            </a:r>
            <a:r>
              <a:rPr lang="lt-LT" sz="2600" b="1" dirty="0">
                <a:solidFill>
                  <a:srgbClr val="FFFF00"/>
                </a:solidFill>
                <a:highlight>
                  <a:srgbClr val="0000FF"/>
                </a:highlight>
              </a:rPr>
              <a:t>XX </a:t>
            </a:r>
            <a:r>
              <a:rPr lang="uk-UA" sz="2600" b="1" dirty="0">
                <a:solidFill>
                  <a:srgbClr val="FFFF00"/>
                </a:solidFill>
                <a:highlight>
                  <a:srgbClr val="0000FF"/>
                </a:highlight>
              </a:rPr>
              <a:t>ст. по теперішній час країни Південної, Східної, Південно-Східної Азії демонстрували темпи зростання, які значно перевищують світові показники: в 1970-1980-і рр. - «японське економічне диво», в 1980-1990-і рр.: «азіатські тигри» Корея, Тайвань, Сінгапур, Гонконг, потім - Таїланд, Індонезія, Малайзія; перше десятиліття </a:t>
            </a:r>
            <a:r>
              <a:rPr lang="lt-LT" sz="2600" b="1" dirty="0">
                <a:solidFill>
                  <a:srgbClr val="FFFF00"/>
                </a:solidFill>
                <a:highlight>
                  <a:srgbClr val="0000FF"/>
                </a:highlight>
              </a:rPr>
              <a:t>XXI </a:t>
            </a:r>
            <a:r>
              <a:rPr lang="uk-UA" sz="2600" b="1" dirty="0">
                <a:solidFill>
                  <a:srgbClr val="FFFF00"/>
                </a:solidFill>
                <a:highlight>
                  <a:srgbClr val="0000FF"/>
                </a:highlight>
              </a:rPr>
              <a:t>ст.: «азіатський дракон» - Китай; «Індійське економічне диво», «новий азіатський тигр» - В'єтнам. </a:t>
            </a:r>
            <a:endParaRPr lang="en-US" sz="2600" b="1" dirty="0">
              <a:solidFill>
                <a:srgbClr val="FFFF00"/>
              </a:solidFill>
              <a:highlight>
                <a:srgbClr val="0000FF"/>
              </a:highlight>
            </a:endParaRPr>
          </a:p>
          <a:p>
            <a:pPr marL="0" indent="0" algn="just">
              <a:buNone/>
            </a:pPr>
            <a:r>
              <a:rPr lang="uk-UA" sz="2600" b="1" dirty="0">
                <a:solidFill>
                  <a:srgbClr val="FFFF00"/>
                </a:solidFill>
                <a:highlight>
                  <a:srgbClr val="0000FF"/>
                </a:highlight>
              </a:rPr>
              <a:t>АТР потрапив до розряду пріоритетів провідних країн світу та економічних угруповань. ЄС ще в 1994 р. визначила відносини з країнами АТР як пріоритетні, а в 1996 р. в Бангкоку відбулася перша зустріч лідерів країн ЄС та АТЕС (Азіатсько-Тихоокеанське економічне співробітництво).</a:t>
            </a:r>
          </a:p>
        </p:txBody>
      </p:sp>
    </p:spTree>
    <p:extLst>
      <p:ext uri="{BB962C8B-B14F-4D97-AF65-F5344CB8AC3E}">
        <p14:creationId xmlns:p14="http://schemas.microsoft.com/office/powerpoint/2010/main" val="285286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pic>
        <p:nvPicPr>
          <p:cNvPr id="4" name="Объект 3">
            <a:extLst>
              <a:ext uri="{FF2B5EF4-FFF2-40B4-BE49-F238E27FC236}">
                <a16:creationId xmlns:a16="http://schemas.microsoft.com/office/drawing/2014/main" id="{0EC03F89-8DA6-F226-49C8-82399EB572A7}"/>
              </a:ext>
            </a:extLst>
          </p:cNvPr>
          <p:cNvPicPr>
            <a:picLocks noGrp="1" noChangeAspect="1"/>
          </p:cNvPicPr>
          <p:nvPr>
            <p:ph idx="1"/>
          </p:nvPr>
        </p:nvPicPr>
        <p:blipFill>
          <a:blip r:embed="rId2"/>
          <a:stretch>
            <a:fillRect/>
          </a:stretch>
        </p:blipFill>
        <p:spPr>
          <a:xfrm>
            <a:off x="2632365" y="1163783"/>
            <a:ext cx="6989266" cy="5644010"/>
          </a:xfrm>
          <a:prstGeom prst="rect">
            <a:avLst/>
          </a:prstGeom>
        </p:spPr>
      </p:pic>
    </p:spTree>
    <p:extLst>
      <p:ext uri="{BB962C8B-B14F-4D97-AF65-F5344CB8AC3E}">
        <p14:creationId xmlns:p14="http://schemas.microsoft.com/office/powerpoint/2010/main" val="287328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CBB22-2803-FF20-DCC2-5CEC4D18F35C}"/>
              </a:ext>
            </a:extLst>
          </p:cNvPr>
          <p:cNvSpPr>
            <a:spLocks noGrp="1"/>
          </p:cNvSpPr>
          <p:nvPr>
            <p:ph type="title"/>
          </p:nvPr>
        </p:nvSpPr>
        <p:spPr>
          <a:xfrm>
            <a:off x="0" y="0"/>
            <a:ext cx="12191999" cy="1163782"/>
          </a:xfrm>
        </p:spPr>
        <p:txBody>
          <a:bodyPr/>
          <a:lstStyle/>
          <a:p>
            <a:pPr algn="ctr"/>
            <a:r>
              <a:rPr lang="uk-UA" sz="3600" b="1" dirty="0">
                <a:solidFill>
                  <a:schemeClr val="bg1"/>
                </a:solidFill>
                <a:highlight>
                  <a:srgbClr val="00FF00"/>
                </a:highlight>
              </a:rPr>
              <a:t>1. 	Доля прибічників ісламу та інших релігій, їх етнічний склад і розміщення по території країн АТР</a:t>
            </a:r>
          </a:p>
        </p:txBody>
      </p:sp>
      <p:graphicFrame>
        <p:nvGraphicFramePr>
          <p:cNvPr id="5" name="Объект 4">
            <a:extLst>
              <a:ext uri="{FF2B5EF4-FFF2-40B4-BE49-F238E27FC236}">
                <a16:creationId xmlns:a16="http://schemas.microsoft.com/office/drawing/2014/main" id="{6CA4E7F7-DB60-A96E-A4D7-600D4C92FE78}"/>
              </a:ext>
            </a:extLst>
          </p:cNvPr>
          <p:cNvGraphicFramePr>
            <a:graphicFrameLocks noGrp="1"/>
          </p:cNvGraphicFramePr>
          <p:nvPr>
            <p:ph idx="1"/>
            <p:extLst>
              <p:ext uri="{D42A27DB-BD31-4B8C-83A1-F6EECF244321}">
                <p14:modId xmlns:p14="http://schemas.microsoft.com/office/powerpoint/2010/main" val="584068080"/>
              </p:ext>
            </p:extLst>
          </p:nvPr>
        </p:nvGraphicFramePr>
        <p:xfrm>
          <a:off x="157019" y="1163782"/>
          <a:ext cx="11859491" cy="5541819"/>
        </p:xfrm>
        <a:graphic>
          <a:graphicData uri="http://schemas.openxmlformats.org/drawingml/2006/table">
            <a:tbl>
              <a:tblPr firstRow="1" bandRow="1">
                <a:tableStyleId>{5C22544A-7EE6-4342-B048-85BDC9FD1C3A}</a:tableStyleId>
              </a:tblPr>
              <a:tblGrid>
                <a:gridCol w="3703781">
                  <a:extLst>
                    <a:ext uri="{9D8B030D-6E8A-4147-A177-3AD203B41FA5}">
                      <a16:colId xmlns:a16="http://schemas.microsoft.com/office/drawing/2014/main" val="2913615571"/>
                    </a:ext>
                  </a:extLst>
                </a:gridCol>
                <a:gridCol w="3759887">
                  <a:extLst>
                    <a:ext uri="{9D8B030D-6E8A-4147-A177-3AD203B41FA5}">
                      <a16:colId xmlns:a16="http://schemas.microsoft.com/office/drawing/2014/main" val="3843482813"/>
                    </a:ext>
                  </a:extLst>
                </a:gridCol>
                <a:gridCol w="4395823">
                  <a:extLst>
                    <a:ext uri="{9D8B030D-6E8A-4147-A177-3AD203B41FA5}">
                      <a16:colId xmlns:a16="http://schemas.microsoft.com/office/drawing/2014/main" val="4051191993"/>
                    </a:ext>
                  </a:extLst>
                </a:gridCol>
              </a:tblGrid>
              <a:tr h="565893">
                <a:tc>
                  <a:txBody>
                    <a:bodyPr/>
                    <a:lstStyle/>
                    <a:p>
                      <a:pPr algn="ctr"/>
                      <a:r>
                        <a:rPr lang="uk-UA" dirty="0">
                          <a:highlight>
                            <a:srgbClr val="000080"/>
                          </a:highlight>
                        </a:rPr>
                        <a:t>КРАЇНА</a:t>
                      </a:r>
                      <a:endParaRPr lang="ru-RU" dirty="0">
                        <a:highlight>
                          <a:srgbClr val="000080"/>
                        </a:highlight>
                      </a:endParaRPr>
                    </a:p>
                  </a:txBody>
                  <a:tcPr/>
                </a:tc>
                <a:tc>
                  <a:txBody>
                    <a:bodyPr/>
                    <a:lstStyle/>
                    <a:p>
                      <a:pPr algn="ctr"/>
                      <a:r>
                        <a:rPr lang="uk-UA" dirty="0">
                          <a:highlight>
                            <a:srgbClr val="000080"/>
                          </a:highlight>
                        </a:rPr>
                        <a:t>Відсоток мусульман (2020 р.)</a:t>
                      </a:r>
                      <a:endParaRPr lang="ru-RU" dirty="0">
                        <a:highlight>
                          <a:srgbClr val="000080"/>
                        </a:highlight>
                      </a:endParaRPr>
                    </a:p>
                  </a:txBody>
                  <a:tcPr/>
                </a:tc>
                <a:tc>
                  <a:txBody>
                    <a:bodyPr/>
                    <a:lstStyle/>
                    <a:p>
                      <a:pPr algn="ctr"/>
                      <a:r>
                        <a:rPr lang="uk-UA" dirty="0">
                          <a:highlight>
                            <a:srgbClr val="000080"/>
                          </a:highlight>
                        </a:rPr>
                        <a:t>Кількість мусульман (2020 р.)</a:t>
                      </a:r>
                      <a:endParaRPr lang="ru-RU" dirty="0">
                        <a:highlight>
                          <a:srgbClr val="000080"/>
                        </a:highlight>
                      </a:endParaRPr>
                    </a:p>
                  </a:txBody>
                  <a:tcPr/>
                </a:tc>
                <a:extLst>
                  <a:ext uri="{0D108BD9-81ED-4DB2-BD59-A6C34878D82A}">
                    <a16:rowId xmlns:a16="http://schemas.microsoft.com/office/drawing/2014/main" val="2829809593"/>
                  </a:ext>
                </a:extLst>
              </a:tr>
              <a:tr h="605505">
                <a:tc>
                  <a:txBody>
                    <a:bodyPr/>
                    <a:lstStyle/>
                    <a:p>
                      <a:pPr algn="ctr"/>
                      <a:r>
                        <a:rPr lang="uk-UA" sz="2400" b="1" dirty="0">
                          <a:highlight>
                            <a:srgbClr val="FFFF00"/>
                          </a:highlight>
                        </a:rPr>
                        <a:t>ІНДОНЕЗІЯ</a:t>
                      </a:r>
                      <a:endParaRPr lang="ru-RU" sz="2400" b="1" dirty="0">
                        <a:highlight>
                          <a:srgbClr val="FFFF00"/>
                        </a:highlight>
                      </a:endParaRPr>
                    </a:p>
                  </a:txBody>
                  <a:tcPr/>
                </a:tc>
                <a:tc>
                  <a:txBody>
                    <a:bodyPr/>
                    <a:lstStyle/>
                    <a:p>
                      <a:pPr algn="ctr"/>
                      <a:r>
                        <a:rPr lang="ru-RU" sz="2800" b="1" dirty="0"/>
                        <a:t>79,1 %</a:t>
                      </a:r>
                      <a:endParaRPr lang="ru-RU" sz="2800" b="1" dirty="0">
                        <a:highlight>
                          <a:srgbClr val="000080"/>
                        </a:highlight>
                      </a:endParaRPr>
                    </a:p>
                  </a:txBody>
                  <a:tcPr/>
                </a:tc>
                <a:tc>
                  <a:txBody>
                    <a:bodyPr/>
                    <a:lstStyle/>
                    <a:p>
                      <a:pPr algn="ctr"/>
                      <a:r>
                        <a:rPr lang="ru-RU" sz="2800" b="1" dirty="0"/>
                        <a:t>216.408.800</a:t>
                      </a:r>
                      <a:endParaRPr lang="ru-RU" sz="2800" b="1" dirty="0">
                        <a:highlight>
                          <a:srgbClr val="000080"/>
                        </a:highlight>
                      </a:endParaRPr>
                    </a:p>
                  </a:txBody>
                  <a:tcPr/>
                </a:tc>
                <a:extLst>
                  <a:ext uri="{0D108BD9-81ED-4DB2-BD59-A6C34878D82A}">
                    <a16:rowId xmlns:a16="http://schemas.microsoft.com/office/drawing/2014/main" val="1735313229"/>
                  </a:ext>
                </a:extLst>
              </a:tr>
              <a:tr h="588530">
                <a:tc>
                  <a:txBody>
                    <a:bodyPr/>
                    <a:lstStyle/>
                    <a:p>
                      <a:pPr algn="ctr"/>
                      <a:r>
                        <a:rPr lang="uk-UA" sz="2400" b="1" dirty="0">
                          <a:highlight>
                            <a:srgbClr val="FFFF00"/>
                          </a:highlight>
                        </a:rPr>
                        <a:t>БРУНЕЙ</a:t>
                      </a:r>
                      <a:endParaRPr lang="ru-RU" sz="2400" b="1" dirty="0">
                        <a:highlight>
                          <a:srgbClr val="FFFF00"/>
                        </a:highlight>
                      </a:endParaRPr>
                    </a:p>
                  </a:txBody>
                  <a:tcPr/>
                </a:tc>
                <a:tc>
                  <a:txBody>
                    <a:bodyPr/>
                    <a:lstStyle/>
                    <a:p>
                      <a:pPr algn="ctr"/>
                      <a:r>
                        <a:rPr lang="ru-RU" sz="2800" b="1" dirty="0"/>
                        <a:t>58,9 %</a:t>
                      </a:r>
                      <a:endParaRPr lang="ru-RU" sz="2800" b="1" dirty="0">
                        <a:highlight>
                          <a:srgbClr val="000080"/>
                        </a:highlight>
                      </a:endParaRPr>
                    </a:p>
                  </a:txBody>
                  <a:tcPr/>
                </a:tc>
                <a:tc>
                  <a:txBody>
                    <a:bodyPr/>
                    <a:lstStyle/>
                    <a:p>
                      <a:pPr algn="ctr"/>
                      <a:r>
                        <a:rPr lang="ru-RU" sz="2800" b="1" dirty="0"/>
                        <a:t>257.700</a:t>
                      </a:r>
                      <a:endParaRPr lang="ru-RU" sz="2800" b="1" dirty="0">
                        <a:highlight>
                          <a:srgbClr val="000080"/>
                        </a:highlight>
                      </a:endParaRPr>
                    </a:p>
                  </a:txBody>
                  <a:tcPr/>
                </a:tc>
                <a:extLst>
                  <a:ext uri="{0D108BD9-81ED-4DB2-BD59-A6C34878D82A}">
                    <a16:rowId xmlns:a16="http://schemas.microsoft.com/office/drawing/2014/main" val="2930533503"/>
                  </a:ext>
                </a:extLst>
              </a:tr>
              <a:tr h="571552">
                <a:tc>
                  <a:txBody>
                    <a:bodyPr/>
                    <a:lstStyle/>
                    <a:p>
                      <a:pPr algn="ctr"/>
                      <a:r>
                        <a:rPr lang="uk-UA" sz="2400" b="1" dirty="0">
                          <a:highlight>
                            <a:srgbClr val="FFFF00"/>
                          </a:highlight>
                        </a:rPr>
                        <a:t>МАЛАЙЗІЯ</a:t>
                      </a:r>
                      <a:endParaRPr lang="ru-RU" sz="2400" b="1" dirty="0">
                        <a:highlight>
                          <a:srgbClr val="FFFF00"/>
                        </a:highlight>
                      </a:endParaRPr>
                    </a:p>
                  </a:txBody>
                  <a:tcPr/>
                </a:tc>
                <a:tc>
                  <a:txBody>
                    <a:bodyPr/>
                    <a:lstStyle/>
                    <a:p>
                      <a:pPr algn="ctr"/>
                      <a:r>
                        <a:rPr lang="ru-RU" sz="2800" b="1" dirty="0"/>
                        <a:t>56,5 %</a:t>
                      </a:r>
                      <a:endParaRPr lang="ru-RU" sz="2800" b="1" dirty="0">
                        <a:highlight>
                          <a:srgbClr val="000080"/>
                        </a:highlight>
                      </a:endParaRPr>
                    </a:p>
                  </a:txBody>
                  <a:tcPr/>
                </a:tc>
                <a:tc>
                  <a:txBody>
                    <a:bodyPr/>
                    <a:lstStyle/>
                    <a:p>
                      <a:pPr algn="ctr"/>
                      <a:r>
                        <a:rPr lang="ru-RU" sz="2800" b="1" dirty="0"/>
                        <a:t>18.289.500</a:t>
                      </a:r>
                      <a:endParaRPr lang="ru-RU" sz="2800" b="1" dirty="0">
                        <a:highlight>
                          <a:srgbClr val="000080"/>
                        </a:highlight>
                      </a:endParaRPr>
                    </a:p>
                  </a:txBody>
                  <a:tcPr/>
                </a:tc>
                <a:extLst>
                  <a:ext uri="{0D108BD9-81ED-4DB2-BD59-A6C34878D82A}">
                    <a16:rowId xmlns:a16="http://schemas.microsoft.com/office/drawing/2014/main" val="3462973474"/>
                  </a:ext>
                </a:extLst>
              </a:tr>
              <a:tr h="573993">
                <a:tc>
                  <a:txBody>
                    <a:bodyPr/>
                    <a:lstStyle/>
                    <a:p>
                      <a:pPr algn="ctr"/>
                      <a:r>
                        <a:rPr lang="uk-UA" sz="2400" b="1" dirty="0">
                          <a:highlight>
                            <a:srgbClr val="FFFF00"/>
                          </a:highlight>
                        </a:rPr>
                        <a:t>СІНГАПУР</a:t>
                      </a:r>
                      <a:endParaRPr lang="ru-RU" sz="2400" b="1" dirty="0">
                        <a:highlight>
                          <a:srgbClr val="FFFF00"/>
                        </a:highlight>
                      </a:endParaRPr>
                    </a:p>
                  </a:txBody>
                  <a:tcPr/>
                </a:tc>
                <a:tc>
                  <a:txBody>
                    <a:bodyPr/>
                    <a:lstStyle/>
                    <a:p>
                      <a:pPr algn="ctr"/>
                      <a:r>
                        <a:rPr lang="ru-RU" sz="2800" b="1" dirty="0"/>
                        <a:t>15,1 %</a:t>
                      </a:r>
                      <a:endParaRPr lang="ru-RU" sz="2800" b="1" dirty="0">
                        <a:highlight>
                          <a:srgbClr val="000080"/>
                        </a:highlight>
                      </a:endParaRPr>
                    </a:p>
                  </a:txBody>
                  <a:tcPr/>
                </a:tc>
                <a:tc>
                  <a:txBody>
                    <a:bodyPr/>
                    <a:lstStyle/>
                    <a:p>
                      <a:pPr algn="ctr"/>
                      <a:r>
                        <a:rPr lang="ru-RU" sz="2800" b="1" dirty="0"/>
                        <a:t>880.500</a:t>
                      </a:r>
                      <a:endParaRPr lang="ru-RU" sz="2800" b="1" dirty="0">
                        <a:highlight>
                          <a:srgbClr val="000080"/>
                        </a:highlight>
                      </a:endParaRPr>
                    </a:p>
                  </a:txBody>
                  <a:tcPr/>
                </a:tc>
                <a:extLst>
                  <a:ext uri="{0D108BD9-81ED-4DB2-BD59-A6C34878D82A}">
                    <a16:rowId xmlns:a16="http://schemas.microsoft.com/office/drawing/2014/main" val="3127052049"/>
                  </a:ext>
                </a:extLst>
              </a:tr>
              <a:tr h="577624">
                <a:tc>
                  <a:txBody>
                    <a:bodyPr/>
                    <a:lstStyle/>
                    <a:p>
                      <a:pPr algn="ctr"/>
                      <a:r>
                        <a:rPr lang="uk-UA" sz="2400" b="1" dirty="0">
                          <a:highlight>
                            <a:srgbClr val="FFFF00"/>
                          </a:highlight>
                        </a:rPr>
                        <a:t>ТАЇЛАНД</a:t>
                      </a:r>
                      <a:endParaRPr lang="ru-RU" sz="2400" b="1" dirty="0">
                        <a:highlight>
                          <a:srgbClr val="FFFF00"/>
                        </a:highlight>
                      </a:endParaRPr>
                    </a:p>
                  </a:txBody>
                  <a:tcPr/>
                </a:tc>
                <a:tc>
                  <a:txBody>
                    <a:bodyPr/>
                    <a:lstStyle/>
                    <a:p>
                      <a:pPr algn="ctr"/>
                      <a:r>
                        <a:rPr lang="ru-RU" sz="2800" b="1" dirty="0"/>
                        <a:t>5,9 %</a:t>
                      </a:r>
                      <a:endParaRPr lang="ru-RU" sz="2800" b="1" dirty="0">
                        <a:highlight>
                          <a:srgbClr val="000080"/>
                        </a:highlight>
                      </a:endParaRPr>
                    </a:p>
                  </a:txBody>
                  <a:tcPr/>
                </a:tc>
                <a:tc>
                  <a:txBody>
                    <a:bodyPr/>
                    <a:lstStyle/>
                    <a:p>
                      <a:pPr algn="ctr"/>
                      <a:r>
                        <a:rPr lang="ru-RU" sz="2800" b="1" dirty="0"/>
                        <a:t>4.100.600</a:t>
                      </a:r>
                      <a:endParaRPr lang="ru-RU" sz="2800" b="1" dirty="0">
                        <a:highlight>
                          <a:srgbClr val="000080"/>
                        </a:highlight>
                      </a:endParaRPr>
                    </a:p>
                  </a:txBody>
                  <a:tcPr/>
                </a:tc>
                <a:extLst>
                  <a:ext uri="{0D108BD9-81ED-4DB2-BD59-A6C34878D82A}">
                    <a16:rowId xmlns:a16="http://schemas.microsoft.com/office/drawing/2014/main" val="428844982"/>
                  </a:ext>
                </a:extLst>
              </a:tr>
              <a:tr h="682093">
                <a:tc>
                  <a:txBody>
                    <a:bodyPr/>
                    <a:lstStyle/>
                    <a:p>
                      <a:pPr algn="ctr"/>
                      <a:r>
                        <a:rPr lang="uk-UA" sz="2400" b="1" dirty="0">
                          <a:highlight>
                            <a:srgbClr val="FFFF00"/>
                          </a:highlight>
                        </a:rPr>
                        <a:t>ФІЛІППІНИ</a:t>
                      </a:r>
                      <a:endParaRPr lang="ru-RU" sz="2400" b="1" dirty="0">
                        <a:highlight>
                          <a:srgbClr val="FFFF00"/>
                        </a:highlight>
                      </a:endParaRPr>
                    </a:p>
                  </a:txBody>
                  <a:tcPr/>
                </a:tc>
                <a:tc>
                  <a:txBody>
                    <a:bodyPr/>
                    <a:lstStyle/>
                    <a:p>
                      <a:pPr algn="ctr"/>
                      <a:r>
                        <a:rPr lang="ru-RU" sz="2800" b="1" dirty="0"/>
                        <a:t>5,5 %</a:t>
                      </a:r>
                      <a:endParaRPr lang="ru-RU" sz="2800" b="1" dirty="0">
                        <a:highlight>
                          <a:srgbClr val="000080"/>
                        </a:highlight>
                      </a:endParaRPr>
                    </a:p>
                  </a:txBody>
                  <a:tcPr/>
                </a:tc>
                <a:tc>
                  <a:txBody>
                    <a:bodyPr/>
                    <a:lstStyle/>
                    <a:p>
                      <a:pPr algn="ctr"/>
                      <a:r>
                        <a:rPr lang="ru-RU" sz="2800" b="1" dirty="0"/>
                        <a:t>6.065.800</a:t>
                      </a:r>
                      <a:endParaRPr lang="ru-RU" sz="2800" b="1" dirty="0">
                        <a:highlight>
                          <a:srgbClr val="000080"/>
                        </a:highlight>
                      </a:endParaRPr>
                    </a:p>
                  </a:txBody>
                  <a:tcPr/>
                </a:tc>
                <a:extLst>
                  <a:ext uri="{0D108BD9-81ED-4DB2-BD59-A6C34878D82A}">
                    <a16:rowId xmlns:a16="http://schemas.microsoft.com/office/drawing/2014/main" val="1582754872"/>
                  </a:ext>
                </a:extLst>
              </a:tr>
              <a:tr h="601353">
                <a:tc>
                  <a:txBody>
                    <a:bodyPr/>
                    <a:lstStyle/>
                    <a:p>
                      <a:pPr algn="ctr"/>
                      <a:r>
                        <a:rPr lang="uk-UA" sz="2400" b="1" dirty="0">
                          <a:highlight>
                            <a:srgbClr val="FFFF00"/>
                          </a:highlight>
                        </a:rPr>
                        <a:t>М’ЯНМА</a:t>
                      </a:r>
                      <a:endParaRPr lang="ru-RU" sz="2400" b="1" dirty="0">
                        <a:highlight>
                          <a:srgbClr val="FFFF00"/>
                        </a:highlight>
                      </a:endParaRPr>
                    </a:p>
                  </a:txBody>
                  <a:tcPr/>
                </a:tc>
                <a:tc>
                  <a:txBody>
                    <a:bodyPr/>
                    <a:lstStyle/>
                    <a:p>
                      <a:pPr algn="ctr"/>
                      <a:r>
                        <a:rPr lang="ru-RU" sz="2800" b="1" dirty="0"/>
                        <a:t>3,8 %</a:t>
                      </a:r>
                      <a:endParaRPr lang="ru-RU" sz="2800" b="1" dirty="0">
                        <a:highlight>
                          <a:srgbClr val="000080"/>
                        </a:highlight>
                      </a:endParaRPr>
                    </a:p>
                  </a:txBody>
                  <a:tcPr/>
                </a:tc>
                <a:tc>
                  <a:txBody>
                    <a:bodyPr/>
                    <a:lstStyle/>
                    <a:p>
                      <a:pPr algn="ctr"/>
                      <a:r>
                        <a:rPr lang="ru-RU" sz="2800" b="1" dirty="0"/>
                        <a:t>2.046.900</a:t>
                      </a:r>
                      <a:endParaRPr lang="ru-RU" sz="2800" b="1" dirty="0">
                        <a:highlight>
                          <a:srgbClr val="000080"/>
                        </a:highlight>
                      </a:endParaRPr>
                    </a:p>
                  </a:txBody>
                  <a:tcPr/>
                </a:tc>
                <a:extLst>
                  <a:ext uri="{0D108BD9-81ED-4DB2-BD59-A6C34878D82A}">
                    <a16:rowId xmlns:a16="http://schemas.microsoft.com/office/drawing/2014/main" val="1633519320"/>
                  </a:ext>
                </a:extLst>
              </a:tr>
              <a:tr h="775276">
                <a:tc>
                  <a:txBody>
                    <a:bodyPr/>
                    <a:lstStyle/>
                    <a:p>
                      <a:pPr algn="ctr"/>
                      <a:r>
                        <a:rPr lang="ru-RU" sz="2400" b="1" dirty="0">
                          <a:highlight>
                            <a:srgbClr val="FFFF00"/>
                          </a:highlight>
                        </a:rPr>
                        <a:t>СХІДНИЙ ТИМОР</a:t>
                      </a:r>
                    </a:p>
                  </a:txBody>
                  <a:tcPr/>
                </a:tc>
                <a:tc>
                  <a:txBody>
                    <a:bodyPr/>
                    <a:lstStyle/>
                    <a:p>
                      <a:pPr algn="ctr"/>
                      <a:r>
                        <a:rPr lang="ru-RU" sz="2800" b="1" dirty="0"/>
                        <a:t>3,6 %</a:t>
                      </a:r>
                      <a:endParaRPr lang="ru-RU" sz="2800" b="1" dirty="0">
                        <a:highlight>
                          <a:srgbClr val="000080"/>
                        </a:highlight>
                      </a:endParaRPr>
                    </a:p>
                  </a:txBody>
                  <a:tcPr/>
                </a:tc>
                <a:tc>
                  <a:txBody>
                    <a:bodyPr/>
                    <a:lstStyle/>
                    <a:p>
                      <a:pPr algn="ctr"/>
                      <a:r>
                        <a:rPr lang="ru-RU" sz="2800" b="1" dirty="0"/>
                        <a:t>47.300</a:t>
                      </a:r>
                      <a:endParaRPr lang="ru-RU" sz="2800" b="1" dirty="0">
                        <a:highlight>
                          <a:srgbClr val="000080"/>
                        </a:highlight>
                      </a:endParaRPr>
                    </a:p>
                  </a:txBody>
                  <a:tcPr/>
                </a:tc>
                <a:extLst>
                  <a:ext uri="{0D108BD9-81ED-4DB2-BD59-A6C34878D82A}">
                    <a16:rowId xmlns:a16="http://schemas.microsoft.com/office/drawing/2014/main" val="933806605"/>
                  </a:ext>
                </a:extLst>
              </a:tr>
            </a:tbl>
          </a:graphicData>
        </a:graphic>
      </p:graphicFrame>
      <p:pic>
        <p:nvPicPr>
          <p:cNvPr id="7" name="Рисунок 6">
            <a:extLst>
              <a:ext uri="{FF2B5EF4-FFF2-40B4-BE49-F238E27FC236}">
                <a16:creationId xmlns:a16="http://schemas.microsoft.com/office/drawing/2014/main" id="{F0FA5492-A16C-55C0-397D-5CB04634CC78}"/>
              </a:ext>
            </a:extLst>
          </p:cNvPr>
          <p:cNvPicPr>
            <a:picLocks noChangeAspect="1"/>
          </p:cNvPicPr>
          <p:nvPr/>
        </p:nvPicPr>
        <p:blipFill>
          <a:blip r:embed="rId2"/>
          <a:stretch>
            <a:fillRect/>
          </a:stretch>
        </p:blipFill>
        <p:spPr>
          <a:xfrm>
            <a:off x="191357" y="1827004"/>
            <a:ext cx="741042" cy="478094"/>
          </a:xfrm>
          <a:prstGeom prst="rect">
            <a:avLst/>
          </a:prstGeom>
        </p:spPr>
      </p:pic>
      <p:pic>
        <p:nvPicPr>
          <p:cNvPr id="8" name="Рисунок 7">
            <a:extLst>
              <a:ext uri="{FF2B5EF4-FFF2-40B4-BE49-F238E27FC236}">
                <a16:creationId xmlns:a16="http://schemas.microsoft.com/office/drawing/2014/main" id="{51192D69-7E76-19E9-7F3F-D987E870493C}"/>
              </a:ext>
            </a:extLst>
          </p:cNvPr>
          <p:cNvPicPr>
            <a:picLocks noChangeAspect="1"/>
          </p:cNvPicPr>
          <p:nvPr/>
        </p:nvPicPr>
        <p:blipFill>
          <a:blip r:embed="rId3"/>
          <a:stretch>
            <a:fillRect/>
          </a:stretch>
        </p:blipFill>
        <p:spPr>
          <a:xfrm>
            <a:off x="225555" y="2430039"/>
            <a:ext cx="741042" cy="382472"/>
          </a:xfrm>
          <a:prstGeom prst="rect">
            <a:avLst/>
          </a:prstGeom>
        </p:spPr>
      </p:pic>
      <p:pic>
        <p:nvPicPr>
          <p:cNvPr id="9" name="Рисунок 8">
            <a:extLst>
              <a:ext uri="{FF2B5EF4-FFF2-40B4-BE49-F238E27FC236}">
                <a16:creationId xmlns:a16="http://schemas.microsoft.com/office/drawing/2014/main" id="{19F69F89-549B-4EFA-53F3-93AB404D29E2}"/>
              </a:ext>
            </a:extLst>
          </p:cNvPr>
          <p:cNvPicPr>
            <a:picLocks noChangeAspect="1"/>
          </p:cNvPicPr>
          <p:nvPr/>
        </p:nvPicPr>
        <p:blipFill>
          <a:blip r:embed="rId4"/>
          <a:stretch>
            <a:fillRect/>
          </a:stretch>
        </p:blipFill>
        <p:spPr>
          <a:xfrm>
            <a:off x="191658" y="3028375"/>
            <a:ext cx="752155" cy="388208"/>
          </a:xfrm>
          <a:prstGeom prst="rect">
            <a:avLst/>
          </a:prstGeom>
        </p:spPr>
      </p:pic>
      <p:pic>
        <p:nvPicPr>
          <p:cNvPr id="10" name="Рисунок 9">
            <a:extLst>
              <a:ext uri="{FF2B5EF4-FFF2-40B4-BE49-F238E27FC236}">
                <a16:creationId xmlns:a16="http://schemas.microsoft.com/office/drawing/2014/main" id="{7767CF4F-1111-1124-D390-B683BC0715E0}"/>
              </a:ext>
            </a:extLst>
          </p:cNvPr>
          <p:cNvPicPr>
            <a:picLocks noChangeAspect="1"/>
          </p:cNvPicPr>
          <p:nvPr/>
        </p:nvPicPr>
        <p:blipFill>
          <a:blip r:embed="rId5"/>
          <a:stretch>
            <a:fillRect/>
          </a:stretch>
        </p:blipFill>
        <p:spPr>
          <a:xfrm>
            <a:off x="213375" y="3623510"/>
            <a:ext cx="639441" cy="412545"/>
          </a:xfrm>
          <a:prstGeom prst="rect">
            <a:avLst/>
          </a:prstGeom>
        </p:spPr>
      </p:pic>
      <p:pic>
        <p:nvPicPr>
          <p:cNvPr id="11" name="Рисунок 10">
            <a:extLst>
              <a:ext uri="{FF2B5EF4-FFF2-40B4-BE49-F238E27FC236}">
                <a16:creationId xmlns:a16="http://schemas.microsoft.com/office/drawing/2014/main" id="{84EB9EB9-3A53-3A57-5D5D-0CA67861B662}"/>
              </a:ext>
            </a:extLst>
          </p:cNvPr>
          <p:cNvPicPr>
            <a:picLocks noChangeAspect="1"/>
          </p:cNvPicPr>
          <p:nvPr/>
        </p:nvPicPr>
        <p:blipFill>
          <a:blip r:embed="rId6"/>
          <a:stretch>
            <a:fillRect/>
          </a:stretch>
        </p:blipFill>
        <p:spPr>
          <a:xfrm>
            <a:off x="248016" y="4146630"/>
            <a:ext cx="639441" cy="412545"/>
          </a:xfrm>
          <a:prstGeom prst="rect">
            <a:avLst/>
          </a:prstGeom>
        </p:spPr>
      </p:pic>
      <p:pic>
        <p:nvPicPr>
          <p:cNvPr id="12" name="Рисунок 11">
            <a:extLst>
              <a:ext uri="{FF2B5EF4-FFF2-40B4-BE49-F238E27FC236}">
                <a16:creationId xmlns:a16="http://schemas.microsoft.com/office/drawing/2014/main" id="{0A7EC524-9535-0558-CAAD-017D9B3493D6}"/>
              </a:ext>
            </a:extLst>
          </p:cNvPr>
          <p:cNvPicPr>
            <a:picLocks noChangeAspect="1"/>
          </p:cNvPicPr>
          <p:nvPr/>
        </p:nvPicPr>
        <p:blipFill>
          <a:blip r:embed="rId7"/>
          <a:stretch>
            <a:fillRect/>
          </a:stretch>
        </p:blipFill>
        <p:spPr>
          <a:xfrm>
            <a:off x="211070" y="4809057"/>
            <a:ext cx="741041" cy="382472"/>
          </a:xfrm>
          <a:prstGeom prst="rect">
            <a:avLst/>
          </a:prstGeom>
        </p:spPr>
      </p:pic>
      <p:pic>
        <p:nvPicPr>
          <p:cNvPr id="13" name="Рисунок 12">
            <a:extLst>
              <a:ext uri="{FF2B5EF4-FFF2-40B4-BE49-F238E27FC236}">
                <a16:creationId xmlns:a16="http://schemas.microsoft.com/office/drawing/2014/main" id="{8D9AFBFA-3C18-BA09-7454-DED08A0E0C30}"/>
              </a:ext>
            </a:extLst>
          </p:cNvPr>
          <p:cNvPicPr>
            <a:picLocks noChangeAspect="1"/>
          </p:cNvPicPr>
          <p:nvPr/>
        </p:nvPicPr>
        <p:blipFill>
          <a:blip r:embed="rId8"/>
          <a:stretch>
            <a:fillRect/>
          </a:stretch>
        </p:blipFill>
        <p:spPr>
          <a:xfrm>
            <a:off x="276356" y="5412678"/>
            <a:ext cx="639441" cy="412545"/>
          </a:xfrm>
          <a:prstGeom prst="rect">
            <a:avLst/>
          </a:prstGeom>
        </p:spPr>
      </p:pic>
      <p:pic>
        <p:nvPicPr>
          <p:cNvPr id="14" name="Рисунок 13">
            <a:extLst>
              <a:ext uri="{FF2B5EF4-FFF2-40B4-BE49-F238E27FC236}">
                <a16:creationId xmlns:a16="http://schemas.microsoft.com/office/drawing/2014/main" id="{1420A22A-AD80-A936-F908-CFB53C99B4AC}"/>
              </a:ext>
            </a:extLst>
          </p:cNvPr>
          <p:cNvPicPr>
            <a:picLocks noChangeAspect="1"/>
          </p:cNvPicPr>
          <p:nvPr/>
        </p:nvPicPr>
        <p:blipFill>
          <a:blip r:embed="rId9"/>
          <a:stretch>
            <a:fillRect/>
          </a:stretch>
        </p:blipFill>
        <p:spPr>
          <a:xfrm>
            <a:off x="248989" y="6237608"/>
            <a:ext cx="524308" cy="270610"/>
          </a:xfrm>
          <a:prstGeom prst="rect">
            <a:avLst/>
          </a:prstGeom>
        </p:spPr>
      </p:pic>
    </p:spTree>
    <p:extLst>
      <p:ext uri="{BB962C8B-B14F-4D97-AF65-F5344CB8AC3E}">
        <p14:creationId xmlns:p14="http://schemas.microsoft.com/office/powerpoint/2010/main" val="3814243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436</TotalTime>
  <Words>6139</Words>
  <Application>Microsoft Office PowerPoint</Application>
  <PresentationFormat>Широкоэкранный</PresentationFormat>
  <Paragraphs>176</Paragraphs>
  <Slides>48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48</vt:i4>
      </vt:variant>
    </vt:vector>
  </HeadingPairs>
  <TitlesOfParts>
    <vt:vector size="51" baseType="lpstr">
      <vt:lpstr>Century Gothic</vt:lpstr>
      <vt:lpstr>Wingdings 3</vt:lpstr>
      <vt:lpstr>Ион</vt:lpstr>
      <vt:lpstr>Лекція 1. Релігійна ситуація в ісламських країнах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1.  Доля прибічників ісламу та інших релігій, їх етнічний склад і розміщення по території країн АТР</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2. Особливості ісламізації Азійсько-Тихоокеанського регіону і проникнення до нього інших вірувань</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lpstr>3. Взаємовідносини ісламу з автохтонними віруваннями і конфесіями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 Релігійна ситуація в ісламських країнах АТР</dc:title>
  <dc:creator>admin</dc:creator>
  <cp:lastModifiedBy>admin</cp:lastModifiedBy>
  <cp:revision>18</cp:revision>
  <dcterms:created xsi:type="dcterms:W3CDTF">2024-08-29T18:56:43Z</dcterms:created>
  <dcterms:modified xsi:type="dcterms:W3CDTF">2024-09-01T15:13:52Z</dcterms:modified>
</cp:coreProperties>
</file>