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31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8C6519-77C2-40A6-B007-A8FF18093F16}" type="datetimeFigureOut">
              <a:rPr lang="uk-UA" smtClean="0"/>
              <a:t>18.10.2018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C3C6BE2-FE96-471D-9F6A-C926233E8CA4}" type="slidenum">
              <a:rPr lang="uk-UA" smtClean="0"/>
              <a:t>‹#›</a:t>
            </a:fld>
            <a:endParaRPr lang="uk-U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68C6519-77C2-40A6-B007-A8FF18093F16}" type="datetimeFigureOut">
              <a:rPr lang="uk-UA" smtClean="0"/>
              <a:t>18.10.2018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C3C6BE2-FE96-471D-9F6A-C926233E8CA4}"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8C6519-77C2-40A6-B007-A8FF18093F16}" type="datetimeFigureOut">
              <a:rPr lang="uk-UA" smtClean="0"/>
              <a:t>18.10.2018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C3C6BE2-FE96-471D-9F6A-C926233E8CA4}"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8C6519-77C2-40A6-B007-A8FF18093F16}" type="datetimeFigureOut">
              <a:rPr lang="uk-UA" smtClean="0"/>
              <a:t>18.10.2018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C3C6BE2-FE96-471D-9F6A-C926233E8CA4}" type="slidenum">
              <a:rPr lang="uk-UA" smtClean="0"/>
              <a:t>‹#›</a:t>
            </a:fld>
            <a:endParaRPr lang="uk-UA"/>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8C6519-77C2-40A6-B007-A8FF18093F16}" type="datetimeFigureOut">
              <a:rPr lang="uk-UA" smtClean="0"/>
              <a:t>18.10.2018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C3C6BE2-FE96-471D-9F6A-C926233E8CA4}"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8C6519-77C2-40A6-B007-A8FF18093F16}" type="datetimeFigureOut">
              <a:rPr lang="uk-UA" smtClean="0"/>
              <a:t>18.10.2018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C3C6BE2-FE96-471D-9F6A-C926233E8CA4}" type="slidenum">
              <a:rPr lang="uk-UA" smtClean="0"/>
              <a:t>‹#›</a:t>
            </a:fld>
            <a:endParaRPr lang="uk-UA"/>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8C6519-77C2-40A6-B007-A8FF18093F16}" type="datetimeFigureOut">
              <a:rPr lang="uk-UA" smtClean="0"/>
              <a:t>18.10.2018</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EC3C6BE2-FE96-471D-9F6A-C926233E8CA4}" type="slidenum">
              <a:rPr lang="uk-UA" smtClean="0"/>
              <a:t>‹#›</a:t>
            </a:fld>
            <a:endParaRPr lang="uk-UA"/>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8C6519-77C2-40A6-B007-A8FF18093F16}" type="datetimeFigureOut">
              <a:rPr lang="uk-UA" smtClean="0"/>
              <a:t>18.10.2018</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C3C6BE2-FE96-471D-9F6A-C926233E8CA4}"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C6519-77C2-40A6-B007-A8FF18093F16}" type="datetimeFigureOut">
              <a:rPr lang="uk-UA" smtClean="0"/>
              <a:t>18.10.2018</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EC3C6BE2-FE96-471D-9F6A-C926233E8CA4}"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8C6519-77C2-40A6-B007-A8FF18093F16}" type="datetimeFigureOut">
              <a:rPr lang="uk-UA" smtClean="0"/>
              <a:t>18.10.2018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C3C6BE2-FE96-471D-9F6A-C926233E8CA4}"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8C6519-77C2-40A6-B007-A8FF18093F16}" type="datetimeFigureOut">
              <a:rPr lang="uk-UA" smtClean="0"/>
              <a:t>18.10.2018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C3C6BE2-FE96-471D-9F6A-C926233E8CA4}" type="slidenum">
              <a:rPr lang="uk-UA" smtClean="0"/>
              <a:t>‹#›</a:t>
            </a:fld>
            <a:endParaRPr lang="uk-U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68C6519-77C2-40A6-B007-A8FF18093F16}" type="datetimeFigureOut">
              <a:rPr lang="uk-UA" smtClean="0"/>
              <a:t>18.10.2018</a:t>
            </a:fld>
            <a:endParaRPr lang="uk-U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uk-U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C3C6BE2-FE96-471D-9F6A-C926233E8CA4}"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1700808"/>
            <a:ext cx="8352927" cy="4752527"/>
          </a:xfrm>
        </p:spPr>
        <p:txBody>
          <a:bodyPr/>
          <a:lstStyle/>
          <a:p>
            <a:r>
              <a:rPr lang="uk-UA" b="1" dirty="0" smtClean="0"/>
              <a:t>План:</a:t>
            </a:r>
            <a:endParaRPr lang="uk-UA" dirty="0"/>
          </a:p>
          <a:p>
            <a:pPr lvl="0"/>
            <a:r>
              <a:rPr lang="uk-UA" dirty="0" smtClean="0"/>
              <a:t>1. Поняття </a:t>
            </a:r>
            <a:r>
              <a:rPr lang="uk-UA" dirty="0"/>
              <a:t>«людина», «індивід», «особистість», «індивідуальність» та їх співвідношення.</a:t>
            </a:r>
          </a:p>
          <a:p>
            <a:pPr lvl="0"/>
            <a:r>
              <a:rPr lang="uk-UA" dirty="0" smtClean="0"/>
              <a:t>2. Особистість </a:t>
            </a:r>
            <a:r>
              <a:rPr lang="uk-UA" dirty="0"/>
              <a:t>як об’єкт наукового аналізу. Поняття «особистість» в системі соціогуманітарного знання: філософський, психологічний, соціологічний підходи</a:t>
            </a:r>
            <a:r>
              <a:rPr lang="uk-UA" dirty="0" smtClean="0"/>
              <a:t>.</a:t>
            </a:r>
          </a:p>
          <a:p>
            <a:pPr lvl="0"/>
            <a:r>
              <a:rPr lang="uk-UA" dirty="0" smtClean="0"/>
              <a:t>3. Особистість як система</a:t>
            </a:r>
          </a:p>
          <a:p>
            <a:pPr lvl="0"/>
            <a:r>
              <a:rPr lang="uk-UA" dirty="0" smtClean="0"/>
              <a:t>4. Характеристика </a:t>
            </a:r>
            <a:r>
              <a:rPr lang="uk-UA" dirty="0"/>
              <a:t>специфічних рис </a:t>
            </a:r>
            <a:endParaRPr lang="uk-UA" dirty="0" smtClean="0"/>
          </a:p>
          <a:p>
            <a:pPr lvl="0"/>
            <a:r>
              <a:rPr lang="uk-UA" dirty="0"/>
              <a:t> </a:t>
            </a:r>
            <a:r>
              <a:rPr lang="uk-UA" dirty="0" smtClean="0"/>
              <a:t>                                 особистості</a:t>
            </a:r>
            <a:r>
              <a:rPr lang="uk-UA" dirty="0"/>
              <a:t>.</a:t>
            </a:r>
          </a:p>
          <a:p>
            <a:endParaRPr lang="uk-UA" dirty="0"/>
          </a:p>
        </p:txBody>
      </p:sp>
      <p:sp>
        <p:nvSpPr>
          <p:cNvPr id="2" name="Заголовок 1"/>
          <p:cNvSpPr>
            <a:spLocks noGrp="1"/>
          </p:cNvSpPr>
          <p:nvPr>
            <p:ph type="ctrTitle"/>
          </p:nvPr>
        </p:nvSpPr>
        <p:spPr>
          <a:xfrm>
            <a:off x="817581" y="260649"/>
            <a:ext cx="7175351" cy="792088"/>
          </a:xfrm>
        </p:spPr>
        <p:txBody>
          <a:bodyPr/>
          <a:lstStyle/>
          <a:p>
            <a:pPr marL="182880" indent="0" algn="ctr">
              <a:buNone/>
            </a:pPr>
            <a:r>
              <a:rPr lang="uk-UA" sz="3600" cap="all" dirty="0" smtClean="0">
                <a:solidFill>
                  <a:schemeClr val="accent1">
                    <a:lumMod val="75000"/>
                  </a:schemeClr>
                </a:solidFill>
              </a:rPr>
              <a:t>Особистість як об'єкт наукового аналізу </a:t>
            </a:r>
            <a:endParaRPr lang="uk-UA" sz="3600" cap="all" dirty="0">
              <a:solidFill>
                <a:schemeClr val="accent1">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941168"/>
            <a:ext cx="2847975" cy="17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492377"/>
            <a:ext cx="3384376" cy="219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492376"/>
            <a:ext cx="3384376" cy="219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492376"/>
            <a:ext cx="3384376" cy="219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026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352927" cy="5976664"/>
          </a:xfrm>
        </p:spPr>
        <p:txBody>
          <a:bodyPr/>
          <a:lstStyle/>
          <a:p>
            <a:pPr marL="0" indent="0" algn="l">
              <a:buNone/>
            </a:pPr>
            <a:r>
              <a:rPr lang="uk-UA" sz="3600" dirty="0">
                <a:solidFill>
                  <a:srgbClr val="C00000"/>
                </a:solidFill>
                <a:effectLst/>
              </a:rPr>
              <a:t>Індивідуальність</a:t>
            </a:r>
            <a:r>
              <a:rPr lang="uk-UA" sz="3600" dirty="0">
                <a:solidFill>
                  <a:schemeClr val="accent1">
                    <a:lumMod val="75000"/>
                  </a:schemeClr>
                </a:solidFill>
                <a:effectLst/>
              </a:rPr>
              <a:t> – це людська особистість у прояві </a:t>
            </a:r>
            <a:r>
              <a:rPr lang="uk-UA" sz="3600" dirty="0">
                <a:solidFill>
                  <a:srgbClr val="C00000"/>
                </a:solidFill>
                <a:effectLst/>
              </a:rPr>
              <a:t>індивідуальної своєрідності</a:t>
            </a:r>
            <a:r>
              <a:rPr lang="uk-UA" sz="3600" dirty="0">
                <a:solidFill>
                  <a:schemeClr val="accent1">
                    <a:lumMod val="75000"/>
                  </a:schemeClr>
                </a:solidFill>
                <a:effectLst/>
              </a:rPr>
              <a:t>, </a:t>
            </a:r>
            <a:r>
              <a:rPr lang="uk-UA" sz="3600" dirty="0">
                <a:solidFill>
                  <a:srgbClr val="7030A0"/>
                </a:solidFill>
                <a:effectLst/>
              </a:rPr>
              <a:t>неповторності</a:t>
            </a:r>
            <a:r>
              <a:rPr lang="uk-UA" sz="3600" dirty="0">
                <a:solidFill>
                  <a:schemeClr val="accent1">
                    <a:lumMod val="75000"/>
                  </a:schemeClr>
                </a:solidFill>
                <a:effectLst/>
              </a:rPr>
              <a:t>, </a:t>
            </a:r>
            <a:r>
              <a:rPr lang="uk-UA" sz="3600" dirty="0" err="1">
                <a:solidFill>
                  <a:srgbClr val="00B050"/>
                </a:solidFill>
                <a:effectLst/>
              </a:rPr>
              <a:t>самості</a:t>
            </a:r>
            <a:r>
              <a:rPr lang="uk-UA" sz="3600" dirty="0">
                <a:solidFill>
                  <a:schemeClr val="accent1">
                    <a:lumMod val="75000"/>
                  </a:schemeClr>
                </a:solidFill>
                <a:effectLst/>
              </a:rPr>
              <a:t>. </a:t>
            </a:r>
            <a:r>
              <a:rPr lang="uk-UA" sz="3600" dirty="0" smtClean="0">
                <a:solidFill>
                  <a:schemeClr val="accent1">
                    <a:lumMod val="75000"/>
                  </a:schemeClr>
                </a:solidFill>
                <a:effectLst/>
              </a:rPr>
              <a:t/>
            </a:r>
            <a:br>
              <a:rPr lang="uk-UA" sz="3600" dirty="0" smtClean="0">
                <a:solidFill>
                  <a:schemeClr val="accent1">
                    <a:lumMod val="75000"/>
                  </a:schemeClr>
                </a:solidFill>
                <a:effectLst/>
              </a:rPr>
            </a:br>
            <a:r>
              <a:rPr lang="uk-UA" sz="3600" dirty="0" smtClean="0">
                <a:solidFill>
                  <a:srgbClr val="C00000"/>
                </a:solidFill>
                <a:effectLst/>
              </a:rPr>
              <a:t>І.І</a:t>
            </a:r>
            <a:r>
              <a:rPr lang="uk-UA" sz="3600" dirty="0">
                <a:solidFill>
                  <a:srgbClr val="C00000"/>
                </a:solidFill>
                <a:effectLst/>
              </a:rPr>
              <a:t>. </a:t>
            </a:r>
            <a:r>
              <a:rPr lang="uk-UA" sz="3600" dirty="0" err="1">
                <a:solidFill>
                  <a:srgbClr val="C00000"/>
                </a:solidFill>
                <a:effectLst/>
              </a:rPr>
              <a:t>Резьвицький</a:t>
            </a:r>
            <a:r>
              <a:rPr lang="uk-UA" sz="3600" dirty="0">
                <a:solidFill>
                  <a:srgbClr val="C00000"/>
                </a:solidFill>
                <a:effectLst/>
              </a:rPr>
              <a:t> </a:t>
            </a:r>
            <a:r>
              <a:rPr lang="uk-UA" sz="3600" dirty="0">
                <a:solidFill>
                  <a:schemeClr val="accent1">
                    <a:lumMod val="75000"/>
                  </a:schemeClr>
                </a:solidFill>
                <a:effectLst/>
              </a:rPr>
              <a:t>у своїй праці «</a:t>
            </a:r>
            <a:r>
              <a:rPr lang="uk-UA" sz="3600" dirty="0" err="1">
                <a:solidFill>
                  <a:schemeClr val="accent1">
                    <a:lumMod val="75000"/>
                  </a:schemeClr>
                </a:solidFill>
                <a:effectLst/>
              </a:rPr>
              <a:t>Личность</a:t>
            </a:r>
            <a:r>
              <a:rPr lang="uk-UA" sz="3600" dirty="0">
                <a:solidFill>
                  <a:schemeClr val="accent1">
                    <a:lumMod val="75000"/>
                  </a:schemeClr>
                </a:solidFill>
                <a:effectLst/>
              </a:rPr>
              <a:t>. </a:t>
            </a:r>
            <a:r>
              <a:rPr lang="uk-UA" sz="3600" dirty="0" err="1">
                <a:solidFill>
                  <a:schemeClr val="accent1">
                    <a:lumMod val="75000"/>
                  </a:schemeClr>
                </a:solidFill>
                <a:effectLst/>
              </a:rPr>
              <a:t>Индивидуальность</a:t>
            </a:r>
            <a:r>
              <a:rPr lang="uk-UA" sz="3600" dirty="0">
                <a:solidFill>
                  <a:schemeClr val="accent1">
                    <a:lumMod val="75000"/>
                  </a:schemeClr>
                </a:solidFill>
                <a:effectLst/>
              </a:rPr>
              <a:t>. </a:t>
            </a:r>
            <a:r>
              <a:rPr lang="uk-UA" sz="3600" dirty="0" err="1">
                <a:solidFill>
                  <a:schemeClr val="accent1">
                    <a:lumMod val="75000"/>
                  </a:schemeClr>
                </a:solidFill>
                <a:effectLst/>
              </a:rPr>
              <a:t>Общество</a:t>
            </a:r>
            <a:r>
              <a:rPr lang="uk-UA" sz="3600" dirty="0">
                <a:solidFill>
                  <a:schemeClr val="accent1">
                    <a:lumMod val="75000"/>
                  </a:schemeClr>
                </a:solidFill>
                <a:effectLst/>
              </a:rPr>
              <a:t>» писав: «</a:t>
            </a:r>
            <a:r>
              <a:rPr lang="uk-UA" sz="3600" dirty="0" err="1">
                <a:solidFill>
                  <a:schemeClr val="accent6">
                    <a:lumMod val="50000"/>
                  </a:schemeClr>
                </a:solidFill>
                <a:effectLst/>
              </a:rPr>
              <a:t>если</a:t>
            </a:r>
            <a:r>
              <a:rPr lang="uk-UA" sz="3600" dirty="0">
                <a:solidFill>
                  <a:schemeClr val="accent6">
                    <a:lumMod val="50000"/>
                  </a:schemeClr>
                </a:solidFill>
                <a:effectLst/>
              </a:rPr>
              <a:t> </a:t>
            </a:r>
            <a:r>
              <a:rPr lang="uk-UA" sz="3600" dirty="0" err="1">
                <a:solidFill>
                  <a:schemeClr val="accent6">
                    <a:lumMod val="50000"/>
                  </a:schemeClr>
                </a:solidFill>
                <a:effectLst/>
              </a:rPr>
              <a:t>личность</a:t>
            </a:r>
            <a:r>
              <a:rPr lang="uk-UA" sz="3600" dirty="0">
                <a:solidFill>
                  <a:schemeClr val="accent6">
                    <a:lumMod val="50000"/>
                  </a:schemeClr>
                </a:solidFill>
                <a:effectLst/>
              </a:rPr>
              <a:t> – </a:t>
            </a:r>
            <a:r>
              <a:rPr lang="uk-UA" sz="3600" dirty="0" err="1">
                <a:solidFill>
                  <a:schemeClr val="accent6">
                    <a:lumMod val="50000"/>
                  </a:schemeClr>
                </a:solidFill>
                <a:effectLst/>
              </a:rPr>
              <a:t>это</a:t>
            </a:r>
            <a:r>
              <a:rPr lang="uk-UA" sz="3600" dirty="0">
                <a:solidFill>
                  <a:schemeClr val="accent6">
                    <a:lumMod val="50000"/>
                  </a:schemeClr>
                </a:solidFill>
                <a:effectLst/>
              </a:rPr>
              <a:t> вершина </a:t>
            </a:r>
            <a:r>
              <a:rPr lang="uk-UA" sz="3600" dirty="0" err="1">
                <a:solidFill>
                  <a:schemeClr val="accent6">
                    <a:lumMod val="50000"/>
                  </a:schemeClr>
                </a:solidFill>
                <a:effectLst/>
              </a:rPr>
              <a:t>развития</a:t>
            </a:r>
            <a:r>
              <a:rPr lang="uk-UA" sz="3600" dirty="0">
                <a:solidFill>
                  <a:schemeClr val="accent6">
                    <a:lumMod val="50000"/>
                  </a:schemeClr>
                </a:solidFill>
                <a:effectLst/>
              </a:rPr>
              <a:t> </a:t>
            </a:r>
            <a:r>
              <a:rPr lang="uk-UA" sz="3600" dirty="0" err="1">
                <a:solidFill>
                  <a:schemeClr val="accent6">
                    <a:lumMod val="50000"/>
                  </a:schemeClr>
                </a:solidFill>
                <a:effectLst/>
              </a:rPr>
              <a:t>человека</a:t>
            </a:r>
            <a:r>
              <a:rPr lang="uk-UA" sz="3600" dirty="0">
                <a:solidFill>
                  <a:schemeClr val="accent6">
                    <a:lumMod val="50000"/>
                  </a:schemeClr>
                </a:solidFill>
                <a:effectLst/>
              </a:rPr>
              <a:t>, то </a:t>
            </a:r>
            <a:r>
              <a:rPr lang="uk-UA" sz="3600" dirty="0" err="1">
                <a:solidFill>
                  <a:schemeClr val="accent6">
                    <a:lumMod val="50000"/>
                  </a:schemeClr>
                </a:solidFill>
                <a:effectLst/>
              </a:rPr>
              <a:t>индивидуальность</a:t>
            </a:r>
            <a:r>
              <a:rPr lang="uk-UA" sz="3600" dirty="0">
                <a:solidFill>
                  <a:schemeClr val="accent6">
                    <a:lumMod val="50000"/>
                  </a:schemeClr>
                </a:solidFill>
                <a:effectLst/>
              </a:rPr>
              <a:t> – </a:t>
            </a:r>
            <a:r>
              <a:rPr lang="uk-UA" sz="3600" dirty="0" err="1">
                <a:solidFill>
                  <a:schemeClr val="accent6">
                    <a:lumMod val="50000"/>
                  </a:schemeClr>
                </a:solidFill>
                <a:effectLst/>
              </a:rPr>
              <a:t>это</a:t>
            </a:r>
            <a:r>
              <a:rPr lang="uk-UA" sz="3600" dirty="0">
                <a:solidFill>
                  <a:schemeClr val="accent6">
                    <a:lumMod val="50000"/>
                  </a:schemeClr>
                </a:solidFill>
                <a:effectLst/>
              </a:rPr>
              <a:t> </a:t>
            </a:r>
            <a:r>
              <a:rPr lang="uk-UA" sz="3600" dirty="0" err="1">
                <a:solidFill>
                  <a:schemeClr val="accent6">
                    <a:lumMod val="50000"/>
                  </a:schemeClr>
                </a:solidFill>
                <a:effectLst/>
              </a:rPr>
              <a:t>глубина</a:t>
            </a:r>
            <a:r>
              <a:rPr lang="uk-UA" sz="3600" dirty="0">
                <a:solidFill>
                  <a:schemeClr val="accent6">
                    <a:lumMod val="50000"/>
                  </a:schemeClr>
                </a:solidFill>
                <a:effectLst/>
              </a:rPr>
              <a:t> </a:t>
            </a:r>
            <a:r>
              <a:rPr lang="uk-UA" sz="3600" dirty="0" err="1">
                <a:solidFill>
                  <a:schemeClr val="accent6">
                    <a:lumMod val="50000"/>
                  </a:schemeClr>
                </a:solidFill>
                <a:effectLst/>
              </a:rPr>
              <a:t>проявления</a:t>
            </a:r>
            <a:r>
              <a:rPr lang="uk-UA" sz="3600" dirty="0">
                <a:solidFill>
                  <a:schemeClr val="accent6">
                    <a:lumMod val="50000"/>
                  </a:schemeClr>
                </a:solidFill>
                <a:effectLst/>
              </a:rPr>
              <a:t> </a:t>
            </a:r>
            <a:r>
              <a:rPr lang="uk-UA" sz="3600" dirty="0" err="1">
                <a:solidFill>
                  <a:schemeClr val="accent6">
                    <a:lumMod val="50000"/>
                  </a:schemeClr>
                </a:solidFill>
                <a:effectLst/>
              </a:rPr>
              <a:t>человеческой</a:t>
            </a:r>
            <a:r>
              <a:rPr lang="uk-UA" sz="3600" dirty="0">
                <a:solidFill>
                  <a:schemeClr val="accent6">
                    <a:lumMod val="50000"/>
                  </a:schemeClr>
                </a:solidFill>
                <a:effectLst/>
              </a:rPr>
              <a:t> </a:t>
            </a:r>
            <a:r>
              <a:rPr lang="uk-UA" sz="3600" dirty="0" err="1">
                <a:solidFill>
                  <a:schemeClr val="accent6">
                    <a:lumMod val="50000"/>
                  </a:schemeClr>
                </a:solidFill>
                <a:effectLst/>
              </a:rPr>
              <a:t>личности</a:t>
            </a:r>
            <a:r>
              <a:rPr lang="uk-UA" sz="3600" dirty="0">
                <a:solidFill>
                  <a:schemeClr val="accent1">
                    <a:lumMod val="75000"/>
                  </a:schemeClr>
                </a:solidFill>
                <a:effectLst/>
              </a:rPr>
              <a:t>».</a:t>
            </a:r>
            <a:br>
              <a:rPr lang="uk-UA" sz="3600" dirty="0">
                <a:solidFill>
                  <a:schemeClr val="accent1">
                    <a:lumMod val="75000"/>
                  </a:schemeClr>
                </a:solidFill>
                <a:effectLst/>
              </a:rPr>
            </a:br>
            <a:endParaRPr lang="uk-UA" sz="3600" dirty="0">
              <a:solidFill>
                <a:schemeClr val="accent1">
                  <a:lumMod val="75000"/>
                </a:schemeClr>
              </a:solidFill>
            </a:endParaRPr>
          </a:p>
        </p:txBody>
      </p:sp>
    </p:spTree>
    <p:extLst>
      <p:ext uri="{BB962C8B-B14F-4D97-AF65-F5344CB8AC3E}">
        <p14:creationId xmlns:p14="http://schemas.microsoft.com/office/powerpoint/2010/main" val="461502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323528" y="1844824"/>
            <a:ext cx="4464496" cy="4680519"/>
          </a:xfrm>
        </p:spPr>
        <p:txBody>
          <a:bodyPr>
            <a:normAutofit lnSpcReduction="10000"/>
          </a:bodyPr>
          <a:lstStyle/>
          <a:p>
            <a:r>
              <a:rPr lang="uk-UA" sz="2800" b="1" dirty="0">
                <a:solidFill>
                  <a:schemeClr val="accent1">
                    <a:lumMod val="75000"/>
                  </a:schemeClr>
                </a:solidFill>
              </a:rPr>
              <a:t>Витоки філософського пізнання проблеми особистості можна знайти в філософії Стародавньої Індії, де людина мислилась </a:t>
            </a:r>
            <a:r>
              <a:rPr lang="uk-UA" sz="2800" b="1" u="sng" dirty="0">
                <a:solidFill>
                  <a:schemeClr val="accent1">
                    <a:lumMod val="75000"/>
                  </a:schemeClr>
                </a:solidFill>
              </a:rPr>
              <a:t>як частина світової душі,</a:t>
            </a:r>
            <a:r>
              <a:rPr lang="uk-UA" sz="2800" b="1" dirty="0">
                <a:solidFill>
                  <a:schemeClr val="accent1">
                    <a:lumMod val="75000"/>
                  </a:schemeClr>
                </a:solidFill>
              </a:rPr>
              <a:t> а </a:t>
            </a:r>
            <a:r>
              <a:rPr lang="uk-UA" sz="2800" b="1" u="sng" dirty="0">
                <a:solidFill>
                  <a:schemeClr val="accent1">
                    <a:lumMod val="75000"/>
                  </a:schemeClr>
                </a:solidFill>
              </a:rPr>
              <a:t>людське життя розумілось як певна форма нескінченного ланцюга перероджень</a:t>
            </a:r>
            <a:endParaRPr lang="uk-UA" sz="2800" b="1" dirty="0">
              <a:solidFill>
                <a:schemeClr val="accent1">
                  <a:lumMod val="75000"/>
                </a:schemeClr>
              </a:solidFill>
            </a:endParaRPr>
          </a:p>
        </p:txBody>
      </p:sp>
      <p:sp>
        <p:nvSpPr>
          <p:cNvPr id="3" name="Заголовок 2"/>
          <p:cNvSpPr>
            <a:spLocks noGrp="1"/>
          </p:cNvSpPr>
          <p:nvPr>
            <p:ph type="ctrTitle"/>
          </p:nvPr>
        </p:nvSpPr>
        <p:spPr>
          <a:xfrm>
            <a:off x="251521" y="332656"/>
            <a:ext cx="8640960" cy="1224135"/>
          </a:xfrm>
        </p:spPr>
        <p:txBody>
          <a:bodyPr/>
          <a:lstStyle/>
          <a:p>
            <a:pPr marL="182880" lvl="0" indent="0">
              <a:buNone/>
            </a:pPr>
            <a:r>
              <a:rPr lang="uk-UA" sz="2800" dirty="0">
                <a:solidFill>
                  <a:srgbClr val="C00000"/>
                </a:solidFill>
                <a:effectLst/>
              </a:rPr>
              <a:t>Поняття «особистість» в системі соціогуманітарного знання: філософський, психологічний, соціологічний підходи.</a:t>
            </a:r>
            <a:br>
              <a:rPr lang="uk-UA" sz="2800" dirty="0">
                <a:solidFill>
                  <a:srgbClr val="C00000"/>
                </a:solidFill>
                <a:effectLst/>
              </a:rPr>
            </a:br>
            <a:endParaRPr lang="uk-UA" sz="2800" dirty="0">
              <a:solidFill>
                <a:srgbClr val="C0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844824"/>
            <a:ext cx="3312368"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365104"/>
            <a:ext cx="3011041"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63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332656"/>
            <a:ext cx="8424935" cy="5976664"/>
          </a:xfrm>
        </p:spPr>
        <p:txBody>
          <a:bodyPr/>
          <a:lstStyle/>
          <a:p>
            <a:pPr marL="0" indent="0" algn="l">
              <a:buNone/>
            </a:pPr>
            <a:r>
              <a:rPr lang="uk-UA" sz="3200" dirty="0" smtClean="0">
                <a:solidFill>
                  <a:schemeClr val="accent1">
                    <a:lumMod val="75000"/>
                  </a:schemeClr>
                </a:solidFill>
                <a:effectLst/>
              </a:rPr>
              <a:t>       У </a:t>
            </a:r>
            <a:r>
              <a:rPr lang="uk-UA" sz="3200" dirty="0">
                <a:solidFill>
                  <a:srgbClr val="C00000"/>
                </a:solidFill>
                <a:effectLst/>
              </a:rPr>
              <a:t>античній філософії</a:t>
            </a:r>
            <a:r>
              <a:rPr lang="uk-UA" sz="3200" dirty="0">
                <a:solidFill>
                  <a:schemeClr val="accent1">
                    <a:lumMod val="75000"/>
                  </a:schemeClr>
                </a:solidFill>
                <a:effectLst/>
              </a:rPr>
              <a:t>, де </a:t>
            </a:r>
            <a:r>
              <a:rPr lang="uk-UA" sz="3200" u="sng" dirty="0">
                <a:solidFill>
                  <a:schemeClr val="accent1">
                    <a:lumMod val="75000"/>
                  </a:schemeClr>
                </a:solidFill>
                <a:effectLst/>
              </a:rPr>
              <a:t>людина мислилась як </a:t>
            </a:r>
            <a:r>
              <a:rPr lang="uk-UA" sz="3200" u="sng" dirty="0">
                <a:solidFill>
                  <a:srgbClr val="C00000"/>
                </a:solidFill>
                <a:effectLst/>
              </a:rPr>
              <a:t>частина Космосу</a:t>
            </a:r>
            <a:r>
              <a:rPr lang="uk-UA" sz="3200" dirty="0">
                <a:solidFill>
                  <a:schemeClr val="accent1">
                    <a:lumMod val="75000"/>
                  </a:schemeClr>
                </a:solidFill>
                <a:effectLst/>
              </a:rPr>
              <a:t>, як </a:t>
            </a:r>
            <a:r>
              <a:rPr lang="uk-UA" sz="3200" dirty="0" smtClean="0">
                <a:solidFill>
                  <a:srgbClr val="C00000"/>
                </a:solidFill>
                <a:effectLst/>
              </a:rPr>
              <a:t>мікрокосм.</a:t>
            </a:r>
            <a:r>
              <a:rPr lang="uk-UA" sz="3200" dirty="0" smtClean="0">
                <a:solidFill>
                  <a:schemeClr val="accent1">
                    <a:lumMod val="75000"/>
                  </a:schemeClr>
                </a:solidFill>
                <a:effectLst/>
              </a:rPr>
              <a:t> Античний філософ Платон, </a:t>
            </a:r>
            <a:r>
              <a:rPr lang="uk-UA" sz="3200" dirty="0">
                <a:solidFill>
                  <a:schemeClr val="accent1">
                    <a:lumMod val="75000"/>
                  </a:schemeClr>
                </a:solidFill>
                <a:effectLst/>
              </a:rPr>
              <a:t>який у людській душі, що тотожна соціуму, виокремлював три начала – </a:t>
            </a:r>
            <a:r>
              <a:rPr lang="uk-UA" sz="3200" dirty="0">
                <a:solidFill>
                  <a:srgbClr val="C00000"/>
                </a:solidFill>
                <a:effectLst/>
              </a:rPr>
              <a:t>розумне, афективне, жадаюче</a:t>
            </a:r>
            <a:r>
              <a:rPr lang="uk-UA" sz="3200" dirty="0">
                <a:solidFill>
                  <a:schemeClr val="accent1">
                    <a:lumMod val="75000"/>
                  </a:schemeClr>
                </a:solidFill>
                <a:effectLst/>
              </a:rPr>
              <a:t>.  </a:t>
            </a:r>
            <a:r>
              <a:rPr lang="uk-UA" sz="3200" dirty="0" smtClean="0">
                <a:solidFill>
                  <a:schemeClr val="accent1">
                    <a:lumMod val="75000"/>
                  </a:schemeClr>
                </a:solidFill>
                <a:effectLst/>
              </a:rPr>
              <a:t/>
            </a:r>
            <a:br>
              <a:rPr lang="uk-UA" sz="3200" dirty="0" smtClean="0">
                <a:solidFill>
                  <a:schemeClr val="accent1">
                    <a:lumMod val="75000"/>
                  </a:schemeClr>
                </a:solidFill>
                <a:effectLst/>
              </a:rPr>
            </a:br>
            <a:r>
              <a:rPr lang="uk-UA" sz="3200" dirty="0" smtClean="0">
                <a:solidFill>
                  <a:srgbClr val="C00000"/>
                </a:solidFill>
                <a:effectLst/>
              </a:rPr>
              <a:t>Аристотель</a:t>
            </a:r>
            <a:r>
              <a:rPr lang="uk-UA" sz="3200" dirty="0" smtClean="0">
                <a:solidFill>
                  <a:schemeClr val="accent1">
                    <a:lumMod val="75000"/>
                  </a:schemeClr>
                </a:solidFill>
                <a:effectLst/>
              </a:rPr>
              <a:t> </a:t>
            </a:r>
            <a:r>
              <a:rPr lang="uk-UA" sz="3200" dirty="0">
                <a:solidFill>
                  <a:schemeClr val="accent1">
                    <a:lumMod val="75000"/>
                  </a:schemeClr>
                </a:solidFill>
                <a:effectLst/>
              </a:rPr>
              <a:t>розглядав людину як </a:t>
            </a:r>
            <a:r>
              <a:rPr lang="uk-UA" sz="3200" dirty="0">
                <a:solidFill>
                  <a:srgbClr val="C00000"/>
                </a:solidFill>
                <a:effectLst/>
              </a:rPr>
              <a:t>політичну істоту</a:t>
            </a:r>
            <a:r>
              <a:rPr lang="uk-UA" sz="3200" dirty="0">
                <a:solidFill>
                  <a:schemeClr val="accent1">
                    <a:lumMod val="75000"/>
                  </a:schemeClr>
                </a:solidFill>
                <a:effectLst/>
              </a:rPr>
              <a:t>. </a:t>
            </a:r>
            <a:r>
              <a:rPr lang="uk-UA" sz="3200" dirty="0" smtClean="0">
                <a:solidFill>
                  <a:schemeClr val="accent1">
                    <a:lumMod val="75000"/>
                  </a:schemeClr>
                </a:solidFill>
                <a:effectLst/>
              </a:rPr>
              <a:t/>
            </a:r>
            <a:br>
              <a:rPr lang="uk-UA" sz="3200" dirty="0" smtClean="0">
                <a:solidFill>
                  <a:schemeClr val="accent1">
                    <a:lumMod val="75000"/>
                  </a:schemeClr>
                </a:solidFill>
                <a:effectLst/>
              </a:rPr>
            </a:br>
            <a:r>
              <a:rPr lang="uk-UA" sz="3200" dirty="0" smtClean="0">
                <a:solidFill>
                  <a:schemeClr val="accent1">
                    <a:lumMod val="75000"/>
                  </a:schemeClr>
                </a:solidFill>
                <a:effectLst/>
              </a:rPr>
              <a:t>       У </a:t>
            </a:r>
            <a:r>
              <a:rPr lang="uk-UA" sz="3200" dirty="0">
                <a:solidFill>
                  <a:srgbClr val="C00000"/>
                </a:solidFill>
                <a:effectLst/>
              </a:rPr>
              <a:t>середньовічній </a:t>
            </a:r>
            <a:r>
              <a:rPr lang="uk-UA" sz="3200" dirty="0" smtClean="0">
                <a:solidFill>
                  <a:srgbClr val="C00000"/>
                </a:solidFill>
                <a:effectLst/>
              </a:rPr>
              <a:t>філософії</a:t>
            </a:r>
            <a:r>
              <a:rPr lang="uk-UA" sz="3200" dirty="0" smtClean="0">
                <a:solidFill>
                  <a:schemeClr val="accent1">
                    <a:lumMod val="75000"/>
                  </a:schemeClr>
                </a:solidFill>
                <a:effectLst/>
              </a:rPr>
              <a:t> </a:t>
            </a:r>
            <a:r>
              <a:rPr lang="uk-UA" sz="3200" dirty="0">
                <a:solidFill>
                  <a:schemeClr val="accent1">
                    <a:lumMod val="75000"/>
                  </a:schemeClr>
                </a:solidFill>
                <a:effectLst/>
              </a:rPr>
              <a:t>особистість розумілась як творіння Боже і наголошувалось на її божественній </a:t>
            </a:r>
            <a:r>
              <a:rPr lang="uk-UA" sz="3200" dirty="0" smtClean="0">
                <a:solidFill>
                  <a:schemeClr val="accent1">
                    <a:lumMod val="75000"/>
                  </a:schemeClr>
                </a:solidFill>
                <a:effectLst/>
              </a:rPr>
              <a:t>сутності</a:t>
            </a:r>
            <a:r>
              <a:rPr lang="uk-UA" sz="3200" dirty="0">
                <a:solidFill>
                  <a:schemeClr val="accent1">
                    <a:lumMod val="75000"/>
                  </a:schemeClr>
                </a:solidFill>
                <a:effectLst/>
              </a:rPr>
              <a:t> </a:t>
            </a:r>
            <a:r>
              <a:rPr lang="uk-UA" sz="3200" dirty="0" smtClean="0">
                <a:solidFill>
                  <a:schemeClr val="accent1">
                    <a:lumMod val="75000"/>
                  </a:schemeClr>
                </a:solidFill>
                <a:effectLst/>
              </a:rPr>
              <a:t>(Августин  Блаженний, Фома Аквінський)</a:t>
            </a:r>
            <a:endParaRPr lang="uk-UA" sz="3200" dirty="0">
              <a:solidFill>
                <a:schemeClr val="accent1">
                  <a:lumMod val="75000"/>
                </a:schemeClr>
              </a:solidFill>
              <a:effectLst/>
            </a:endParaRPr>
          </a:p>
        </p:txBody>
      </p:sp>
    </p:spTree>
    <p:extLst>
      <p:ext uri="{BB962C8B-B14F-4D97-AF65-F5344CB8AC3E}">
        <p14:creationId xmlns:p14="http://schemas.microsoft.com/office/powerpoint/2010/main" val="87126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352927" cy="6120680"/>
          </a:xfrm>
        </p:spPr>
        <p:txBody>
          <a:bodyPr/>
          <a:lstStyle/>
          <a:p>
            <a:pPr marL="0" indent="0" algn="l">
              <a:buNone/>
            </a:pPr>
            <a:r>
              <a:rPr lang="uk-UA" sz="3600" dirty="0">
                <a:solidFill>
                  <a:schemeClr val="accent1">
                    <a:lumMod val="75000"/>
                  </a:schemeClr>
                </a:solidFill>
                <a:effectLst/>
              </a:rPr>
              <a:t>Таким чином, філософські визначення особистості перетинають кілька змістових ліній, які використовуються для розуміння особистості як істоти: </a:t>
            </a:r>
            <a:br>
              <a:rPr lang="uk-UA" sz="3600" dirty="0">
                <a:solidFill>
                  <a:schemeClr val="accent1">
                    <a:lumMod val="75000"/>
                  </a:schemeClr>
                </a:solidFill>
                <a:effectLst/>
              </a:rPr>
            </a:br>
            <a:r>
              <a:rPr lang="uk-UA" sz="3600" dirty="0" smtClean="0">
                <a:solidFill>
                  <a:schemeClr val="accent1">
                    <a:lumMod val="75000"/>
                  </a:schemeClr>
                </a:solidFill>
                <a:effectLst/>
              </a:rPr>
              <a:t/>
            </a:r>
            <a:br>
              <a:rPr lang="uk-UA" sz="3600" dirty="0" smtClean="0">
                <a:solidFill>
                  <a:schemeClr val="accent1">
                    <a:lumMod val="75000"/>
                  </a:schemeClr>
                </a:solidFill>
                <a:effectLst/>
              </a:rPr>
            </a:br>
            <a:r>
              <a:rPr lang="uk-UA" sz="3600" dirty="0" smtClean="0">
                <a:solidFill>
                  <a:schemeClr val="accent1">
                    <a:lumMod val="75000"/>
                  </a:schemeClr>
                </a:solidFill>
                <a:effectLst/>
              </a:rPr>
              <a:t>1</a:t>
            </a:r>
            <a:r>
              <a:rPr lang="uk-UA" sz="3600" dirty="0">
                <a:solidFill>
                  <a:schemeClr val="accent1">
                    <a:lumMod val="75000"/>
                  </a:schemeClr>
                </a:solidFill>
                <a:effectLst/>
              </a:rPr>
              <a:t>) природної; </a:t>
            </a:r>
            <a:br>
              <a:rPr lang="uk-UA" sz="3600" dirty="0">
                <a:solidFill>
                  <a:schemeClr val="accent1">
                    <a:lumMod val="75000"/>
                  </a:schemeClr>
                </a:solidFill>
                <a:effectLst/>
              </a:rPr>
            </a:br>
            <a:r>
              <a:rPr lang="uk-UA" sz="3600" dirty="0">
                <a:solidFill>
                  <a:schemeClr val="accent1">
                    <a:lumMod val="75000"/>
                  </a:schemeClr>
                </a:solidFill>
                <a:effectLst/>
              </a:rPr>
              <a:t>2) мислячої (духовної); </a:t>
            </a:r>
            <a:br>
              <a:rPr lang="uk-UA" sz="3600" dirty="0">
                <a:solidFill>
                  <a:schemeClr val="accent1">
                    <a:lumMod val="75000"/>
                  </a:schemeClr>
                </a:solidFill>
                <a:effectLst/>
              </a:rPr>
            </a:br>
            <a:r>
              <a:rPr lang="uk-UA" sz="3600" dirty="0">
                <a:solidFill>
                  <a:schemeClr val="accent1">
                    <a:lumMod val="75000"/>
                  </a:schemeClr>
                </a:solidFill>
                <a:effectLst/>
              </a:rPr>
              <a:t>3) діяльної; </a:t>
            </a:r>
            <a:br>
              <a:rPr lang="uk-UA" sz="3600" dirty="0">
                <a:solidFill>
                  <a:schemeClr val="accent1">
                    <a:lumMod val="75000"/>
                  </a:schemeClr>
                </a:solidFill>
                <a:effectLst/>
              </a:rPr>
            </a:br>
            <a:r>
              <a:rPr lang="uk-UA" sz="3600" dirty="0">
                <a:solidFill>
                  <a:schemeClr val="accent1">
                    <a:lumMod val="75000"/>
                  </a:schemeClr>
                </a:solidFill>
                <a:effectLst/>
              </a:rPr>
              <a:t>4) предметної і, нарешті, </a:t>
            </a:r>
            <a:br>
              <a:rPr lang="uk-UA" sz="3600" dirty="0">
                <a:solidFill>
                  <a:schemeClr val="accent1">
                    <a:lumMod val="75000"/>
                  </a:schemeClr>
                </a:solidFill>
                <a:effectLst/>
              </a:rPr>
            </a:br>
            <a:r>
              <a:rPr lang="uk-UA" sz="3600" dirty="0">
                <a:solidFill>
                  <a:schemeClr val="accent1">
                    <a:lumMod val="75000"/>
                  </a:schemeClr>
                </a:solidFill>
                <a:effectLst/>
              </a:rPr>
              <a:t>5) соціальної (суспільної). </a:t>
            </a:r>
            <a:br>
              <a:rPr lang="uk-UA" sz="3600" dirty="0">
                <a:solidFill>
                  <a:schemeClr val="accent1">
                    <a:lumMod val="75000"/>
                  </a:schemeClr>
                </a:solidFill>
                <a:effectLst/>
              </a:rPr>
            </a:br>
            <a:endParaRPr lang="uk-UA" sz="3600" dirty="0">
              <a:solidFill>
                <a:schemeClr val="accent1">
                  <a:lumMod val="75000"/>
                </a:schemeClr>
              </a:solidFill>
            </a:endParaRPr>
          </a:p>
        </p:txBody>
      </p:sp>
    </p:spTree>
    <p:extLst>
      <p:ext uri="{BB962C8B-B14F-4D97-AF65-F5344CB8AC3E}">
        <p14:creationId xmlns:p14="http://schemas.microsoft.com/office/powerpoint/2010/main" val="1219913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323528" y="1052737"/>
            <a:ext cx="6787277" cy="4881928"/>
          </a:xfrm>
        </p:spPr>
        <p:txBody>
          <a:bodyPr>
            <a:normAutofit lnSpcReduction="10000"/>
          </a:bodyPr>
          <a:lstStyle/>
          <a:p>
            <a:r>
              <a:rPr lang="uk-UA" sz="2800" b="1" dirty="0">
                <a:solidFill>
                  <a:schemeClr val="accent1">
                    <a:lumMod val="75000"/>
                  </a:schemeClr>
                </a:solidFill>
              </a:rPr>
              <a:t>У </a:t>
            </a:r>
            <a:r>
              <a:rPr lang="uk-UA" sz="2800" b="1" dirty="0">
                <a:solidFill>
                  <a:srgbClr val="C00000"/>
                </a:solidFill>
              </a:rPr>
              <a:t>психологічній науці </a:t>
            </a:r>
            <a:r>
              <a:rPr lang="uk-UA" sz="2800" b="1" dirty="0">
                <a:solidFill>
                  <a:schemeClr val="accent1">
                    <a:lumMod val="75000"/>
                  </a:schemeClr>
                </a:solidFill>
              </a:rPr>
              <a:t>особистість розглядається через призму багатьох концепцій, які так і називаються - </a:t>
            </a:r>
            <a:r>
              <a:rPr lang="uk-UA" sz="2800" b="1" dirty="0">
                <a:solidFill>
                  <a:srgbClr val="C00000"/>
                </a:solidFill>
              </a:rPr>
              <a:t>концепції особистості</a:t>
            </a:r>
            <a:r>
              <a:rPr lang="uk-UA" sz="2800" b="1" dirty="0">
                <a:solidFill>
                  <a:schemeClr val="accent1">
                    <a:lumMod val="75000"/>
                  </a:schemeClr>
                </a:solidFill>
              </a:rPr>
              <a:t>. Це: </a:t>
            </a:r>
          </a:p>
          <a:p>
            <a:r>
              <a:rPr lang="uk-UA" sz="2400" b="1" dirty="0">
                <a:solidFill>
                  <a:schemeClr val="accent1">
                    <a:lumMod val="75000"/>
                  </a:schemeClr>
                </a:solidFill>
              </a:rPr>
              <a:t>- аналітична психологія (</a:t>
            </a:r>
            <a:r>
              <a:rPr lang="uk-UA" sz="2400" b="1" dirty="0" err="1">
                <a:solidFill>
                  <a:srgbClr val="C00000"/>
                </a:solidFill>
              </a:rPr>
              <a:t>К.Юнг</a:t>
            </a:r>
            <a:r>
              <a:rPr lang="uk-UA" sz="2400" b="1" dirty="0">
                <a:solidFill>
                  <a:schemeClr val="accent1">
                    <a:lumMod val="75000"/>
                  </a:schemeClr>
                </a:solidFill>
              </a:rPr>
              <a:t>), </a:t>
            </a:r>
          </a:p>
          <a:p>
            <a:r>
              <a:rPr lang="uk-UA" sz="2400" b="1" dirty="0">
                <a:solidFill>
                  <a:schemeClr val="accent1">
                    <a:lumMod val="75000"/>
                  </a:schemeClr>
                </a:solidFill>
              </a:rPr>
              <a:t>- антропологічна теорія (</a:t>
            </a:r>
            <a:r>
              <a:rPr lang="uk-UA" sz="2400" b="1" dirty="0">
                <a:solidFill>
                  <a:srgbClr val="C00000"/>
                </a:solidFill>
              </a:rPr>
              <a:t>Ч. </a:t>
            </a:r>
            <a:r>
              <a:rPr lang="uk-UA" sz="2400" b="1" dirty="0" err="1">
                <a:solidFill>
                  <a:srgbClr val="C00000"/>
                </a:solidFill>
              </a:rPr>
              <a:t>Ломброзо</a:t>
            </a:r>
            <a:r>
              <a:rPr lang="uk-UA" sz="2400" b="1" dirty="0">
                <a:solidFill>
                  <a:schemeClr val="accent1">
                    <a:lumMod val="75000"/>
                  </a:schemeClr>
                </a:solidFill>
              </a:rPr>
              <a:t>), </a:t>
            </a:r>
          </a:p>
          <a:p>
            <a:r>
              <a:rPr lang="uk-UA" sz="2400" b="1" dirty="0">
                <a:solidFill>
                  <a:schemeClr val="accent1">
                    <a:lumMod val="75000"/>
                  </a:schemeClr>
                </a:solidFill>
              </a:rPr>
              <a:t>- </a:t>
            </a:r>
            <a:r>
              <a:rPr lang="uk-UA" sz="2400" b="1" dirty="0" err="1">
                <a:solidFill>
                  <a:schemeClr val="accent1">
                    <a:lumMod val="75000"/>
                  </a:schemeClr>
                </a:solidFill>
              </a:rPr>
              <a:t>біхевіоральні</a:t>
            </a:r>
            <a:r>
              <a:rPr lang="uk-UA" sz="2400" b="1" dirty="0">
                <a:solidFill>
                  <a:schemeClr val="accent1">
                    <a:lumMod val="75000"/>
                  </a:schemeClr>
                </a:solidFill>
              </a:rPr>
              <a:t> теорії особистості, </a:t>
            </a:r>
          </a:p>
          <a:p>
            <a:r>
              <a:rPr lang="uk-UA" sz="2400" b="1" dirty="0">
                <a:solidFill>
                  <a:schemeClr val="accent1">
                    <a:lumMod val="75000"/>
                  </a:schemeClr>
                </a:solidFill>
              </a:rPr>
              <a:t>- </a:t>
            </a:r>
            <a:r>
              <a:rPr lang="uk-UA" sz="2400" b="1" dirty="0" err="1">
                <a:solidFill>
                  <a:schemeClr val="accent1">
                    <a:lumMod val="75000"/>
                  </a:schemeClr>
                </a:solidFill>
              </a:rPr>
              <a:t>гештальттерапія</a:t>
            </a:r>
            <a:r>
              <a:rPr lang="uk-UA" sz="2400" b="1" dirty="0">
                <a:solidFill>
                  <a:schemeClr val="accent1">
                    <a:lumMod val="75000"/>
                  </a:schemeClr>
                </a:solidFill>
              </a:rPr>
              <a:t> (</a:t>
            </a:r>
            <a:r>
              <a:rPr lang="uk-UA" sz="2400" b="1" dirty="0">
                <a:solidFill>
                  <a:srgbClr val="C00000"/>
                </a:solidFill>
              </a:rPr>
              <a:t>Ф. </a:t>
            </a:r>
            <a:r>
              <a:rPr lang="uk-UA" sz="2400" b="1" dirty="0" err="1">
                <a:solidFill>
                  <a:srgbClr val="C00000"/>
                </a:solidFill>
              </a:rPr>
              <a:t>Перлз</a:t>
            </a:r>
            <a:r>
              <a:rPr lang="uk-UA" sz="2400" b="1" dirty="0">
                <a:solidFill>
                  <a:schemeClr val="accent1">
                    <a:lumMod val="75000"/>
                  </a:schemeClr>
                </a:solidFill>
              </a:rPr>
              <a:t>), </a:t>
            </a:r>
          </a:p>
          <a:p>
            <a:r>
              <a:rPr lang="uk-UA" sz="2400" b="1" dirty="0">
                <a:solidFill>
                  <a:schemeClr val="accent1">
                    <a:lumMod val="75000"/>
                  </a:schemeClr>
                </a:solidFill>
              </a:rPr>
              <a:t>- гуманістична психологія (</a:t>
            </a:r>
            <a:r>
              <a:rPr lang="uk-UA" sz="2400" b="1" dirty="0">
                <a:solidFill>
                  <a:srgbClr val="C00000"/>
                </a:solidFill>
              </a:rPr>
              <a:t>К. </a:t>
            </a:r>
            <a:r>
              <a:rPr lang="uk-UA" sz="2400" b="1" dirty="0" err="1">
                <a:solidFill>
                  <a:srgbClr val="C00000"/>
                </a:solidFill>
              </a:rPr>
              <a:t>Роджерс</a:t>
            </a:r>
            <a:r>
              <a:rPr lang="uk-UA" sz="2400" b="1" dirty="0">
                <a:solidFill>
                  <a:schemeClr val="accent1">
                    <a:lumMod val="75000"/>
                  </a:schemeClr>
                </a:solidFill>
              </a:rPr>
              <a:t>), </a:t>
            </a:r>
          </a:p>
          <a:p>
            <a:r>
              <a:rPr lang="uk-UA" sz="2400" b="1" dirty="0">
                <a:solidFill>
                  <a:schemeClr val="accent1">
                    <a:lumMod val="75000"/>
                  </a:schemeClr>
                </a:solidFill>
              </a:rPr>
              <a:t>- розуміюча психологія (</a:t>
            </a:r>
            <a:r>
              <a:rPr lang="uk-UA" sz="2400" b="1" dirty="0">
                <a:solidFill>
                  <a:srgbClr val="C00000"/>
                </a:solidFill>
              </a:rPr>
              <a:t>Е. </a:t>
            </a:r>
            <a:r>
              <a:rPr lang="uk-UA" sz="2400" b="1" dirty="0" err="1">
                <a:solidFill>
                  <a:srgbClr val="C00000"/>
                </a:solidFill>
              </a:rPr>
              <a:t>Шпрангер</a:t>
            </a:r>
            <a:r>
              <a:rPr lang="uk-UA" sz="2400" b="1" dirty="0">
                <a:solidFill>
                  <a:schemeClr val="accent1">
                    <a:lumMod val="75000"/>
                  </a:schemeClr>
                </a:solidFill>
              </a:rPr>
              <a:t>), та багато інших.</a:t>
            </a:r>
          </a:p>
        </p:txBody>
      </p:sp>
      <p:sp>
        <p:nvSpPr>
          <p:cNvPr id="3" name="Заголовок 2"/>
          <p:cNvSpPr>
            <a:spLocks noGrp="1"/>
          </p:cNvSpPr>
          <p:nvPr>
            <p:ph type="ctrTitle"/>
          </p:nvPr>
        </p:nvSpPr>
        <p:spPr>
          <a:xfrm>
            <a:off x="395536" y="260649"/>
            <a:ext cx="8496943" cy="792087"/>
          </a:xfrm>
        </p:spPr>
        <p:txBody>
          <a:bodyPr/>
          <a:lstStyle/>
          <a:p>
            <a:pPr marL="182880" indent="0">
              <a:buNone/>
            </a:pPr>
            <a:r>
              <a:rPr lang="uk-UA" sz="3200" dirty="0" smtClean="0">
                <a:solidFill>
                  <a:srgbClr val="C00000"/>
                </a:solidFill>
              </a:rPr>
              <a:t>ПСИХОЛОГІЧНІ КОНЦЕПЦІЇ ОСОБИСТОСТІ</a:t>
            </a:r>
            <a:endParaRPr lang="uk-UA" sz="3200" dirty="0">
              <a:solidFill>
                <a:srgbClr val="C00000"/>
              </a:solidFill>
            </a:endParaRPr>
          </a:p>
        </p:txBody>
      </p:sp>
    </p:spTree>
    <p:extLst>
      <p:ext uri="{BB962C8B-B14F-4D97-AF65-F5344CB8AC3E}">
        <p14:creationId xmlns:p14="http://schemas.microsoft.com/office/powerpoint/2010/main" val="4143408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a:xfrm>
            <a:off x="323528" y="1916832"/>
            <a:ext cx="8568952" cy="4608511"/>
          </a:xfrm>
        </p:spPr>
        <p:txBody>
          <a:bodyPr/>
          <a:lstStyle/>
          <a:p>
            <a:endParaRPr lang="uk-UA" dirty="0"/>
          </a:p>
        </p:txBody>
      </p:sp>
      <p:sp>
        <p:nvSpPr>
          <p:cNvPr id="5" name="Заголовок 4"/>
          <p:cNvSpPr>
            <a:spLocks noGrp="1"/>
          </p:cNvSpPr>
          <p:nvPr>
            <p:ph type="ctrTitle"/>
          </p:nvPr>
        </p:nvSpPr>
        <p:spPr>
          <a:xfrm>
            <a:off x="395536" y="404665"/>
            <a:ext cx="8424935" cy="936104"/>
          </a:xfrm>
        </p:spPr>
        <p:txBody>
          <a:bodyPr/>
          <a:lstStyle/>
          <a:p>
            <a:pPr marL="182880" indent="0" algn="ctr">
              <a:buNone/>
            </a:pPr>
            <a:r>
              <a:rPr lang="uk-UA" sz="3900" dirty="0" smtClean="0">
                <a:solidFill>
                  <a:schemeClr val="accent1">
                    <a:lumMod val="75000"/>
                  </a:schemeClr>
                </a:solidFill>
              </a:rPr>
              <a:t>Соціологічні підходи до особистості</a:t>
            </a:r>
            <a:endParaRPr lang="uk-UA" sz="3900" dirty="0">
              <a:solidFill>
                <a:schemeClr val="accent1">
                  <a:lumMod val="75000"/>
                </a:scheme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568952"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69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80919" cy="5976664"/>
          </a:xfrm>
        </p:spPr>
        <p:txBody>
          <a:bodyPr/>
          <a:lstStyle/>
          <a:p>
            <a:endParaRPr lang="uk-U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02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620688"/>
            <a:ext cx="8496943" cy="5904656"/>
          </a:xfrm>
        </p:spPr>
        <p:txBody>
          <a:bodyPr/>
          <a:lstStyle/>
          <a:p>
            <a:pPr marL="182880" indent="0" algn="l">
              <a:buNone/>
            </a:pPr>
            <a:r>
              <a:rPr lang="uk-UA" sz="3800" dirty="0">
                <a:solidFill>
                  <a:srgbClr val="C00000"/>
                </a:solidFill>
                <a:effectLst/>
              </a:rPr>
              <a:t>Характеристики специфічних рис особистості</a:t>
            </a:r>
            <a:r>
              <a:rPr lang="uk-UA" dirty="0">
                <a:effectLst/>
              </a:rPr>
              <a:t/>
            </a:r>
            <a:br>
              <a:rPr lang="uk-UA" dirty="0">
                <a:effectLst/>
              </a:rPr>
            </a:br>
            <a:r>
              <a:rPr lang="uk-UA" sz="3200" dirty="0">
                <a:solidFill>
                  <a:schemeClr val="accent1">
                    <a:lumMod val="75000"/>
                  </a:schemeClr>
                </a:solidFill>
                <a:effectLst/>
              </a:rPr>
              <a:t>К. Платонов якості особистості класифікує за чотирма критеріями:</a:t>
            </a:r>
            <a:br>
              <a:rPr lang="uk-UA" sz="3200" dirty="0">
                <a:solidFill>
                  <a:schemeClr val="accent1">
                    <a:lumMod val="75000"/>
                  </a:schemeClr>
                </a:solidFill>
                <a:effectLst/>
              </a:rPr>
            </a:br>
            <a:r>
              <a:rPr lang="uk-UA" sz="2400" dirty="0">
                <a:solidFill>
                  <a:schemeClr val="accent1">
                    <a:lumMod val="75000"/>
                  </a:schemeClr>
                </a:solidFill>
                <a:effectLst/>
              </a:rPr>
              <a:t>1) біопсихічні і психофізичні якості</a:t>
            </a:r>
            <a:r>
              <a:rPr lang="uk-UA" sz="2400" dirty="0" smtClean="0">
                <a:solidFill>
                  <a:schemeClr val="accent1">
                    <a:lumMod val="75000"/>
                  </a:schemeClr>
                </a:solidFill>
                <a:effectLst/>
              </a:rPr>
              <a:t/>
            </a:r>
            <a:br>
              <a:rPr lang="uk-UA" sz="2400" dirty="0" smtClean="0">
                <a:solidFill>
                  <a:schemeClr val="accent1">
                    <a:lumMod val="75000"/>
                  </a:schemeClr>
                </a:solidFill>
                <a:effectLst/>
              </a:rPr>
            </a:br>
            <a:r>
              <a:rPr lang="uk-UA" sz="2400" dirty="0" smtClean="0">
                <a:solidFill>
                  <a:schemeClr val="accent1">
                    <a:lumMod val="75000"/>
                  </a:schemeClr>
                </a:solidFill>
                <a:effectLst/>
              </a:rPr>
              <a:t>(</a:t>
            </a:r>
            <a:r>
              <a:rPr lang="uk-UA" sz="2400" dirty="0">
                <a:solidFill>
                  <a:schemeClr val="accent1">
                    <a:lumMod val="75000"/>
                  </a:schemeClr>
                </a:solidFill>
                <a:effectLst/>
              </a:rPr>
              <a:t>стать, вік, конституція тіла, особливості будови мозку, темперамент, задатки тощо); </a:t>
            </a:r>
            <a:br>
              <a:rPr lang="uk-UA" sz="2400" dirty="0">
                <a:solidFill>
                  <a:schemeClr val="accent1">
                    <a:lumMod val="75000"/>
                  </a:schemeClr>
                </a:solidFill>
                <a:effectLst/>
              </a:rPr>
            </a:br>
            <a:r>
              <a:rPr lang="uk-UA" sz="2400" dirty="0">
                <a:solidFill>
                  <a:schemeClr val="accent1">
                    <a:lumMod val="75000"/>
                  </a:schemeClr>
                </a:solidFill>
                <a:effectLst/>
              </a:rPr>
              <a:t>2) психічні якості, які залежать від особливостей психічних процесів (когнітивних, емоційних, вольових). Ці якості будуть виражатися в особливостях мислення, пам’яті, уваги, прояві емоційної сфери; </a:t>
            </a:r>
            <a:br>
              <a:rPr lang="uk-UA" sz="2400" dirty="0">
                <a:solidFill>
                  <a:schemeClr val="accent1">
                    <a:lumMod val="75000"/>
                  </a:schemeClr>
                </a:solidFill>
                <a:effectLst/>
              </a:rPr>
            </a:br>
            <a:r>
              <a:rPr lang="uk-UA" sz="2400" dirty="0">
                <a:solidFill>
                  <a:schemeClr val="accent1">
                    <a:lumMod val="75000"/>
                  </a:schemeClr>
                </a:solidFill>
                <a:effectLst/>
              </a:rPr>
              <a:t>3) якості, пов’язані з досвідом: знання, вміння і навички;</a:t>
            </a:r>
            <a:br>
              <a:rPr lang="uk-UA" sz="2400" dirty="0">
                <a:solidFill>
                  <a:schemeClr val="accent1">
                    <a:lumMod val="75000"/>
                  </a:schemeClr>
                </a:solidFill>
                <a:effectLst/>
              </a:rPr>
            </a:br>
            <a:endParaRPr lang="uk-UA" sz="2400" dirty="0">
              <a:solidFill>
                <a:schemeClr val="accent1">
                  <a:lumMod val="75000"/>
                </a:schemeClr>
              </a:solidFill>
            </a:endParaRPr>
          </a:p>
        </p:txBody>
      </p:sp>
    </p:spTree>
    <p:extLst>
      <p:ext uri="{BB962C8B-B14F-4D97-AF65-F5344CB8AC3E}">
        <p14:creationId xmlns:p14="http://schemas.microsoft.com/office/powerpoint/2010/main" val="645993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352927" cy="5976664"/>
          </a:xfrm>
        </p:spPr>
        <p:txBody>
          <a:bodyPr/>
          <a:lstStyle/>
          <a:p>
            <a:pPr marL="0" indent="0" algn="l">
              <a:buNone/>
            </a:pPr>
            <a:r>
              <a:rPr lang="uk-UA" sz="3200" dirty="0">
                <a:solidFill>
                  <a:schemeClr val="accent1">
                    <a:lumMod val="75000"/>
                  </a:schemeClr>
                </a:solidFill>
                <a:effectLst/>
              </a:rPr>
              <a:t>4) соціально зумовлені якості, які сформувалися в процесі різноманітних форм діяльності, у спілкуванні, в соціальних відносинах, моральні якості. </a:t>
            </a:r>
            <a:br>
              <a:rPr lang="uk-UA" sz="3200" dirty="0">
                <a:solidFill>
                  <a:schemeClr val="accent1">
                    <a:lumMod val="75000"/>
                  </a:schemeClr>
                </a:solidFill>
                <a:effectLst/>
              </a:rPr>
            </a:br>
            <a:r>
              <a:rPr lang="uk-UA" sz="3200" smtClean="0">
                <a:solidFill>
                  <a:schemeClr val="accent1">
                    <a:lumMod val="75000"/>
                  </a:schemeClr>
                </a:solidFill>
                <a:effectLst/>
              </a:rPr>
              <a:t>    </a:t>
            </a:r>
            <a:br>
              <a:rPr lang="uk-UA" sz="3200" smtClean="0">
                <a:solidFill>
                  <a:schemeClr val="accent1">
                    <a:lumMod val="75000"/>
                  </a:schemeClr>
                </a:solidFill>
                <a:effectLst/>
              </a:rPr>
            </a:br>
            <a:r>
              <a:rPr lang="uk-UA" sz="3200" smtClean="0">
                <a:solidFill>
                  <a:schemeClr val="accent1">
                    <a:lumMod val="75000"/>
                  </a:schemeClr>
                </a:solidFill>
                <a:effectLst/>
              </a:rPr>
              <a:t>Той </a:t>
            </a:r>
            <a:r>
              <a:rPr lang="uk-UA" sz="3200" dirty="0">
                <a:solidFill>
                  <a:schemeClr val="accent1">
                    <a:lumMod val="75000"/>
                  </a:schemeClr>
                </a:solidFill>
                <a:effectLst/>
              </a:rPr>
              <a:t>чи інший набір природних, соціальних, моральних, психологічних, естетичних та інших якостей особистості визначає її індивідуальність. </a:t>
            </a:r>
          </a:p>
        </p:txBody>
      </p:sp>
    </p:spTree>
    <p:extLst>
      <p:ext uri="{BB962C8B-B14F-4D97-AF65-F5344CB8AC3E}">
        <p14:creationId xmlns:p14="http://schemas.microsoft.com/office/powerpoint/2010/main" val="2922768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67544" y="188640"/>
            <a:ext cx="8280919" cy="6192688"/>
          </a:xfrm>
        </p:spPr>
        <p:txBody>
          <a:bodyPr/>
          <a:lstStyle/>
          <a:p>
            <a:pPr marL="0" indent="0" algn="l">
              <a:buNone/>
            </a:pPr>
            <a:r>
              <a:rPr lang="uk-UA" sz="4000" dirty="0">
                <a:solidFill>
                  <a:schemeClr val="accent1">
                    <a:lumMod val="75000"/>
                  </a:schemeClr>
                </a:solidFill>
                <a:effectLst/>
              </a:rPr>
              <a:t>Г</a:t>
            </a:r>
            <a:r>
              <a:rPr lang="uk-UA" sz="4000" dirty="0" smtClean="0">
                <a:solidFill>
                  <a:schemeClr val="accent1">
                    <a:lumMod val="75000"/>
                  </a:schemeClr>
                </a:solidFill>
                <a:effectLst/>
              </a:rPr>
              <a:t>оловним </a:t>
            </a:r>
            <a:r>
              <a:rPr lang="uk-UA" sz="4000" dirty="0">
                <a:solidFill>
                  <a:schemeClr val="accent1">
                    <a:lumMod val="75000"/>
                  </a:schemeClr>
                </a:solidFill>
                <a:effectLst/>
              </a:rPr>
              <a:t>об’єктом пізнання даного курсу виступає людська </a:t>
            </a:r>
            <a:r>
              <a:rPr lang="uk-UA" sz="4000" dirty="0" smtClean="0">
                <a:solidFill>
                  <a:srgbClr val="C00000"/>
                </a:solidFill>
                <a:effectLst/>
              </a:rPr>
              <a:t>особистість</a:t>
            </a:r>
            <a:endParaRPr lang="uk-UA" sz="4000" dirty="0">
              <a:solidFill>
                <a:schemeClr val="accent1">
                  <a:lumMod val="7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2132856"/>
            <a:ext cx="698477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18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992887" cy="5254520"/>
          </a:xfrm>
        </p:spPr>
        <p:txBody>
          <a:bodyPr/>
          <a:lstStyle/>
          <a:p>
            <a:pPr marL="0" indent="0" algn="l">
              <a:buNone/>
            </a:pPr>
            <a:r>
              <a:rPr lang="uk-UA" sz="4000" dirty="0">
                <a:solidFill>
                  <a:srgbClr val="C00000"/>
                </a:solidFill>
                <a:effectLst/>
              </a:rPr>
              <a:t>Людина</a:t>
            </a:r>
            <a:r>
              <a:rPr lang="uk-UA" sz="4000" dirty="0">
                <a:solidFill>
                  <a:schemeClr val="accent1">
                    <a:lumMod val="75000"/>
                  </a:schemeClr>
                </a:solidFill>
                <a:effectLst/>
              </a:rPr>
              <a:t> – це родове поняття, яке означає, що певна істота належить до роду людського </a:t>
            </a:r>
            <a:r>
              <a:rPr lang="uk-UA" sz="4000" dirty="0" err="1">
                <a:solidFill>
                  <a:srgbClr val="C00000"/>
                </a:solidFill>
                <a:effectLst/>
              </a:rPr>
              <a:t>Homo</a:t>
            </a:r>
            <a:r>
              <a:rPr lang="uk-UA" sz="4000" dirty="0">
                <a:solidFill>
                  <a:srgbClr val="C00000"/>
                </a:solidFill>
                <a:effectLst/>
              </a:rPr>
              <a:t> </a:t>
            </a:r>
            <a:r>
              <a:rPr lang="uk-UA" sz="4000" dirty="0" err="1">
                <a:solidFill>
                  <a:srgbClr val="C00000"/>
                </a:solidFill>
                <a:effectLst/>
              </a:rPr>
              <a:t>sapiens</a:t>
            </a:r>
            <a:r>
              <a:rPr lang="uk-UA" sz="4000" dirty="0">
                <a:solidFill>
                  <a:schemeClr val="accent1">
                    <a:lumMod val="75000"/>
                  </a:schemeClr>
                </a:solidFill>
                <a:effectLst/>
              </a:rPr>
              <a:t>. Людина – це </a:t>
            </a:r>
            <a:r>
              <a:rPr lang="uk-UA" sz="4000" dirty="0">
                <a:solidFill>
                  <a:srgbClr val="C00000"/>
                </a:solidFill>
                <a:effectLst/>
              </a:rPr>
              <a:t>біосоціальна істота</a:t>
            </a:r>
            <a:r>
              <a:rPr lang="uk-UA" sz="4000" dirty="0">
                <a:solidFill>
                  <a:schemeClr val="accent1">
                    <a:lumMod val="75000"/>
                  </a:schemeClr>
                </a:solidFill>
                <a:effectLst/>
              </a:rPr>
              <a:t>. Тобто, природа її біологічна. Організм людини функціонує за усіма біологічними законами. А от сутність людини </a:t>
            </a:r>
            <a:r>
              <a:rPr lang="uk-UA" sz="4000" dirty="0">
                <a:solidFill>
                  <a:srgbClr val="C00000"/>
                </a:solidFill>
                <a:effectLst/>
              </a:rPr>
              <a:t>соціальна</a:t>
            </a:r>
            <a:r>
              <a:rPr lang="uk-UA" sz="4000" dirty="0">
                <a:solidFill>
                  <a:schemeClr val="accent1">
                    <a:lumMod val="75000"/>
                  </a:schemeClr>
                </a:solidFill>
                <a:effectLst/>
              </a:rPr>
              <a:t>. </a:t>
            </a:r>
            <a:endParaRPr lang="uk-UA" sz="4000" dirty="0">
              <a:solidFill>
                <a:schemeClr val="accent1">
                  <a:lumMod val="75000"/>
                </a:schemeClr>
              </a:solidFill>
            </a:endParaRPr>
          </a:p>
        </p:txBody>
      </p:sp>
    </p:spTree>
    <p:extLst>
      <p:ext uri="{BB962C8B-B14F-4D97-AF65-F5344CB8AC3E}">
        <p14:creationId xmlns:p14="http://schemas.microsoft.com/office/powerpoint/2010/main" val="1302753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404664"/>
            <a:ext cx="7838256" cy="5110504"/>
          </a:xfrm>
        </p:spPr>
        <p:txBody>
          <a:bodyPr/>
          <a:lstStyle/>
          <a:p>
            <a:pPr marL="0" indent="0" algn="l">
              <a:buNone/>
            </a:pPr>
            <a:r>
              <a:rPr lang="uk-UA" sz="3600" dirty="0">
                <a:solidFill>
                  <a:schemeClr val="accent1">
                    <a:lumMod val="75000"/>
                  </a:schemeClr>
                </a:solidFill>
                <a:effectLst/>
              </a:rPr>
              <a:t>Саме як людина, з усіма своїми </a:t>
            </a:r>
            <a:r>
              <a:rPr lang="uk-UA" sz="3600" dirty="0">
                <a:solidFill>
                  <a:srgbClr val="C00000"/>
                </a:solidFill>
                <a:effectLst/>
              </a:rPr>
              <a:t>видоспецифічними рисами</a:t>
            </a:r>
            <a:r>
              <a:rPr lang="uk-UA" sz="3600" dirty="0">
                <a:solidFill>
                  <a:schemeClr val="accent1">
                    <a:lumMod val="75000"/>
                  </a:schemeClr>
                </a:solidFill>
                <a:effectLst/>
              </a:rPr>
              <a:t>, вона може проявитися тільки у соціумі, у середовищі собі подібних. </a:t>
            </a:r>
            <a:endParaRPr lang="uk-UA" sz="3600" dirty="0"/>
          </a:p>
        </p:txBody>
      </p:sp>
      <p:pic>
        <p:nvPicPr>
          <p:cNvPr id="4098" name="Picture 2" descr="ÐÐ°ÑÑÐ¸Ð½ÐºÐ¸ Ð¿Ð¾ Ð·Ð°Ð¿ÑÐ¾ÑÑ ÐºÐ°ÑÑÐ¸Ð½ÐºÐ¸ ÑÐ°ÑÐ°ÐºÑÐµÑÐ¸Ð·ÑÑÑÐ¸Ðµ Ð»Ð¸ÑÐ½Ð¾Ñ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780928"/>
            <a:ext cx="554461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6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476672"/>
            <a:ext cx="5760639" cy="5038496"/>
          </a:xfrm>
        </p:spPr>
        <p:txBody>
          <a:bodyPr/>
          <a:lstStyle/>
          <a:p>
            <a:pPr marL="0" lvl="0" indent="0" algn="l">
              <a:buNone/>
            </a:pPr>
            <a:r>
              <a:rPr lang="uk-UA" sz="3200" dirty="0">
                <a:solidFill>
                  <a:srgbClr val="C00000"/>
                </a:solidFill>
                <a:effectLst/>
              </a:rPr>
              <a:t>До найважливіших видових рис людини</a:t>
            </a:r>
            <a:r>
              <a:rPr lang="uk-UA" sz="3200" dirty="0">
                <a:solidFill>
                  <a:schemeClr val="accent1">
                    <a:lumMod val="75000"/>
                  </a:schemeClr>
                </a:solidFill>
                <a:effectLst/>
              </a:rPr>
              <a:t> належать</a:t>
            </a:r>
            <a:r>
              <a:rPr lang="uk-UA" sz="3200" dirty="0" smtClean="0">
                <a:solidFill>
                  <a:schemeClr val="accent1">
                    <a:lumMod val="75000"/>
                  </a:schemeClr>
                </a:solidFill>
                <a:effectLst/>
              </a:rPr>
              <a:t>:</a:t>
            </a:r>
            <a:br>
              <a:rPr lang="uk-UA" sz="3200" dirty="0" smtClean="0">
                <a:solidFill>
                  <a:schemeClr val="accent1">
                    <a:lumMod val="75000"/>
                  </a:schemeClr>
                </a:solidFill>
                <a:effectLst/>
              </a:rPr>
            </a:br>
            <a:r>
              <a:rPr lang="uk-UA" sz="3200" dirty="0" smtClean="0">
                <a:solidFill>
                  <a:schemeClr val="accent1">
                    <a:lumMod val="75000"/>
                  </a:schemeClr>
                </a:solidFill>
                <a:effectLst/>
              </a:rPr>
              <a:t>1) прямоходіння</a:t>
            </a:r>
            <a:r>
              <a:rPr lang="uk-UA" sz="3200" dirty="0">
                <a:solidFill>
                  <a:schemeClr val="accent1">
                    <a:lumMod val="75000"/>
                  </a:schemeClr>
                </a:solidFill>
                <a:effectLst/>
              </a:rPr>
              <a:t>, </a:t>
            </a:r>
            <a:br>
              <a:rPr lang="uk-UA" sz="3200" dirty="0">
                <a:solidFill>
                  <a:schemeClr val="accent1">
                    <a:lumMod val="75000"/>
                  </a:schemeClr>
                </a:solidFill>
                <a:effectLst/>
              </a:rPr>
            </a:br>
            <a:r>
              <a:rPr lang="uk-UA" sz="3200" dirty="0" smtClean="0">
                <a:solidFill>
                  <a:schemeClr val="accent1">
                    <a:lumMod val="75000"/>
                  </a:schemeClr>
                </a:solidFill>
                <a:effectLst/>
              </a:rPr>
              <a:t>2) наявність </a:t>
            </a:r>
            <a:r>
              <a:rPr lang="uk-UA" sz="3200" dirty="0">
                <a:solidFill>
                  <a:schemeClr val="accent1">
                    <a:lumMod val="75000"/>
                  </a:schemeClr>
                </a:solidFill>
                <a:effectLst/>
              </a:rPr>
              <a:t>вищої форми відображення – психіки, свідомості,  </a:t>
            </a:r>
            <a:br>
              <a:rPr lang="uk-UA" sz="3200" dirty="0">
                <a:solidFill>
                  <a:schemeClr val="accent1">
                    <a:lumMod val="75000"/>
                  </a:schemeClr>
                </a:solidFill>
                <a:effectLst/>
              </a:rPr>
            </a:br>
            <a:r>
              <a:rPr lang="uk-UA" sz="3200" dirty="0" smtClean="0">
                <a:solidFill>
                  <a:schemeClr val="accent1">
                    <a:lumMod val="75000"/>
                  </a:schemeClr>
                </a:solidFill>
                <a:effectLst/>
              </a:rPr>
              <a:t>3) мислення</a:t>
            </a:r>
            <a:r>
              <a:rPr lang="uk-UA" sz="3200" dirty="0">
                <a:solidFill>
                  <a:schemeClr val="accent1">
                    <a:lumMod val="75000"/>
                  </a:schemeClr>
                </a:solidFill>
                <a:effectLst/>
              </a:rPr>
              <a:t>, </a:t>
            </a:r>
            <a:br>
              <a:rPr lang="uk-UA" sz="3200" dirty="0">
                <a:solidFill>
                  <a:schemeClr val="accent1">
                    <a:lumMod val="75000"/>
                  </a:schemeClr>
                </a:solidFill>
                <a:effectLst/>
              </a:rPr>
            </a:br>
            <a:r>
              <a:rPr lang="uk-UA" sz="3200" dirty="0" smtClean="0">
                <a:solidFill>
                  <a:schemeClr val="accent1">
                    <a:lumMod val="75000"/>
                  </a:schemeClr>
                </a:solidFill>
                <a:effectLst/>
              </a:rPr>
              <a:t>4) мова</a:t>
            </a:r>
            <a:r>
              <a:rPr lang="uk-UA" sz="3200" dirty="0">
                <a:solidFill>
                  <a:schemeClr val="accent1">
                    <a:lumMod val="75000"/>
                  </a:schemeClr>
                </a:solidFill>
                <a:effectLst/>
              </a:rPr>
              <a:t>, </a:t>
            </a:r>
            <a:br>
              <a:rPr lang="uk-UA" sz="3200" dirty="0">
                <a:solidFill>
                  <a:schemeClr val="accent1">
                    <a:lumMod val="75000"/>
                  </a:schemeClr>
                </a:solidFill>
                <a:effectLst/>
              </a:rPr>
            </a:br>
            <a:r>
              <a:rPr lang="uk-UA" sz="3200" dirty="0" smtClean="0">
                <a:solidFill>
                  <a:schemeClr val="accent1">
                    <a:lumMod val="75000"/>
                  </a:schemeClr>
                </a:solidFill>
                <a:effectLst/>
              </a:rPr>
              <a:t>5) здатність </a:t>
            </a:r>
            <a:r>
              <a:rPr lang="uk-UA" sz="3200" dirty="0">
                <a:solidFill>
                  <a:schemeClr val="accent1">
                    <a:lumMod val="75000"/>
                  </a:schemeClr>
                </a:solidFill>
                <a:effectLst/>
              </a:rPr>
              <a:t>до праці,</a:t>
            </a:r>
            <a:br>
              <a:rPr lang="uk-UA" sz="3200" dirty="0">
                <a:solidFill>
                  <a:schemeClr val="accent1">
                    <a:lumMod val="75000"/>
                  </a:schemeClr>
                </a:solidFill>
                <a:effectLst/>
              </a:rPr>
            </a:br>
            <a:r>
              <a:rPr lang="uk-UA" sz="3200" dirty="0" smtClean="0">
                <a:solidFill>
                  <a:schemeClr val="accent1">
                    <a:lumMod val="75000"/>
                  </a:schemeClr>
                </a:solidFill>
                <a:effectLst/>
              </a:rPr>
              <a:t>6) створення </a:t>
            </a:r>
            <a:r>
              <a:rPr lang="uk-UA" sz="3200" dirty="0">
                <a:solidFill>
                  <a:schemeClr val="accent1">
                    <a:lumMod val="75000"/>
                  </a:schemeClr>
                </a:solidFill>
                <a:effectLst/>
              </a:rPr>
              <a:t>і виконання соціальних норм.</a:t>
            </a:r>
            <a:br>
              <a:rPr lang="uk-UA" sz="3200" dirty="0">
                <a:solidFill>
                  <a:schemeClr val="accent1">
                    <a:lumMod val="75000"/>
                  </a:schemeClr>
                </a:solidFill>
                <a:effectLst/>
              </a:rPr>
            </a:br>
            <a:r>
              <a:rPr lang="uk-UA" sz="3200" dirty="0" smtClean="0">
                <a:solidFill>
                  <a:schemeClr val="accent1">
                    <a:lumMod val="75000"/>
                  </a:schemeClr>
                </a:solidFill>
                <a:effectLst/>
              </a:rPr>
              <a:t> </a:t>
            </a:r>
            <a:r>
              <a:rPr lang="uk-UA" sz="4800" dirty="0">
                <a:solidFill>
                  <a:schemeClr val="accent1">
                    <a:lumMod val="75000"/>
                  </a:schemeClr>
                </a:solidFill>
                <a:effectLst/>
              </a:rPr>
              <a:t/>
            </a:r>
            <a:br>
              <a:rPr lang="uk-UA" sz="4800" dirty="0">
                <a:solidFill>
                  <a:schemeClr val="accent1">
                    <a:lumMod val="75000"/>
                  </a:schemeClr>
                </a:solidFill>
                <a:effectLst/>
              </a:rPr>
            </a:br>
            <a:endParaRPr lang="uk-UA"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797" y="44624"/>
            <a:ext cx="302433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591544"/>
            <a:ext cx="220264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268" y="4390256"/>
            <a:ext cx="3096345" cy="235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2591544"/>
            <a:ext cx="216024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86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80919" cy="6192688"/>
          </a:xfrm>
        </p:spPr>
        <p:txBody>
          <a:bodyPr/>
          <a:lstStyle/>
          <a:p>
            <a:pPr marL="0" indent="0" algn="l">
              <a:buNone/>
            </a:pPr>
            <a:r>
              <a:rPr lang="uk-UA" sz="3200" dirty="0">
                <a:solidFill>
                  <a:srgbClr val="C00000"/>
                </a:solidFill>
                <a:effectLst/>
              </a:rPr>
              <a:t>Індивід</a:t>
            </a:r>
            <a:r>
              <a:rPr lang="uk-UA" sz="3200" dirty="0">
                <a:solidFill>
                  <a:schemeClr val="accent1">
                    <a:lumMod val="75000"/>
                  </a:schemeClr>
                </a:solidFill>
                <a:effectLst/>
              </a:rPr>
              <a:t> – це одиничний представник роду людського. Як представник роду, він має усі родові ознаки. Крім того, індивід має </a:t>
            </a:r>
            <a:r>
              <a:rPr lang="uk-UA" sz="3200" dirty="0">
                <a:solidFill>
                  <a:srgbClr val="C00000"/>
                </a:solidFill>
                <a:effectLst/>
              </a:rPr>
              <a:t>індивідні ознаки</a:t>
            </a:r>
            <a:r>
              <a:rPr lang="uk-UA" sz="3200" dirty="0">
                <a:solidFill>
                  <a:schemeClr val="accent1">
                    <a:lumMod val="75000"/>
                  </a:schemeClr>
                </a:solidFill>
                <a:effectLst/>
              </a:rPr>
              <a:t>, зумовлені </a:t>
            </a:r>
            <a:r>
              <a:rPr lang="uk-UA" sz="3200" dirty="0" smtClean="0">
                <a:solidFill>
                  <a:schemeClr val="accent1">
                    <a:lumMod val="75000"/>
                  </a:schemeClr>
                </a:solidFill>
                <a:effectLst/>
              </a:rPr>
              <a:t>1)конституційними </a:t>
            </a:r>
            <a:r>
              <a:rPr lang="uk-UA" sz="3200" dirty="0">
                <a:solidFill>
                  <a:schemeClr val="accent1">
                    <a:lumMod val="75000"/>
                  </a:schemeClr>
                </a:solidFill>
                <a:effectLst/>
              </a:rPr>
              <a:t>особливостями тіла</a:t>
            </a:r>
            <a:r>
              <a:rPr lang="uk-UA" sz="3200" dirty="0" smtClean="0">
                <a:solidFill>
                  <a:schemeClr val="accent1">
                    <a:lumMod val="75000"/>
                  </a:schemeClr>
                </a:solidFill>
                <a:effectLst/>
              </a:rPr>
              <a:t>,</a:t>
            </a:r>
            <a:br>
              <a:rPr lang="uk-UA" sz="3200" dirty="0" smtClean="0">
                <a:solidFill>
                  <a:schemeClr val="accent1">
                    <a:lumMod val="75000"/>
                  </a:schemeClr>
                </a:solidFill>
                <a:effectLst/>
              </a:rPr>
            </a:br>
            <a:r>
              <a:rPr lang="uk-UA" sz="3200" dirty="0" smtClean="0">
                <a:solidFill>
                  <a:schemeClr val="accent1">
                    <a:lumMod val="75000"/>
                  </a:schemeClr>
                </a:solidFill>
                <a:effectLst/>
              </a:rPr>
              <a:t>2) </a:t>
            </a:r>
            <a:r>
              <a:rPr lang="uk-UA" sz="3200" dirty="0">
                <a:solidFill>
                  <a:schemeClr val="accent1">
                    <a:lumMod val="75000"/>
                  </a:schemeClr>
                </a:solidFill>
                <a:effectLst/>
              </a:rPr>
              <a:t>індивідуальними особливостями структури мозку, </a:t>
            </a:r>
            <a:r>
              <a:rPr lang="uk-UA" sz="3200" dirty="0" smtClean="0">
                <a:solidFill>
                  <a:schemeClr val="accent1">
                    <a:lumMod val="75000"/>
                  </a:schemeClr>
                </a:solidFill>
                <a:effectLst/>
              </a:rPr>
              <a:t/>
            </a:r>
            <a:br>
              <a:rPr lang="uk-UA" sz="3200" dirty="0" smtClean="0">
                <a:solidFill>
                  <a:schemeClr val="accent1">
                    <a:lumMod val="75000"/>
                  </a:schemeClr>
                </a:solidFill>
                <a:effectLst/>
              </a:rPr>
            </a:br>
            <a:r>
              <a:rPr lang="uk-UA" sz="3200" dirty="0" smtClean="0">
                <a:solidFill>
                  <a:schemeClr val="accent1">
                    <a:lumMod val="75000"/>
                  </a:schemeClr>
                </a:solidFill>
                <a:effectLst/>
              </a:rPr>
              <a:t>3) індивідуальними особливостями формування психіки</a:t>
            </a:r>
            <a:r>
              <a:rPr lang="uk-UA" sz="3200" dirty="0">
                <a:solidFill>
                  <a:schemeClr val="accent1">
                    <a:lumMod val="75000"/>
                  </a:schemeClr>
                </a:solidFill>
                <a:effectLst/>
              </a:rPr>
              <a:t>, </a:t>
            </a:r>
            <a:r>
              <a:rPr lang="uk-UA" sz="3200" dirty="0" smtClean="0">
                <a:solidFill>
                  <a:schemeClr val="accent1">
                    <a:lumMod val="75000"/>
                  </a:schemeClr>
                </a:solidFill>
                <a:effectLst/>
              </a:rPr>
              <a:t/>
            </a:r>
            <a:br>
              <a:rPr lang="uk-UA" sz="3200" dirty="0" smtClean="0">
                <a:solidFill>
                  <a:schemeClr val="accent1">
                    <a:lumMod val="75000"/>
                  </a:schemeClr>
                </a:solidFill>
                <a:effectLst/>
              </a:rPr>
            </a:br>
            <a:r>
              <a:rPr lang="uk-UA" sz="3200" dirty="0" smtClean="0">
                <a:solidFill>
                  <a:schemeClr val="accent1">
                    <a:lumMod val="75000"/>
                  </a:schemeClr>
                </a:solidFill>
                <a:effectLst/>
              </a:rPr>
              <a:t>4) природними </a:t>
            </a:r>
            <a:r>
              <a:rPr lang="uk-UA" sz="3200" dirty="0">
                <a:solidFill>
                  <a:schemeClr val="accent1">
                    <a:lumMod val="75000"/>
                  </a:schemeClr>
                </a:solidFill>
                <a:effectLst/>
              </a:rPr>
              <a:t>задатками.</a:t>
            </a:r>
            <a:br>
              <a:rPr lang="uk-UA" sz="3200" dirty="0">
                <a:solidFill>
                  <a:schemeClr val="accent1">
                    <a:lumMod val="75000"/>
                  </a:schemeClr>
                </a:solidFill>
                <a:effectLst/>
              </a:rPr>
            </a:br>
            <a:endParaRPr lang="uk-UA" sz="3200" dirty="0">
              <a:solidFill>
                <a:schemeClr val="accent1">
                  <a:lumMod val="75000"/>
                </a:schemeClr>
              </a:solidFill>
            </a:endParaRPr>
          </a:p>
        </p:txBody>
      </p:sp>
    </p:spTree>
    <p:extLst>
      <p:ext uri="{BB962C8B-B14F-4D97-AF65-F5344CB8AC3E}">
        <p14:creationId xmlns:p14="http://schemas.microsoft.com/office/powerpoint/2010/main" val="138015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496943" cy="6120680"/>
          </a:xfrm>
        </p:spPr>
        <p:txBody>
          <a:bodyPr/>
          <a:lstStyle/>
          <a:p>
            <a:pPr marL="0" indent="0" algn="l">
              <a:buNone/>
            </a:pPr>
            <a:r>
              <a:rPr lang="uk-UA" sz="2800" dirty="0" smtClean="0">
                <a:solidFill>
                  <a:schemeClr val="accent1">
                    <a:lumMod val="75000"/>
                  </a:schemeClr>
                </a:solidFill>
                <a:effectLst/>
              </a:rPr>
              <a:t>Поняття </a:t>
            </a:r>
            <a:r>
              <a:rPr lang="uk-UA" sz="2800" dirty="0">
                <a:solidFill>
                  <a:schemeClr val="accent1">
                    <a:lumMod val="75000"/>
                  </a:schemeClr>
                </a:solidFill>
                <a:effectLst/>
              </a:rPr>
              <a:t>«особистість» має найбільшу кількість визначень. Так, наприклад, американський психолог </a:t>
            </a:r>
            <a:r>
              <a:rPr lang="uk-UA" sz="2800" dirty="0">
                <a:solidFill>
                  <a:srgbClr val="C00000"/>
                </a:solidFill>
                <a:effectLst/>
              </a:rPr>
              <a:t>Гордон </a:t>
            </a:r>
            <a:r>
              <a:rPr lang="uk-UA" sz="2800" dirty="0" err="1">
                <a:solidFill>
                  <a:srgbClr val="C00000"/>
                </a:solidFill>
                <a:effectLst/>
              </a:rPr>
              <a:t>Олпорт</a:t>
            </a:r>
            <a:r>
              <a:rPr lang="uk-UA" sz="2800" dirty="0">
                <a:solidFill>
                  <a:srgbClr val="C00000"/>
                </a:solidFill>
                <a:effectLst/>
              </a:rPr>
              <a:t> </a:t>
            </a:r>
            <a:r>
              <a:rPr lang="uk-UA" sz="2800" dirty="0">
                <a:solidFill>
                  <a:schemeClr val="accent1">
                    <a:lumMod val="75000"/>
                  </a:schemeClr>
                </a:solidFill>
                <a:effectLst/>
              </a:rPr>
              <a:t>стверджує, </a:t>
            </a:r>
            <a:r>
              <a:rPr lang="uk-UA" sz="2800" dirty="0" smtClean="0">
                <a:solidFill>
                  <a:schemeClr val="accent1">
                    <a:lumMod val="75000"/>
                  </a:schemeClr>
                </a:solidFill>
                <a:effectLst/>
              </a:rPr>
              <a:t>що </a:t>
            </a:r>
            <a:r>
              <a:rPr lang="uk-UA" sz="2800" dirty="0">
                <a:solidFill>
                  <a:schemeClr val="accent1">
                    <a:lumMod val="75000"/>
                  </a:schemeClr>
                </a:solidFill>
                <a:effectLst/>
              </a:rPr>
              <a:t>їх більше 50-ти</a:t>
            </a:r>
            <a:r>
              <a:rPr lang="uk-UA" sz="2800" dirty="0" smtClean="0">
                <a:solidFill>
                  <a:schemeClr val="accent1">
                    <a:lumMod val="75000"/>
                  </a:schemeClr>
                </a:solidFill>
                <a:effectLst/>
              </a:rPr>
              <a:t>.</a:t>
            </a:r>
            <a:br>
              <a:rPr lang="uk-UA" sz="2800" dirty="0" smtClean="0">
                <a:solidFill>
                  <a:schemeClr val="accent1">
                    <a:lumMod val="75000"/>
                  </a:schemeClr>
                </a:solidFill>
                <a:effectLst/>
              </a:rPr>
            </a:br>
            <a:r>
              <a:rPr lang="uk-UA" sz="2800" i="1" dirty="0">
                <a:solidFill>
                  <a:schemeClr val="accent1">
                    <a:lumMod val="75000"/>
                  </a:schemeClr>
                </a:solidFill>
                <a:effectLst/>
              </a:rPr>
              <a:t>По-перше</a:t>
            </a:r>
            <a:r>
              <a:rPr lang="uk-UA" sz="2800" dirty="0">
                <a:solidFill>
                  <a:schemeClr val="accent1">
                    <a:lumMod val="75000"/>
                  </a:schemeClr>
                </a:solidFill>
                <a:effectLst/>
              </a:rPr>
              <a:t>, термін «</a:t>
            </a:r>
            <a:r>
              <a:rPr lang="uk-UA" sz="2800" dirty="0">
                <a:solidFill>
                  <a:srgbClr val="C00000"/>
                </a:solidFill>
                <a:effectLst/>
              </a:rPr>
              <a:t>особистість</a:t>
            </a:r>
            <a:r>
              <a:rPr lang="uk-UA" sz="2800" dirty="0">
                <a:solidFill>
                  <a:schemeClr val="accent1">
                    <a:lumMod val="75000"/>
                  </a:schemeClr>
                </a:solidFill>
                <a:effectLst/>
              </a:rPr>
              <a:t>» характеризує «надприродну», </a:t>
            </a:r>
            <a:r>
              <a:rPr lang="uk-UA" sz="2800" dirty="0">
                <a:solidFill>
                  <a:srgbClr val="C00000"/>
                </a:solidFill>
                <a:effectLst/>
              </a:rPr>
              <a:t>соціальну </a:t>
            </a:r>
            <a:r>
              <a:rPr lang="uk-UA" sz="2800" dirty="0">
                <a:solidFill>
                  <a:schemeClr val="accent1">
                    <a:lumMod val="75000"/>
                  </a:schemeClr>
                </a:solidFill>
                <a:effectLst/>
              </a:rPr>
              <a:t>властивість людини.  </a:t>
            </a:r>
            <a:br>
              <a:rPr lang="uk-UA" sz="2800" dirty="0">
                <a:solidFill>
                  <a:schemeClr val="accent1">
                    <a:lumMod val="75000"/>
                  </a:schemeClr>
                </a:solidFill>
                <a:effectLst/>
              </a:rPr>
            </a:br>
            <a:r>
              <a:rPr lang="uk-UA" sz="2800" i="1" dirty="0">
                <a:solidFill>
                  <a:schemeClr val="accent1">
                    <a:lumMod val="75000"/>
                  </a:schemeClr>
                </a:solidFill>
                <a:effectLst/>
              </a:rPr>
              <a:t>По-друге</a:t>
            </a:r>
            <a:r>
              <a:rPr lang="uk-UA" sz="2800" dirty="0">
                <a:solidFill>
                  <a:schemeClr val="accent1">
                    <a:lumMod val="75000"/>
                  </a:schemeClr>
                </a:solidFill>
                <a:effectLst/>
              </a:rPr>
              <a:t>, цим терміном визначається </a:t>
            </a:r>
            <a:r>
              <a:rPr lang="uk-UA" sz="2800" dirty="0">
                <a:solidFill>
                  <a:srgbClr val="C00000"/>
                </a:solidFill>
                <a:effectLst/>
              </a:rPr>
              <a:t>конкретний індивід </a:t>
            </a:r>
            <a:r>
              <a:rPr lang="uk-UA" sz="2800" dirty="0">
                <a:solidFill>
                  <a:schemeClr val="accent1">
                    <a:lumMod val="75000"/>
                  </a:schemeClr>
                </a:solidFill>
                <a:effectLst/>
              </a:rPr>
              <a:t>як суб'єкт діяльності.</a:t>
            </a:r>
            <a:br>
              <a:rPr lang="uk-UA" sz="2800" dirty="0">
                <a:solidFill>
                  <a:schemeClr val="accent1">
                    <a:lumMod val="75000"/>
                  </a:schemeClr>
                </a:solidFill>
                <a:effectLst/>
              </a:rPr>
            </a:br>
            <a:r>
              <a:rPr lang="uk-UA" sz="2800" i="1" dirty="0">
                <a:solidFill>
                  <a:schemeClr val="accent1">
                    <a:lumMod val="75000"/>
                  </a:schemeClr>
                </a:solidFill>
                <a:effectLst/>
              </a:rPr>
              <a:t>По-третє</a:t>
            </a:r>
            <a:r>
              <a:rPr lang="uk-UA" sz="2800" dirty="0">
                <a:solidFill>
                  <a:schemeClr val="accent1">
                    <a:lumMod val="75000"/>
                  </a:schemeClr>
                </a:solidFill>
                <a:effectLst/>
              </a:rPr>
              <a:t>,  під особистістю розуміється </a:t>
            </a:r>
            <a:r>
              <a:rPr lang="uk-UA" sz="2800" dirty="0" smtClean="0">
                <a:solidFill>
                  <a:srgbClr val="C00000"/>
                </a:solidFill>
                <a:effectLst/>
              </a:rPr>
              <a:t>соціальна </a:t>
            </a:r>
            <a:r>
              <a:rPr lang="uk-UA" sz="2800" dirty="0">
                <a:solidFill>
                  <a:srgbClr val="C00000"/>
                </a:solidFill>
                <a:effectLst/>
              </a:rPr>
              <a:t>властивість </a:t>
            </a:r>
            <a:r>
              <a:rPr lang="uk-UA" sz="2800" dirty="0">
                <a:solidFill>
                  <a:schemeClr val="accent1">
                    <a:lumMod val="75000"/>
                  </a:schemeClr>
                </a:solidFill>
                <a:effectLst/>
              </a:rPr>
              <a:t>індивіда як </a:t>
            </a:r>
            <a:r>
              <a:rPr lang="uk-UA" sz="2800" dirty="0">
                <a:solidFill>
                  <a:srgbClr val="C00000"/>
                </a:solidFill>
                <a:effectLst/>
              </a:rPr>
              <a:t>сукупність соціальних рис</a:t>
            </a:r>
            <a:r>
              <a:rPr lang="uk-UA" sz="2800" dirty="0">
                <a:solidFill>
                  <a:schemeClr val="accent1">
                    <a:lumMod val="75000"/>
                  </a:schemeClr>
                </a:solidFill>
                <a:effectLst/>
              </a:rPr>
              <a:t>, характеристик, які </a:t>
            </a:r>
            <a:r>
              <a:rPr lang="uk-UA" sz="2800" dirty="0">
                <a:solidFill>
                  <a:srgbClr val="C00000"/>
                </a:solidFill>
                <a:effectLst/>
              </a:rPr>
              <a:t>інтегрувалися в процесі суспільної взаємодії</a:t>
            </a:r>
            <a:r>
              <a:rPr lang="uk-UA" sz="2800" dirty="0">
                <a:solidFill>
                  <a:schemeClr val="accent1">
                    <a:lumMod val="75000"/>
                  </a:schemeClr>
                </a:solidFill>
                <a:effectLst/>
              </a:rPr>
              <a:t>.</a:t>
            </a:r>
            <a:r>
              <a:rPr lang="uk-UA" sz="3200" dirty="0">
                <a:solidFill>
                  <a:schemeClr val="accent1">
                    <a:lumMod val="75000"/>
                  </a:schemeClr>
                </a:solidFill>
                <a:effectLst/>
              </a:rPr>
              <a:t/>
            </a:r>
            <a:br>
              <a:rPr lang="uk-UA" sz="3200" dirty="0">
                <a:solidFill>
                  <a:schemeClr val="accent1">
                    <a:lumMod val="75000"/>
                  </a:schemeClr>
                </a:solidFill>
                <a:effectLst/>
              </a:rPr>
            </a:br>
            <a:endParaRPr lang="uk-UA" sz="3200" dirty="0">
              <a:solidFill>
                <a:schemeClr val="accent1">
                  <a:lumMod val="75000"/>
                </a:schemeClr>
              </a:solidFill>
            </a:endParaRPr>
          </a:p>
        </p:txBody>
      </p:sp>
    </p:spTree>
    <p:extLst>
      <p:ext uri="{BB962C8B-B14F-4D97-AF65-F5344CB8AC3E}">
        <p14:creationId xmlns:p14="http://schemas.microsoft.com/office/powerpoint/2010/main" val="38870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352927" cy="6264696"/>
          </a:xfrm>
        </p:spPr>
        <p:txBody>
          <a:bodyPr/>
          <a:lstStyle/>
          <a:p>
            <a:pPr marL="0" indent="0" algn="l">
              <a:buNone/>
            </a:pPr>
            <a:endParaRPr lang="uk-U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56895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30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352927" cy="6192688"/>
          </a:xfrm>
        </p:spPr>
        <p:txBody>
          <a:bodyPr/>
          <a:lstStyle/>
          <a:p>
            <a:pPr marL="0" indent="0" algn="l">
              <a:buNone/>
            </a:pPr>
            <a:r>
              <a:rPr lang="uk-UA" sz="3300" dirty="0" smtClean="0">
                <a:solidFill>
                  <a:srgbClr val="C00000"/>
                </a:solidFill>
                <a:effectLst/>
              </a:rPr>
              <a:t>      Особистість</a:t>
            </a:r>
            <a:r>
              <a:rPr lang="uk-UA" sz="3300" dirty="0" smtClean="0">
                <a:solidFill>
                  <a:schemeClr val="accent1">
                    <a:lumMod val="75000"/>
                  </a:schemeClr>
                </a:solidFill>
                <a:effectLst/>
              </a:rPr>
              <a:t> </a:t>
            </a:r>
            <a:r>
              <a:rPr lang="uk-UA" sz="3300" dirty="0">
                <a:solidFill>
                  <a:schemeClr val="accent1">
                    <a:lumMod val="75000"/>
                  </a:schemeClr>
                </a:solidFill>
                <a:effectLst/>
              </a:rPr>
              <a:t>— інтегральна (цілісна) сукупність </a:t>
            </a:r>
            <a:r>
              <a:rPr lang="uk-UA" sz="3300" i="1" dirty="0">
                <a:solidFill>
                  <a:srgbClr val="C00000"/>
                </a:solidFill>
                <a:effectLst/>
              </a:rPr>
              <a:t>соціальних властивостей</a:t>
            </a:r>
            <a:r>
              <a:rPr lang="uk-UA" sz="3300" dirty="0">
                <a:solidFill>
                  <a:srgbClr val="C00000"/>
                </a:solidFill>
                <a:effectLst/>
              </a:rPr>
              <a:t> </a:t>
            </a:r>
            <a:r>
              <a:rPr lang="uk-UA" sz="3300" dirty="0">
                <a:solidFill>
                  <a:schemeClr val="accent1">
                    <a:lumMod val="75000"/>
                  </a:schemeClr>
                </a:solidFill>
                <a:effectLst/>
              </a:rPr>
              <a:t>людини, що </a:t>
            </a:r>
            <a:r>
              <a:rPr lang="uk-UA" sz="3300" dirty="0">
                <a:solidFill>
                  <a:srgbClr val="C00000"/>
                </a:solidFill>
                <a:effectLst/>
              </a:rPr>
              <a:t>формується</a:t>
            </a:r>
            <a:r>
              <a:rPr lang="uk-UA" sz="3300" dirty="0">
                <a:solidFill>
                  <a:schemeClr val="accent1">
                    <a:lumMod val="75000"/>
                  </a:schemeClr>
                </a:solidFill>
                <a:effectLst/>
              </a:rPr>
              <a:t> та </a:t>
            </a:r>
            <a:r>
              <a:rPr lang="uk-UA" sz="3300" dirty="0">
                <a:solidFill>
                  <a:srgbClr val="C00000"/>
                </a:solidFill>
                <a:effectLst/>
              </a:rPr>
              <a:t>видозмінюється</a:t>
            </a:r>
            <a:r>
              <a:rPr lang="uk-UA" sz="3300" dirty="0">
                <a:solidFill>
                  <a:schemeClr val="accent1">
                    <a:lumMod val="75000"/>
                  </a:schemeClr>
                </a:solidFill>
                <a:effectLst/>
              </a:rPr>
              <a:t> протягом усього життя у результаті складної </a:t>
            </a:r>
            <a:r>
              <a:rPr lang="uk-UA" sz="3300" dirty="0">
                <a:solidFill>
                  <a:srgbClr val="C00000"/>
                </a:solidFill>
                <a:effectLst/>
              </a:rPr>
              <a:t>взаємодії внутрішніх та зовнішніх чинників </a:t>
            </a:r>
            <a:r>
              <a:rPr lang="uk-UA" sz="3300" dirty="0">
                <a:solidFill>
                  <a:schemeClr val="accent1">
                    <a:lumMod val="75000"/>
                  </a:schemeClr>
                </a:solidFill>
                <a:effectLst/>
              </a:rPr>
              <a:t>її розвитку, </a:t>
            </a:r>
            <a:r>
              <a:rPr lang="uk-UA" sz="3300" dirty="0">
                <a:solidFill>
                  <a:srgbClr val="C00000"/>
                </a:solidFill>
                <a:effectLst/>
              </a:rPr>
              <a:t>активної взаємодії із соціальним середовищем</a:t>
            </a:r>
            <a:r>
              <a:rPr lang="uk-UA" sz="3300" dirty="0">
                <a:solidFill>
                  <a:schemeClr val="accent1">
                    <a:lumMod val="75000"/>
                  </a:schemeClr>
                </a:solidFill>
                <a:effectLst/>
              </a:rPr>
              <a:t>. Соціальні властивості особистості проявляються у її </a:t>
            </a:r>
            <a:r>
              <a:rPr lang="uk-UA" sz="3300" dirty="0">
                <a:solidFill>
                  <a:srgbClr val="C00000"/>
                </a:solidFill>
                <a:effectLst/>
              </a:rPr>
              <a:t>поведінці, спілкуванні, діяльності</a:t>
            </a:r>
            <a:r>
              <a:rPr lang="uk-UA" sz="3300" dirty="0">
                <a:solidFill>
                  <a:schemeClr val="accent1">
                    <a:lumMod val="75000"/>
                  </a:schemeClr>
                </a:solidFill>
                <a:effectLst/>
              </a:rPr>
              <a:t>.</a:t>
            </a:r>
          </a:p>
        </p:txBody>
      </p:sp>
    </p:spTree>
    <p:extLst>
      <p:ext uri="{BB962C8B-B14F-4D97-AF65-F5344CB8AC3E}">
        <p14:creationId xmlns:p14="http://schemas.microsoft.com/office/powerpoint/2010/main" val="4023551910"/>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144</TotalTime>
  <Words>466</Words>
  <Application>Microsoft Office PowerPoint</Application>
  <PresentationFormat>Экран (4:3)</PresentationFormat>
  <Paragraphs>30</Paragraphs>
  <Slides>18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18</vt:i4>
      </vt:variant>
    </vt:vector>
  </HeadingPairs>
  <TitlesOfParts>
    <vt:vector size="21" baseType="lpstr">
      <vt:lpstr>Georgia</vt:lpstr>
      <vt:lpstr>Trebuchet MS</vt:lpstr>
      <vt:lpstr>Воздушный поток</vt:lpstr>
      <vt:lpstr>Особистість як об'єкт наукового аналізу </vt:lpstr>
      <vt:lpstr>Головним об’єктом пізнання даного курсу виступає людська особистість</vt:lpstr>
      <vt:lpstr>Людина – це родове поняття, яке означає, що певна істота належить до роду людського Homo sapiens. Людина – це біосоціальна істота. Тобто, природа її біологічна. Організм людини функціонує за усіма біологічними законами. А от сутність людини соціальна. </vt:lpstr>
      <vt:lpstr>Саме як людина, з усіма своїми видоспецифічними рисами, вона може проявитися тільки у соціумі, у середовищі собі подібних. </vt:lpstr>
      <vt:lpstr>До найважливіших видових рис людини належать: 1) прямоходіння,  2) наявність вищої форми відображення – психіки, свідомості,   3) мислення,  4) мова,  5) здатність до праці, 6) створення і виконання соціальних норм.   </vt:lpstr>
      <vt:lpstr>Індивід – це одиничний представник роду людського. Як представник роду, він має усі родові ознаки. Крім того, індивід має індивідні ознаки, зумовлені 1)конституційними особливостями тіла, 2) індивідуальними особливостями структури мозку,  3) індивідуальними особливостями формування психіки,  4) природними задатками. </vt:lpstr>
      <vt:lpstr>Поняття «особистість» має найбільшу кількість визначень. Так, наприклад, американський психолог Гордон Олпорт стверджує, що їх більше 50-ти. По-перше, термін «особистість» характеризує «надприродну», соціальну властивість людини.   По-друге, цим терміном визначається конкретний індивід як суб'єкт діяльності. По-третє,  під особистістю розуміється соціальна властивість індивіда як сукупність соціальних рис, характеристик, які інтегрувалися в процесі суспільної взаємодії. </vt:lpstr>
      <vt:lpstr>Презентация PowerPoint</vt:lpstr>
      <vt:lpstr>      Особистість — інтегральна (цілісна) сукупність соціальних властивостей людини, що формується та видозмінюється протягом усього життя у результаті складної взаємодії внутрішніх та зовнішніх чинників її розвитку, активної взаємодії із соціальним середовищем. Соціальні властивості особистості проявляються у її поведінці, спілкуванні, діяльності.</vt:lpstr>
      <vt:lpstr>Індивідуальність – це людська особистість у прояві індивідуальної своєрідності, неповторності, самості.  І.І. Резьвицький у своїй праці «Личность. Индивидуальность. Общество» писав: «если личность – это вершина развития человека, то индивидуальность – это глубина проявления человеческой личности». </vt:lpstr>
      <vt:lpstr>Поняття «особистість» в системі соціогуманітарного знання: філософський, психологічний, соціологічний підходи. </vt:lpstr>
      <vt:lpstr>       У античній філософії, де людина мислилась як частина Космосу, як мікрокосм. Античний філософ Платон, який у людській душі, що тотожна соціуму, виокремлював три начала – розумне, афективне, жадаюче.   Аристотель розглядав людину як політичну істоту.         У середньовічній філософії особистість розумілась як творіння Боже і наголошувалось на її божественній сутності (Августин  Блаженний, Фома Аквінський)</vt:lpstr>
      <vt:lpstr>Таким чином, філософські визначення особистості перетинають кілька змістових ліній, які використовуються для розуміння особистості як істоти:   1) природної;  2) мислячої (духовної);  3) діяльної;  4) предметної і, нарешті,  5) соціальної (суспільної).  </vt:lpstr>
      <vt:lpstr>ПСИХОЛОГІЧНІ КОНЦЕПЦІЇ ОСОБИСТОСТІ</vt:lpstr>
      <vt:lpstr>Соціологічні підходи до особистості</vt:lpstr>
      <vt:lpstr>Презентация PowerPoint</vt:lpstr>
      <vt:lpstr>Характеристики специфічних рис особистості К. Платонов якості особистості класифікує за чотирма критеріями: 1) біопсихічні і психофізичні якості (стать, вік, конституція тіла, особливості будови мозку, темперамент, задатки тощо);  2) психічні якості, які залежать від особливостей психічних процесів (когнітивних, емоційних, вольових). Ці якості будуть виражатися в особливостях мислення, пам’яті, уваги, прояві емоційної сфери;  3) якості, пов’язані з досвідом: знання, вміння і навички; </vt:lpstr>
      <vt:lpstr>4) соціально зумовлені якості, які сформувалися в процесі різноманітних форм діяльності, у спілкуванні, в соціальних відносинах, моральні якості.       Той чи інший набір природних, соціальних, моральних, психологічних, естетичних та інших якостей особистості визначає її індивідуальність.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Особистість як об'єкт наукового аналізу</dc:title>
  <dc:creator>userznu</dc:creator>
  <cp:lastModifiedBy>RePack by Diakov</cp:lastModifiedBy>
  <cp:revision>14</cp:revision>
  <dcterms:created xsi:type="dcterms:W3CDTF">2018-09-13T12:56:24Z</dcterms:created>
  <dcterms:modified xsi:type="dcterms:W3CDTF">2018-10-18T06:49:20Z</dcterms:modified>
</cp:coreProperties>
</file>