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3" r:id="rId3"/>
    <p:sldId id="358" r:id="rId4"/>
    <p:sldId id="354" r:id="rId5"/>
    <p:sldId id="355" r:id="rId6"/>
    <p:sldId id="356" r:id="rId7"/>
    <p:sldId id="357" r:id="rId8"/>
    <p:sldId id="363" r:id="rId9"/>
    <p:sldId id="359" r:id="rId10"/>
    <p:sldId id="364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9" d="100"/>
          <a:sy n="79" d="100"/>
        </p:scale>
        <p:origin x="80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21.10.2024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907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2291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103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делінквентної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Символічний інтеракціонізм у дослідженні девіантної поведінки.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07605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6079421" y="168333"/>
            <a:ext cx="5256584" cy="240271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може призвести до девіантної поведінки відповідно до теорії </a:t>
            </a: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26" y="451427"/>
            <a:ext cx="4229045" cy="2820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827" y="3717032"/>
            <a:ext cx="4229045" cy="2820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0" y="2924944"/>
            <a:ext cx="4513265" cy="30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53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5159896" y="764704"/>
            <a:ext cx="6336704" cy="17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Символічний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інтеракціонізм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-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це дослідження 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взаємодії між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особистістю і суспільством як процесу символічного спілкування між соціальними діячами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</a:t>
            </a:r>
            <a:endParaRPr 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40768"/>
            <a:ext cx="3960440" cy="2608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7768" y="3501008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Символічний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інтеракціонізм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мав значний вплив на соціологію девіантної поведінки завдяки запропонованому ним поняттю кар'єри, яке використовується в дослідженнях злочинної поведінки.</a:t>
            </a:r>
          </a:p>
        </p:txBody>
      </p:sp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7008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3863752" y="1124744"/>
            <a:ext cx="53286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американський соціолог, засновник концепції «дзеркального Я» та теорії малих груп, вважається також одним із засновників символічного інтеракціонізму. </a:t>
            </a:r>
            <a:endParaRPr lang="uk-UA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" name="Picture 2" descr="Credit: Getty Images/Heritage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00808"/>
            <a:ext cx="23299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3872" y="404664"/>
            <a:ext cx="6755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Перше покоління символічного інтеракціонізму</a:t>
            </a:r>
            <a:endParaRPr lang="uk-U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55440" y="5085184"/>
            <a:ext cx="22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Чарльз </a:t>
            </a:r>
            <a:r>
              <a:rPr lang="uk-UA" dirty="0" err="1"/>
              <a:t>Гортон</a:t>
            </a:r>
            <a:r>
              <a:rPr lang="uk-UA" dirty="0"/>
              <a:t> Кулі (1864–1929)</a:t>
            </a:r>
          </a:p>
        </p:txBody>
      </p:sp>
      <p:sp>
        <p:nvSpPr>
          <p:cNvPr id="8" name="Овал 7"/>
          <p:cNvSpPr/>
          <p:nvPr/>
        </p:nvSpPr>
        <p:spPr>
          <a:xfrm>
            <a:off x="3935760" y="3050994"/>
            <a:ext cx="6192688" cy="34023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1"/>
                </a:solidFill>
              </a:rPr>
              <a:t>Особистість</a:t>
            </a:r>
            <a:r>
              <a:rPr lang="uk-UA" sz="2400" dirty="0">
                <a:solidFill>
                  <a:schemeClr val="tx1"/>
                </a:solidFill>
              </a:rPr>
              <a:t>, згідно з Ч. Г. Кулі, — </a:t>
            </a:r>
            <a:r>
              <a:rPr lang="uk-UA" sz="2400" b="1" dirty="0">
                <a:solidFill>
                  <a:schemeClr val="tx1"/>
                </a:solidFill>
              </a:rPr>
              <a:t>сукупність психічних реакцій людини на думку про неї оточуючих людей. 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1703512" y="469132"/>
            <a:ext cx="5256584" cy="26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400" dirty="0"/>
              <a:t>Особливо </a:t>
            </a:r>
            <a:r>
              <a:rPr lang="uk-UA" sz="2400" u="sng" dirty="0"/>
              <a:t>важливу роль </a:t>
            </a:r>
            <a:r>
              <a:rPr lang="uk-UA" sz="2400" dirty="0"/>
              <a:t>такі реакції відіграють </a:t>
            </a:r>
            <a:r>
              <a:rPr lang="uk-UA" sz="2400" u="sng" dirty="0"/>
              <a:t>в ранньому розвитку дитини</a:t>
            </a:r>
            <a:r>
              <a:rPr lang="uk-UA" sz="2400" dirty="0"/>
              <a:t>, коли саме через сприйняття інших людей формуються її ідеї й уявлення про саму себе, що виливаються потім у стабільну концепцію власної особистості.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920" y="400506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Людина не є пасивним приймачем, навпаки, вона активно маніпулює </a:t>
            </a:r>
            <a:r>
              <a:rPr lang="uk-UA" dirty="0"/>
              <a:t>рішеннями інших, вибираючи, яких слід дотримуватися, а яких ні; оцінює ролі партнерів.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698965"/>
            <a:ext cx="3508648" cy="2336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3573016"/>
            <a:ext cx="3841503" cy="24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7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1847528" y="116632"/>
            <a:ext cx="3816424" cy="105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400" b="1" i="1" dirty="0"/>
              <a:t>«Дзеркальне </a:t>
            </a:r>
            <a:r>
              <a:rPr lang="ru-RU" sz="2400" b="1" i="1" dirty="0"/>
              <a:t>Я»</a:t>
            </a:r>
            <a:endParaRPr lang="ru-RU" sz="24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1612" y="1484784"/>
            <a:ext cx="5724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>
                <a:solidFill>
                  <a:schemeClr val="accent2"/>
                </a:solidFill>
              </a:rPr>
              <a:t>«Дзеркальне Я»</a:t>
            </a:r>
            <a:r>
              <a:rPr lang="uk-UA" sz="2000" dirty="0">
                <a:solidFill>
                  <a:schemeClr val="accent2"/>
                </a:solidFill>
              </a:rPr>
              <a:t> (</a:t>
            </a:r>
            <a:r>
              <a:rPr lang="uk-UA" sz="2000" dirty="0" err="1">
                <a:solidFill>
                  <a:schemeClr val="accent2"/>
                </a:solidFill>
              </a:rPr>
              <a:t>англ</a:t>
            </a:r>
            <a:r>
              <a:rPr lang="uk-UA" sz="2000" dirty="0">
                <a:solidFill>
                  <a:schemeClr val="accent2"/>
                </a:solidFill>
              </a:rPr>
              <a:t>. </a:t>
            </a:r>
            <a:r>
              <a:rPr lang="uk-UA" sz="2000" dirty="0" err="1">
                <a:solidFill>
                  <a:schemeClr val="accent2"/>
                </a:solidFill>
              </a:rPr>
              <a:t>looking-glass</a:t>
            </a:r>
            <a:r>
              <a:rPr lang="uk-UA" sz="2000" dirty="0">
                <a:solidFill>
                  <a:schemeClr val="accent2"/>
                </a:solidFill>
              </a:rPr>
              <a:t> </a:t>
            </a:r>
            <a:r>
              <a:rPr lang="uk-UA" sz="2000" dirty="0" err="1">
                <a:solidFill>
                  <a:schemeClr val="accent2"/>
                </a:solidFill>
              </a:rPr>
              <a:t>self</a:t>
            </a:r>
            <a:r>
              <a:rPr lang="uk-UA" sz="2000" dirty="0">
                <a:solidFill>
                  <a:schemeClr val="accent2"/>
                </a:solidFill>
              </a:rPr>
              <a:t>) — це суспільство, яке служить своєрідним дзеркалом. У такому дзеркалі ми можемо бачити реакції інших людей на нашу власну поведінку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330" y="836712"/>
            <a:ext cx="4121086" cy="274873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77940"/>
              </p:ext>
            </p:extLst>
          </p:nvPr>
        </p:nvGraphicFramePr>
        <p:xfrm>
          <a:off x="882936" y="3789040"/>
          <a:ext cx="6241988" cy="2329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529"/>
                <a:gridCol w="5636459"/>
              </a:tblGrid>
              <a:tr h="5664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uk-UA" sz="2000" b="1" u="sng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дзеркальне Я" складається з трьох елементів</a:t>
                      </a:r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uk-U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8756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1.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як мене </a:t>
                      </a:r>
                      <a:r>
                        <a:rPr lang="uk-UA" sz="2000" u="none" kern="1200" noProof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сприймають інші</a:t>
                      </a:r>
                      <a:endParaRPr lang="uk-UA" sz="2000" u="none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756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2.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none" kern="1200" noProof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як вони реагують на те, що бачать</a:t>
                      </a:r>
                      <a:endParaRPr lang="uk-UA" sz="2000" u="none" kern="1200" noProof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756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3.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u="none" kern="1200" noProof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як я відповідаю на реакцію інших людей</a:t>
                      </a:r>
                      <a:endParaRPr lang="uk-UA" sz="2000" u="none" kern="1200" noProof="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599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5951984" y="162189"/>
            <a:ext cx="5256584" cy="33123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може призвести до девіантної поведінки відповідно до теорії </a:t>
            </a: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Ч.Кулі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98243"/>
            <a:ext cx="3690308" cy="2922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3474557"/>
            <a:ext cx="4875732" cy="31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319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1064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19536" y="44674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Джордж Герберт </a:t>
            </a:r>
            <a:r>
              <a:rPr lang="uk-UA" dirty="0" err="1" smtClean="0"/>
              <a:t>Мід</a:t>
            </a:r>
            <a:r>
              <a:rPr lang="uk-UA" dirty="0" smtClean="0"/>
              <a:t> </a:t>
            </a:r>
            <a:r>
              <a:rPr lang="uk-UA" dirty="0"/>
              <a:t>(1863–1931)</a:t>
            </a:r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60728" y="908720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американський соціолог та філософ, представник Чиказької соціологічної школи. </a:t>
            </a:r>
            <a:r>
              <a:rPr lang="uk-UA" sz="2000" dirty="0" err="1"/>
              <a:t>Мід</a:t>
            </a:r>
            <a:r>
              <a:rPr lang="uk-UA" sz="2000" dirty="0"/>
              <a:t> вважається засновником символічного інтеракціонізму.</a:t>
            </a:r>
          </a:p>
          <a:p>
            <a:pPr algn="just"/>
            <a:endParaRPr lang="uk-UA" sz="2000" b="1" dirty="0"/>
          </a:p>
          <a:p>
            <a:pPr algn="just"/>
            <a:r>
              <a:rPr lang="uk-UA" sz="2000" dirty="0"/>
              <a:t>Згідно з думкою Джорджа </a:t>
            </a:r>
            <a:r>
              <a:rPr lang="uk-UA" sz="2000" dirty="0" err="1"/>
              <a:t>Міда</a:t>
            </a:r>
            <a:r>
              <a:rPr lang="uk-UA" sz="2000" dirty="0"/>
              <a:t>, </a:t>
            </a:r>
            <a:r>
              <a:rPr lang="uk-UA" sz="2000" b="1" dirty="0"/>
              <a:t>сукупність процесів взаємодії між індивідами породжує суспільство. </a:t>
            </a:r>
            <a:endParaRPr lang="uk-UA" sz="2000" b="1" dirty="0" smtClean="0"/>
          </a:p>
          <a:p>
            <a:pPr algn="just"/>
            <a:endParaRPr lang="uk-UA" sz="2000" b="1" dirty="0"/>
          </a:p>
          <a:p>
            <a:pPr algn="just"/>
            <a:r>
              <a:rPr lang="uk-UA" sz="2000" dirty="0" smtClean="0"/>
              <a:t>Для </a:t>
            </a:r>
            <a:r>
              <a:rPr lang="uk-UA" sz="2000" dirty="0"/>
              <a:t>того, щоб зрозуміти соціальне життя, слід зрозуміти </a:t>
            </a:r>
            <a:r>
              <a:rPr lang="uk-UA" sz="2000" b="1" dirty="0"/>
              <a:t>зміст соціальних взаємодій </a:t>
            </a:r>
            <a:r>
              <a:rPr lang="uk-UA" sz="2000" dirty="0"/>
              <a:t>в їхньому символічному значенні.</a:t>
            </a:r>
            <a:endParaRPr lang="uk-UA" sz="2000" dirty="0"/>
          </a:p>
        </p:txBody>
      </p:sp>
      <p:pic>
        <p:nvPicPr>
          <p:cNvPr id="7" name="Picture 2" descr="Джордж Герберт Мід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48" y="1047525"/>
            <a:ext cx="2610991" cy="32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47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1064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559496" y="908720"/>
            <a:ext cx="554461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100" dirty="0" smtClean="0">
                <a:solidFill>
                  <a:schemeClr val="tx1"/>
                </a:solidFill>
              </a:rPr>
              <a:t>Щоб взаємодіяти, люди повинні інтерпретувати значення й наміри інших. Це здійснюється за допомогою процесу, який Д. Г. </a:t>
            </a:r>
            <a:r>
              <a:rPr lang="uk-UA" sz="2100" dirty="0" err="1" smtClean="0">
                <a:solidFill>
                  <a:schemeClr val="tx1"/>
                </a:solidFill>
              </a:rPr>
              <a:t>Мід</a:t>
            </a:r>
            <a:r>
              <a:rPr lang="uk-UA" sz="2100" dirty="0" smtClean="0">
                <a:solidFill>
                  <a:schemeClr val="tx1"/>
                </a:solidFill>
              </a:rPr>
              <a:t> визначив </a:t>
            </a:r>
            <a:r>
              <a:rPr lang="uk-UA" sz="2100" b="1" i="1" dirty="0" smtClean="0">
                <a:solidFill>
                  <a:schemeClr val="tx1"/>
                </a:solidFill>
              </a:rPr>
              <a:t>як «прийняття ролі».</a:t>
            </a:r>
            <a:r>
              <a:rPr lang="uk-UA" sz="21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100" dirty="0" smtClean="0">
                <a:solidFill>
                  <a:schemeClr val="tx1"/>
                </a:solidFill>
              </a:rPr>
              <a:t>Процес прийняття ролі передбачає, що </a:t>
            </a:r>
            <a:r>
              <a:rPr lang="uk-UA" sz="2100" b="1" dirty="0" smtClean="0">
                <a:solidFill>
                  <a:schemeClr val="tx1"/>
                </a:solidFill>
              </a:rPr>
              <a:t>індивід через уявлення ставить себе на місце людини, з якою здійснюється спілкування</a:t>
            </a:r>
            <a:r>
              <a:rPr lang="uk-UA" sz="2100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uk-UA" sz="2100" dirty="0" smtClean="0">
                <a:solidFill>
                  <a:schemeClr val="tx1"/>
                </a:solidFill>
              </a:rPr>
              <a:t>Через прийняття ролі індивіди розвивають </a:t>
            </a:r>
            <a:r>
              <a:rPr lang="uk-UA" sz="2100" b="1" i="1" dirty="0" smtClean="0">
                <a:solidFill>
                  <a:schemeClr val="tx1"/>
                </a:solidFill>
              </a:rPr>
              <a:t>«</a:t>
            </a:r>
            <a:r>
              <a:rPr lang="uk-UA" sz="2100" b="1" i="1" dirty="0" err="1" smtClean="0">
                <a:solidFill>
                  <a:schemeClr val="tx1"/>
                </a:solidFill>
              </a:rPr>
              <a:t>самість</a:t>
            </a:r>
            <a:r>
              <a:rPr lang="uk-UA" sz="2100" b="1" i="1" dirty="0" smtClean="0">
                <a:solidFill>
                  <a:schemeClr val="tx1"/>
                </a:solidFill>
              </a:rPr>
              <a:t>» </a:t>
            </a:r>
            <a:r>
              <a:rPr lang="uk-UA" sz="2100" dirty="0" smtClean="0">
                <a:solidFill>
                  <a:schemeClr val="tx1"/>
                </a:solidFill>
              </a:rPr>
              <a:t>(</a:t>
            </a:r>
            <a:r>
              <a:rPr lang="uk-UA" sz="2100" dirty="0" err="1" smtClean="0">
                <a:solidFill>
                  <a:schemeClr val="tx1"/>
                </a:solidFill>
              </a:rPr>
              <a:t>англ</a:t>
            </a:r>
            <a:r>
              <a:rPr lang="uk-UA" sz="2100" dirty="0" smtClean="0">
                <a:solidFill>
                  <a:schemeClr val="tx1"/>
                </a:solidFill>
              </a:rPr>
              <a:t>. «</a:t>
            </a:r>
            <a:r>
              <a:rPr lang="uk-UA" sz="2100" dirty="0" err="1" smtClean="0">
                <a:solidFill>
                  <a:schemeClr val="tx1"/>
                </a:solidFill>
              </a:rPr>
              <a:t>Self</a:t>
            </a:r>
            <a:r>
              <a:rPr lang="uk-UA" sz="2100" dirty="0" smtClean="0">
                <a:solidFill>
                  <a:schemeClr val="tx1"/>
                </a:solidFill>
              </a:rPr>
              <a:t>») — </a:t>
            </a:r>
            <a:r>
              <a:rPr lang="uk-UA" sz="2100" u="sng" dirty="0" smtClean="0">
                <a:solidFill>
                  <a:schemeClr val="tx1"/>
                </a:solidFill>
              </a:rPr>
              <a:t>здатність людей уявляти себе об'єктами своєї власної думки, що забезпечує перетворення зовнішнього соціального контролю на самоконтроль.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51043"/>
              </p:ext>
            </p:extLst>
          </p:nvPr>
        </p:nvGraphicFramePr>
        <p:xfrm>
          <a:off x="7464152" y="1268760"/>
          <a:ext cx="3969306" cy="383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653"/>
                <a:gridCol w="1984653"/>
              </a:tblGrid>
              <a:tr h="483155">
                <a:tc gridSpan="2">
                  <a:txBody>
                    <a:bodyPr/>
                    <a:lstStyle/>
                    <a:p>
                      <a:r>
                        <a:rPr lang="uk-UA" sz="1800" dirty="0" smtClean="0"/>
                        <a:t>Аспекти формування «</a:t>
                      </a:r>
                      <a:r>
                        <a:rPr lang="uk-UA" sz="1800" dirty="0" err="1" smtClean="0"/>
                        <a:t>Самості</a:t>
                      </a:r>
                      <a:r>
                        <a:rPr lang="uk-UA" sz="1800" dirty="0" smtClean="0"/>
                        <a:t>»</a:t>
                      </a:r>
                      <a:endParaRPr lang="uk-UA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291805">
                <a:tc>
                  <a:txBody>
                    <a:bodyPr/>
                    <a:lstStyle/>
                    <a:p>
                      <a:r>
                        <a:rPr lang="uk-U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(англ. I) </a:t>
                      </a:r>
                      <a:endParaRPr lang="uk-UA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це те, що я думаю про інших і про себе, це мій внутрішній світ.</a:t>
                      </a:r>
                    </a:p>
                  </a:txBody>
                  <a:tcPr/>
                </a:tc>
              </a:tr>
              <a:tr h="2063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Мені (англ. </a:t>
                      </a:r>
                      <a:r>
                        <a:rPr lang="uk-UA" sz="18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r>
                        <a:rPr lang="uk-U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це те, що, на мою думку, про мене думають інші, це моя зовнішня соціальна оболонка, як я її собі уявляю.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6035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6968" y="-622007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386" y="932578"/>
            <a:ext cx="4710946" cy="3925788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839416" y="1556792"/>
            <a:ext cx="4968552" cy="324036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Індивід </a:t>
            </a:r>
            <a:r>
              <a:rPr lang="uk-U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приймає соціальні ролі та уявлення </a:t>
            </a: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 </a:t>
            </a:r>
            <a:r>
              <a:rPr lang="uk-U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себе крізь </a:t>
            </a: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призму </a:t>
            </a:r>
            <a:r>
              <a:rPr lang="uk-UA" sz="2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взаємодії з оточенням</a:t>
            </a: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endParaRPr lang="uk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 </a:t>
            </a:r>
            <a:r>
              <a:rPr lang="uk-U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індивід </a:t>
            </a:r>
            <a:r>
              <a:rPr lang="uk-UA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відповідає соціальним нормам або цінностям</a:t>
            </a:r>
            <a:r>
              <a:rPr lang="uk-U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його поведінка може вважатися девіантною. </a:t>
            </a:r>
            <a:endParaRPr lang="uk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282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411</Words>
  <Application>Microsoft Office PowerPoint</Application>
  <PresentationFormat>Широкоэкранный</PresentationFormat>
  <Paragraphs>44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George</vt:lpstr>
      <vt:lpstr>Times New Roman</vt:lpstr>
      <vt:lpstr>Wingdings</vt:lpstr>
      <vt:lpstr>Тема Office</vt:lpstr>
      <vt:lpstr>Соціологія девіантної та делінквентної поведінки  Символічний інтеракціонізм у дослідженні девіантної поведінки.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358</cp:revision>
  <dcterms:created xsi:type="dcterms:W3CDTF">2014-05-17T18:57:21Z</dcterms:created>
  <dcterms:modified xsi:type="dcterms:W3CDTF">2024-10-21T13:26:06Z</dcterms:modified>
</cp:coreProperties>
</file>