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743" r:id="rId2"/>
    <p:sldId id="744" r:id="rId3"/>
    <p:sldId id="745" r:id="rId4"/>
    <p:sldId id="746" r:id="rId5"/>
    <p:sldId id="747" r:id="rId6"/>
    <p:sldId id="748" r:id="rId7"/>
    <p:sldId id="749" r:id="rId8"/>
    <p:sldId id="583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57" r:id="rId17"/>
    <p:sldId id="758" r:id="rId18"/>
    <p:sldId id="759" r:id="rId19"/>
    <p:sldId id="760" r:id="rId20"/>
    <p:sldId id="761" r:id="rId21"/>
    <p:sldId id="762" r:id="rId22"/>
    <p:sldId id="763" r:id="rId23"/>
    <p:sldId id="764" r:id="rId24"/>
    <p:sldId id="765" r:id="rId25"/>
    <p:sldId id="766" r:id="rId26"/>
    <p:sldId id="767" r:id="rId27"/>
    <p:sldId id="768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9" r:id="rId36"/>
    <p:sldId id="530" r:id="rId37"/>
    <p:sldId id="531" r:id="rId38"/>
    <p:sldId id="528" r:id="rId39"/>
    <p:sldId id="532" r:id="rId40"/>
    <p:sldId id="769" r:id="rId41"/>
    <p:sldId id="770" r:id="rId42"/>
    <p:sldId id="771" r:id="rId43"/>
    <p:sldId id="772" r:id="rId44"/>
    <p:sldId id="607" r:id="rId45"/>
    <p:sldId id="608" r:id="rId46"/>
    <p:sldId id="609" r:id="rId47"/>
    <p:sldId id="610" r:id="rId48"/>
    <p:sldId id="611" r:id="rId49"/>
    <p:sldId id="612" r:id="rId50"/>
    <p:sldId id="613" r:id="rId51"/>
    <p:sldId id="257" r:id="rId52"/>
    <p:sldId id="258" r:id="rId53"/>
    <p:sldId id="259" r:id="rId54"/>
    <p:sldId id="260" r:id="rId55"/>
    <p:sldId id="261" r:id="rId56"/>
    <p:sldId id="774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  <p:sldId id="271" r:id="rId66"/>
    <p:sldId id="775" r:id="rId67"/>
    <p:sldId id="776" r:id="rId68"/>
    <p:sldId id="777" r:id="rId69"/>
    <p:sldId id="778" r:id="rId70"/>
    <p:sldId id="779" r:id="rId71"/>
    <p:sldId id="780" r:id="rId72"/>
    <p:sldId id="278" r:id="rId73"/>
    <p:sldId id="279" r:id="rId74"/>
    <p:sldId id="280" r:id="rId75"/>
    <p:sldId id="281" r:id="rId76"/>
    <p:sldId id="282" r:id="rId77"/>
    <p:sldId id="781" r:id="rId78"/>
    <p:sldId id="284" r:id="rId79"/>
    <p:sldId id="782" r:id="rId80"/>
    <p:sldId id="783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94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8199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05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84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704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7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1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53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15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58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16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6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0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6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59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7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36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E14338-D927-0D45-8067-DB837F4A48E8}" type="datetimeFigureOut">
              <a:rPr lang="uk-UA" smtClean="0"/>
              <a:t>23.01.26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0BEE24-C148-AE4C-8566-C1C50D74B9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244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goDESPR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ua.undp.org/content/ukraine/uk/home/recovery-and-peacebuilding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%E2%80%8Cinfo/%E2%80%8Cbusiness-economy-euro/economic-and-fiscal-policy-coordination/%E2%80%8Cfinancial%E2%80%8C%E2%80%8C-assistance-eu/funding-mechanisms-and-facilities/sure_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pravda.com.ua/news/2022/03/5/683334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epravda.com.ua/news/2022/03/3/683140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iles/third-report-implementation-sure_en.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zforukraine.com/#dm;%20https://business.diia.gov.ua/cases/iniciativi/biz-for-ukraine-platforma-z-posuku-miznarodnih-proektiv-dla-ukrainskih-pidpriemci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555-18" TargetMode="External"/><Relationship Id="rId2" Type="http://schemas.openxmlformats.org/officeDocument/2006/relationships/hyperlink" Target="http://uz.ligazakon.ua/ua/magazine_article/EA010643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HTML/?isOldUri=true&amp;uri=CELEX:62000CJ0280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94_926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555-18" TargetMode="External"/><Relationship Id="rId2" Type="http://schemas.openxmlformats.org/officeDocument/2006/relationships/hyperlink" Target="http://uz.ligazakon.ua/ua/magazine_article/EA010643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uz.ligazakon.ua/ua/magazine_article/EA010643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1E806-9356-6C26-2D9C-4DDE101E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176746"/>
            <a:ext cx="10558153" cy="976030"/>
          </a:xfrm>
        </p:spPr>
        <p:txBody>
          <a:bodyPr>
            <a:normAutofit/>
          </a:bodyPr>
          <a:lstStyle/>
          <a:p>
            <a:pPr algn="ctr"/>
            <a:br>
              <a:rPr lang="ru-RU" sz="2700" b="1" dirty="0"/>
            </a:br>
            <a:r>
              <a:rPr lang="ru-RU" sz="2700" b="1" dirty="0"/>
              <a:t>ТИПОВІ ІНСТРУМЕНТИ МІСЦЕВОГО ЕКОНОМІЧНОГО РОЗВИТКУ </a:t>
            </a:r>
            <a:endParaRPr lang="ru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FB3E7B-495C-9E64-747E-3F831277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7337-452A-5E44-BD8B-1EFD1A5FA68C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C69A9F-58AE-3474-20F9-2476855C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</a:t>
            </a:fld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34AC08-54A7-F1B7-8A93-E74DCF9D6661}"/>
              </a:ext>
            </a:extLst>
          </p:cNvPr>
          <p:cNvSpPr/>
          <p:nvPr/>
        </p:nvSpPr>
        <p:spPr>
          <a:xfrm>
            <a:off x="321126" y="1152776"/>
            <a:ext cx="10937671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400" b="1" dirty="0" err="1"/>
              <a:t>Простори</a:t>
            </a:r>
            <a:r>
              <a:rPr lang="ru-RU" sz="2400" b="1" dirty="0"/>
              <a:t> для </a:t>
            </a:r>
            <a:r>
              <a:rPr lang="ru-RU" sz="2400" b="1" dirty="0" err="1"/>
              <a:t>торгівлі</a:t>
            </a:r>
            <a:r>
              <a:rPr lang="ru-RU" sz="2400" b="1" dirty="0"/>
              <a:t>: </a:t>
            </a:r>
            <a:endParaRPr lang="ru-RU" sz="2400" dirty="0"/>
          </a:p>
          <a:p>
            <a:r>
              <a:rPr lang="ru-RU" sz="2400" dirty="0" err="1"/>
              <a:t>Публічні</a:t>
            </a:r>
            <a:r>
              <a:rPr lang="ru-RU" sz="2400" dirty="0"/>
              <a:t> </a:t>
            </a:r>
            <a:r>
              <a:rPr lang="ru-RU" sz="2400" dirty="0" err="1"/>
              <a:t>простори</a:t>
            </a:r>
            <a:r>
              <a:rPr lang="ru-RU" sz="2400" dirty="0"/>
              <a:t> з </a:t>
            </a:r>
            <a:r>
              <a:rPr lang="ru-RU" sz="2400" dirty="0" err="1"/>
              <a:t>елементами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торгівлі</a:t>
            </a:r>
            <a:r>
              <a:rPr lang="ru-RU" sz="2400" dirty="0"/>
              <a:t> </a:t>
            </a:r>
          </a:p>
          <a:p>
            <a:r>
              <a:rPr lang="ru-RU" sz="2400" dirty="0" err="1"/>
              <a:t>Простори</a:t>
            </a:r>
            <a:r>
              <a:rPr lang="ru-RU" sz="2400" dirty="0"/>
              <a:t> для </a:t>
            </a:r>
            <a:r>
              <a:rPr lang="ru-RU" sz="2400" dirty="0" err="1"/>
              <a:t>святкових</a:t>
            </a:r>
            <a:r>
              <a:rPr lang="ru-RU" sz="2400" dirty="0"/>
              <a:t> </a:t>
            </a:r>
            <a:r>
              <a:rPr lang="ru-RU" sz="2400" dirty="0" err="1"/>
              <a:t>ярмарків</a:t>
            </a:r>
            <a:r>
              <a:rPr lang="ru-RU" sz="2400" dirty="0"/>
              <a:t> </a:t>
            </a:r>
          </a:p>
          <a:p>
            <a:r>
              <a:rPr lang="ru-RU" sz="2400" dirty="0" err="1"/>
              <a:t>Фермерські</a:t>
            </a:r>
            <a:r>
              <a:rPr lang="ru-RU" sz="2400" dirty="0"/>
              <a:t> ринки </a:t>
            </a:r>
          </a:p>
          <a:p>
            <a:br>
              <a:rPr lang="ru-RU" sz="2400" dirty="0"/>
            </a:br>
            <a:endParaRPr lang="ru-RU" sz="2400" dirty="0"/>
          </a:p>
          <a:p>
            <a:r>
              <a:rPr lang="ru-RU" sz="2400" b="1" dirty="0" err="1"/>
              <a:t>Гранти</a:t>
            </a:r>
            <a:r>
              <a:rPr lang="ru-RU" sz="2400" b="1" dirty="0"/>
              <a:t> для </a:t>
            </a:r>
            <a:r>
              <a:rPr lang="ru-RU" sz="2400" b="1" dirty="0" err="1"/>
              <a:t>бізнесу</a:t>
            </a:r>
            <a:r>
              <a:rPr lang="ru-RU" sz="2400" b="1" dirty="0"/>
              <a:t>: </a:t>
            </a:r>
            <a:endParaRPr lang="ru-RU" sz="2400" dirty="0"/>
          </a:p>
          <a:p>
            <a:r>
              <a:rPr lang="ru-RU" sz="2400" dirty="0" err="1"/>
              <a:t>Гранти</a:t>
            </a:r>
            <a:r>
              <a:rPr lang="ru-RU" sz="2400" dirty="0"/>
              <a:t> для </a:t>
            </a:r>
            <a:r>
              <a:rPr lang="ru-RU" sz="2400" dirty="0" err="1"/>
              <a:t>підприємців-початківців</a:t>
            </a:r>
            <a:r>
              <a:rPr lang="ru-RU" sz="2400" dirty="0"/>
              <a:t> </a:t>
            </a:r>
          </a:p>
          <a:p>
            <a:r>
              <a:rPr lang="ru-RU" sz="2400" dirty="0" err="1"/>
              <a:t>Ваучерна</a:t>
            </a:r>
            <a:r>
              <a:rPr lang="ru-RU" sz="2400" dirty="0"/>
              <a:t> </a:t>
            </a:r>
            <a:r>
              <a:rPr lang="ru-RU" sz="2400" dirty="0" err="1"/>
              <a:t>підтримка</a:t>
            </a:r>
            <a:r>
              <a:rPr lang="ru-RU" sz="2400" dirty="0"/>
              <a:t> </a:t>
            </a:r>
          </a:p>
          <a:p>
            <a:br>
              <a:rPr lang="ru-RU" sz="2400" dirty="0"/>
            </a:br>
            <a:endParaRPr lang="ru-RU" sz="2400" dirty="0"/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 err="1"/>
              <a:t>Фонди</a:t>
            </a:r>
            <a:r>
              <a:rPr lang="ru-RU" sz="2400" b="1" dirty="0"/>
              <a:t> </a:t>
            </a:r>
            <a:r>
              <a:rPr lang="ru-RU" sz="2400" b="1" dirty="0" err="1"/>
              <a:t>фінансування</a:t>
            </a:r>
            <a:r>
              <a:rPr lang="ru-RU" sz="2400" b="1" dirty="0"/>
              <a:t>: </a:t>
            </a:r>
            <a:endParaRPr lang="ru-RU" sz="2400" dirty="0"/>
          </a:p>
          <a:p>
            <a:r>
              <a:rPr lang="ru-RU" sz="2400" dirty="0" err="1"/>
              <a:t>Відшкодування</a:t>
            </a:r>
            <a:r>
              <a:rPr lang="ru-RU" sz="2400" dirty="0"/>
              <a:t> </a:t>
            </a:r>
            <a:r>
              <a:rPr lang="ru-RU" sz="2400" dirty="0" err="1"/>
              <a:t>відсотків</a:t>
            </a:r>
            <a:r>
              <a:rPr lang="ru-RU" sz="2400" dirty="0"/>
              <a:t> за кредитами </a:t>
            </a:r>
          </a:p>
          <a:p>
            <a:r>
              <a:rPr lang="ru-RU" sz="2400" dirty="0" err="1"/>
              <a:t>Фонди</a:t>
            </a:r>
            <a:r>
              <a:rPr lang="ru-RU" sz="2400" dirty="0"/>
              <a:t> </a:t>
            </a:r>
            <a:r>
              <a:rPr lang="ru-RU" sz="2400" dirty="0" err="1"/>
              <a:t>мікрокредитування</a:t>
            </a:r>
            <a:r>
              <a:rPr lang="ru-RU" sz="2400" dirty="0"/>
              <a:t> </a:t>
            </a:r>
          </a:p>
          <a:p>
            <a:br>
              <a:rPr lang="ru-RU" sz="2400" dirty="0"/>
            </a:br>
            <a:endParaRPr lang="ru-RU" sz="2400" dirty="0"/>
          </a:p>
          <a:p>
            <a:r>
              <a:rPr lang="ru-RU" sz="2400" b="1" dirty="0"/>
              <a:t>Дуальна </a:t>
            </a:r>
            <a:r>
              <a:rPr lang="ru-RU" sz="2400" b="1" dirty="0" err="1"/>
              <a:t>освіта</a:t>
            </a:r>
            <a:r>
              <a:rPr lang="ru-RU" sz="2400" b="1" dirty="0"/>
              <a:t>: </a:t>
            </a:r>
            <a:endParaRPr lang="ru-RU" sz="2400" dirty="0"/>
          </a:p>
          <a:p>
            <a:r>
              <a:rPr lang="ru-RU" sz="2400" dirty="0" err="1"/>
              <a:t>Навчально-методичні</a:t>
            </a:r>
            <a:r>
              <a:rPr lang="ru-RU" sz="2400" dirty="0"/>
              <a:t> центри </a:t>
            </a:r>
            <a:r>
              <a:rPr lang="ru-RU" sz="2400" dirty="0" err="1"/>
              <a:t>дуальної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 </a:t>
            </a:r>
          </a:p>
          <a:p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профорієнтації</a:t>
            </a:r>
            <a:r>
              <a:rPr lang="ru-RU" sz="2400" dirty="0"/>
              <a:t> та </a:t>
            </a:r>
            <a:r>
              <a:rPr lang="ru-RU" sz="2400" dirty="0" err="1"/>
              <a:t>стажувань</a:t>
            </a:r>
            <a:r>
              <a:rPr lang="ru-RU" sz="2400" dirty="0"/>
              <a:t> </a:t>
            </a:r>
          </a:p>
          <a:p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неформальної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388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B952D8-48F0-6719-7A45-958F03A44A1E}"/>
              </a:ext>
            </a:extLst>
          </p:cNvPr>
          <p:cNvSpPr/>
          <p:nvPr/>
        </p:nvSpPr>
        <p:spPr>
          <a:xfrm>
            <a:off x="665017" y="486888"/>
            <a:ext cx="9203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 2018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Мінекономіки</a:t>
            </a:r>
            <a:r>
              <a:rPr lang="ru-RU" sz="2400" dirty="0"/>
              <a:t> </a:t>
            </a:r>
            <a:r>
              <a:rPr lang="ru-RU" sz="2400" dirty="0" err="1"/>
              <a:t>зареєструвало</a:t>
            </a:r>
            <a:r>
              <a:rPr lang="ru-RU" sz="2400" dirty="0"/>
              <a:t> 264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проєкти</a:t>
            </a:r>
            <a:r>
              <a:rPr lang="ru-RU" sz="2400" dirty="0"/>
              <a:t> </a:t>
            </a:r>
            <a:r>
              <a:rPr lang="ru-RU" sz="2400" dirty="0" err="1"/>
              <a:t>міжнародної</a:t>
            </a:r>
            <a:r>
              <a:rPr lang="ru-RU" sz="2400" dirty="0"/>
              <a:t> </a:t>
            </a:r>
            <a:r>
              <a:rPr lang="ru-RU" sz="2400" dirty="0" err="1"/>
              <a:t>технічної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загальним</a:t>
            </a:r>
            <a:r>
              <a:rPr lang="ru-RU" sz="2400" dirty="0"/>
              <a:t> </a:t>
            </a:r>
            <a:r>
              <a:rPr lang="ru-RU" sz="2400" dirty="0" err="1"/>
              <a:t>обсягом</a:t>
            </a:r>
            <a:r>
              <a:rPr lang="ru-RU" sz="2400" dirty="0"/>
              <a:t> </a:t>
            </a:r>
            <a:r>
              <a:rPr lang="ru-RU" sz="2400" dirty="0" err="1"/>
              <a:t>фінансування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953 млн дол. США, </a:t>
            </a:r>
            <a:r>
              <a:rPr lang="ru-RU" sz="2400" dirty="0" err="1"/>
              <a:t>що</a:t>
            </a:r>
            <a:r>
              <a:rPr lang="ru-RU" sz="2400" dirty="0"/>
              <a:t> на 50%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у 2017 </a:t>
            </a:r>
            <a:r>
              <a:rPr lang="ru-RU" sz="2400" dirty="0" err="1"/>
              <a:t>році</a:t>
            </a:r>
            <a:r>
              <a:rPr lang="ru-RU" sz="2400" dirty="0"/>
              <a:t>. </a:t>
            </a:r>
            <a:r>
              <a:rPr lang="ru-RU" sz="2400" dirty="0" err="1"/>
              <a:t>Загалом</a:t>
            </a:r>
            <a:r>
              <a:rPr lang="ru-RU" sz="2400" dirty="0"/>
              <a:t> в 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реалізовують</a:t>
            </a:r>
            <a:r>
              <a:rPr lang="ru-RU" sz="2400" dirty="0"/>
              <a:t> 486 проєктів </a:t>
            </a:r>
            <a:r>
              <a:rPr lang="ru-RU" sz="2400" dirty="0" err="1"/>
              <a:t>технічної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на </a:t>
            </a:r>
            <a:r>
              <a:rPr lang="ru-RU" sz="2400" dirty="0" err="1"/>
              <a:t>загальну</a:t>
            </a:r>
            <a:r>
              <a:rPr lang="ru-RU" sz="2400" dirty="0"/>
              <a:t> суму 6,1 млрд дол. США2. У рамках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міжнародної</a:t>
            </a:r>
            <a:r>
              <a:rPr lang="ru-RU" sz="2400" dirty="0"/>
              <a:t> </a:t>
            </a:r>
            <a:r>
              <a:rPr lang="ru-RU" sz="2400" dirty="0" err="1"/>
              <a:t>технічної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</a:t>
            </a:r>
            <a:r>
              <a:rPr lang="ru-RU" sz="2400" dirty="0" err="1"/>
              <a:t>співробітництво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з </a:t>
            </a:r>
            <a:r>
              <a:rPr lang="ru-RU" sz="2400" dirty="0" err="1"/>
              <a:t>понад</a:t>
            </a:r>
            <a:r>
              <a:rPr lang="ru-RU" sz="2400" dirty="0"/>
              <a:t> 15 </a:t>
            </a:r>
            <a:r>
              <a:rPr lang="ru-RU" sz="2400" dirty="0" err="1"/>
              <a:t>країнами</a:t>
            </a:r>
            <a:r>
              <a:rPr lang="ru-RU" sz="2400" dirty="0"/>
              <a:t> та 20 </a:t>
            </a:r>
            <a:r>
              <a:rPr lang="ru-RU" sz="2400" dirty="0" err="1"/>
              <a:t>міжнародними</a:t>
            </a:r>
            <a:r>
              <a:rPr lang="ru-RU" sz="2400" dirty="0"/>
              <a:t> </a:t>
            </a:r>
            <a:r>
              <a:rPr lang="ru-RU" sz="2400" dirty="0" err="1"/>
              <a:t>організаціями</a:t>
            </a:r>
            <a:r>
              <a:rPr lang="ru-RU" sz="2400" dirty="0"/>
              <a:t>. </a:t>
            </a:r>
            <a:r>
              <a:rPr lang="ru-RU" sz="2400" dirty="0" err="1"/>
              <a:t>Найбільшими</a:t>
            </a:r>
            <a:r>
              <a:rPr lang="ru-RU" sz="2400" dirty="0"/>
              <a:t> донорами для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Сполучені</a:t>
            </a:r>
            <a:r>
              <a:rPr lang="ru-RU" sz="2400" dirty="0"/>
              <a:t> </a:t>
            </a:r>
            <a:r>
              <a:rPr lang="ru-RU" sz="2400" dirty="0" err="1"/>
              <a:t>Штати</a:t>
            </a:r>
            <a:r>
              <a:rPr lang="ru-RU" sz="2400" dirty="0"/>
              <a:t> Америки та </a:t>
            </a:r>
            <a:r>
              <a:rPr lang="ru-RU" sz="2400" dirty="0" err="1"/>
              <a:t>Європейський</a:t>
            </a:r>
            <a:r>
              <a:rPr lang="ru-RU" sz="2400" dirty="0"/>
              <a:t> Союз.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важливими</a:t>
            </a:r>
            <a:r>
              <a:rPr lang="ru-RU" sz="2400" dirty="0"/>
              <a:t> донорами </a:t>
            </a:r>
            <a:r>
              <a:rPr lang="ru-RU" sz="2400" dirty="0" err="1"/>
              <a:t>є</a:t>
            </a:r>
            <a:r>
              <a:rPr lang="ru-RU" sz="2400" dirty="0"/>
              <a:t> Канада, ФРН, </a:t>
            </a:r>
            <a:r>
              <a:rPr lang="ru-RU" sz="2400" dirty="0" err="1"/>
              <a:t>Швеція</a:t>
            </a:r>
            <a:r>
              <a:rPr lang="ru-RU" sz="2400" dirty="0"/>
              <a:t>, </a:t>
            </a:r>
            <a:r>
              <a:rPr lang="ru-RU" sz="2400" dirty="0" err="1"/>
              <a:t>Швейцарія</a:t>
            </a:r>
            <a:r>
              <a:rPr lang="ru-RU" sz="2400" dirty="0"/>
              <a:t>, </a:t>
            </a:r>
            <a:r>
              <a:rPr lang="ru-RU" sz="2400" dirty="0" err="1"/>
              <a:t>Японія</a:t>
            </a:r>
            <a:r>
              <a:rPr lang="ru-RU" sz="2400" dirty="0"/>
              <a:t>, </a:t>
            </a:r>
            <a:r>
              <a:rPr lang="ru-RU" sz="2400" dirty="0" err="1"/>
              <a:t>Данія</a:t>
            </a:r>
            <a:r>
              <a:rPr lang="ru-RU" sz="2400" dirty="0"/>
              <a:t>; </a:t>
            </a:r>
            <a:r>
              <a:rPr lang="ru-RU" sz="2400" dirty="0" err="1"/>
              <a:t>організації</a:t>
            </a:r>
            <a:r>
              <a:rPr lang="ru-RU" sz="2400" dirty="0"/>
              <a:t> ООН, </a:t>
            </a:r>
            <a:r>
              <a:rPr lang="ru-RU" sz="2400" dirty="0" err="1"/>
              <a:t>Світовий</a:t>
            </a:r>
            <a:r>
              <a:rPr lang="ru-RU" sz="2400" dirty="0"/>
              <a:t> банк, ЄБРР та </a:t>
            </a:r>
            <a:r>
              <a:rPr lang="ru-RU" sz="2400" dirty="0" err="1"/>
              <a:t>ін</a:t>
            </a:r>
            <a:r>
              <a:rPr lang="ru-RU" sz="2400" dirty="0"/>
              <a:t>.</a:t>
            </a:r>
            <a:endParaRPr lang="ru-UA" sz="2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E4EC780-E202-7FE5-FFE7-C15FD727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ED-87BD-454F-9978-36494AE94CB4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3BF4AE-9172-7EDC-DE43-E6C3FD20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208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A36C01-C353-1774-9C58-A919307CBDFB}"/>
              </a:ext>
            </a:extLst>
          </p:cNvPr>
          <p:cNvSpPr/>
          <p:nvPr/>
        </p:nvSpPr>
        <p:spPr>
          <a:xfrm>
            <a:off x="676894" y="724395"/>
            <a:ext cx="84671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2. </a:t>
            </a:r>
            <a:r>
              <a:rPr lang="ru-RU" sz="2800" dirty="0" err="1"/>
              <a:t>Грантові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сукупність</a:t>
            </a:r>
            <a:r>
              <a:rPr lang="ru-RU" sz="2800" dirty="0"/>
              <a:t>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отримувачам</a:t>
            </a:r>
            <a:r>
              <a:rPr lang="ru-RU" sz="2800" dirty="0"/>
              <a:t> </a:t>
            </a: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безповоротно</a:t>
            </a:r>
            <a:r>
              <a:rPr lang="ru-RU" sz="2800" dirty="0"/>
              <a:t> для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соціального</a:t>
            </a:r>
            <a:r>
              <a:rPr lang="ru-RU" sz="2800" dirty="0"/>
              <a:t> </a:t>
            </a:r>
            <a:r>
              <a:rPr lang="ru-RU" sz="2800" dirty="0" err="1"/>
              <a:t>проєкту</a:t>
            </a:r>
            <a:r>
              <a:rPr lang="ru-RU" sz="2800" dirty="0"/>
              <a:t>, </a:t>
            </a:r>
            <a:r>
              <a:rPr lang="ru-RU" sz="2800" dirty="0" err="1"/>
              <a:t>благодійної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/>
              <a:t>,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наукових</a:t>
            </a:r>
            <a:r>
              <a:rPr lang="ru-RU" sz="2800" dirty="0"/>
              <a:t> </a:t>
            </a:r>
            <a:r>
              <a:rPr lang="ru-RU" sz="2800" dirty="0" err="1"/>
              <a:t>досліджень</a:t>
            </a:r>
            <a:r>
              <a:rPr lang="ru-RU" sz="2800" dirty="0"/>
              <a:t>,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 ж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кваліфікації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суспільно</a:t>
            </a:r>
            <a:r>
              <a:rPr lang="ru-RU" sz="2800" dirty="0"/>
              <a:t> </a:t>
            </a:r>
            <a:r>
              <a:rPr lang="ru-RU" sz="2800" dirty="0" err="1"/>
              <a:t>корисних</a:t>
            </a:r>
            <a:r>
              <a:rPr lang="ru-RU" sz="2800" dirty="0"/>
              <a:t> </a:t>
            </a:r>
            <a:r>
              <a:rPr lang="ru-RU" sz="2800" dirty="0" err="1"/>
              <a:t>цілей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обов’язковим</a:t>
            </a:r>
            <a:r>
              <a:rPr lang="ru-RU" sz="2800" dirty="0"/>
              <a:t> </a:t>
            </a:r>
            <a:r>
              <a:rPr lang="ru-RU" sz="2800" dirty="0" err="1"/>
              <a:t>етапом</a:t>
            </a:r>
            <a:r>
              <a:rPr lang="ru-RU" sz="2800" dirty="0"/>
              <a:t> </a:t>
            </a:r>
            <a:r>
              <a:rPr lang="ru-RU" sz="2800" dirty="0" err="1"/>
              <a:t>звітування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на </a:t>
            </a:r>
            <a:r>
              <a:rPr lang="ru-RU" sz="2800" dirty="0" err="1"/>
              <a:t>визначені</a:t>
            </a:r>
            <a:r>
              <a:rPr lang="ru-RU" sz="2800" dirty="0"/>
              <a:t> </a:t>
            </a:r>
            <a:r>
              <a:rPr lang="ru-RU" sz="2800" dirty="0" err="1"/>
              <a:t>цілі</a:t>
            </a:r>
            <a:r>
              <a:rPr lang="ru-RU" sz="2800" dirty="0"/>
              <a:t>. </a:t>
            </a:r>
            <a:r>
              <a:rPr lang="ru-RU" sz="2800" dirty="0" err="1"/>
              <a:t>Гранти</a:t>
            </a:r>
            <a:r>
              <a:rPr lang="ru-RU" sz="2800" dirty="0"/>
              <a:t>, так само як і </a:t>
            </a:r>
            <a:r>
              <a:rPr lang="ru-RU" sz="2800" dirty="0" err="1"/>
              <a:t>міжнародна</a:t>
            </a:r>
            <a:r>
              <a:rPr lang="ru-RU" sz="2800" dirty="0"/>
              <a:t> </a:t>
            </a:r>
            <a:r>
              <a:rPr lang="ru-RU" sz="2800" dirty="0" err="1"/>
              <a:t>технічна</a:t>
            </a:r>
            <a:r>
              <a:rPr lang="ru-RU" sz="2800" dirty="0"/>
              <a:t> </a:t>
            </a:r>
            <a:r>
              <a:rPr lang="ru-RU" sz="2800" dirty="0" err="1"/>
              <a:t>допомога</a:t>
            </a:r>
            <a:r>
              <a:rPr lang="ru-RU" sz="2800" dirty="0"/>
              <a:t>,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надавати</a:t>
            </a:r>
            <a:r>
              <a:rPr lang="ru-RU" sz="2800" dirty="0"/>
              <a:t> у </a:t>
            </a:r>
            <a:r>
              <a:rPr lang="ru-RU" sz="2800" dirty="0" err="1"/>
              <a:t>вигляді</a:t>
            </a:r>
            <a:r>
              <a:rPr lang="ru-RU" sz="2800" dirty="0"/>
              <a:t> майна, </a:t>
            </a:r>
            <a:r>
              <a:rPr lang="ru-RU" sz="2800" dirty="0" err="1"/>
              <a:t>робіт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, а 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 (</a:t>
            </a:r>
            <a:r>
              <a:rPr lang="ru-RU" sz="2800" dirty="0" err="1"/>
              <a:t>проте</a:t>
            </a:r>
            <a:r>
              <a:rPr lang="ru-RU" sz="2800" dirty="0"/>
              <a:t> </a:t>
            </a:r>
            <a:r>
              <a:rPr lang="ru-RU" sz="2800" dirty="0" err="1"/>
              <a:t>переважає</a:t>
            </a:r>
            <a:r>
              <a:rPr lang="ru-RU" sz="2800" dirty="0"/>
              <a:t> </a:t>
            </a:r>
            <a:r>
              <a:rPr lang="ru-RU" sz="2800" dirty="0" err="1"/>
              <a:t>майно</a:t>
            </a:r>
            <a:r>
              <a:rPr lang="ru-RU" sz="2800" dirty="0"/>
              <a:t> та </a:t>
            </a:r>
            <a:r>
              <a:rPr lang="ru-RU" sz="2800" dirty="0" err="1"/>
              <a:t>грошова</a:t>
            </a:r>
            <a:r>
              <a:rPr lang="ru-RU" sz="2800" dirty="0"/>
              <a:t> форма).</a:t>
            </a:r>
            <a:endParaRPr lang="ru-UA" sz="28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0DEDA7B-D21F-B4B3-57F6-0088CF60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D509-9B60-DF40-B413-EB1444E9AECD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2D0F53-164D-5C38-8101-1DF76FFD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640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0AF88-2859-0832-55C6-84ACF112FA33}"/>
              </a:ext>
            </a:extLst>
          </p:cNvPr>
          <p:cNvSpPr/>
          <p:nvPr/>
        </p:nvSpPr>
        <p:spPr>
          <a:xfrm>
            <a:off x="617517" y="807522"/>
            <a:ext cx="85264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3. </a:t>
            </a:r>
            <a:r>
              <a:rPr lang="ru-RU" sz="2800" dirty="0" err="1"/>
              <a:t>Проєкти</a:t>
            </a:r>
            <a:r>
              <a:rPr lang="ru-RU" sz="2800" dirty="0"/>
              <a:t> </a:t>
            </a:r>
            <a:r>
              <a:rPr lang="ru-RU" sz="2800" dirty="0" err="1"/>
              <a:t>корпоративної</a:t>
            </a:r>
            <a:r>
              <a:rPr lang="ru-RU" sz="2800" dirty="0"/>
              <a:t> </a:t>
            </a:r>
            <a:r>
              <a:rPr lang="ru-RU" sz="2800" dirty="0" err="1"/>
              <a:t>соціальної</a:t>
            </a:r>
            <a:r>
              <a:rPr lang="ru-RU" sz="2800" dirty="0"/>
              <a:t> </a:t>
            </a:r>
            <a:r>
              <a:rPr lang="ru-RU" sz="2800" dirty="0" err="1"/>
              <a:t>відповідальності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відповідальність</a:t>
            </a:r>
            <a:r>
              <a:rPr lang="ru-RU" sz="2800" dirty="0"/>
              <a:t> </a:t>
            </a:r>
            <a:r>
              <a:rPr lang="ru-RU" sz="2800" dirty="0" err="1"/>
              <a:t>корпорацій</a:t>
            </a:r>
            <a:r>
              <a:rPr lang="ru-RU" sz="2800" dirty="0"/>
              <a:t> за </a:t>
            </a:r>
            <a:r>
              <a:rPr lang="ru-RU" sz="2800" dirty="0" err="1"/>
              <a:t>прямий</a:t>
            </a:r>
            <a:r>
              <a:rPr lang="ru-RU" sz="2800" dirty="0"/>
              <a:t> та </a:t>
            </a:r>
            <a:r>
              <a:rPr lang="ru-RU" sz="2800" dirty="0" err="1"/>
              <a:t>опосередкований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на </a:t>
            </a:r>
            <a:r>
              <a:rPr lang="ru-RU" sz="2800" dirty="0" err="1"/>
              <a:t>економічну</a:t>
            </a:r>
            <a:r>
              <a:rPr lang="ru-RU" sz="2800" dirty="0"/>
              <a:t>, </a:t>
            </a:r>
            <a:r>
              <a:rPr lang="ru-RU" sz="2800" dirty="0" err="1"/>
              <a:t>екологічну</a:t>
            </a:r>
            <a:r>
              <a:rPr lang="ru-RU" sz="2800" dirty="0"/>
              <a:t> й </a:t>
            </a:r>
            <a:r>
              <a:rPr lang="ru-RU" sz="2800" dirty="0" err="1"/>
              <a:t>соціальну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, у </a:t>
            </a:r>
            <a:r>
              <a:rPr lang="ru-RU" sz="2800" dirty="0" err="1"/>
              <a:t>які</a:t>
            </a:r>
            <a:r>
              <a:rPr lang="ru-RU" sz="2800" dirty="0"/>
              <a:t> вони </a:t>
            </a:r>
            <a:r>
              <a:rPr lang="ru-RU" sz="2800" dirty="0" err="1"/>
              <a:t>вбудовані</a:t>
            </a:r>
            <a:r>
              <a:rPr lang="ru-RU" sz="2800" dirty="0"/>
              <a:t>. </a:t>
            </a:r>
            <a:r>
              <a:rPr lang="ru-RU" sz="2800" dirty="0" err="1"/>
              <a:t>Найчастіше</a:t>
            </a:r>
            <a:r>
              <a:rPr lang="ru-RU" sz="2800" dirty="0"/>
              <a:t> КСВ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досить</a:t>
            </a:r>
            <a:r>
              <a:rPr lang="ru-RU" sz="2800" dirty="0"/>
              <a:t> </a:t>
            </a:r>
            <a:r>
              <a:rPr lang="ru-RU" sz="2800" dirty="0" err="1"/>
              <a:t>обмежений</a:t>
            </a:r>
            <a:r>
              <a:rPr lang="ru-RU" sz="2800" dirty="0"/>
              <a:t> фокус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лише</a:t>
            </a:r>
            <a:r>
              <a:rPr lang="ru-RU" sz="2800" dirty="0"/>
              <a:t> сфера </a:t>
            </a:r>
            <a:r>
              <a:rPr lang="ru-RU" sz="2800" dirty="0" err="1"/>
              <a:t>освіти</a:t>
            </a:r>
            <a:r>
              <a:rPr lang="ru-RU" sz="2800" dirty="0"/>
              <a:t>, здоровий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охорона</a:t>
            </a:r>
            <a:r>
              <a:rPr lang="ru-RU" sz="2800" dirty="0"/>
              <a:t> </a:t>
            </a:r>
            <a:r>
              <a:rPr lang="ru-RU" sz="2800" dirty="0" err="1"/>
              <a:t>природи</a:t>
            </a:r>
            <a:r>
              <a:rPr lang="ru-RU" sz="2800" dirty="0"/>
              <a:t>)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внутрішньої</a:t>
            </a:r>
            <a:r>
              <a:rPr lang="ru-RU" sz="2800" dirty="0"/>
              <a:t> </a:t>
            </a:r>
            <a:r>
              <a:rPr lang="ru-RU" sz="2800" dirty="0" err="1"/>
              <a:t>політики</a:t>
            </a:r>
            <a:r>
              <a:rPr lang="ru-RU" sz="2800" dirty="0"/>
              <a:t> та </a:t>
            </a:r>
            <a:r>
              <a:rPr lang="ru-RU" sz="2800" dirty="0" err="1"/>
              <a:t>розпоряджень</a:t>
            </a:r>
            <a:r>
              <a:rPr lang="ru-RU" sz="2800" dirty="0"/>
              <a:t> </a:t>
            </a:r>
            <a:r>
              <a:rPr lang="ru-RU" sz="2800" dirty="0" err="1"/>
              <a:t>корпорації</a:t>
            </a:r>
            <a:r>
              <a:rPr lang="ru-RU" sz="2800" dirty="0"/>
              <a:t>.</a:t>
            </a:r>
            <a:endParaRPr lang="ru-UA" sz="28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E601104-E104-DD1C-3EB3-60182CAF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099D-4FA4-C146-BBEC-14EC1B19CDC5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23AB3E3-C436-C246-378C-2EF57074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293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318B99-0400-3B20-C689-7BA819039CF3}"/>
              </a:ext>
            </a:extLst>
          </p:cNvPr>
          <p:cNvSpPr/>
          <p:nvPr/>
        </p:nvSpPr>
        <p:spPr>
          <a:xfrm>
            <a:off x="439387" y="439387"/>
            <a:ext cx="87046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 2018 </a:t>
            </a:r>
            <a:r>
              <a:rPr lang="ru-RU" sz="2000" dirty="0" err="1"/>
              <a:t>році</a:t>
            </a:r>
            <a:r>
              <a:rPr lang="ru-RU" sz="2000" dirty="0"/>
              <a:t> в рамках </a:t>
            </a:r>
            <a:r>
              <a:rPr lang="ru-RU" sz="2000" dirty="0" err="1"/>
              <a:t>проєкту</a:t>
            </a:r>
            <a:r>
              <a:rPr lang="ru-RU" sz="2000" dirty="0"/>
              <a:t> «</a:t>
            </a:r>
            <a:r>
              <a:rPr lang="ru-RU" sz="2000" dirty="0" err="1"/>
              <a:t>Розбудова</a:t>
            </a:r>
            <a:r>
              <a:rPr lang="ru-RU" sz="2000" dirty="0"/>
              <a:t> </a:t>
            </a:r>
            <a:r>
              <a:rPr lang="ru-RU" sz="2000" dirty="0" err="1"/>
              <a:t>потенціалу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контактного пункту з </a:t>
            </a:r>
            <a:r>
              <a:rPr lang="ru-RU" sz="2000" dirty="0" err="1"/>
              <a:t>відповідальної</a:t>
            </a:r>
            <a:r>
              <a:rPr lang="ru-RU" sz="2000" dirty="0"/>
              <a:t> </a:t>
            </a:r>
            <a:r>
              <a:rPr lang="ru-RU" sz="2000" dirty="0" err="1"/>
              <a:t>бізнес-поведінки</a:t>
            </a:r>
            <a:r>
              <a:rPr lang="ru-RU" sz="2000" dirty="0"/>
              <a:t>»,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реалізується</a:t>
            </a:r>
            <a:r>
              <a:rPr lang="ru-RU" sz="2000" dirty="0"/>
              <a:t> за </a:t>
            </a:r>
            <a:r>
              <a:rPr lang="ru-RU" sz="2000" dirty="0" err="1"/>
              <a:t>підтримки</a:t>
            </a:r>
            <a:r>
              <a:rPr lang="ru-RU" sz="2000" dirty="0"/>
              <a:t> Посольства </a:t>
            </a:r>
            <a:r>
              <a:rPr lang="ru-RU" sz="2000" dirty="0" err="1"/>
              <a:t>Королівства</a:t>
            </a:r>
            <a:r>
              <a:rPr lang="ru-RU" sz="2000" dirty="0"/>
              <a:t> </a:t>
            </a:r>
            <a:r>
              <a:rPr lang="ru-RU" sz="2000" dirty="0" err="1"/>
              <a:t>Нідерландів</a:t>
            </a:r>
            <a:r>
              <a:rPr lang="ru-RU" sz="2000" dirty="0"/>
              <a:t> в </a:t>
            </a:r>
            <a:r>
              <a:rPr lang="ru-RU" sz="2000" dirty="0" err="1"/>
              <a:t>Україні</a:t>
            </a:r>
            <a:r>
              <a:rPr lang="ru-RU" sz="2000" dirty="0"/>
              <a:t>, на </a:t>
            </a:r>
            <a:r>
              <a:rPr lang="ru-RU" sz="2000" dirty="0" err="1"/>
              <a:t>замовлення</a:t>
            </a:r>
            <a:r>
              <a:rPr lang="ru-RU" sz="2000" dirty="0"/>
              <a:t> Центру «</a:t>
            </a:r>
            <a:r>
              <a:rPr lang="ru-RU" sz="2000" dirty="0" err="1"/>
              <a:t>Розвиток</a:t>
            </a:r>
            <a:r>
              <a:rPr lang="ru-RU" sz="2000" dirty="0"/>
              <a:t> КСВ» </a:t>
            </a:r>
            <a:r>
              <a:rPr lang="ru-RU" sz="2000" dirty="0" err="1"/>
              <a:t>було</a:t>
            </a:r>
            <a:r>
              <a:rPr lang="ru-RU" sz="2000" dirty="0"/>
              <a:t> проведено </a:t>
            </a:r>
            <a:r>
              <a:rPr lang="ru-RU" sz="2000" dirty="0" err="1"/>
              <a:t>дослідження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охопило</a:t>
            </a:r>
            <a:r>
              <a:rPr lang="ru-RU" sz="2000" dirty="0"/>
              <a:t> 400 </a:t>
            </a:r>
            <a:r>
              <a:rPr lang="ru-RU" sz="2000" dirty="0" err="1"/>
              <a:t>респондентів</a:t>
            </a:r>
            <a:r>
              <a:rPr lang="ru-RU" sz="2000" dirty="0"/>
              <a:t>. Як </a:t>
            </a:r>
            <a:r>
              <a:rPr lang="ru-RU" sz="2000" dirty="0" err="1"/>
              <a:t>засвідчили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, </a:t>
            </a:r>
            <a:r>
              <a:rPr lang="ru-RU" sz="2000" dirty="0" err="1"/>
              <a:t>головним</a:t>
            </a:r>
            <a:r>
              <a:rPr lang="ru-RU" sz="2000" dirty="0"/>
              <a:t> стимулом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КСВ в 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моральні</a:t>
            </a:r>
            <a:r>
              <a:rPr lang="ru-RU" sz="2000" dirty="0"/>
              <a:t> </a:t>
            </a:r>
            <a:r>
              <a:rPr lang="ru-RU" sz="2000" dirty="0" err="1"/>
              <a:t>міркування</a:t>
            </a:r>
            <a:r>
              <a:rPr lang="ru-RU" sz="2000" dirty="0"/>
              <a:t>, а </a:t>
            </a:r>
            <a:r>
              <a:rPr lang="ru-RU" sz="2000" dirty="0" err="1"/>
              <a:t>головними</a:t>
            </a:r>
            <a:r>
              <a:rPr lang="ru-RU" sz="2000" dirty="0"/>
              <a:t> </a:t>
            </a:r>
            <a:r>
              <a:rPr lang="ru-RU" sz="2000" dirty="0" err="1"/>
              <a:t>перешкодами</a:t>
            </a:r>
            <a:r>
              <a:rPr lang="ru-RU" sz="2000" dirty="0"/>
              <a:t> для </a:t>
            </a:r>
            <a:r>
              <a:rPr lang="ru-RU" sz="2000" dirty="0" err="1"/>
              <a:t>впровадження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КСВ </a:t>
            </a:r>
            <a:r>
              <a:rPr lang="ru-RU" sz="2000" dirty="0" err="1"/>
              <a:t>представники</a:t>
            </a:r>
            <a:r>
              <a:rPr lang="ru-RU" sz="2000" dirty="0"/>
              <a:t> </a:t>
            </a:r>
            <a:r>
              <a:rPr lang="ru-RU" sz="2000" dirty="0" err="1"/>
              <a:t>компаній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брак </a:t>
            </a:r>
            <a:r>
              <a:rPr lang="ru-RU" sz="2000" dirty="0" err="1"/>
              <a:t>коштів</a:t>
            </a:r>
            <a:r>
              <a:rPr lang="ru-RU" sz="2000" dirty="0"/>
              <a:t>, </a:t>
            </a:r>
            <a:r>
              <a:rPr lang="ru-RU" sz="2000" dirty="0" err="1"/>
              <a:t>нестабільну</a:t>
            </a:r>
            <a:r>
              <a:rPr lang="ru-RU" sz="2000" dirty="0"/>
              <a:t> </a:t>
            </a:r>
            <a:r>
              <a:rPr lang="ru-RU" sz="2000" dirty="0" err="1"/>
              <a:t>політичну</a:t>
            </a:r>
            <a:r>
              <a:rPr lang="ru-RU" sz="2000" dirty="0"/>
              <a:t> </a:t>
            </a:r>
            <a:r>
              <a:rPr lang="ru-RU" sz="2000" dirty="0" err="1"/>
              <a:t>ситуацію</a:t>
            </a:r>
            <a:r>
              <a:rPr lang="ru-RU" sz="2000" dirty="0"/>
              <a:t> в </a:t>
            </a:r>
            <a:r>
              <a:rPr lang="ru-RU" sz="2000" dirty="0" err="1"/>
              <a:t>країні</a:t>
            </a:r>
            <a:r>
              <a:rPr lang="ru-RU" sz="2000" dirty="0"/>
              <a:t>, </a:t>
            </a:r>
            <a:r>
              <a:rPr lang="ru-RU" sz="2000" dirty="0" err="1"/>
              <a:t>недосконалість</a:t>
            </a:r>
            <a:r>
              <a:rPr lang="ru-RU" sz="2000" dirty="0"/>
              <a:t> нормативно-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бази</a:t>
            </a:r>
            <a:r>
              <a:rPr lang="ru-RU" sz="2000" dirty="0"/>
              <a:t>, яка б </a:t>
            </a:r>
            <a:r>
              <a:rPr lang="ru-RU" sz="2000" dirty="0" err="1"/>
              <a:t>сприяла</a:t>
            </a:r>
            <a:r>
              <a:rPr lang="ru-RU" sz="2000" dirty="0"/>
              <a:t>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а 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податковий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Найпоширенішими</a:t>
            </a:r>
            <a:r>
              <a:rPr lang="ru-RU" sz="2000" dirty="0"/>
              <a:t> </a:t>
            </a:r>
            <a:r>
              <a:rPr lang="ru-RU" sz="2000" dirty="0" err="1"/>
              <a:t>напрямами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КСВ в 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: 76% — 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й </a:t>
            </a:r>
            <a:r>
              <a:rPr lang="ru-RU" sz="2000" dirty="0" err="1"/>
              <a:t>поліпшення</a:t>
            </a:r>
            <a:r>
              <a:rPr lang="ru-RU" sz="2000" dirty="0"/>
              <a:t> умов персоналу, 51% — </a:t>
            </a:r>
            <a:r>
              <a:rPr lang="ru-RU" sz="2000" dirty="0" err="1"/>
              <a:t>благодійна</a:t>
            </a:r>
            <a:r>
              <a:rPr lang="ru-RU" sz="2000" dirty="0"/>
              <a:t> </a:t>
            </a:r>
            <a:r>
              <a:rPr lang="ru-RU" sz="2000" dirty="0" err="1"/>
              <a:t>допомога</a:t>
            </a:r>
            <a:r>
              <a:rPr lang="ru-RU" sz="2000" dirty="0"/>
              <a:t> (</a:t>
            </a:r>
            <a:r>
              <a:rPr lang="ru-RU" sz="2000" dirty="0" err="1"/>
              <a:t>хоча</a:t>
            </a:r>
            <a:r>
              <a:rPr lang="ru-RU" sz="2000" dirty="0"/>
              <a:t> </a:t>
            </a:r>
            <a:r>
              <a:rPr lang="ru-RU" sz="2000" dirty="0" err="1"/>
              <a:t>бізнес</a:t>
            </a:r>
            <a:r>
              <a:rPr lang="ru-RU" sz="2000" dirty="0"/>
              <a:t> і перестав </a:t>
            </a:r>
            <a:r>
              <a:rPr lang="ru-RU" sz="2000" dirty="0" err="1"/>
              <a:t>сприймати</a:t>
            </a:r>
            <a:r>
              <a:rPr lang="ru-RU" sz="2000" dirty="0"/>
              <a:t> КСВ як </a:t>
            </a:r>
            <a:r>
              <a:rPr lang="ru-RU" sz="2000" dirty="0" err="1"/>
              <a:t>благодійність</a:t>
            </a:r>
            <a:r>
              <a:rPr lang="ru-RU" sz="2000" dirty="0"/>
              <a:t>), 30% — </a:t>
            </a:r>
            <a:r>
              <a:rPr lang="ru-RU" sz="2000" dirty="0" err="1"/>
              <a:t>допомога</a:t>
            </a:r>
            <a:r>
              <a:rPr lang="ru-RU" sz="2000" dirty="0"/>
              <a:t> </a:t>
            </a:r>
            <a:r>
              <a:rPr lang="ru-RU" sz="2000" dirty="0" err="1"/>
              <a:t>воїнам</a:t>
            </a:r>
            <a:r>
              <a:rPr lang="ru-RU" sz="2000" dirty="0"/>
              <a:t> АТО й </a:t>
            </a:r>
            <a:r>
              <a:rPr lang="ru-RU" sz="2000" dirty="0" err="1"/>
              <a:t>мешканцям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АТО. 22% </a:t>
            </a:r>
            <a:r>
              <a:rPr lang="ru-RU" sz="2000" dirty="0" err="1"/>
              <a:t>досліджених</a:t>
            </a:r>
            <a:r>
              <a:rPr lang="ru-RU" sz="2000" dirty="0"/>
              <a:t> </a:t>
            </a:r>
            <a:r>
              <a:rPr lang="ru-RU" sz="2000" dirty="0" err="1"/>
              <a:t>компаній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впроваджують</a:t>
            </a:r>
            <a:r>
              <a:rPr lang="ru-RU" sz="2000" dirty="0"/>
              <a:t> КСВ, </a:t>
            </a:r>
            <a:r>
              <a:rPr lang="ru-RU" sz="2000" dirty="0" err="1"/>
              <a:t>здійснюють</a:t>
            </a:r>
            <a:r>
              <a:rPr lang="ru-RU" sz="2000" dirty="0"/>
              <a:t> </a:t>
            </a:r>
            <a:r>
              <a:rPr lang="ru-RU" sz="2000" dirty="0" err="1"/>
              <a:t>інвестиції</a:t>
            </a:r>
            <a:r>
              <a:rPr lang="ru-RU" sz="2000" dirty="0"/>
              <a:t> в 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регіону</a:t>
            </a:r>
            <a:endParaRPr lang="ru-UA" sz="20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9EF140F-B99D-CF3B-B09F-844230DE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0EE0-1EB1-9E48-86C1-5222F9D44F30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9AE7D3-4DD3-0E4B-64AC-4C8A1B6F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345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668B01-CE68-FE36-CAA9-789E03145171}"/>
              </a:ext>
            </a:extLst>
          </p:cNvPr>
          <p:cNvSpPr/>
          <p:nvPr/>
        </p:nvSpPr>
        <p:spPr>
          <a:xfrm>
            <a:off x="926275" y="510640"/>
            <a:ext cx="8799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грантові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потреб </a:t>
            </a:r>
            <a:r>
              <a:rPr lang="ru-RU" dirty="0" err="1"/>
              <a:t>території</a:t>
            </a:r>
            <a:r>
              <a:rPr lang="ru-RU" dirty="0"/>
              <a:t> в 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 в </a:t>
            </a:r>
            <a:r>
              <a:rPr lang="ru-RU" dirty="0" err="1"/>
              <a:t>Україні</a:t>
            </a:r>
            <a:r>
              <a:rPr lang="ru-RU" dirty="0"/>
              <a:t>, де доступ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обмеженим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грантові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часто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вирішальне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проєктів у 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err="1"/>
              <a:t>Грантові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супровідну</a:t>
            </a:r>
            <a:r>
              <a:rPr lang="ru-RU" dirty="0"/>
              <a:t> та </a:t>
            </a:r>
            <a:r>
              <a:rPr lang="ru-RU" dirty="0" err="1"/>
              <a:t>підтримувальну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D8272B-D843-BD6F-762A-F005D580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19" y="3762038"/>
            <a:ext cx="3626934" cy="2391674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8E81E429-3E7E-0A45-4EDB-35E3919D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7B-FD29-C141-8FCA-BD1C51C42819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14BF31-0497-BF0C-16FF-52E47A2C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561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9488C3-A127-792E-CCE8-927A342F91B8}"/>
              </a:ext>
            </a:extLst>
          </p:cNvPr>
          <p:cNvSpPr/>
          <p:nvPr/>
        </p:nvSpPr>
        <p:spPr>
          <a:xfrm>
            <a:off x="581891" y="225631"/>
            <a:ext cx="107234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err="1"/>
              <a:t>Обмеженнями</a:t>
            </a:r>
            <a:r>
              <a:rPr lang="ru-RU" u="sng" dirty="0"/>
              <a:t> в </a:t>
            </a:r>
            <a:r>
              <a:rPr lang="ru-RU" u="sng" dirty="0" err="1"/>
              <a:t>застосуванні</a:t>
            </a:r>
            <a:r>
              <a:rPr lang="ru-RU" u="sng" dirty="0"/>
              <a:t> </a:t>
            </a:r>
            <a:r>
              <a:rPr lang="ru-RU" u="sng" dirty="0" err="1"/>
              <a:t>кредитних</a:t>
            </a:r>
            <a:r>
              <a:rPr lang="ru-RU" u="sng" dirty="0"/>
              <a:t> </a:t>
            </a:r>
            <a:r>
              <a:rPr lang="ru-RU" u="sng" dirty="0" err="1"/>
              <a:t>інструментів</a:t>
            </a:r>
            <a:r>
              <a:rPr lang="ru-RU" u="sng" dirty="0"/>
              <a:t> для </a:t>
            </a:r>
            <a:r>
              <a:rPr lang="ru-RU" u="sng" dirty="0" err="1"/>
              <a:t>фінансування</a:t>
            </a:r>
            <a:r>
              <a:rPr lang="ru-RU" u="sng" dirty="0"/>
              <a:t> потреб МЕР </a:t>
            </a:r>
            <a:r>
              <a:rPr lang="ru-RU" u="sng" dirty="0" err="1"/>
              <a:t>є</a:t>
            </a:r>
            <a:r>
              <a:rPr lang="ru-RU" u="sng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у кожного донора (</a:t>
            </a:r>
            <a:r>
              <a:rPr lang="ru-RU" dirty="0" err="1"/>
              <a:t>грантодавця</a:t>
            </a:r>
            <a:r>
              <a:rPr lang="ru-RU" dirty="0"/>
              <a:t>)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пріоритети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 й не </a:t>
            </a:r>
            <a:r>
              <a:rPr lang="ru-RU" dirty="0" err="1"/>
              <a:t>збігатися</a:t>
            </a:r>
            <a:r>
              <a:rPr lang="ru-RU" dirty="0"/>
              <a:t> з </a:t>
            </a:r>
            <a:r>
              <a:rPr lang="ru-RU" dirty="0" err="1"/>
              <a:t>пріоритетами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муніципалітету</a:t>
            </a:r>
            <a:r>
              <a:rPr lang="ru-RU" dirty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ухвалення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ненадання</a:t>
            </a:r>
            <a:r>
              <a:rPr lang="ru-RU" dirty="0"/>
              <a:t> гранту, МТД,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КСВ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в  рамках </a:t>
            </a:r>
            <a:r>
              <a:rPr lang="ru-RU" dirty="0" err="1"/>
              <a:t>грантових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до </a:t>
            </a:r>
            <a:r>
              <a:rPr lang="ru-RU" dirty="0" err="1"/>
              <a:t>реципієнта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поетапно</a:t>
            </a:r>
            <a:r>
              <a:rPr lang="ru-RU" dirty="0"/>
              <a:t> й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грантова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не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експлуатаційних</a:t>
            </a:r>
            <a:r>
              <a:rPr lang="ru-RU" dirty="0"/>
              <a:t> і </a:t>
            </a:r>
            <a:r>
              <a:rPr lang="ru-RU" dirty="0" err="1"/>
              <a:t>накладних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одержані</a:t>
            </a:r>
            <a:r>
              <a:rPr lang="ru-RU" dirty="0"/>
              <a:t> у </a:t>
            </a:r>
            <a:r>
              <a:rPr lang="ru-RU" dirty="0" err="1"/>
              <a:t>вигляді</a:t>
            </a:r>
            <a:r>
              <a:rPr lang="ru-RU" dirty="0"/>
              <a:t> гранту, МТД </a:t>
            </a:r>
            <a:r>
              <a:rPr lang="ru-RU" dirty="0" err="1"/>
              <a:t>або</a:t>
            </a:r>
            <a:r>
              <a:rPr lang="ru-RU" dirty="0"/>
              <a:t> КСВ,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прив’язані</a:t>
            </a:r>
            <a:r>
              <a:rPr lang="ru-RU" dirty="0"/>
              <a:t> до </a:t>
            </a:r>
            <a:r>
              <a:rPr lang="ru-RU" dirty="0" err="1"/>
              <a:t>цілей</a:t>
            </a:r>
            <a:r>
              <a:rPr lang="ru-RU" dirty="0"/>
              <a:t> конкретного </a:t>
            </a:r>
            <a:r>
              <a:rPr lang="ru-RU" dirty="0" err="1"/>
              <a:t>проєкту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8852BA-1A9D-298D-00CB-4A15AFA7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7" y="3827477"/>
            <a:ext cx="4222750" cy="2804892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E0CBCA02-3562-80E3-8B99-9B6B4C2D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51-49F0-F446-BF31-5E8D82EC4586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6F2B1E-7F03-1F08-BD20-B85F2736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921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720C7C-E841-20AC-E100-A71C508A62CE}"/>
              </a:ext>
            </a:extLst>
          </p:cNvPr>
          <p:cNvSpPr/>
          <p:nvPr/>
        </p:nvSpPr>
        <p:spPr>
          <a:xfrm>
            <a:off x="914399" y="510640"/>
            <a:ext cx="79396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Для </a:t>
            </a:r>
            <a:r>
              <a:rPr lang="ru-RU" sz="2000" dirty="0" err="1"/>
              <a:t>успішного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грантових</a:t>
            </a:r>
            <a:r>
              <a:rPr lang="ru-RU" sz="2000" dirty="0"/>
              <a:t> </a:t>
            </a:r>
            <a:r>
              <a:rPr lang="ru-RU" sz="2000" dirty="0" err="1"/>
              <a:t>інструментів</a:t>
            </a:r>
            <a:r>
              <a:rPr lang="ru-RU" sz="2000" dirty="0"/>
              <a:t> </a:t>
            </a:r>
            <a:r>
              <a:rPr lang="ru-RU" sz="2000" dirty="0" err="1"/>
              <a:t>місцева</a:t>
            </a:r>
            <a:r>
              <a:rPr lang="ru-RU" sz="2000" dirty="0"/>
              <a:t> </a:t>
            </a:r>
            <a:r>
              <a:rPr lang="ru-RU" sz="2000" dirty="0" err="1"/>
              <a:t>влада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володіти</a:t>
            </a:r>
            <a:r>
              <a:rPr lang="ru-RU" sz="2000" dirty="0"/>
              <a:t> </a:t>
            </a:r>
            <a:r>
              <a:rPr lang="ru-RU" sz="2000" dirty="0" err="1"/>
              <a:t>відповідними</a:t>
            </a:r>
            <a:r>
              <a:rPr lang="ru-RU" sz="2000" dirty="0"/>
              <a:t> </a:t>
            </a:r>
            <a:r>
              <a:rPr lang="ru-RU" sz="2000" dirty="0" err="1"/>
              <a:t>спроможностями</a:t>
            </a:r>
            <a:r>
              <a:rPr lang="ru-RU" sz="2000" dirty="0"/>
              <a:t> (компетентностями): 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обирати</a:t>
            </a:r>
            <a:r>
              <a:rPr lang="ru-RU" sz="2000" dirty="0"/>
              <a:t> та </a:t>
            </a:r>
            <a:r>
              <a:rPr lang="ru-RU" sz="2000" dirty="0" err="1"/>
              <a:t>чітко</a:t>
            </a:r>
            <a:r>
              <a:rPr lang="ru-RU" sz="2000" dirty="0"/>
              <a:t> </a:t>
            </a:r>
            <a:r>
              <a:rPr lang="ru-RU" sz="2000" dirty="0" err="1"/>
              <a:t>формулювати</a:t>
            </a:r>
            <a:r>
              <a:rPr lang="ru-RU" sz="2000" dirty="0"/>
              <a:t> </a:t>
            </a:r>
            <a:r>
              <a:rPr lang="ru-RU" sz="2000" dirty="0" err="1"/>
              <a:t>стратегічні</a:t>
            </a:r>
            <a:r>
              <a:rPr lang="ru-RU" sz="2000" dirty="0"/>
              <a:t> й </a:t>
            </a:r>
            <a:r>
              <a:rPr lang="ru-RU" sz="2000" dirty="0" err="1"/>
              <a:t>оперативні</a:t>
            </a:r>
            <a:r>
              <a:rPr lang="ru-RU" sz="2000" dirty="0"/>
              <a:t> </a:t>
            </a:r>
            <a:r>
              <a:rPr lang="ru-RU" sz="2000" dirty="0" err="1"/>
              <a:t>цілі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взаємодіяти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зовнішнім</a:t>
            </a:r>
            <a:r>
              <a:rPr lang="ru-RU" sz="2000" dirty="0"/>
              <a:t> </a:t>
            </a:r>
            <a:r>
              <a:rPr lang="ru-RU" sz="2000" dirty="0" err="1"/>
              <a:t>середовищем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з донорами, </a:t>
            </a:r>
            <a:r>
              <a:rPr lang="ru-RU" sz="2000" dirty="0" err="1"/>
              <a:t>центральним</a:t>
            </a:r>
            <a:r>
              <a:rPr lang="ru-RU" sz="2000" dirty="0"/>
              <a:t> урядом, </a:t>
            </a:r>
            <a:r>
              <a:rPr lang="ru-RU" sz="2000" dirty="0" err="1"/>
              <a:t>місцевою</a:t>
            </a:r>
            <a:r>
              <a:rPr lang="ru-RU" sz="2000" dirty="0"/>
              <a:t> громадою, ОГС </a:t>
            </a:r>
            <a:r>
              <a:rPr lang="ru-RU" sz="2000" dirty="0" err="1"/>
              <a:t>тощо</a:t>
            </a:r>
            <a:r>
              <a:rPr lang="ru-RU" sz="2000" dirty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 і  </a:t>
            </a:r>
            <a:r>
              <a:rPr lang="ru-RU" sz="2000" dirty="0" err="1"/>
              <a:t>фахова</a:t>
            </a:r>
            <a:r>
              <a:rPr lang="ru-RU" sz="2000" dirty="0"/>
              <a:t> </a:t>
            </a:r>
            <a:r>
              <a:rPr lang="ru-RU" sz="2000" dirty="0" err="1"/>
              <a:t>підготовка</a:t>
            </a:r>
            <a:r>
              <a:rPr lang="ru-RU" sz="2000" dirty="0"/>
              <a:t> й </a:t>
            </a:r>
            <a:r>
              <a:rPr lang="ru-RU" sz="2000" dirty="0" err="1"/>
              <a:t>особистісні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виконавців</a:t>
            </a:r>
            <a:r>
              <a:rPr lang="ru-RU" sz="2000" dirty="0"/>
              <a:t> проєктів (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розробляти</a:t>
            </a:r>
            <a:r>
              <a:rPr lang="ru-RU" sz="2000" dirty="0"/>
              <a:t> </a:t>
            </a:r>
            <a:r>
              <a:rPr lang="ru-RU" sz="2000" dirty="0" err="1"/>
              <a:t>проєкти</a:t>
            </a:r>
            <a:r>
              <a:rPr lang="ru-RU" sz="2000" dirty="0"/>
              <a:t>; </a:t>
            </a:r>
            <a:r>
              <a:rPr lang="ru-RU" sz="2000" dirty="0" err="1"/>
              <a:t>навички</a:t>
            </a:r>
            <a:r>
              <a:rPr lang="ru-RU" sz="2000" dirty="0"/>
              <a:t> </a:t>
            </a:r>
            <a:r>
              <a:rPr lang="ru-RU" sz="2000" dirty="0" err="1"/>
              <a:t>виокремлення</a:t>
            </a:r>
            <a:r>
              <a:rPr lang="ru-RU" sz="2000" dirty="0"/>
              <a:t> й </a:t>
            </a:r>
            <a:r>
              <a:rPr lang="ru-RU" sz="2000" dirty="0" err="1"/>
              <a:t>формулювання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проблем;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аналізувати</a:t>
            </a:r>
            <a:r>
              <a:rPr lang="ru-RU" sz="2000" dirty="0"/>
              <a:t> </a:t>
            </a:r>
            <a:r>
              <a:rPr lang="ru-RU" sz="2000" dirty="0" err="1"/>
              <a:t>необхідну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; </a:t>
            </a:r>
            <a:r>
              <a:rPr lang="ru-RU" sz="2000" dirty="0" err="1"/>
              <a:t>навички</a:t>
            </a:r>
            <a:r>
              <a:rPr lang="ru-RU" sz="2000" dirty="0"/>
              <a:t> </a:t>
            </a:r>
            <a:r>
              <a:rPr lang="ru-RU" sz="2000" dirty="0" err="1"/>
              <a:t>бюджетування</a:t>
            </a:r>
            <a:r>
              <a:rPr lang="ru-RU" sz="2000" dirty="0"/>
              <a:t> </a:t>
            </a:r>
            <a:r>
              <a:rPr lang="ru-RU" sz="2000" dirty="0" err="1"/>
              <a:t>проєктної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).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Грантові</a:t>
            </a:r>
            <a:r>
              <a:rPr lang="ru-RU" sz="2000" dirty="0"/>
              <a:t> </a:t>
            </a:r>
            <a:r>
              <a:rPr lang="ru-RU" sz="2000" dirty="0" err="1"/>
              <a:t>інструменти</a:t>
            </a:r>
            <a:r>
              <a:rPr lang="ru-RU" sz="2000" dirty="0"/>
              <a:t> (особливо в 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грантових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та МТД) часто </a:t>
            </a:r>
            <a:r>
              <a:rPr lang="ru-RU" sz="2000" dirty="0" err="1"/>
              <a:t>поєднуються</a:t>
            </a:r>
            <a:r>
              <a:rPr lang="ru-RU" sz="2000" dirty="0"/>
              <a:t> з 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інструментами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 МЕР, як-от </a:t>
            </a:r>
            <a:r>
              <a:rPr lang="ru-RU" sz="2000" dirty="0" err="1"/>
              <a:t>кредити</a:t>
            </a:r>
            <a:r>
              <a:rPr lang="ru-RU" sz="2000" dirty="0"/>
              <a:t> МФО. </a:t>
            </a:r>
            <a:r>
              <a:rPr lang="ru-RU" sz="2000" dirty="0" err="1"/>
              <a:t>Проєкти</a:t>
            </a:r>
            <a:r>
              <a:rPr lang="ru-RU" sz="2000" dirty="0"/>
              <a:t> КСВ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розробляти</a:t>
            </a:r>
            <a:r>
              <a:rPr lang="ru-RU" sz="2000" dirty="0"/>
              <a:t> в рамках державно-приватного партнерства.</a:t>
            </a:r>
            <a:endParaRPr lang="ru-UA" sz="20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9ECC3E5-230D-A96E-80C6-07D428CC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177-7FC6-2C4B-BE5E-FF45446B52B0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238F2F-DFD3-1353-CEB7-17890FE2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304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0E9D0E-DA20-BC90-7C93-A3EC22D2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3" y="554965"/>
            <a:ext cx="10515600" cy="1356962"/>
          </a:xfrm>
        </p:spPr>
        <p:txBody>
          <a:bodyPr/>
          <a:lstStyle/>
          <a:p>
            <a:r>
              <a:rPr lang="ru-RU" dirty="0"/>
              <a:t>МТД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донори</a:t>
            </a:r>
            <a:r>
              <a:rPr lang="ru-RU" dirty="0"/>
              <a:t> на </a:t>
            </a:r>
            <a:r>
              <a:rPr lang="ru-RU" dirty="0" err="1"/>
              <a:t>безоплатній</a:t>
            </a:r>
            <a:r>
              <a:rPr lang="ru-RU" dirty="0"/>
              <a:t> і </a:t>
            </a:r>
            <a:r>
              <a:rPr lang="ru-RU" dirty="0" err="1"/>
              <a:t>безповоротній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855C0B0-349A-3714-233E-88C3AC2D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2281-4A59-E44C-A2EB-13ADBA318173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9BD52-28C2-7614-EA0E-44937951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A2EC88-57EB-E5D7-1E15-665DDD0F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77" y="1911927"/>
            <a:ext cx="4238410" cy="22149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73D82D-C1FF-4498-7D3D-29517079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682" y="2920073"/>
            <a:ext cx="4832757" cy="27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8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129A3F-F767-DCAC-A4A7-51F2618C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09"/>
            <a:ext cx="10515600" cy="408627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 формою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МТД: </a:t>
            </a:r>
          </a:p>
          <a:p>
            <a:pPr marL="514350" indent="-514350" algn="just">
              <a:buAutoNum type="arabicParenR"/>
            </a:pPr>
            <a:r>
              <a:rPr lang="ru-RU" dirty="0" err="1"/>
              <a:t>передання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— </a:t>
            </a:r>
            <a:r>
              <a:rPr lang="ru-RU" dirty="0" err="1"/>
              <a:t>передання</a:t>
            </a:r>
            <a:r>
              <a:rPr lang="ru-RU" dirty="0"/>
              <a:t> прав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(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авторських</a:t>
            </a:r>
            <a:r>
              <a:rPr lang="ru-RU" dirty="0"/>
              <a:t> прав і ноу-хау),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консультаційних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/>
              <a:t>2)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— </a:t>
            </a:r>
            <a:r>
              <a:rPr lang="ru-RU" dirty="0" err="1"/>
              <a:t>передання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необхідного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проєктів (</a:t>
            </a:r>
            <a:r>
              <a:rPr lang="ru-RU" dirty="0" err="1"/>
              <a:t>програм</a:t>
            </a:r>
            <a:r>
              <a:rPr lang="ru-RU" dirty="0"/>
              <a:t>) МТД; </a:t>
            </a:r>
          </a:p>
          <a:p>
            <a:pPr marL="0" indent="0" algn="just">
              <a:buNone/>
            </a:pPr>
            <a:r>
              <a:rPr lang="ru-RU" dirty="0"/>
              <a:t>3)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—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та </a:t>
            </a:r>
            <a:r>
              <a:rPr lang="ru-RU" dirty="0" err="1"/>
              <a:t>ініціатив</a:t>
            </a:r>
            <a:r>
              <a:rPr lang="ru-RU" dirty="0"/>
              <a:t> у межах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(</a:t>
            </a:r>
            <a:r>
              <a:rPr lang="ru-RU" dirty="0" err="1"/>
              <a:t>програми</a:t>
            </a:r>
            <a:r>
              <a:rPr lang="ru-RU" dirty="0"/>
              <a:t>) МТД. </a:t>
            </a:r>
          </a:p>
          <a:p>
            <a:pPr marL="0" indent="0" algn="just">
              <a:buNone/>
            </a:pPr>
            <a:r>
              <a:rPr lang="ru-RU" dirty="0"/>
              <a:t>МТД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у рамках проєктів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r>
              <a:rPr lang="ru-RU" dirty="0" err="1"/>
              <a:t>Проєкт</a:t>
            </a:r>
            <a:r>
              <a:rPr lang="ru-RU" dirty="0"/>
              <a:t> МТД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(</a:t>
            </a:r>
            <a:r>
              <a:rPr lang="ru-RU" dirty="0" err="1"/>
              <a:t>донорів</a:t>
            </a:r>
            <a:r>
              <a:rPr lang="ru-RU" dirty="0"/>
              <a:t>, </a:t>
            </a:r>
            <a:r>
              <a:rPr lang="ru-RU" dirty="0" err="1"/>
              <a:t>виконавців</a:t>
            </a:r>
            <a:r>
              <a:rPr lang="ru-RU" dirty="0"/>
              <a:t>, </a:t>
            </a:r>
            <a:r>
              <a:rPr lang="ru-RU" dirty="0" err="1"/>
              <a:t>бенефіціарів</a:t>
            </a:r>
            <a:r>
              <a:rPr lang="ru-RU" dirty="0"/>
              <a:t>, </a:t>
            </a:r>
            <a:r>
              <a:rPr lang="ru-RU" dirty="0" err="1"/>
              <a:t>реципієнтів</a:t>
            </a:r>
            <a:r>
              <a:rPr lang="ru-RU" dirty="0"/>
              <a:t>), а 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МТД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установлених</a:t>
            </a:r>
            <a:r>
              <a:rPr lang="ru-RU" dirty="0"/>
              <a:t> </a:t>
            </a:r>
            <a:r>
              <a:rPr lang="ru-RU" dirty="0" err="1"/>
              <a:t>строків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Програма</a:t>
            </a:r>
            <a:r>
              <a:rPr lang="ru-RU" dirty="0"/>
              <a:t> МТД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проєктів МТД, </a:t>
            </a:r>
            <a:r>
              <a:rPr lang="ru-RU" dirty="0" err="1"/>
              <a:t>об’єднаних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мети.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3AAAFB2-8C59-12F2-0F9A-6502ADE2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ECC-0DFD-134B-8783-0C2D1C711D94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D8008-29A0-3665-87C5-23081DA8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BC078-9F3E-B28C-F144-5A50BC78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42" y="4370167"/>
            <a:ext cx="3489867" cy="22028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C2469-CC38-CE29-36B9-31049F162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37" y="4182913"/>
            <a:ext cx="4267996" cy="23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29B2AF-9B1F-C810-0D50-207FDD3E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0966"/>
            <a:ext cx="10515600" cy="3745997"/>
          </a:xfrm>
        </p:spPr>
        <p:txBody>
          <a:bodyPr>
            <a:normAutofit/>
          </a:bodyPr>
          <a:lstStyle/>
          <a:p>
            <a:r>
              <a:rPr lang="ru-RU" dirty="0"/>
              <a:t>Донорами МТД </a:t>
            </a:r>
            <a:r>
              <a:rPr lang="ru-RU" dirty="0" err="1"/>
              <a:t>є</a:t>
            </a:r>
            <a:r>
              <a:rPr lang="ru-RU" dirty="0"/>
              <a:t> уряди </a:t>
            </a:r>
            <a:r>
              <a:rPr lang="ru-RU" dirty="0" err="1"/>
              <a:t>іноземних</a:t>
            </a:r>
            <a:r>
              <a:rPr lang="ru-RU" dirty="0"/>
              <a:t> держав, </a:t>
            </a:r>
            <a:r>
              <a:rPr lang="ru-RU" dirty="0" err="1"/>
              <a:t>уповноважені</a:t>
            </a:r>
            <a:r>
              <a:rPr lang="ru-RU" dirty="0"/>
              <a:t> урядом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(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агенції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, </a:t>
            </a:r>
            <a:r>
              <a:rPr lang="ru-RU" dirty="0" err="1"/>
              <a:t>укладених</a:t>
            </a:r>
            <a:r>
              <a:rPr lang="ru-RU" dirty="0"/>
              <a:t> з 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u="sng" dirty="0" err="1"/>
              <a:t>Залежно</a:t>
            </a:r>
            <a:r>
              <a:rPr lang="ru-RU" u="sng" dirty="0"/>
              <a:t> </a:t>
            </a:r>
            <a:r>
              <a:rPr lang="ru-RU" u="sng" dirty="0" err="1"/>
              <a:t>від</a:t>
            </a:r>
            <a:r>
              <a:rPr lang="ru-RU" u="sng" dirty="0"/>
              <a:t> </a:t>
            </a:r>
            <a:r>
              <a:rPr lang="ru-RU" u="sng" dirty="0" err="1"/>
              <a:t>кількості</a:t>
            </a:r>
            <a:r>
              <a:rPr lang="ru-RU" u="sng" dirty="0"/>
              <a:t> </a:t>
            </a:r>
            <a:r>
              <a:rPr lang="ru-RU" u="sng" dirty="0" err="1"/>
              <a:t>країн</a:t>
            </a:r>
            <a:r>
              <a:rPr lang="ru-RU" u="sng" dirty="0"/>
              <a:t> — </a:t>
            </a:r>
            <a:r>
              <a:rPr lang="ru-RU" u="sng" dirty="0" err="1"/>
              <a:t>учасниць</a:t>
            </a:r>
            <a:r>
              <a:rPr lang="ru-RU" u="sng" dirty="0"/>
              <a:t> </a:t>
            </a:r>
            <a:r>
              <a:rPr lang="ru-RU" u="sng" dirty="0" err="1"/>
              <a:t>програми</a:t>
            </a:r>
            <a:r>
              <a:rPr lang="ru-RU" u="sng" dirty="0"/>
              <a:t> </a:t>
            </a:r>
            <a:r>
              <a:rPr lang="ru-RU" u="sng" dirty="0" err="1"/>
              <a:t>або</a:t>
            </a:r>
            <a:r>
              <a:rPr lang="ru-RU" u="sng" dirty="0"/>
              <a:t> </a:t>
            </a:r>
            <a:r>
              <a:rPr lang="ru-RU" u="sng" dirty="0" err="1"/>
              <a:t>проєкту</a:t>
            </a:r>
            <a:r>
              <a:rPr lang="ru-RU" u="sng" dirty="0"/>
              <a:t> МТД </a:t>
            </a:r>
            <a:r>
              <a:rPr lang="ru-RU" u="sng" dirty="0" err="1"/>
              <a:t>розрізняють</a:t>
            </a:r>
            <a:r>
              <a:rPr lang="ru-RU" u="sng" dirty="0"/>
              <a:t>: </a:t>
            </a:r>
          </a:p>
          <a:p>
            <a:pPr>
              <a:buFontTx/>
              <a:buChar char="-"/>
            </a:pPr>
            <a:r>
              <a:rPr lang="ru-RU" dirty="0" err="1"/>
              <a:t>двосторонній</a:t>
            </a:r>
            <a:r>
              <a:rPr lang="ru-RU" dirty="0"/>
              <a:t> формат </a:t>
            </a:r>
            <a:r>
              <a:rPr lang="ru-RU" dirty="0" err="1"/>
              <a:t>співпраці</a:t>
            </a:r>
            <a:r>
              <a:rPr lang="ru-RU" dirty="0"/>
              <a:t>, </a:t>
            </a:r>
            <a:r>
              <a:rPr lang="ru-RU" dirty="0" err="1"/>
              <a:t>застосовний</a:t>
            </a:r>
            <a:r>
              <a:rPr lang="ru-RU" dirty="0"/>
              <a:t> у межах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-донором і </a:t>
            </a:r>
            <a:r>
              <a:rPr lang="ru-RU" dirty="0" err="1"/>
              <a:t>країною-реципієнтом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багатосторонній</a:t>
            </a:r>
            <a:r>
              <a:rPr lang="ru-RU" dirty="0"/>
              <a:t> формат </a:t>
            </a:r>
            <a:r>
              <a:rPr lang="ru-RU" dirty="0" err="1"/>
              <a:t>співпраці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 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донорів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країни-реципієнта</a:t>
            </a:r>
            <a:r>
              <a:rPr lang="ru-RU" dirty="0"/>
              <a:t> (</a:t>
            </a:r>
            <a:r>
              <a:rPr lang="ru-RU" dirty="0" err="1"/>
              <a:t>цей</a:t>
            </a:r>
            <a:r>
              <a:rPr lang="ru-RU" dirty="0"/>
              <a:t> формат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 себе МТД, </a:t>
            </a:r>
            <a:r>
              <a:rPr lang="ru-RU" dirty="0" err="1"/>
              <a:t>надавачами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фінансуються</a:t>
            </a:r>
            <a:r>
              <a:rPr lang="ru-RU" dirty="0"/>
              <a:t>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держав-</a:t>
            </a:r>
            <a:r>
              <a:rPr lang="ru-RU" dirty="0" err="1"/>
              <a:t>членів</a:t>
            </a:r>
            <a:r>
              <a:rPr lang="ru-RU" dirty="0"/>
              <a:t>).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E6927EB-C609-04D7-F656-ECF65257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9BB5-1E2B-3B41-924F-AC8CF156CB70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22B682-50EF-92F2-652C-F0A51B6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19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F2AB2D-0857-78BA-7491-512B39F8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65" y="458930"/>
            <a:ext cx="4078559" cy="16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A01DE5-372E-3E97-025C-ABA2BF786937}"/>
              </a:ext>
            </a:extLst>
          </p:cNvPr>
          <p:cNvSpPr/>
          <p:nvPr/>
        </p:nvSpPr>
        <p:spPr>
          <a:xfrm>
            <a:off x="510639" y="1460273"/>
            <a:ext cx="11519065" cy="501675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b="1" dirty="0" err="1"/>
              <a:t>Навчально-демонстраційні</a:t>
            </a:r>
            <a:r>
              <a:rPr lang="ru-RU" sz="2000" b="1" dirty="0"/>
              <a:t> заходи: </a:t>
            </a:r>
            <a:endParaRPr lang="ru-RU" sz="2000" dirty="0"/>
          </a:p>
          <a:p>
            <a:r>
              <a:rPr lang="ru-RU" sz="2000" dirty="0" err="1"/>
              <a:t>Тематичні</a:t>
            </a:r>
            <a:r>
              <a:rPr lang="ru-RU" sz="2000" dirty="0"/>
              <a:t> центри </a:t>
            </a:r>
          </a:p>
          <a:p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візити</a:t>
            </a:r>
            <a:r>
              <a:rPr lang="ru-RU" sz="2000" dirty="0"/>
              <a:t> </a:t>
            </a:r>
          </a:p>
          <a:p>
            <a:br>
              <a:rPr lang="ru-RU" sz="2000" dirty="0"/>
            </a:br>
            <a:endParaRPr lang="ru-RU" sz="2000" dirty="0"/>
          </a:p>
          <a:p>
            <a:r>
              <a:rPr lang="ru-RU" sz="2000" b="1" dirty="0" err="1"/>
              <a:t>Простори</a:t>
            </a:r>
            <a:r>
              <a:rPr lang="ru-RU" sz="2000" b="1" dirty="0"/>
              <a:t> </a:t>
            </a:r>
            <a:r>
              <a:rPr lang="ru-RU" sz="2000" b="1" dirty="0" err="1"/>
              <a:t>спільного</a:t>
            </a:r>
            <a:r>
              <a:rPr lang="ru-RU" sz="2000" b="1" dirty="0"/>
              <a:t> </a:t>
            </a:r>
            <a:r>
              <a:rPr lang="ru-RU" sz="2000" b="1" dirty="0" err="1"/>
              <a:t>користування</a:t>
            </a:r>
            <a:r>
              <a:rPr lang="ru-RU" sz="2000" b="1" dirty="0"/>
              <a:t>: </a:t>
            </a:r>
            <a:endParaRPr lang="ru-RU" sz="2000" dirty="0"/>
          </a:p>
          <a:p>
            <a:r>
              <a:rPr lang="ru-RU" sz="2000" dirty="0" err="1"/>
              <a:t>Коворкінги</a:t>
            </a:r>
            <a:r>
              <a:rPr lang="ru-RU" sz="2000" dirty="0"/>
              <a:t> </a:t>
            </a:r>
          </a:p>
          <a:p>
            <a:r>
              <a:rPr lang="ru-RU" sz="2000" dirty="0" err="1"/>
              <a:t>Спільні</a:t>
            </a:r>
            <a:r>
              <a:rPr lang="ru-RU" sz="2000" dirty="0"/>
              <a:t> </a:t>
            </a:r>
            <a:r>
              <a:rPr lang="ru-RU" sz="2000" dirty="0" err="1"/>
              <a:t>кухні</a:t>
            </a:r>
            <a:r>
              <a:rPr lang="ru-RU" sz="2000" dirty="0"/>
              <a:t>/</a:t>
            </a:r>
            <a:r>
              <a:rPr lang="ru-RU" sz="2000" dirty="0" err="1"/>
              <a:t>майстерні</a:t>
            </a:r>
            <a:r>
              <a:rPr lang="ru-RU" sz="2000" dirty="0"/>
              <a:t> </a:t>
            </a:r>
          </a:p>
          <a:p>
            <a:r>
              <a:rPr lang="ru-RU" sz="2000" dirty="0" err="1"/>
              <a:t>Бізнес-інкубатори</a:t>
            </a:r>
            <a:r>
              <a:rPr lang="ru-RU" sz="2000" dirty="0"/>
              <a:t> </a:t>
            </a:r>
          </a:p>
          <a:p>
            <a:br>
              <a:rPr lang="ru-RU" sz="2000" dirty="0"/>
            </a:br>
            <a:endParaRPr lang="ru-RU" sz="2000" dirty="0"/>
          </a:p>
          <a:p>
            <a:r>
              <a:rPr lang="ru-RU" sz="2000" b="1" dirty="0" err="1"/>
              <a:t>Місцеві</a:t>
            </a:r>
            <a:r>
              <a:rPr lang="ru-RU" sz="2000" b="1" dirty="0"/>
              <a:t> установи </a:t>
            </a:r>
            <a:r>
              <a:rPr lang="ru-RU" sz="2000" b="1" dirty="0" err="1"/>
              <a:t>підтримки</a:t>
            </a:r>
            <a:r>
              <a:rPr lang="ru-RU" sz="2000" b="1" dirty="0"/>
              <a:t> </a:t>
            </a:r>
            <a:r>
              <a:rPr lang="ru-RU" sz="2000" b="1" dirty="0" err="1"/>
              <a:t>бізнесу</a:t>
            </a:r>
            <a:r>
              <a:rPr lang="ru-RU" sz="2000" b="1" dirty="0"/>
              <a:t>: </a:t>
            </a:r>
            <a:endParaRPr lang="ru-RU" sz="2000" dirty="0"/>
          </a:p>
          <a:p>
            <a:r>
              <a:rPr lang="ru-RU" sz="2000" dirty="0"/>
              <a:t>АМЕР (</a:t>
            </a:r>
            <a:r>
              <a:rPr lang="ru-RU" sz="2000" dirty="0" err="1"/>
              <a:t>Агенції</a:t>
            </a:r>
            <a:r>
              <a:rPr lang="ru-RU" sz="2000" dirty="0"/>
              <a:t>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) </a:t>
            </a:r>
          </a:p>
          <a:p>
            <a:r>
              <a:rPr lang="ru-RU" sz="2000" dirty="0"/>
              <a:t>ЦПБ (Центри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) </a:t>
            </a:r>
          </a:p>
          <a:p>
            <a:r>
              <a:rPr lang="ru-RU" sz="2000" dirty="0" err="1"/>
              <a:t>Бізнес</a:t>
            </a:r>
            <a:r>
              <a:rPr lang="ru-RU" sz="2000" dirty="0"/>
              <a:t>-клуби, клуби </a:t>
            </a:r>
            <a:r>
              <a:rPr lang="ru-RU" sz="2000" dirty="0" err="1"/>
              <a:t>підприємців</a:t>
            </a:r>
            <a:r>
              <a:rPr lang="ru-RU" sz="2000" dirty="0"/>
              <a:t> </a:t>
            </a:r>
          </a:p>
          <a:p>
            <a:br>
              <a:rPr lang="ru-RU" sz="2000" dirty="0"/>
            </a:br>
            <a:endParaRPr lang="ru-RU" sz="2000" dirty="0"/>
          </a:p>
          <a:p>
            <a:endParaRPr lang="ru-RU" sz="2000" b="1" dirty="0"/>
          </a:p>
          <a:p>
            <a:r>
              <a:rPr lang="ru-RU" sz="2000" b="1" dirty="0" err="1"/>
              <a:t>Кооперативи</a:t>
            </a:r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 err="1"/>
              <a:t>Соціальне</a:t>
            </a:r>
            <a:r>
              <a:rPr lang="ru-RU" sz="2000" b="1" dirty="0"/>
              <a:t> </a:t>
            </a:r>
            <a:r>
              <a:rPr lang="ru-RU" sz="2000" b="1" dirty="0" err="1"/>
              <a:t>підприємництво</a:t>
            </a:r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 err="1"/>
              <a:t>Туристичні</a:t>
            </a:r>
            <a:r>
              <a:rPr lang="ru-RU" sz="2000" b="1" dirty="0"/>
              <a:t> </a:t>
            </a:r>
            <a:r>
              <a:rPr lang="ru-RU" sz="2000" b="1" dirty="0" err="1"/>
              <a:t>продукти</a:t>
            </a:r>
            <a:r>
              <a:rPr lang="ru-RU" sz="2000" b="1" dirty="0"/>
              <a:t>: </a:t>
            </a:r>
            <a:endParaRPr lang="ru-RU" sz="2000" dirty="0"/>
          </a:p>
          <a:p>
            <a:r>
              <a:rPr lang="ru-RU" sz="2000" dirty="0" err="1"/>
              <a:t>Туристично-інформаційні</a:t>
            </a:r>
            <a:r>
              <a:rPr lang="ru-RU" sz="2000" dirty="0"/>
              <a:t> центри </a:t>
            </a:r>
          </a:p>
          <a:p>
            <a:r>
              <a:rPr lang="ru-RU" sz="2000" dirty="0" err="1"/>
              <a:t>Фестивалі</a:t>
            </a:r>
            <a:r>
              <a:rPr lang="ru-RU" sz="2000" dirty="0"/>
              <a:t> </a:t>
            </a:r>
          </a:p>
          <a:p>
            <a:r>
              <a:rPr lang="ru-RU" sz="2000" dirty="0" err="1"/>
              <a:t>Мапи</a:t>
            </a:r>
            <a:r>
              <a:rPr lang="ru-RU" sz="2000" dirty="0"/>
              <a:t> громад (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промоматеріали</a:t>
            </a:r>
            <a:r>
              <a:rPr lang="ru-RU" sz="2000" dirty="0"/>
              <a:t>) з рекламою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 </a:t>
            </a:r>
          </a:p>
          <a:p>
            <a:r>
              <a:rPr lang="ru-RU" sz="2000" dirty="0" err="1"/>
              <a:t>Маркування</a:t>
            </a:r>
            <a:r>
              <a:rPr lang="ru-RU" sz="2000" dirty="0"/>
              <a:t> та </a:t>
            </a:r>
            <a:r>
              <a:rPr lang="ru-RU" sz="2000" dirty="0" err="1"/>
              <a:t>знакування</a:t>
            </a:r>
            <a:r>
              <a:rPr lang="ru-RU" sz="2000" dirty="0"/>
              <a:t> </a:t>
            </a:r>
            <a:r>
              <a:rPr lang="ru-RU" sz="2000" dirty="0" err="1"/>
              <a:t>туристичних</a:t>
            </a:r>
            <a:r>
              <a:rPr lang="ru-RU" sz="2000" dirty="0"/>
              <a:t> </a:t>
            </a:r>
            <a:r>
              <a:rPr lang="ru-RU" sz="2000" dirty="0" err="1"/>
              <a:t>маршрутів</a:t>
            </a:r>
            <a:r>
              <a:rPr lang="ru-RU" sz="2000" dirty="0"/>
              <a:t> і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громади</a:t>
            </a:r>
            <a:r>
              <a:rPr lang="ru-RU" sz="2000" dirty="0"/>
              <a:t> </a:t>
            </a:r>
          </a:p>
          <a:p>
            <a:r>
              <a:rPr lang="ru-RU" sz="2000" dirty="0" err="1"/>
              <a:t>Покращення</a:t>
            </a:r>
            <a:r>
              <a:rPr lang="ru-RU" sz="2000" dirty="0"/>
              <a:t> </a:t>
            </a:r>
            <a:r>
              <a:rPr lang="ru-RU" sz="2000" dirty="0" err="1"/>
              <a:t>туристичної</a:t>
            </a:r>
            <a:r>
              <a:rPr lang="ru-RU" sz="2000" dirty="0"/>
              <a:t> </a:t>
            </a:r>
            <a:r>
              <a:rPr lang="ru-RU" sz="2000" dirty="0" err="1"/>
              <a:t>інфраструктури</a:t>
            </a:r>
            <a:r>
              <a:rPr lang="ru-RU" sz="2000" dirty="0"/>
              <a:t> (дороги, парковки, </a:t>
            </a:r>
            <a:r>
              <a:rPr lang="ru-RU" sz="2000" dirty="0" err="1"/>
              <a:t>кемпінги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) </a:t>
            </a:r>
          </a:p>
          <a:p>
            <a:br>
              <a:rPr lang="ru-RU" sz="1600" dirty="0"/>
            </a:b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BACD88-BABF-7112-2D22-02575EFE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66" y="380969"/>
            <a:ext cx="2006600" cy="1003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4C3217-D005-36F8-BA6D-D41EB104B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023" y="380969"/>
            <a:ext cx="2019300" cy="10033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E428F38-1C3D-2F78-24D9-A6BAD89D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EE-E78E-A14F-92A7-F5D8B40CF3CD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17BEFD-633F-85AC-5E6E-D9FEAFE6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365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2F48FD-C121-283F-3202-1FA4C78E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2612362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Країнами</a:t>
            </a:r>
            <a:r>
              <a:rPr lang="ru-RU" dirty="0"/>
              <a:t> — </a:t>
            </a:r>
            <a:r>
              <a:rPr lang="ru-RU" dirty="0" err="1"/>
              <a:t>отримувачами</a:t>
            </a:r>
            <a:r>
              <a:rPr lang="ru-RU" dirty="0"/>
              <a:t> МТД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а 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 </a:t>
            </a:r>
            <a:r>
              <a:rPr lang="ru-RU" dirty="0" err="1"/>
              <a:t>перехідною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. </a:t>
            </a:r>
            <a:r>
              <a:rPr lang="ru-RU" dirty="0" err="1"/>
              <a:t>Реципієнтами</a:t>
            </a:r>
            <a:r>
              <a:rPr lang="ru-RU" dirty="0"/>
              <a:t> МТД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резиденти</a:t>
            </a:r>
            <a:r>
              <a:rPr lang="ru-RU" dirty="0"/>
              <a:t> </a:t>
            </a:r>
            <a:r>
              <a:rPr lang="ru-RU" dirty="0" err="1"/>
              <a:t>країни-отримувача</a:t>
            </a:r>
            <a:r>
              <a:rPr lang="ru-RU" dirty="0"/>
              <a:t> (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МТД </a:t>
            </a:r>
            <a:r>
              <a:rPr lang="ru-RU" dirty="0" err="1"/>
              <a:t>згідно</a:t>
            </a:r>
            <a:r>
              <a:rPr lang="ru-RU" dirty="0"/>
              <a:t> з </a:t>
            </a:r>
            <a:r>
              <a:rPr lang="ru-RU" dirty="0" err="1"/>
              <a:t>проєктом</a:t>
            </a:r>
            <a:r>
              <a:rPr lang="ru-RU" dirty="0"/>
              <a:t> (</a:t>
            </a:r>
            <a:r>
              <a:rPr lang="ru-RU" dirty="0" err="1"/>
              <a:t>програмою</a:t>
            </a:r>
            <a:r>
              <a:rPr lang="ru-RU" dirty="0"/>
              <a:t>) МТД. 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МТД в 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як </a:t>
            </a:r>
            <a:r>
              <a:rPr lang="ru-RU" dirty="0" err="1"/>
              <a:t>безпосередньо</a:t>
            </a:r>
            <a:r>
              <a:rPr lang="ru-RU" dirty="0"/>
              <a:t> з </a:t>
            </a:r>
            <a:r>
              <a:rPr lang="ru-RU" dirty="0" err="1"/>
              <a:t>реципієнтами</a:t>
            </a:r>
            <a:r>
              <a:rPr lang="ru-RU" dirty="0"/>
              <a:t>, так і з </a:t>
            </a:r>
            <a:r>
              <a:rPr lang="ru-RU" dirty="0" err="1"/>
              <a:t>виконавцями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(</a:t>
            </a:r>
            <a:r>
              <a:rPr lang="ru-RU" dirty="0" err="1"/>
              <a:t>програми</a:t>
            </a:r>
            <a:r>
              <a:rPr lang="ru-RU" dirty="0"/>
              <a:t>) МТД у </a:t>
            </a:r>
            <a:r>
              <a:rPr lang="ru-RU" dirty="0" err="1"/>
              <a:t>країні</a:t>
            </a:r>
            <a:r>
              <a:rPr lang="ru-RU" dirty="0"/>
              <a:t>. 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AB7720B-6C9E-54FA-4BDE-B620FE50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AE3-CDE6-2C42-B098-3294B877F250}" type="datetime1">
              <a:rPr lang="ru-RU" smtClean="0"/>
              <a:t>23.01.2026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112191-BB44-960E-5EF3-20BEC481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20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AE00F7-7A09-99DA-C28E-61F1187FC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29" y="286522"/>
            <a:ext cx="3932897" cy="2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5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E36FCE-C617-7C14-6EF5-B692CA4A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/>
          <a:lstStyle/>
          <a:p>
            <a:pPr algn="just"/>
            <a:r>
              <a:rPr lang="ru-RU" dirty="0" err="1"/>
              <a:t>Виконавцями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(</a:t>
            </a:r>
            <a:r>
              <a:rPr lang="ru-RU" dirty="0" err="1"/>
              <a:t>програми</a:t>
            </a:r>
            <a:r>
              <a:rPr lang="ru-RU" dirty="0"/>
              <a:t>) МТД </a:t>
            </a:r>
            <a:r>
              <a:rPr lang="ru-RU" dirty="0" err="1"/>
              <a:t>можуть</a:t>
            </a:r>
            <a:r>
              <a:rPr lang="ru-RU" dirty="0"/>
              <a:t> бути будь-</a:t>
            </a:r>
            <a:r>
              <a:rPr lang="ru-RU" dirty="0" err="1"/>
              <a:t>які</a:t>
            </a:r>
            <a:r>
              <a:rPr lang="ru-RU" dirty="0"/>
              <a:t> особи (</a:t>
            </a:r>
            <a:r>
              <a:rPr lang="ru-RU" dirty="0" err="1"/>
              <a:t>резиденти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нерезиденти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письмову</a:t>
            </a:r>
            <a:r>
              <a:rPr lang="ru-RU" dirty="0"/>
              <a:t> угоду з донором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уповноваженою</a:t>
            </a:r>
            <a:r>
              <a:rPr lang="ru-RU" dirty="0"/>
              <a:t> донором особою та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(</a:t>
            </a:r>
            <a:r>
              <a:rPr lang="ru-RU" dirty="0" err="1"/>
              <a:t>програми</a:t>
            </a:r>
            <a:r>
              <a:rPr lang="ru-RU" dirty="0"/>
              <a:t>). </a:t>
            </a:r>
          </a:p>
          <a:p>
            <a:pPr algn="just"/>
            <a:r>
              <a:rPr lang="ru-RU" dirty="0" err="1"/>
              <a:t>Від</a:t>
            </a:r>
            <a:r>
              <a:rPr lang="ru-RU" dirty="0"/>
              <a:t> проєктів (</a:t>
            </a:r>
            <a:r>
              <a:rPr lang="ru-RU" dirty="0" err="1"/>
              <a:t>програм</a:t>
            </a:r>
            <a:r>
              <a:rPr lang="ru-RU" dirty="0"/>
              <a:t>) МТД часто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особи,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реципієнтів</a:t>
            </a:r>
            <a:r>
              <a:rPr lang="ru-RU" dirty="0"/>
              <a:t>, —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бенефіціари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Бенефіціарами</a:t>
            </a:r>
            <a:r>
              <a:rPr lang="ru-RU" dirty="0"/>
              <a:t> МТД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центральний</a:t>
            </a:r>
            <a:r>
              <a:rPr lang="ru-RU" dirty="0"/>
              <a:t> уряд, </a:t>
            </a:r>
            <a:r>
              <a:rPr lang="ru-RU" dirty="0" err="1"/>
              <a:t>субнаціональні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до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розроблення</a:t>
            </a:r>
            <a:r>
              <a:rPr lang="ru-RU" dirty="0"/>
              <a:t> та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 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юрисдикції</a:t>
            </a:r>
            <a:r>
              <a:rPr lang="ru-RU" dirty="0"/>
              <a:t>, де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(</a:t>
            </a:r>
            <a:r>
              <a:rPr lang="ru-RU" dirty="0" err="1"/>
              <a:t>програми</a:t>
            </a:r>
            <a:r>
              <a:rPr lang="ru-RU" dirty="0"/>
              <a:t>) МТД,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заінтересовані</a:t>
            </a:r>
            <a:r>
              <a:rPr lang="ru-RU" dirty="0"/>
              <a:t> в результатах </a:t>
            </a:r>
            <a:r>
              <a:rPr lang="ru-RU" dirty="0" err="1"/>
              <a:t>виконання</a:t>
            </a:r>
            <a:r>
              <a:rPr lang="ru-RU" dirty="0"/>
              <a:t> такого </a:t>
            </a:r>
            <a:r>
              <a:rPr lang="ru-RU" dirty="0" err="1"/>
              <a:t>проєкту</a:t>
            </a:r>
            <a:r>
              <a:rPr lang="ru-RU" dirty="0"/>
              <a:t> (</a:t>
            </a:r>
            <a:r>
              <a:rPr lang="ru-RU" dirty="0" err="1"/>
              <a:t>програми</a:t>
            </a:r>
            <a:r>
              <a:rPr lang="ru-RU" dirty="0"/>
              <a:t>).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5B96B25-C4AA-26CB-EFE3-AF1827B3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8E94-B90F-F846-A100-A3DBE65F5BA1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27340-FDBD-371E-599B-C13BC7B3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21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8A045-18ED-F75A-0E60-63D5A3222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895" y="4411253"/>
            <a:ext cx="2910536" cy="18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48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8F389-0A3D-F052-704D-B8DB730A5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883"/>
            <a:ext cx="10515600" cy="5880080"/>
          </a:xfrm>
        </p:spPr>
        <p:txBody>
          <a:bodyPr>
            <a:normAutofit/>
          </a:bodyPr>
          <a:lstStyle/>
          <a:p>
            <a:pPr algn="just"/>
            <a:r>
              <a:rPr lang="ru-RU" u="sng" dirty="0" err="1"/>
              <a:t>Залежно</a:t>
            </a:r>
            <a:r>
              <a:rPr lang="ru-RU" u="sng" dirty="0"/>
              <a:t> </a:t>
            </a:r>
            <a:r>
              <a:rPr lang="ru-RU" u="sng" dirty="0" err="1"/>
              <a:t>від</a:t>
            </a:r>
            <a:r>
              <a:rPr lang="ru-RU" u="sng" dirty="0"/>
              <a:t> </a:t>
            </a:r>
            <a:r>
              <a:rPr lang="ru-RU" u="sng" dirty="0" err="1"/>
              <a:t>рівня</a:t>
            </a:r>
            <a:r>
              <a:rPr lang="ru-RU" u="sng" dirty="0"/>
              <a:t> </a:t>
            </a:r>
            <a:r>
              <a:rPr lang="ru-RU" u="sng" dirty="0" err="1"/>
              <a:t>залучення</a:t>
            </a:r>
            <a:r>
              <a:rPr lang="ru-RU" u="sng" dirty="0"/>
              <a:t> </a:t>
            </a:r>
            <a:r>
              <a:rPr lang="ru-RU" u="sng" dirty="0" err="1"/>
              <a:t>реципієнта</a:t>
            </a:r>
            <a:r>
              <a:rPr lang="ru-RU" u="sng" dirty="0"/>
              <a:t> до </a:t>
            </a:r>
            <a:r>
              <a:rPr lang="ru-RU" u="sng" dirty="0" err="1"/>
              <a:t>реалізації</a:t>
            </a:r>
            <a:r>
              <a:rPr lang="ru-RU" u="sng" dirty="0"/>
              <a:t> </a:t>
            </a:r>
            <a:r>
              <a:rPr lang="ru-RU" u="sng" dirty="0" err="1"/>
              <a:t>відповідної</a:t>
            </a:r>
            <a:r>
              <a:rPr lang="ru-RU" u="sng" dirty="0"/>
              <a:t> </a:t>
            </a:r>
            <a:r>
              <a:rPr lang="ru-RU" u="sng" dirty="0" err="1"/>
              <a:t>програми</a:t>
            </a:r>
            <a:r>
              <a:rPr lang="ru-RU" u="sng" dirty="0"/>
              <a:t> </a:t>
            </a:r>
            <a:r>
              <a:rPr lang="ru-RU" u="sng" dirty="0" err="1"/>
              <a:t>чи</a:t>
            </a:r>
            <a:r>
              <a:rPr lang="ru-RU" u="sng" dirty="0"/>
              <a:t> </a:t>
            </a:r>
            <a:r>
              <a:rPr lang="ru-RU" u="sng" dirty="0" err="1"/>
              <a:t>проєкту</a:t>
            </a:r>
            <a:r>
              <a:rPr lang="ru-RU" u="sng" dirty="0"/>
              <a:t> МТД </a:t>
            </a:r>
            <a:r>
              <a:rPr lang="ru-RU" u="sng" dirty="0" err="1"/>
              <a:t>розрізняють</a:t>
            </a:r>
            <a:r>
              <a:rPr lang="ru-RU" u="sng" dirty="0"/>
              <a:t> </a:t>
            </a:r>
            <a:r>
              <a:rPr lang="ru-RU" u="sng" dirty="0" err="1"/>
              <a:t>такі</a:t>
            </a:r>
            <a:r>
              <a:rPr lang="ru-RU" u="sng" dirty="0"/>
              <a:t> </a:t>
            </a:r>
            <a:r>
              <a:rPr lang="ru-RU" u="sng" dirty="0" err="1"/>
              <a:t>її</a:t>
            </a:r>
            <a:r>
              <a:rPr lang="ru-RU" u="sng" dirty="0"/>
              <a:t> </a:t>
            </a:r>
            <a:r>
              <a:rPr lang="ru-RU" u="sng" dirty="0" err="1"/>
              <a:t>форми</a:t>
            </a:r>
            <a:r>
              <a:rPr lang="ru-RU" dirty="0"/>
              <a:t>: </a:t>
            </a:r>
          </a:p>
          <a:p>
            <a:pPr algn="just">
              <a:buFontTx/>
              <a:buChar char="-"/>
            </a:pPr>
            <a:r>
              <a:rPr lang="ru-RU" dirty="0" err="1"/>
              <a:t>технологічний</a:t>
            </a:r>
            <a:r>
              <a:rPr lang="ru-RU" dirty="0"/>
              <a:t> грант — </a:t>
            </a:r>
            <a:r>
              <a:rPr lang="ru-RU" dirty="0" err="1"/>
              <a:t>безоплатне</a:t>
            </a:r>
            <a:r>
              <a:rPr lang="ru-RU" dirty="0"/>
              <a:t> </a:t>
            </a:r>
            <a:r>
              <a:rPr lang="ru-RU" dirty="0" err="1"/>
              <a:t>передання</a:t>
            </a:r>
            <a:r>
              <a:rPr lang="ru-RU" dirty="0"/>
              <a:t> донором </a:t>
            </a:r>
            <a:r>
              <a:rPr lang="ru-RU" dirty="0" err="1"/>
              <a:t>реципієнту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а 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інституцій</a:t>
            </a:r>
            <a:r>
              <a:rPr lang="ru-RU" dirty="0"/>
              <a:t> без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реципієнта</a:t>
            </a:r>
            <a:r>
              <a:rPr lang="ru-RU" dirty="0"/>
              <a:t> у  </a:t>
            </a:r>
            <a:r>
              <a:rPr lang="ru-RU" dirty="0" err="1"/>
              <a:t>фінансуванні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(у такому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реципієнта</a:t>
            </a:r>
            <a:r>
              <a:rPr lang="ru-RU" dirty="0"/>
              <a:t> </a:t>
            </a:r>
            <a:r>
              <a:rPr lang="ru-RU" dirty="0" err="1"/>
              <a:t>зводяться</a:t>
            </a:r>
            <a:r>
              <a:rPr lang="ru-RU" dirty="0"/>
              <a:t> до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МТД); </a:t>
            </a:r>
          </a:p>
          <a:p>
            <a:pPr algn="just">
              <a:buFontTx/>
              <a:buChar char="-"/>
            </a:pPr>
            <a:r>
              <a:rPr lang="ru-RU" dirty="0"/>
              <a:t> грант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співфінансування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участь </a:t>
            </a:r>
            <a:r>
              <a:rPr lang="ru-RU" dirty="0" err="1"/>
              <a:t>реципієнта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 </a:t>
            </a:r>
            <a:r>
              <a:rPr lang="ru-RU" dirty="0" err="1"/>
              <a:t>організації</a:t>
            </a:r>
            <a:r>
              <a:rPr lang="ru-RU" dirty="0"/>
              <a:t>, а й у </a:t>
            </a:r>
            <a:r>
              <a:rPr lang="ru-RU" dirty="0" err="1"/>
              <a:t>фінансуванні</a:t>
            </a:r>
            <a:r>
              <a:rPr lang="ru-RU" dirty="0"/>
              <a:t>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проєктом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(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умов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реципієнта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становить </a:t>
            </a:r>
            <a:r>
              <a:rPr lang="ru-RU" dirty="0" err="1"/>
              <a:t>від</a:t>
            </a:r>
            <a:r>
              <a:rPr lang="ru-RU" dirty="0"/>
              <a:t> 10 до 50% та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надана</a:t>
            </a:r>
            <a:r>
              <a:rPr lang="ru-RU" dirty="0"/>
              <a:t> і в </a:t>
            </a:r>
            <a:r>
              <a:rPr lang="ru-RU" dirty="0" err="1"/>
              <a:t>грошовій</a:t>
            </a:r>
            <a:r>
              <a:rPr lang="ru-RU" dirty="0"/>
              <a:t>, і в </a:t>
            </a:r>
            <a:r>
              <a:rPr lang="ru-RU" dirty="0" err="1"/>
              <a:t>натуральній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— у 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приміщеннями</a:t>
            </a:r>
            <a:r>
              <a:rPr lang="ru-RU" dirty="0"/>
              <a:t>, </a:t>
            </a:r>
            <a:r>
              <a:rPr lang="ru-RU" dirty="0" err="1"/>
              <a:t>робочого</a:t>
            </a:r>
            <a:r>
              <a:rPr lang="ru-RU" dirty="0"/>
              <a:t> часу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395CC37-9B8D-9F78-D5FB-36C60096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CB07-E579-4541-B8DA-5FE838F7F915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159C9-9333-EAA5-67A4-1BDE14A2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22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336A9B-B592-724E-CBEF-333E3DAC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2" y="5084004"/>
            <a:ext cx="2479999" cy="14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66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BC1B6-B639-27F9-A5FE-DA1CD59E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endParaRPr lang="ru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9BC1F6-29BD-0EB1-6712-AFCB71F0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C17-6F8F-8B47-8C71-5969DF8988CE}" type="datetime1">
              <a:rPr lang="ru-RU" smtClean="0"/>
              <a:t>23.01.2026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2815DF-E5FF-6D47-DA9E-902F7AA5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23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A2DA2D-DC45-4F4E-3CBF-7CEDC9DA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0441"/>
            <a:ext cx="9915851" cy="30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2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B1CA4-381E-97DF-8F53-E440825C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01" y="382018"/>
            <a:ext cx="7992918" cy="4726103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BBC8EF29-713B-CCF6-A434-9240D9F1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2E-FC3A-194F-ACA7-C08DFC362D35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FA0916-63A5-7079-288C-77A3113D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922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B074FC-7DFE-CE00-08C5-64ACDDA56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/>
          <a:lstStyle/>
          <a:p>
            <a:r>
              <a:rPr lang="ru-RU" dirty="0" err="1"/>
              <a:t>Найбільшим</a:t>
            </a:r>
            <a:r>
              <a:rPr lang="ru-RU" dirty="0"/>
              <a:t> донором для </a:t>
            </a:r>
            <a:r>
              <a:rPr lang="ru-RU" dirty="0" err="1"/>
              <a:t>України</a:t>
            </a:r>
            <a:r>
              <a:rPr lang="ru-RU" dirty="0"/>
              <a:t> в 90-х роках </a:t>
            </a:r>
            <a:r>
              <a:rPr lang="en" dirty="0"/>
              <a:t>XX </a:t>
            </a:r>
            <a:r>
              <a:rPr lang="ru-RU" dirty="0" err="1"/>
              <a:t>століття</a:t>
            </a:r>
            <a:r>
              <a:rPr lang="ru-RU" dirty="0"/>
              <a:t> та на початку 2000-х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США, </a:t>
            </a:r>
            <a:r>
              <a:rPr lang="ru-RU" dirty="0" err="1"/>
              <a:t>однак</a:t>
            </a:r>
            <a:r>
              <a:rPr lang="ru-RU" dirty="0"/>
              <a:t> з початку 2000-х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ЄС </a:t>
            </a:r>
          </a:p>
          <a:p>
            <a:endParaRPr lang="ru-RU" dirty="0"/>
          </a:p>
          <a:p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, </a:t>
            </a:r>
            <a:r>
              <a:rPr lang="ru-RU" dirty="0" err="1"/>
              <a:t>наданої</a:t>
            </a:r>
            <a:r>
              <a:rPr lang="ru-RU" dirty="0"/>
              <a:t> ЄС, з  1991 року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3,5 млрд </a:t>
            </a:r>
            <a:r>
              <a:rPr lang="ru-RU" dirty="0" err="1"/>
              <a:t>євро</a:t>
            </a:r>
            <a:r>
              <a:rPr lang="ru-RU" dirty="0"/>
              <a:t>. </a:t>
            </a:r>
          </a:p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ОЕСР, </a:t>
            </a:r>
            <a:r>
              <a:rPr lang="ru-RU" dirty="0" err="1"/>
              <a:t>грантове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боку ЄС у 2014 - 2016 роках становило 848 млн </a:t>
            </a:r>
            <a:r>
              <a:rPr lang="ru-RU" dirty="0" err="1"/>
              <a:t>євро</a:t>
            </a:r>
            <a:r>
              <a:rPr lang="ru-RU" dirty="0"/>
              <a:t>. </a:t>
            </a:r>
          </a:p>
          <a:p>
            <a:r>
              <a:rPr lang="ru-RU" dirty="0" err="1"/>
              <a:t>Дані</a:t>
            </a:r>
            <a:r>
              <a:rPr lang="ru-RU" dirty="0"/>
              <a:t> ЄС </a:t>
            </a:r>
            <a:r>
              <a:rPr lang="ru-RU" dirty="0" err="1"/>
              <a:t>вказують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проекти</a:t>
            </a:r>
            <a:r>
              <a:rPr lang="ru-RU" dirty="0"/>
              <a:t>, </a:t>
            </a:r>
            <a:r>
              <a:rPr lang="ru-RU" dirty="0" err="1"/>
              <a:t>розпочаті</a:t>
            </a:r>
            <a:r>
              <a:rPr lang="ru-RU" dirty="0"/>
              <a:t> у 2014 – 2018 роках, становили 1 161 млн </a:t>
            </a:r>
            <a:r>
              <a:rPr lang="ru-RU" dirty="0" err="1"/>
              <a:t>євро</a:t>
            </a:r>
            <a:r>
              <a:rPr lang="ru-RU" dirty="0"/>
              <a:t> станом на </a:t>
            </a:r>
            <a:r>
              <a:rPr lang="ru-RU" dirty="0" err="1"/>
              <a:t>квітень</a:t>
            </a:r>
            <a:r>
              <a:rPr lang="ru-RU" dirty="0"/>
              <a:t> 2018 року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гуманітарної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).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C111037-7B2E-D261-AD97-C8924C28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8E8-471F-974C-B86C-E73AC4753B5F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420987-F534-5A11-FE12-2CBAB6F4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1F122A-919A-13CA-CB95-792361ED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9" y="4670303"/>
            <a:ext cx="2467207" cy="185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CCBE3F-8DA7-EEAE-231D-11F6F94E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81"/>
            <a:ext cx="10515600" cy="356259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 моменту </a:t>
            </a:r>
            <a:r>
              <a:rPr lang="ru-RU" dirty="0" err="1"/>
              <a:t>прийняття</a:t>
            </a:r>
            <a:r>
              <a:rPr lang="ru-RU" dirty="0"/>
              <a:t> Плану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— ЄС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досягненню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у 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 МТД </a:t>
            </a:r>
            <a:r>
              <a:rPr lang="ru-RU" dirty="0" err="1"/>
              <a:t>головно</a:t>
            </a:r>
            <a:r>
              <a:rPr lang="ru-RU" dirty="0"/>
              <a:t> </a:t>
            </a:r>
            <a:r>
              <a:rPr lang="ru-RU" dirty="0" err="1"/>
              <a:t>надходила</a:t>
            </a:r>
            <a:r>
              <a:rPr lang="ru-RU" dirty="0"/>
              <a:t> до </a:t>
            </a:r>
            <a:r>
              <a:rPr lang="ru-RU" dirty="0" err="1"/>
              <a:t>України</a:t>
            </a:r>
            <a:r>
              <a:rPr lang="ru-RU" dirty="0"/>
              <a:t> через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en" dirty="0"/>
              <a:t>TACIS.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ЄС для 12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держав (Азербайджану, </a:t>
            </a:r>
            <a:r>
              <a:rPr lang="ru-RU" dirty="0" err="1"/>
              <a:t>Білорусі</a:t>
            </a:r>
            <a:r>
              <a:rPr lang="ru-RU" dirty="0"/>
              <a:t>, </a:t>
            </a:r>
            <a:r>
              <a:rPr lang="ru-RU" dirty="0" err="1"/>
              <a:t>Вірменії</a:t>
            </a:r>
            <a:r>
              <a:rPr lang="ru-RU" dirty="0"/>
              <a:t>, </a:t>
            </a:r>
            <a:r>
              <a:rPr lang="ru-RU" dirty="0" err="1"/>
              <a:t>Грузії</a:t>
            </a:r>
            <a:r>
              <a:rPr lang="ru-RU" dirty="0"/>
              <a:t>, Казахстану, Киргизстану, </a:t>
            </a:r>
            <a:r>
              <a:rPr lang="ru-RU" dirty="0" err="1"/>
              <a:t>Молдови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/>
              <a:t>, Таджикистану, </a:t>
            </a:r>
            <a:r>
              <a:rPr lang="ru-RU" dirty="0" err="1"/>
              <a:t>Туркменістану</a:t>
            </a:r>
            <a:r>
              <a:rPr lang="ru-RU" dirty="0"/>
              <a:t>, Узбекистану, </a:t>
            </a:r>
            <a:r>
              <a:rPr lang="ru-RU" dirty="0" err="1"/>
              <a:t>України</a:t>
            </a:r>
            <a:r>
              <a:rPr lang="ru-RU" dirty="0"/>
              <a:t>)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гармонійних</a:t>
            </a:r>
            <a:r>
              <a:rPr lang="ru-RU" dirty="0"/>
              <a:t> і </a:t>
            </a:r>
            <a:r>
              <a:rPr lang="ru-RU" dirty="0" err="1"/>
              <a:t>міцних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та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Євросоюзом</a:t>
            </a:r>
            <a:r>
              <a:rPr lang="ru-RU" dirty="0"/>
              <a:t> і 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-партнерами. 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DA626336-1CC4-7116-E5B3-461E12FB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47D1-4547-874B-BE64-D47E39D75F56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AD27BF-907C-911B-A65C-DC1D2C02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26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D4EE61-5C60-2E79-8FD1-6031C699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5" y="2902104"/>
            <a:ext cx="5595899" cy="36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4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C731D3-922B-798A-D29F-2D44C7C3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8282"/>
            <a:ext cx="8060473" cy="2792439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З </a:t>
            </a:r>
            <a:r>
              <a:rPr lang="ru-RU" sz="2000" dirty="0" err="1"/>
              <a:t>упровадженням</a:t>
            </a:r>
            <a:r>
              <a:rPr lang="ru-RU" sz="2000" dirty="0"/>
              <a:t> </a:t>
            </a:r>
            <a:r>
              <a:rPr lang="ru-RU" sz="2000" dirty="0" err="1"/>
              <a:t>Інструменту</a:t>
            </a:r>
            <a:r>
              <a:rPr lang="ru-RU" sz="2000" dirty="0"/>
              <a:t> </a:t>
            </a:r>
            <a:r>
              <a:rPr lang="ru-RU" sz="2000" dirty="0" err="1"/>
              <a:t>європейського</a:t>
            </a:r>
            <a:r>
              <a:rPr lang="ru-RU" sz="2000" dirty="0"/>
              <a:t> </a:t>
            </a:r>
            <a:r>
              <a:rPr lang="ru-RU" sz="2000" dirty="0" err="1"/>
              <a:t>сусідства</a:t>
            </a:r>
            <a:r>
              <a:rPr lang="ru-RU" sz="2000" dirty="0"/>
              <a:t> та партнерства (ІЄСП) </a:t>
            </a:r>
            <a:r>
              <a:rPr lang="ru-RU" sz="2000" dirty="0" err="1"/>
              <a:t>стратегічно</a:t>
            </a:r>
            <a:r>
              <a:rPr lang="ru-RU" sz="2000" dirty="0"/>
              <a:t> й </a:t>
            </a:r>
            <a:r>
              <a:rPr lang="ru-RU" sz="2000" dirty="0" err="1"/>
              <a:t>політично</a:t>
            </a:r>
            <a:r>
              <a:rPr lang="ru-RU" sz="2000" dirty="0"/>
              <a:t> </a:t>
            </a:r>
            <a:r>
              <a:rPr lang="ru-RU" sz="2000" dirty="0" err="1"/>
              <a:t>зумовлену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 з боку </a:t>
            </a:r>
            <a:r>
              <a:rPr lang="ru-RU" sz="2000" dirty="0" err="1"/>
              <a:t>Європейської</a:t>
            </a:r>
            <a:r>
              <a:rPr lang="ru-RU" sz="2000" dirty="0"/>
              <a:t> </a:t>
            </a:r>
            <a:r>
              <a:rPr lang="ru-RU" sz="2000" dirty="0" err="1"/>
              <a:t>Комісії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додатково</a:t>
            </a:r>
            <a:r>
              <a:rPr lang="ru-RU" sz="2000" dirty="0"/>
              <a:t> </a:t>
            </a:r>
            <a:r>
              <a:rPr lang="ru-RU" sz="2000" dirty="0" err="1"/>
              <a:t>посилено</a:t>
            </a:r>
            <a:r>
              <a:rPr lang="ru-RU" sz="2000" dirty="0"/>
              <a:t> через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обсягів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. </a:t>
            </a:r>
            <a:r>
              <a:rPr lang="ru-RU" sz="2000" dirty="0" err="1"/>
              <a:t>Упровадження</a:t>
            </a:r>
            <a:r>
              <a:rPr lang="ru-RU" sz="2000" dirty="0"/>
              <a:t> таких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механізмів</a:t>
            </a:r>
            <a:r>
              <a:rPr lang="ru-RU" sz="2000" dirty="0"/>
              <a:t> </a:t>
            </a:r>
            <a:r>
              <a:rPr lang="ru-RU" sz="2000" dirty="0" err="1"/>
              <a:t>співробітництва</a:t>
            </a:r>
            <a:r>
              <a:rPr lang="ru-RU" sz="2000" dirty="0"/>
              <a:t>, як </a:t>
            </a:r>
            <a:r>
              <a:rPr lang="en" sz="2000" dirty="0"/>
              <a:t>Twinning </a:t>
            </a:r>
            <a:r>
              <a:rPr lang="ru-RU" sz="2000" dirty="0"/>
              <a:t>і </a:t>
            </a:r>
            <a:r>
              <a:rPr lang="en" sz="2000" dirty="0"/>
              <a:t>TAIEX (</a:t>
            </a:r>
            <a:r>
              <a:rPr lang="ru-RU" sz="2000" dirty="0" err="1"/>
              <a:t>Технічна</a:t>
            </a:r>
            <a:r>
              <a:rPr lang="ru-RU" sz="2000" dirty="0"/>
              <a:t> </a:t>
            </a:r>
            <a:r>
              <a:rPr lang="ru-RU" sz="2000" dirty="0" err="1"/>
              <a:t>допомога</a:t>
            </a:r>
            <a:r>
              <a:rPr lang="ru-RU" sz="2000" dirty="0"/>
              <a:t> з </a:t>
            </a:r>
            <a:r>
              <a:rPr lang="ru-RU" sz="2000" dirty="0" err="1"/>
              <a:t>інформаційних</a:t>
            </a:r>
            <a:r>
              <a:rPr lang="ru-RU" sz="2000" dirty="0"/>
              <a:t> </a:t>
            </a:r>
            <a:r>
              <a:rPr lang="ru-RU" sz="2400" dirty="0" err="1"/>
              <a:t>обмінів</a:t>
            </a:r>
            <a:r>
              <a:rPr lang="ru-RU" sz="2000" dirty="0"/>
              <a:t>),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вплинуло</a:t>
            </a:r>
            <a:r>
              <a:rPr lang="ru-RU" sz="2000" dirty="0"/>
              <a:t> на </a:t>
            </a:r>
            <a:r>
              <a:rPr lang="ru-RU" sz="2000" dirty="0" err="1"/>
              <a:t>розширення</a:t>
            </a:r>
            <a:r>
              <a:rPr lang="ru-RU" sz="2000" dirty="0"/>
              <a:t> </a:t>
            </a:r>
            <a:r>
              <a:rPr lang="ru-RU" sz="2000" dirty="0" err="1"/>
              <a:t>фінансової</a:t>
            </a:r>
            <a:r>
              <a:rPr lang="ru-RU" sz="2000" dirty="0"/>
              <a:t> та </a:t>
            </a:r>
            <a:r>
              <a:rPr lang="ru-RU" sz="2000" dirty="0" err="1"/>
              <a:t>технічної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ЄС, </a:t>
            </a:r>
            <a:r>
              <a:rPr lang="ru-RU" sz="2000" dirty="0" err="1"/>
              <a:t>наданої</a:t>
            </a:r>
            <a:r>
              <a:rPr lang="ru-RU" sz="2000" dirty="0"/>
              <a:t> для </a:t>
            </a:r>
            <a:r>
              <a:rPr lang="ru-RU" sz="2000" dirty="0" err="1"/>
              <a:t>підтримки</a:t>
            </a:r>
            <a:r>
              <a:rPr lang="ru-RU" sz="2000" dirty="0"/>
              <a:t> реформ в </a:t>
            </a:r>
            <a:r>
              <a:rPr lang="ru-RU" sz="2000" dirty="0" err="1"/>
              <a:t>Україні</a:t>
            </a:r>
            <a:r>
              <a:rPr lang="ru-RU" sz="2000" dirty="0"/>
              <a:t>.</a:t>
            </a:r>
            <a:endParaRPr lang="ru-UA" sz="20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47E2419-B882-7034-24FE-E1075347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3EE2-CB2A-F24C-8B50-AEFA790BD08B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50D402-60D8-7F12-3234-46463C79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97C9E-0EAB-4F94-2B64-709C9B0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7" y="3959766"/>
            <a:ext cx="4024971" cy="23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6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DF24C8-2655-BB24-AC12-63B84F5A0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013"/>
            <a:ext cx="7659029" cy="5435133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До </a:t>
            </a:r>
            <a:r>
              <a:rPr lang="ru-RU" sz="2000" dirty="0" err="1"/>
              <a:t>пріоритетних</a:t>
            </a:r>
            <a:r>
              <a:rPr lang="ru-RU" sz="2000" dirty="0"/>
              <a:t> </a:t>
            </a:r>
            <a:r>
              <a:rPr lang="ru-RU" sz="2000" dirty="0" err="1"/>
              <a:t>напрямів</a:t>
            </a:r>
            <a:r>
              <a:rPr lang="ru-RU" sz="2000" dirty="0"/>
              <a:t> </a:t>
            </a:r>
            <a:r>
              <a:rPr lang="ru-RU" sz="2000" dirty="0" err="1"/>
              <a:t>докладання</a:t>
            </a:r>
            <a:r>
              <a:rPr lang="ru-RU" sz="2000" dirty="0"/>
              <a:t> </a:t>
            </a:r>
            <a:r>
              <a:rPr lang="ru-RU" sz="2000" dirty="0" err="1"/>
              <a:t>зусиль</a:t>
            </a:r>
            <a:r>
              <a:rPr lang="ru-RU" sz="2000" dirty="0"/>
              <a:t> проєктів МТД у  </a:t>
            </a:r>
            <a:r>
              <a:rPr lang="ru-RU" sz="2000" dirty="0" err="1"/>
              <a:t>сфері</a:t>
            </a:r>
            <a:r>
              <a:rPr lang="ru-RU" sz="2000" dirty="0"/>
              <a:t> МЕР в 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зарахувати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: </a:t>
            </a:r>
          </a:p>
          <a:p>
            <a:pPr algn="just">
              <a:buFontTx/>
              <a:buChar char="-"/>
            </a:pPr>
            <a:r>
              <a:rPr lang="ru-RU" sz="2000" dirty="0" err="1"/>
              <a:t>розбудову</a:t>
            </a:r>
            <a:r>
              <a:rPr lang="ru-RU" sz="2000" dirty="0"/>
              <a:t> </a:t>
            </a:r>
            <a:r>
              <a:rPr lang="ru-RU" sz="2000" dirty="0" err="1"/>
              <a:t>спроможності</a:t>
            </a:r>
            <a:r>
              <a:rPr lang="ru-RU" sz="2000" dirty="0"/>
              <a:t> </a:t>
            </a:r>
            <a:r>
              <a:rPr lang="ru-RU" sz="2000" dirty="0" err="1"/>
              <a:t>місцевих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(1); </a:t>
            </a:r>
          </a:p>
          <a:p>
            <a:pPr algn="just">
              <a:buFontTx/>
              <a:buChar char="-"/>
            </a:pP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консультаційної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у  </a:t>
            </a:r>
            <a:r>
              <a:rPr lang="ru-RU" sz="2000" dirty="0" err="1"/>
              <a:t>плануванні</a:t>
            </a:r>
            <a:r>
              <a:rPr lang="ru-RU" sz="2000" dirty="0"/>
              <a:t> й </a:t>
            </a:r>
            <a:r>
              <a:rPr lang="ru-RU" sz="2000" dirty="0" err="1"/>
              <a:t>управлінні</a:t>
            </a:r>
            <a:r>
              <a:rPr lang="ru-RU" sz="2000" dirty="0"/>
              <a:t> </a:t>
            </a:r>
            <a:r>
              <a:rPr lang="ru-RU" sz="2000" dirty="0" err="1"/>
              <a:t>процесами</a:t>
            </a:r>
            <a:r>
              <a:rPr lang="ru-RU" sz="2000" dirty="0"/>
              <a:t> МЕР (2); </a:t>
            </a:r>
          </a:p>
          <a:p>
            <a:pPr algn="just">
              <a:buFontTx/>
              <a:buChar char="-"/>
            </a:pP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енергоощадних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 у ЖКГ (3); </a:t>
            </a:r>
          </a:p>
          <a:p>
            <a:pPr algn="just">
              <a:buFontTx/>
              <a:buChar char="-"/>
            </a:pP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бізнес-середовища</a:t>
            </a:r>
            <a:r>
              <a:rPr lang="ru-RU" sz="2000" dirty="0"/>
              <a:t> (4); </a:t>
            </a:r>
          </a:p>
          <a:p>
            <a:pPr algn="just">
              <a:buFontTx/>
              <a:buChar char="-"/>
            </a:pP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конкурентоспроможності</a:t>
            </a:r>
            <a:r>
              <a:rPr lang="ru-RU" sz="2000" dirty="0"/>
              <a:t> та </a:t>
            </a:r>
            <a:r>
              <a:rPr lang="ru-RU" sz="2000" dirty="0" err="1"/>
              <a:t>інвестиційної</a:t>
            </a:r>
            <a:r>
              <a:rPr lang="ru-RU" sz="2000" dirty="0"/>
              <a:t> </a:t>
            </a:r>
            <a:r>
              <a:rPr lang="ru-RU" sz="2000" dirty="0" err="1"/>
              <a:t>привабливості</a:t>
            </a:r>
            <a:r>
              <a:rPr lang="ru-RU" sz="2000" dirty="0"/>
              <a:t> </a:t>
            </a:r>
            <a:r>
              <a:rPr lang="ru-RU" sz="2000" dirty="0" err="1"/>
              <a:t>територій</a:t>
            </a:r>
            <a:r>
              <a:rPr lang="ru-RU" sz="2000" dirty="0"/>
              <a:t> (5);</a:t>
            </a:r>
          </a:p>
          <a:p>
            <a:pPr algn="just"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активізацію</a:t>
            </a:r>
            <a:r>
              <a:rPr lang="ru-RU" sz="2000" dirty="0"/>
              <a:t> </a:t>
            </a:r>
            <a:r>
              <a:rPr lang="ru-RU" sz="2000" dirty="0" err="1"/>
              <a:t>місцевих</a:t>
            </a:r>
            <a:r>
              <a:rPr lang="ru-RU" sz="2000" dirty="0"/>
              <a:t> громад для </a:t>
            </a:r>
            <a:r>
              <a:rPr lang="ru-RU" sz="2000" dirty="0" err="1"/>
              <a:t>вирішення</a:t>
            </a:r>
            <a:r>
              <a:rPr lang="ru-RU" sz="2000" dirty="0"/>
              <a:t> проблем МЕР (6); </a:t>
            </a:r>
          </a:p>
          <a:p>
            <a:pPr algn="just">
              <a:buFontTx/>
              <a:buChar char="-"/>
            </a:pPr>
            <a:r>
              <a:rPr lang="ru-RU" sz="2000" dirty="0" err="1"/>
              <a:t>підтримку</a:t>
            </a:r>
            <a:r>
              <a:rPr lang="ru-RU" sz="2000" dirty="0"/>
              <a:t> </a:t>
            </a:r>
            <a:r>
              <a:rPr lang="ru-RU" sz="2000" dirty="0" err="1"/>
              <a:t>внутрішньо</a:t>
            </a:r>
            <a:r>
              <a:rPr lang="ru-RU" sz="2000" dirty="0"/>
              <a:t> </a:t>
            </a:r>
            <a:r>
              <a:rPr lang="ru-RU" sz="2000" dirty="0" err="1"/>
              <a:t>переміщених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(7).</a:t>
            </a:r>
            <a:endParaRPr lang="ru-UA" sz="20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1C83421-3DE1-F088-4AEA-0E2B8B75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E29-2912-CE4A-843E-AE6DE1299BE3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04581-E798-13E5-42F6-3F0011BE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8419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75D790-8FB2-B1F1-CFAE-60D944BFD10F}"/>
              </a:ext>
            </a:extLst>
          </p:cNvPr>
          <p:cNvSpPr/>
          <p:nvPr/>
        </p:nvSpPr>
        <p:spPr>
          <a:xfrm>
            <a:off x="581890" y="225631"/>
            <a:ext cx="81829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Специфічним</a:t>
            </a:r>
            <a:r>
              <a:rPr lang="ru-RU" sz="2400" dirty="0"/>
              <a:t> </a:t>
            </a:r>
            <a:r>
              <a:rPr lang="ru-RU" sz="2400" dirty="0" err="1"/>
              <a:t>різновидом</a:t>
            </a:r>
            <a:r>
              <a:rPr lang="ru-RU" sz="2400" dirty="0"/>
              <a:t> МТД,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відіграє</a:t>
            </a:r>
            <a:r>
              <a:rPr lang="ru-RU" sz="2400" dirty="0"/>
              <a:t> </a:t>
            </a:r>
            <a:r>
              <a:rPr lang="ru-RU" sz="2400" dirty="0" err="1"/>
              <a:t>ключове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для </a:t>
            </a:r>
            <a:r>
              <a:rPr lang="ru-RU" sz="2400" dirty="0" err="1"/>
              <a:t>фінансування</a:t>
            </a:r>
            <a:r>
              <a:rPr lang="ru-RU" sz="2400" dirty="0"/>
              <a:t> МЕР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територій</a:t>
            </a:r>
            <a:r>
              <a:rPr lang="ru-RU" sz="2400" dirty="0"/>
              <a:t>,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проєкти</a:t>
            </a:r>
            <a:r>
              <a:rPr lang="ru-RU" sz="2400" dirty="0"/>
              <a:t> </a:t>
            </a:r>
            <a:r>
              <a:rPr lang="ru-RU" sz="2400" dirty="0" err="1"/>
              <a:t>транскордонної</a:t>
            </a:r>
            <a:r>
              <a:rPr lang="ru-RU" sz="2400" dirty="0"/>
              <a:t> </a:t>
            </a:r>
            <a:r>
              <a:rPr lang="ru-RU" sz="2400" dirty="0" err="1"/>
              <a:t>співпраці</a:t>
            </a:r>
            <a:r>
              <a:rPr lang="ru-RU" sz="2400" dirty="0"/>
              <a:t> (ТКС). </a:t>
            </a:r>
          </a:p>
          <a:p>
            <a:pPr algn="just"/>
            <a:r>
              <a:rPr lang="ru-RU" sz="2400" dirty="0" err="1"/>
              <a:t>Якщо</a:t>
            </a:r>
            <a:r>
              <a:rPr lang="ru-RU" sz="2400" dirty="0"/>
              <a:t> у </a:t>
            </a:r>
            <a:r>
              <a:rPr lang="ru-RU" sz="2400" dirty="0" err="1"/>
              <a:t>звичайних</a:t>
            </a:r>
            <a:r>
              <a:rPr lang="ru-RU" sz="2400" dirty="0"/>
              <a:t> </a:t>
            </a:r>
            <a:r>
              <a:rPr lang="ru-RU" sz="2400" dirty="0" err="1"/>
              <a:t>проєктах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обсяг</a:t>
            </a:r>
            <a:r>
              <a:rPr lang="ru-RU" sz="2400" dirty="0"/>
              <a:t> </a:t>
            </a:r>
            <a:r>
              <a:rPr lang="ru-RU" sz="2400" dirty="0" err="1"/>
              <a:t>наданих</a:t>
            </a:r>
            <a:r>
              <a:rPr lang="ru-RU" sz="2400" dirty="0"/>
              <a:t> </a:t>
            </a:r>
            <a:r>
              <a:rPr lang="ru-RU" sz="2400" dirty="0" err="1"/>
              <a:t>місту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</a:t>
            </a:r>
            <a:r>
              <a:rPr lang="ru-RU" sz="2400" dirty="0" err="1"/>
              <a:t>здебільшого</a:t>
            </a:r>
            <a:r>
              <a:rPr lang="ru-RU" sz="2400" dirty="0"/>
              <a:t> </a:t>
            </a:r>
            <a:r>
              <a:rPr lang="ru-RU" sz="2400" dirty="0" err="1"/>
              <a:t>варіюється</a:t>
            </a:r>
            <a:r>
              <a:rPr lang="ru-RU" sz="2400" dirty="0"/>
              <a:t> в межах </a:t>
            </a:r>
            <a:r>
              <a:rPr lang="ru-RU" sz="2400" dirty="0" err="1"/>
              <a:t>від</a:t>
            </a:r>
            <a:r>
              <a:rPr lang="ru-RU" sz="2400" dirty="0"/>
              <a:t> 50 до 500 тис. </a:t>
            </a:r>
            <a:r>
              <a:rPr lang="ru-RU" sz="2400" dirty="0" err="1"/>
              <a:t>євро</a:t>
            </a:r>
            <a:r>
              <a:rPr lang="ru-RU" sz="2400" dirty="0"/>
              <a:t>, то в </a:t>
            </a:r>
            <a:r>
              <a:rPr lang="ru-RU" sz="2400" dirty="0" err="1"/>
              <a:t>проєктах</a:t>
            </a:r>
            <a:r>
              <a:rPr lang="ru-RU" sz="2400" dirty="0"/>
              <a:t> ТКС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сягати</a:t>
            </a:r>
            <a:r>
              <a:rPr lang="ru-RU" sz="2400" dirty="0"/>
              <a:t>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євро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Географія</a:t>
            </a:r>
            <a:r>
              <a:rPr lang="ru-RU" sz="2400" dirty="0"/>
              <a:t> </a:t>
            </a:r>
            <a:r>
              <a:rPr lang="ru-RU" sz="2400" dirty="0" err="1"/>
              <a:t>ініціатив</a:t>
            </a:r>
            <a:r>
              <a:rPr lang="ru-RU" sz="2400" dirty="0"/>
              <a:t> ТКС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третину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тому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найперспективніших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 </a:t>
            </a:r>
            <a:r>
              <a:rPr lang="ru-RU" sz="2400" dirty="0" err="1"/>
              <a:t>надходження</a:t>
            </a:r>
            <a:r>
              <a:rPr lang="ru-RU" sz="2400" dirty="0"/>
              <a:t> МТД для </a:t>
            </a:r>
            <a:r>
              <a:rPr lang="ru-RU" sz="2400" dirty="0" err="1"/>
              <a:t>фінансування</a:t>
            </a:r>
            <a:r>
              <a:rPr lang="ru-RU" sz="2400" dirty="0"/>
              <a:t> потреб МЕР.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фінансування</a:t>
            </a:r>
            <a:r>
              <a:rPr lang="ru-RU" sz="2400" dirty="0"/>
              <a:t> в межах </a:t>
            </a:r>
            <a:r>
              <a:rPr lang="ru-RU" sz="2400" dirty="0" err="1"/>
              <a:t>програм</a:t>
            </a:r>
            <a:r>
              <a:rPr lang="ru-RU" sz="2400" dirty="0"/>
              <a:t> ТКС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успішно</a:t>
            </a:r>
            <a:r>
              <a:rPr lang="ru-RU" sz="2400" dirty="0"/>
              <a:t> </a:t>
            </a:r>
            <a:r>
              <a:rPr lang="ru-RU" sz="2400" dirty="0" err="1"/>
              <a:t>залучають</a:t>
            </a:r>
            <a:r>
              <a:rPr lang="ru-RU" sz="2400" dirty="0"/>
              <a:t> </a:t>
            </a:r>
            <a:r>
              <a:rPr lang="ru-RU" sz="2400" dirty="0" err="1"/>
              <a:t>Закарпатська</a:t>
            </a:r>
            <a:r>
              <a:rPr lang="ru-RU" sz="2400" dirty="0"/>
              <a:t> та </a:t>
            </a:r>
            <a:r>
              <a:rPr lang="ru-RU" sz="2400" dirty="0" err="1"/>
              <a:t>Чернівецька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.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успіхів</a:t>
            </a:r>
            <a:r>
              <a:rPr lang="ru-RU" sz="2400" dirty="0"/>
              <a:t> у 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напрямі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часом </a:t>
            </a:r>
            <a:r>
              <a:rPr lang="ru-RU" sz="2400" dirty="0" err="1"/>
              <a:t>досягли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Івано-Франківська</a:t>
            </a:r>
            <a:r>
              <a:rPr lang="ru-RU" sz="2400" dirty="0"/>
              <a:t> та </a:t>
            </a:r>
            <a:r>
              <a:rPr lang="ru-RU" sz="2400" dirty="0" err="1"/>
              <a:t>Львівська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.</a:t>
            </a:r>
            <a:endParaRPr lang="ru-UA" sz="2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CD27178-B0CC-BC02-D696-A92C7999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E6FE-D9FE-A04D-A2DE-368054C8D283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6450F8-F468-F2C0-C847-5136F4A2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29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326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007C96-7363-2361-92B8-27A463AAF466}"/>
              </a:ext>
            </a:extLst>
          </p:cNvPr>
          <p:cNvSpPr/>
          <p:nvPr/>
        </p:nvSpPr>
        <p:spPr>
          <a:xfrm>
            <a:off x="546264" y="178131"/>
            <a:ext cx="8976877" cy="632786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dirty="0"/>
              <a:t>Доступ до </a:t>
            </a:r>
            <a:r>
              <a:rPr lang="ru-RU" b="1" dirty="0" err="1"/>
              <a:t>земельних</a:t>
            </a:r>
            <a:r>
              <a:rPr lang="ru-RU" b="1" dirty="0"/>
              <a:t> </a:t>
            </a:r>
            <a:r>
              <a:rPr lang="ru-RU" b="1" dirty="0" err="1"/>
              <a:t>активів</a:t>
            </a:r>
            <a:r>
              <a:rPr lang="ru-RU" b="1" dirty="0"/>
              <a:t>: </a:t>
            </a:r>
            <a:endParaRPr lang="ru-RU" dirty="0"/>
          </a:p>
          <a:p>
            <a:r>
              <a:rPr lang="ru-RU" dirty="0" err="1"/>
              <a:t>Реєстр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 </a:t>
            </a:r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містобудівної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</a:t>
            </a:r>
          </a:p>
          <a:p>
            <a:r>
              <a:rPr lang="ru-RU" dirty="0"/>
              <a:t>для </a:t>
            </a:r>
            <a:r>
              <a:rPr lang="ru-RU" dirty="0" err="1"/>
              <a:t>ділянок</a:t>
            </a:r>
            <a:r>
              <a:rPr lang="ru-RU" dirty="0"/>
              <a:t> </a:t>
            </a:r>
          </a:p>
          <a:p>
            <a:r>
              <a:rPr lang="ru-RU" dirty="0" err="1"/>
              <a:t>Підведення</a:t>
            </a:r>
            <a:r>
              <a:rPr lang="ru-RU" dirty="0"/>
              <a:t> </a:t>
            </a:r>
            <a:r>
              <a:rPr lang="ru-RU" dirty="0" err="1"/>
              <a:t>інженерної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до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 </a:t>
            </a:r>
          </a:p>
          <a:p>
            <a:r>
              <a:rPr lang="ru-RU" dirty="0" err="1"/>
              <a:t>Рекультивація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b="1" dirty="0" err="1"/>
              <a:t>Специфічна</a:t>
            </a:r>
            <a:r>
              <a:rPr lang="ru-RU" b="1" dirty="0"/>
              <a:t> </a:t>
            </a:r>
            <a:r>
              <a:rPr lang="ru-RU" b="1" dirty="0" err="1"/>
              <a:t>інфраструктура</a:t>
            </a:r>
            <a:r>
              <a:rPr lang="ru-RU" b="1" dirty="0"/>
              <a:t> для </a:t>
            </a:r>
            <a:r>
              <a:rPr lang="ru-RU" b="1" dirty="0" err="1"/>
              <a:t>бізнесу</a:t>
            </a:r>
            <a:r>
              <a:rPr lang="ru-RU" b="1" dirty="0"/>
              <a:t>: </a:t>
            </a:r>
            <a:endParaRPr lang="ru-RU" dirty="0"/>
          </a:p>
          <a:p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занедбаних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 </a:t>
            </a:r>
          </a:p>
          <a:p>
            <a:r>
              <a:rPr lang="ru-RU" dirty="0"/>
              <a:t>Передача прав на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b="1" dirty="0" err="1"/>
              <a:t>Залучення</a:t>
            </a:r>
            <a:r>
              <a:rPr lang="ru-RU" b="1" dirty="0"/>
              <a:t> </a:t>
            </a:r>
            <a:r>
              <a:rPr lang="ru-RU" b="1" dirty="0" err="1"/>
              <a:t>інвесторів</a:t>
            </a:r>
            <a:r>
              <a:rPr lang="ru-RU" b="1" dirty="0"/>
              <a:t>: </a:t>
            </a:r>
            <a:endParaRPr lang="ru-RU" dirty="0"/>
          </a:p>
          <a:p>
            <a:r>
              <a:rPr lang="ru-RU" dirty="0"/>
              <a:t>Передача </a:t>
            </a:r>
            <a:r>
              <a:rPr lang="ru-RU" dirty="0" err="1"/>
              <a:t>інвестору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і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підведеною</a:t>
            </a:r>
            <a:r>
              <a:rPr lang="ru-RU" dirty="0"/>
              <a:t> </a:t>
            </a:r>
            <a:r>
              <a:rPr lang="ru-RU" dirty="0" err="1"/>
              <a:t>інфраструктурою</a:t>
            </a:r>
            <a:r>
              <a:rPr lang="ru-RU" dirty="0"/>
              <a:t> </a:t>
            </a:r>
          </a:p>
          <a:p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супровідної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 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Партнерство з </a:t>
            </a:r>
            <a:r>
              <a:rPr lang="ru-RU" b="1" dirty="0" err="1"/>
              <a:t>бізнесом</a:t>
            </a:r>
            <a:r>
              <a:rPr lang="ru-RU" b="1" dirty="0"/>
              <a:t>: </a:t>
            </a:r>
            <a:endParaRPr lang="ru-RU" dirty="0"/>
          </a:p>
          <a:p>
            <a:r>
              <a:rPr lang="ru-RU" dirty="0"/>
              <a:t>Державно-</a:t>
            </a:r>
            <a:r>
              <a:rPr lang="ru-RU" dirty="0" err="1"/>
              <a:t>приватне</a:t>
            </a:r>
            <a:r>
              <a:rPr lang="ru-RU" dirty="0"/>
              <a:t> партнерство </a:t>
            </a:r>
          </a:p>
          <a:p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великого </a:t>
            </a:r>
            <a:r>
              <a:rPr lang="ru-RU" dirty="0" err="1"/>
              <a:t>бізнесу</a:t>
            </a:r>
            <a:r>
              <a:rPr lang="ru-RU" dirty="0"/>
              <a:t> </a:t>
            </a:r>
          </a:p>
          <a:p>
            <a:br>
              <a:rPr lang="ru-RU" dirty="0"/>
            </a:br>
            <a:endParaRPr lang="ru-RU" dirty="0"/>
          </a:p>
          <a:p>
            <a:r>
              <a:rPr lang="ru-RU" b="1" dirty="0" err="1"/>
              <a:t>Регіональний</a:t>
            </a:r>
            <a:r>
              <a:rPr lang="ru-RU" b="1" dirty="0"/>
              <a:t> продукт: </a:t>
            </a:r>
            <a:endParaRPr lang="ru-RU" dirty="0"/>
          </a:p>
          <a:p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традиційної</a:t>
            </a:r>
            <a:r>
              <a:rPr lang="ru-RU" dirty="0"/>
              <a:t> для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 </a:t>
            </a:r>
          </a:p>
          <a:p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географічного</a:t>
            </a:r>
            <a:r>
              <a:rPr lang="ru-RU" dirty="0"/>
              <a:t> </a:t>
            </a:r>
            <a:r>
              <a:rPr lang="ru-RU" dirty="0" err="1"/>
              <a:t>зазначення</a:t>
            </a:r>
            <a:r>
              <a:rPr lang="ru-RU" dirty="0"/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EB6708-18BE-36F1-4CD1-BBC0CAA7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874" y="3480753"/>
            <a:ext cx="4023267" cy="3025247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C62803E0-B28E-12E2-96D1-661A01BF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65A-9B8C-0045-8175-7D5789CB7285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75384F-880E-3408-62A2-09B1848B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36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F63F05-A68B-F400-11B5-C016A62B4A78}"/>
              </a:ext>
            </a:extLst>
          </p:cNvPr>
          <p:cNvSpPr/>
          <p:nvPr/>
        </p:nvSpPr>
        <p:spPr>
          <a:xfrm>
            <a:off x="700644" y="291558"/>
            <a:ext cx="77545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Незважаючи</a:t>
            </a:r>
            <a:r>
              <a:rPr lang="ru-RU" sz="2400" dirty="0"/>
              <a:t> на </a:t>
            </a:r>
            <a:r>
              <a:rPr lang="ru-RU" sz="2400" dirty="0" err="1"/>
              <a:t>позитивний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 </a:t>
            </a:r>
            <a:r>
              <a:rPr lang="ru-RU" sz="2400" dirty="0" err="1"/>
              <a:t>залучення</a:t>
            </a:r>
            <a:r>
              <a:rPr lang="ru-RU" sz="2400" dirty="0"/>
              <a:t> МТД, </a:t>
            </a:r>
            <a:r>
              <a:rPr lang="ru-RU" sz="2400" dirty="0" err="1"/>
              <a:t>міста</a:t>
            </a:r>
            <a:r>
              <a:rPr lang="ru-RU" sz="2400" dirty="0"/>
              <a:t> й </a:t>
            </a:r>
            <a:r>
              <a:rPr lang="ru-RU" sz="2400" dirty="0" err="1"/>
              <a:t>регіони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не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інструмент</a:t>
            </a:r>
            <a:r>
              <a:rPr lang="ru-RU" sz="2400" dirty="0"/>
              <a:t> </a:t>
            </a:r>
            <a:r>
              <a:rPr lang="ru-RU" sz="2400" dirty="0" err="1"/>
              <a:t>фінансування</a:t>
            </a:r>
            <a:r>
              <a:rPr lang="ru-RU" sz="2400" dirty="0"/>
              <a:t> МЕР. </a:t>
            </a:r>
            <a:r>
              <a:rPr lang="ru-RU" sz="2400" dirty="0" err="1"/>
              <a:t>Основними</a:t>
            </a:r>
            <a:r>
              <a:rPr lang="ru-RU" sz="2400" dirty="0"/>
              <a:t> причинами </a:t>
            </a:r>
            <a:r>
              <a:rPr lang="ru-RU" sz="2400" dirty="0" err="1"/>
              <a:t>є</a:t>
            </a:r>
            <a:r>
              <a:rPr lang="ru-RU" sz="2400" dirty="0"/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/>
              <a:t>неготовність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(</a:t>
            </a:r>
            <a:r>
              <a:rPr lang="ru-RU" sz="2400" dirty="0" err="1"/>
              <a:t>зокрема</a:t>
            </a:r>
            <a:r>
              <a:rPr lang="ru-RU" sz="2400" dirty="0"/>
              <a:t>, ОМС) </a:t>
            </a:r>
            <a:r>
              <a:rPr lang="ru-RU" sz="2400" dirty="0" err="1"/>
              <a:t>взяти</a:t>
            </a:r>
            <a:r>
              <a:rPr lang="ru-RU" sz="2400" dirty="0"/>
              <a:t> на себе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за </a:t>
            </a:r>
            <a:r>
              <a:rPr lang="ru-RU" sz="2400" dirty="0" err="1"/>
              <a:t>реалізацію</a:t>
            </a:r>
            <a:r>
              <a:rPr lang="ru-RU" sz="2400" dirty="0"/>
              <a:t> проєктів МТД; 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 </a:t>
            </a:r>
            <a:r>
              <a:rPr lang="ru-RU" sz="2400" dirty="0" err="1"/>
              <a:t>недостатня</a:t>
            </a:r>
            <a:r>
              <a:rPr lang="ru-RU" sz="2400" dirty="0"/>
              <a:t> </a:t>
            </a:r>
            <a:r>
              <a:rPr lang="ru-RU" sz="2400" dirty="0" err="1"/>
              <a:t>кваліфікація</a:t>
            </a:r>
            <a:r>
              <a:rPr lang="ru-RU" sz="2400" dirty="0"/>
              <a:t>, </a:t>
            </a:r>
            <a:r>
              <a:rPr lang="ru-RU" sz="2400" dirty="0" err="1"/>
              <a:t>непрофесіоналізм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посадовців</a:t>
            </a:r>
            <a:r>
              <a:rPr lang="ru-RU" sz="2400" dirty="0"/>
              <a:t>, брак у них </a:t>
            </a:r>
            <a:r>
              <a:rPr lang="ru-RU" sz="2400" dirty="0" err="1"/>
              <a:t>навичок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проєктами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знижує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 та </a:t>
            </a:r>
            <a:r>
              <a:rPr lang="ru-RU" sz="2400" dirty="0" err="1"/>
              <a:t>реалізації</a:t>
            </a:r>
            <a:r>
              <a:rPr lang="ru-RU" sz="2400" dirty="0"/>
              <a:t>; 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 </a:t>
            </a:r>
            <a:r>
              <a:rPr lang="ru-RU" sz="2400" dirty="0" err="1"/>
              <a:t>неналежний</a:t>
            </a:r>
            <a:r>
              <a:rPr lang="ru-RU" sz="2400" dirty="0"/>
              <a:t> </a:t>
            </a:r>
            <a:r>
              <a:rPr lang="ru-RU" sz="2400" dirty="0" err="1"/>
              <a:t>нагляд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боку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бенефіціарів</a:t>
            </a:r>
            <a:r>
              <a:rPr lang="ru-RU" sz="2400" dirty="0"/>
              <a:t> за </a:t>
            </a:r>
            <a:r>
              <a:rPr lang="ru-RU" sz="2400" dirty="0" err="1"/>
              <a:t>реалізацією</a:t>
            </a:r>
            <a:r>
              <a:rPr lang="ru-RU" sz="2400" dirty="0"/>
              <a:t> проєктів (</a:t>
            </a:r>
            <a:r>
              <a:rPr lang="ru-RU" sz="2400" dirty="0" err="1"/>
              <a:t>програм</a:t>
            </a:r>
            <a:r>
              <a:rPr lang="ru-RU" sz="2400" dirty="0"/>
              <a:t>) МТД,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неефективного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і 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; 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 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міст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довгострокової</a:t>
            </a:r>
            <a:r>
              <a:rPr lang="ru-RU" sz="2400" dirty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знижує</a:t>
            </a:r>
            <a:r>
              <a:rPr lang="ru-RU" sz="2400" dirty="0"/>
              <a:t> </a:t>
            </a:r>
            <a:r>
              <a:rPr lang="ru-RU" sz="2400" dirty="0" err="1"/>
              <a:t>шанси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МТД.</a:t>
            </a:r>
            <a:endParaRPr lang="ru-UA" sz="2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E9C889A-270D-CAF5-5ED6-BCA1E71D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F5CF-8693-7244-B73E-2914CEF6C987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058703-1972-B60B-30BC-E5EAD22B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8992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918E2-290E-B14A-000E-E5911432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55420" cy="2300016"/>
          </a:xfrm>
        </p:spPr>
        <p:txBody>
          <a:bodyPr>
            <a:noAutofit/>
          </a:bodyPr>
          <a:lstStyle/>
          <a:p>
            <a:br>
              <a:rPr lang="ru-RU" sz="2400" dirty="0"/>
            </a:br>
            <a:r>
              <a:rPr lang="ru-RU" sz="2400" dirty="0" err="1"/>
              <a:t>Підставою</a:t>
            </a:r>
            <a:r>
              <a:rPr lang="ru-RU" sz="2400" dirty="0"/>
              <a:t> для </a:t>
            </a:r>
            <a:r>
              <a:rPr lang="ru-RU" sz="2400" dirty="0" err="1"/>
              <a:t>надання</a:t>
            </a:r>
            <a:r>
              <a:rPr lang="ru-RU" sz="2400" dirty="0"/>
              <a:t> МТД Уряду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міжнародні</a:t>
            </a:r>
            <a:r>
              <a:rPr lang="ru-RU" sz="2400" dirty="0"/>
              <a:t> договори з урядами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країн-донорів</a:t>
            </a:r>
            <a:br>
              <a:rPr lang="ru-UA" sz="2400" dirty="0"/>
            </a:b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00C9F-664B-AB56-C70B-4FE623F4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3143"/>
            <a:ext cx="7614424" cy="1555594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процедури</a:t>
            </a:r>
            <a:r>
              <a:rPr lang="ru-RU" sz="2400" dirty="0"/>
              <a:t> </a:t>
            </a:r>
            <a:r>
              <a:rPr lang="ru-RU" sz="2400" dirty="0" err="1"/>
              <a:t>залучення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та </a:t>
            </a:r>
            <a:r>
              <a:rPr lang="ru-RU" sz="2400" dirty="0" err="1"/>
              <a:t>моніторингу</a:t>
            </a:r>
            <a:r>
              <a:rPr lang="ru-RU" sz="2400" dirty="0"/>
              <a:t> МТД,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та </a:t>
            </a:r>
            <a:r>
              <a:rPr lang="ru-RU" sz="2400" dirty="0" err="1"/>
              <a:t>моніторингу</a:t>
            </a:r>
            <a:r>
              <a:rPr lang="ru-RU" sz="2400" dirty="0"/>
              <a:t> проєктів (</a:t>
            </a:r>
            <a:r>
              <a:rPr lang="ru-RU" sz="2400" dirty="0" err="1"/>
              <a:t>програм</a:t>
            </a:r>
            <a:r>
              <a:rPr lang="ru-RU" sz="2400" dirty="0"/>
              <a:t>) МТД, </a:t>
            </a:r>
            <a:r>
              <a:rPr lang="ru-RU" sz="2400" dirty="0" err="1"/>
              <a:t>врегламентовано</a:t>
            </a:r>
            <a:r>
              <a:rPr lang="ru-RU" sz="2400" dirty="0"/>
              <a:t> </a:t>
            </a:r>
            <a:r>
              <a:rPr lang="ru-RU" sz="2400" dirty="0" err="1"/>
              <a:t>постановою</a:t>
            </a:r>
            <a:r>
              <a:rPr lang="ru-RU" sz="2400" dirty="0"/>
              <a:t> КМУ № 153.</a:t>
            </a:r>
            <a:endParaRPr lang="ru-UA" sz="2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B72FB-CC25-18CC-B7D9-074A4583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43D-7A30-C341-9CC2-A6DD23D7A07F}" type="datetime1">
              <a:rPr lang="ru-RU" smtClean="0"/>
              <a:t>23.01.2026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14D15F-00F3-1FF5-98AC-E0C09F58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8609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6DCF8-AE6A-A352-ADCF-9658F7CB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120" y="365126"/>
            <a:ext cx="2790700" cy="53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АЛГОРИТМ ЗАСТОСУВАННЯ</a:t>
            </a:r>
            <a:endParaRPr lang="ru-UA" sz="32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25A1BC-C7B8-A5DE-0886-350DF11D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B78D-34C9-B548-9455-3A051A904D2D}" type="datetime1">
              <a:rPr lang="ru-RU" smtClean="0"/>
              <a:t>23.01.2026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39481A-B07A-1139-7414-0D510269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32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492E68-9B20-9C28-006E-A596B99D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0" y="154381"/>
            <a:ext cx="8637319" cy="63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6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E84333-1E08-0FA8-C11F-F47C9F94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512"/>
            <a:ext cx="10515600" cy="5749451"/>
          </a:xfrm>
        </p:spPr>
        <p:txBody>
          <a:bodyPr>
            <a:normAutofit/>
          </a:bodyPr>
          <a:lstStyle/>
          <a:p>
            <a:pPr algn="just" fontAlgn="base"/>
            <a:r>
              <a:rPr lang="ru-RU" b="1" i="1" dirty="0" err="1"/>
              <a:t>Київ</a:t>
            </a:r>
            <a:r>
              <a:rPr lang="ru-RU" b="1" i="1" dirty="0"/>
              <a:t>, 5 </a:t>
            </a:r>
            <a:r>
              <a:rPr lang="ru-RU" b="1" i="1" dirty="0" err="1"/>
              <a:t>жовтня</a:t>
            </a:r>
            <a:r>
              <a:rPr lang="ru-RU" b="1" i="1" dirty="0"/>
              <a:t> 2020 р.</a:t>
            </a:r>
            <a:r>
              <a:rPr lang="ru-RU" b="1" dirty="0"/>
              <a:t> –</a:t>
            </a:r>
            <a:r>
              <a:rPr lang="ru-RU" dirty="0"/>
              <a:t> </a:t>
            </a:r>
            <a:r>
              <a:rPr lang="ru-RU" dirty="0" err="1"/>
              <a:t>Європейський</a:t>
            </a:r>
            <a:r>
              <a:rPr lang="ru-RU" dirty="0"/>
              <a:t> Союз та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Об’єднаних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(ПРООН)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громадською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«ДЕСПРО»</a:t>
            </a:r>
            <a:r>
              <a:rPr lang="ru-RU" dirty="0"/>
              <a:t> запустили Школу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громадам </a:t>
            </a:r>
            <a:r>
              <a:rPr lang="ru-RU" dirty="0" err="1"/>
              <a:t>ефективніше</a:t>
            </a:r>
            <a:r>
              <a:rPr lang="ru-RU" dirty="0"/>
              <a:t> </a:t>
            </a:r>
            <a:r>
              <a:rPr lang="ru-RU" dirty="0" err="1"/>
              <a:t>планувати</a:t>
            </a:r>
            <a:r>
              <a:rPr lang="ru-RU" dirty="0"/>
              <a:t> та </a:t>
            </a:r>
            <a:r>
              <a:rPr lang="ru-RU" dirty="0" err="1"/>
              <a:t>впроваджувати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з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.</a:t>
            </a:r>
          </a:p>
          <a:p>
            <a:pPr algn="just" fontAlgn="base"/>
            <a:r>
              <a:rPr lang="ru-RU" dirty="0"/>
              <a:t>Школа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60 </a:t>
            </a:r>
            <a:r>
              <a:rPr lang="ru-RU" dirty="0" err="1"/>
              <a:t>представників</a:t>
            </a:r>
            <a:r>
              <a:rPr lang="ru-RU" dirty="0"/>
              <a:t> та </a:t>
            </a:r>
            <a:r>
              <a:rPr lang="ru-RU" dirty="0" err="1"/>
              <a:t>представниць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та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пілотних</a:t>
            </a:r>
            <a:r>
              <a:rPr lang="ru-RU" dirty="0"/>
              <a:t> громад </a:t>
            </a:r>
            <a:r>
              <a:rPr lang="ru-RU" dirty="0" err="1"/>
              <a:t>Донецької</a:t>
            </a:r>
            <a:r>
              <a:rPr lang="ru-RU" dirty="0"/>
              <a:t> та </a:t>
            </a:r>
            <a:r>
              <a:rPr lang="ru-RU" dirty="0" err="1"/>
              <a:t>Луганської</a:t>
            </a:r>
            <a:r>
              <a:rPr lang="ru-RU" dirty="0"/>
              <a:t> областей за </a:t>
            </a:r>
            <a:r>
              <a:rPr lang="ru-RU" dirty="0" err="1"/>
              <a:t>напрямами</a:t>
            </a:r>
            <a:r>
              <a:rPr lang="ru-RU" dirty="0"/>
              <a:t>: </a:t>
            </a:r>
            <a:r>
              <a:rPr lang="ru-RU" dirty="0" err="1"/>
              <a:t>сталий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; гендерна </a:t>
            </a:r>
            <a:r>
              <a:rPr lang="ru-RU" dirty="0" err="1"/>
              <a:t>рівність</a:t>
            </a:r>
            <a:r>
              <a:rPr lang="ru-RU" dirty="0"/>
              <a:t> у </a:t>
            </a:r>
            <a:r>
              <a:rPr lang="ru-RU" dirty="0" err="1"/>
              <a:t>місцевому</a:t>
            </a:r>
            <a:r>
              <a:rPr lang="ru-RU" dirty="0"/>
              <a:t> </a:t>
            </a:r>
            <a:r>
              <a:rPr lang="ru-RU" dirty="0" err="1"/>
              <a:t>самоврядуванні</a:t>
            </a:r>
            <a:r>
              <a:rPr lang="ru-RU" dirty="0"/>
              <a:t>; маркетинг </a:t>
            </a:r>
            <a:r>
              <a:rPr lang="ru-RU" dirty="0" err="1"/>
              <a:t>територій</a:t>
            </a:r>
            <a:r>
              <a:rPr lang="ru-RU" dirty="0"/>
              <a:t>;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 </a:t>
            </a:r>
            <a:r>
              <a:rPr lang="ru-RU" dirty="0" err="1"/>
              <a:t>міжмуніципальне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;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ресурсами </a:t>
            </a:r>
            <a:r>
              <a:rPr lang="ru-RU" dirty="0" err="1"/>
              <a:t>громади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водопостачання</a:t>
            </a:r>
            <a:r>
              <a:rPr lang="ru-RU" dirty="0"/>
              <a:t> в </a:t>
            </a:r>
            <a:r>
              <a:rPr lang="ru-RU" dirty="0" err="1"/>
              <a:t>громаді</a:t>
            </a:r>
            <a:r>
              <a:rPr lang="ru-RU" dirty="0"/>
              <a:t>.</a:t>
            </a:r>
          </a:p>
          <a:p>
            <a:pPr algn="just"/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390CDB9-D7DB-707B-B896-F48CA85D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F86A-51A8-5241-A526-FC7391230A67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697245-02A2-7178-C972-0757544D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7043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BB0B47-1E39-9BF8-FE8F-F0378A5CC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09"/>
            <a:ext cx="8350405" cy="4175480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ru-RU" dirty="0"/>
          </a:p>
          <a:p>
            <a:pPr algn="just" fontAlgn="base"/>
            <a:r>
              <a:rPr lang="ru-RU" sz="2000" dirty="0">
                <a:hlinkClick r:id="rId2"/>
              </a:rPr>
              <a:t>Програму ООН із відновлення та розбудови миру</a:t>
            </a:r>
            <a:r>
              <a:rPr lang="ru-RU" sz="2000" dirty="0"/>
              <a:t> </a:t>
            </a:r>
            <a:r>
              <a:rPr lang="ru-RU" sz="2000" dirty="0" err="1"/>
              <a:t>реалізують</a:t>
            </a:r>
            <a:r>
              <a:rPr lang="ru-RU" sz="2000" dirty="0"/>
              <a:t> </a:t>
            </a:r>
            <a:r>
              <a:rPr lang="ru-RU" sz="2000" dirty="0" err="1"/>
              <a:t>чотири</a:t>
            </a:r>
            <a:r>
              <a:rPr lang="ru-RU" sz="2000" dirty="0"/>
              <a:t> агентства ООН: </a:t>
            </a:r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ООН (ПРООН), Структура ООН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гендерної</a:t>
            </a:r>
            <a:r>
              <a:rPr lang="ru-RU" sz="2000" dirty="0"/>
              <a:t> </a:t>
            </a:r>
            <a:r>
              <a:rPr lang="ru-RU" sz="2000" dirty="0" err="1"/>
              <a:t>рівності</a:t>
            </a:r>
            <a:r>
              <a:rPr lang="ru-RU" sz="2000" dirty="0"/>
              <a:t> та </a:t>
            </a:r>
            <a:r>
              <a:rPr lang="ru-RU" sz="2000" dirty="0" err="1"/>
              <a:t>розширення</a:t>
            </a:r>
            <a:r>
              <a:rPr lang="ru-RU" sz="2000" dirty="0"/>
              <a:t> прав і </a:t>
            </a:r>
            <a:r>
              <a:rPr lang="ru-RU" sz="2000" dirty="0" err="1"/>
              <a:t>можливостей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(ООН </a:t>
            </a:r>
            <a:r>
              <a:rPr lang="ru-RU" sz="2000" dirty="0" err="1"/>
              <a:t>Жінки</a:t>
            </a:r>
            <a:r>
              <a:rPr lang="ru-RU" sz="2000" dirty="0"/>
              <a:t>), Фонд ООН у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народонаселення</a:t>
            </a:r>
            <a:r>
              <a:rPr lang="ru-RU" sz="2000" dirty="0"/>
              <a:t> (</a:t>
            </a:r>
            <a:r>
              <a:rPr lang="en" sz="2000" dirty="0"/>
              <a:t>UNFPA) </a:t>
            </a:r>
            <a:r>
              <a:rPr lang="ru-RU" sz="2000" dirty="0"/>
              <a:t>і </a:t>
            </a:r>
            <a:r>
              <a:rPr lang="ru-RU" sz="2000" dirty="0" err="1"/>
              <a:t>Продовольча</a:t>
            </a:r>
            <a:r>
              <a:rPr lang="ru-RU" sz="2000" dirty="0"/>
              <a:t> та </a:t>
            </a:r>
            <a:r>
              <a:rPr lang="ru-RU" sz="2000" dirty="0" err="1"/>
              <a:t>сільськогосподарська</a:t>
            </a:r>
            <a:r>
              <a:rPr lang="ru-RU" sz="2000" dirty="0"/>
              <a:t> </a:t>
            </a:r>
            <a:r>
              <a:rPr lang="ru-RU" sz="2000" dirty="0" err="1"/>
              <a:t>організація</a:t>
            </a:r>
            <a:r>
              <a:rPr lang="ru-RU" sz="2000" dirty="0"/>
              <a:t> ООН (ФАО).</a:t>
            </a:r>
          </a:p>
          <a:p>
            <a:pPr algn="just" fontAlgn="base"/>
            <a:r>
              <a:rPr lang="ru-RU" sz="2000" dirty="0" err="1"/>
              <a:t>Програму</a:t>
            </a:r>
            <a:r>
              <a:rPr lang="ru-RU" sz="2000" dirty="0"/>
              <a:t> </a:t>
            </a:r>
            <a:r>
              <a:rPr lang="ru-RU" sz="2000" dirty="0" err="1"/>
              <a:t>підтримують</a:t>
            </a:r>
            <a:r>
              <a:rPr lang="ru-RU" sz="2000" dirty="0"/>
              <a:t> </a:t>
            </a:r>
            <a:r>
              <a:rPr lang="ru-RU" sz="2000" dirty="0" err="1"/>
              <a:t>тринадцять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партнерів</a:t>
            </a:r>
            <a:r>
              <a:rPr lang="ru-RU" sz="2000" dirty="0"/>
              <a:t>: </a:t>
            </a:r>
            <a:r>
              <a:rPr lang="ru-RU" sz="2000" dirty="0" err="1"/>
              <a:t>Європейський</a:t>
            </a:r>
            <a:r>
              <a:rPr lang="ru-RU" sz="2000" dirty="0"/>
              <a:t> Союз (ЄС), </a:t>
            </a:r>
            <a:r>
              <a:rPr lang="ru-RU" sz="2000" dirty="0" err="1"/>
              <a:t>Європейський</a:t>
            </a:r>
            <a:r>
              <a:rPr lang="ru-RU" sz="2000" dirty="0"/>
              <a:t> </a:t>
            </a:r>
            <a:r>
              <a:rPr lang="ru-RU" sz="2000" dirty="0" err="1"/>
              <a:t>інвестиційний</a:t>
            </a:r>
            <a:r>
              <a:rPr lang="ru-RU" sz="2000" dirty="0"/>
              <a:t> банк (ЄІБ), Посольство США в </a:t>
            </a:r>
            <a:r>
              <a:rPr lang="ru-RU" sz="2000" dirty="0" err="1"/>
              <a:t>Україні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уряди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Британії</a:t>
            </a:r>
            <a:r>
              <a:rPr lang="ru-RU" sz="2000" dirty="0"/>
              <a:t>, </a:t>
            </a:r>
            <a:r>
              <a:rPr lang="ru-RU" sz="2000" dirty="0" err="1"/>
              <a:t>Данії</a:t>
            </a:r>
            <a:r>
              <a:rPr lang="ru-RU" sz="2000" dirty="0"/>
              <a:t>, </a:t>
            </a:r>
            <a:r>
              <a:rPr lang="ru-RU" sz="2000" dirty="0" err="1"/>
              <a:t>Канади</a:t>
            </a:r>
            <a:r>
              <a:rPr lang="ru-RU" sz="2000" dirty="0"/>
              <a:t>, </a:t>
            </a:r>
            <a:r>
              <a:rPr lang="ru-RU" sz="2000" dirty="0" err="1"/>
              <a:t>Нідерландів</a:t>
            </a:r>
            <a:r>
              <a:rPr lang="ru-RU" sz="2000" dirty="0"/>
              <a:t>, </a:t>
            </a:r>
            <a:r>
              <a:rPr lang="ru-RU" sz="2000" dirty="0" err="1"/>
              <a:t>Німеччини</a:t>
            </a:r>
            <a:r>
              <a:rPr lang="ru-RU" sz="2000" dirty="0"/>
              <a:t>, </a:t>
            </a:r>
            <a:r>
              <a:rPr lang="ru-RU" sz="2000" dirty="0" err="1"/>
              <a:t>Норвегії</a:t>
            </a:r>
            <a:r>
              <a:rPr lang="ru-RU" sz="2000" dirty="0"/>
              <a:t>, </a:t>
            </a:r>
            <a:r>
              <a:rPr lang="ru-RU" sz="2000" dirty="0" err="1"/>
              <a:t>Польщі</a:t>
            </a:r>
            <a:r>
              <a:rPr lang="ru-RU" sz="2000" dirty="0"/>
              <a:t>, </a:t>
            </a:r>
            <a:r>
              <a:rPr lang="ru-RU" sz="2000" dirty="0" err="1"/>
              <a:t>Швейцарії</a:t>
            </a:r>
            <a:r>
              <a:rPr lang="ru-RU" sz="2000" dirty="0"/>
              <a:t>, </a:t>
            </a:r>
            <a:r>
              <a:rPr lang="ru-RU" sz="2000" dirty="0" err="1"/>
              <a:t>Швеції</a:t>
            </a:r>
            <a:r>
              <a:rPr lang="ru-RU" sz="2000" dirty="0"/>
              <a:t> та </a:t>
            </a:r>
            <a:r>
              <a:rPr lang="ru-RU" sz="2000" dirty="0" err="1"/>
              <a:t>Японії</a:t>
            </a:r>
            <a:r>
              <a:rPr lang="ru-RU" sz="2000" dirty="0"/>
              <a:t>.</a:t>
            </a:r>
            <a:br>
              <a:rPr lang="ru-RU" dirty="0"/>
            </a:b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819DEB0-59C7-939C-E35D-AAEEC022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62C-9D96-EC4A-B742-EB3FDA7C842A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52712C-B342-B496-833E-9443902A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34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D4816-BE7E-E785-1872-5293CEC8F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83"/>
          <a:stretch/>
        </p:blipFill>
        <p:spPr>
          <a:xfrm>
            <a:off x="838200" y="4236998"/>
            <a:ext cx="4436029" cy="19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24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9F3B1-70DE-ADF4-E4B3-A1AAA30C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5561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Для </a:t>
            </a:r>
            <a:r>
              <a:rPr lang="ru-RU" sz="3200" dirty="0" err="1"/>
              <a:t>економічного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на </a:t>
            </a:r>
            <a:r>
              <a:rPr lang="ru-RU" sz="3200" dirty="0" err="1"/>
              <a:t>місцевому</a:t>
            </a:r>
            <a:r>
              <a:rPr lang="ru-RU" sz="3200" dirty="0"/>
              <a:t> </a:t>
            </a:r>
            <a:r>
              <a:rPr lang="ru-RU" sz="3200" dirty="0" err="1"/>
              <a:t>рівні</a:t>
            </a:r>
            <a:r>
              <a:rPr lang="ru-RU" sz="3200" dirty="0"/>
              <a:t> </a:t>
            </a:r>
            <a:r>
              <a:rPr lang="ru-RU" sz="3200" dirty="0" err="1"/>
              <a:t>потрібна</a:t>
            </a:r>
            <a:r>
              <a:rPr lang="ru-RU" sz="3200" dirty="0"/>
              <a:t> </a:t>
            </a:r>
            <a:r>
              <a:rPr lang="ru-RU" sz="3200" dirty="0" err="1"/>
              <a:t>злагоджена</a:t>
            </a:r>
            <a:r>
              <a:rPr lang="ru-RU" sz="3200" dirty="0"/>
              <a:t> робота </a:t>
            </a:r>
            <a:r>
              <a:rPr lang="ru-RU" sz="3200" dirty="0" err="1"/>
              <a:t>усієї</a:t>
            </a:r>
            <a:r>
              <a:rPr lang="ru-RU" sz="3200" dirty="0"/>
              <a:t> </a:t>
            </a:r>
            <a:r>
              <a:rPr lang="ru-RU" sz="3200" dirty="0" err="1"/>
              <a:t>екосистеми</a:t>
            </a:r>
            <a:r>
              <a:rPr lang="ru-RU" sz="3200" dirty="0"/>
              <a:t>— </a:t>
            </a:r>
            <a:r>
              <a:rPr lang="ru-RU" sz="3200" dirty="0" err="1"/>
              <a:t>сукупності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установ</a:t>
            </a:r>
            <a:r>
              <a:rPr lang="ru-RU" sz="3200" dirty="0"/>
              <a:t> і 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err="1"/>
              <a:t>взаємовідносин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ними, 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складається</a:t>
            </a:r>
            <a:r>
              <a:rPr lang="ru-RU" sz="3200" dirty="0"/>
              <a:t> на  </a:t>
            </a:r>
            <a:r>
              <a:rPr lang="ru-RU" sz="3200" dirty="0" err="1"/>
              <a:t>певній</a:t>
            </a:r>
            <a:r>
              <a:rPr lang="ru-RU" sz="3200" dirty="0"/>
              <a:t> </a:t>
            </a:r>
            <a:r>
              <a:rPr lang="ru-RU" sz="3200" dirty="0" err="1"/>
              <a:t>території</a:t>
            </a:r>
            <a:r>
              <a:rPr lang="ru-RU" sz="3200" dirty="0"/>
              <a:t>.</a:t>
            </a:r>
            <a:endParaRPr lang="ru-UA" sz="32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91D4F2-372C-AA4C-7C69-D9793F50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5DBB-ABB6-9C4A-A76E-8CB21E40F041}" type="datetime1">
              <a:rPr lang="ru-RU" smtClean="0"/>
              <a:t>23.01.2026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28B775-4A20-3A42-F4A0-8FCCF4D4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35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92A78E-52F5-6AF7-65AD-3DB11F5E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3023672"/>
            <a:ext cx="92837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47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0A433C-C1B3-F1A2-9298-5F0C5E82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6884"/>
            <a:ext cx="10646229" cy="5640778"/>
          </a:xfrm>
        </p:spPr>
        <p:txBody>
          <a:bodyPr>
            <a:normAutofit/>
          </a:bodyPr>
          <a:lstStyle/>
          <a:p>
            <a:pPr algn="just"/>
            <a:r>
              <a:rPr lang="ru-RU" u="sng" dirty="0" err="1"/>
              <a:t>Ключовими</a:t>
            </a:r>
            <a:r>
              <a:rPr lang="ru-RU" u="sng" dirty="0"/>
              <a:t> </a:t>
            </a:r>
            <a:r>
              <a:rPr lang="ru-RU" u="sng" dirty="0" err="1"/>
              <a:t>учасниками</a:t>
            </a:r>
            <a:r>
              <a:rPr lang="ru-RU" u="sng" dirty="0"/>
              <a:t> </a:t>
            </a:r>
            <a:r>
              <a:rPr lang="ru-RU" u="sng" dirty="0" err="1"/>
              <a:t>екосистеми</a:t>
            </a:r>
            <a:r>
              <a:rPr lang="ru-RU" u="sng" dirty="0"/>
              <a:t> </a:t>
            </a:r>
            <a:r>
              <a:rPr lang="ru-RU" u="sng" dirty="0" err="1"/>
              <a:t>місцевого</a:t>
            </a:r>
            <a:r>
              <a:rPr lang="ru-RU" u="sng" dirty="0"/>
              <a:t> </a:t>
            </a:r>
            <a:r>
              <a:rPr lang="ru-RU" u="sng" dirty="0" err="1"/>
              <a:t>економічного</a:t>
            </a:r>
            <a:r>
              <a:rPr lang="ru-RU" u="sng" dirty="0"/>
              <a:t> </a:t>
            </a:r>
            <a:r>
              <a:rPr lang="ru-RU" u="sng" dirty="0" err="1"/>
              <a:t>розвитку</a:t>
            </a:r>
            <a:r>
              <a:rPr lang="ru-RU" u="sng" dirty="0"/>
              <a:t> </a:t>
            </a:r>
            <a:r>
              <a:rPr lang="ru-RU" u="sng" dirty="0" err="1"/>
              <a:t>є</a:t>
            </a:r>
            <a:r>
              <a:rPr lang="ru-RU" u="sng" dirty="0"/>
              <a:t>: </a:t>
            </a:r>
          </a:p>
          <a:p>
            <a:pPr marL="514350" indent="-514350" algn="just">
              <a:buAutoNum type="arabicPeriod"/>
            </a:pPr>
            <a:r>
              <a:rPr lang="ru-RU" dirty="0"/>
              <a:t>Установи </a:t>
            </a:r>
            <a:r>
              <a:rPr lang="ru-RU" dirty="0" err="1"/>
              <a:t>регіонального</a:t>
            </a:r>
            <a:r>
              <a:rPr lang="ru-RU" dirty="0"/>
              <a:t> та 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— установи, </a:t>
            </a:r>
            <a:r>
              <a:rPr lang="ru-RU" dirty="0" err="1"/>
              <a:t>створені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, </a:t>
            </a:r>
            <a:r>
              <a:rPr lang="ru-RU" dirty="0" err="1"/>
              <a:t>соціального</a:t>
            </a:r>
            <a:r>
              <a:rPr lang="ru-RU" dirty="0"/>
              <a:t> та </a:t>
            </a:r>
            <a:r>
              <a:rPr lang="ru-RU" dirty="0" err="1"/>
              <a:t>екологічного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: </a:t>
            </a:r>
          </a:p>
          <a:p>
            <a:pPr algn="just">
              <a:buFontTx/>
              <a:buChar char="-"/>
            </a:pPr>
            <a:r>
              <a:rPr lang="ru-RU" dirty="0" err="1"/>
              <a:t>агенції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(АРР) — </a:t>
            </a:r>
            <a:r>
              <a:rPr lang="ru-RU" dirty="0" err="1"/>
              <a:t>неприбуткові</a:t>
            </a:r>
            <a:r>
              <a:rPr lang="ru-RU" dirty="0"/>
              <a:t> установи, </a:t>
            </a:r>
            <a:r>
              <a:rPr lang="ru-RU" dirty="0" err="1"/>
              <a:t>створені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регіональної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; </a:t>
            </a:r>
          </a:p>
          <a:p>
            <a:pPr algn="just">
              <a:buFontTx/>
              <a:buChar char="-"/>
            </a:pPr>
            <a:r>
              <a:rPr lang="ru-RU" dirty="0" err="1"/>
              <a:t>агенції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(АМЕР). </a:t>
            </a:r>
          </a:p>
          <a:p>
            <a:pPr marL="514350" indent="-514350" algn="just">
              <a:buAutoNum type="arabicPeriod"/>
            </a:pP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— установи, </a:t>
            </a:r>
            <a:r>
              <a:rPr lang="ru-RU" dirty="0" err="1"/>
              <a:t>створені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та 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підприємництва</a:t>
            </a:r>
            <a:r>
              <a:rPr lang="ru-RU" dirty="0"/>
              <a:t> шляхом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, </a:t>
            </a:r>
            <a:r>
              <a:rPr lang="ru-RU" dirty="0" err="1"/>
              <a:t>експертної</a:t>
            </a:r>
            <a:r>
              <a:rPr lang="ru-RU" dirty="0"/>
              <a:t>, </a:t>
            </a:r>
            <a:r>
              <a:rPr lang="ru-RU" dirty="0" err="1"/>
              <a:t>фінансової</a:t>
            </a:r>
            <a:r>
              <a:rPr lang="ru-RU" dirty="0"/>
              <a:t> та 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: </a:t>
            </a:r>
          </a:p>
          <a:p>
            <a:pPr algn="just">
              <a:buFontTx/>
              <a:buChar char="-"/>
            </a:pPr>
            <a:r>
              <a:rPr lang="ru-RU" dirty="0"/>
              <a:t>центри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(ЦІПБ) —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відповідальні</a:t>
            </a:r>
            <a:r>
              <a:rPr lang="ru-RU" dirty="0"/>
              <a:t> за 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підприємцям</a:t>
            </a:r>
            <a:r>
              <a:rPr lang="ru-RU" dirty="0"/>
              <a:t> і 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на ринку. В 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функціонує</a:t>
            </a:r>
            <a:r>
              <a:rPr lang="ru-RU" dirty="0"/>
              <a:t> 15 ЦІПБ за 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" dirty="0"/>
              <a:t>EU4Business </a:t>
            </a:r>
            <a:r>
              <a:rPr lang="ru-RU" dirty="0"/>
              <a:t>і ЄБРР; </a:t>
            </a:r>
          </a:p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консалтингові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бізнес-асоціації</a:t>
            </a:r>
            <a:r>
              <a:rPr lang="ru-RU" dirty="0"/>
              <a:t>, торгово-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, клуби </a:t>
            </a:r>
            <a:r>
              <a:rPr lang="ru-RU" dirty="0" err="1"/>
              <a:t>підприємців</a:t>
            </a:r>
            <a:r>
              <a:rPr lang="ru-RU" dirty="0"/>
              <a:t>, </a:t>
            </a:r>
            <a:r>
              <a:rPr lang="ru-RU" dirty="0" err="1"/>
              <a:t>кластери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; </a:t>
            </a:r>
          </a:p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-клуби —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та 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і/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; </a:t>
            </a:r>
          </a:p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-центри, </a:t>
            </a:r>
            <a:r>
              <a:rPr lang="ru-RU" dirty="0" err="1"/>
              <a:t>хаби</a:t>
            </a:r>
            <a:r>
              <a:rPr lang="ru-RU" dirty="0"/>
              <a:t>, </a:t>
            </a:r>
            <a:r>
              <a:rPr lang="ru-RU" dirty="0" err="1"/>
              <a:t>коворкінги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для </a:t>
            </a:r>
            <a:r>
              <a:rPr lang="ru-RU" dirty="0" err="1"/>
              <a:t>бізнесу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8356FC5-A2B0-03DB-F5A1-1D228C6A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8498-F8CE-DD4A-A87E-CF485160F6DF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F8AB23-BD5F-9ED5-14F8-916F14AE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983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88137B-18E3-B7C4-3E97-9A481072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8136"/>
            <a:ext cx="9130990" cy="58088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dirty="0" err="1"/>
              <a:t>Консультанти</a:t>
            </a:r>
            <a:r>
              <a:rPr lang="ru-RU" dirty="0"/>
              <a:t> —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з 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: </a:t>
            </a:r>
          </a:p>
          <a:p>
            <a:pPr algn="just">
              <a:buFontTx/>
              <a:buChar char="-"/>
            </a:pPr>
            <a:r>
              <a:rPr lang="ru-RU" dirty="0" err="1"/>
              <a:t>реєстрація</a:t>
            </a:r>
            <a:r>
              <a:rPr lang="ru-RU" dirty="0"/>
              <a:t> та 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особи; </a:t>
            </a:r>
          </a:p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 (</a:t>
            </a:r>
            <a:r>
              <a:rPr lang="ru-RU" dirty="0" err="1"/>
              <a:t>виробництво</a:t>
            </a:r>
            <a:r>
              <a:rPr lang="ru-RU" dirty="0"/>
              <a:t>, продаж </a:t>
            </a:r>
            <a:r>
              <a:rPr lang="ru-RU" dirty="0" err="1"/>
              <a:t>тощо</a:t>
            </a:r>
            <a:r>
              <a:rPr lang="ru-RU" dirty="0"/>
              <a:t>); </a:t>
            </a:r>
          </a:p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, </a:t>
            </a:r>
            <a:r>
              <a:rPr lang="ru-RU" dirty="0" err="1"/>
              <a:t>бізнес-планів</a:t>
            </a:r>
            <a:r>
              <a:rPr lang="ru-RU" dirty="0"/>
              <a:t> і 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комерціалізації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 </a:t>
            </a:r>
          </a:p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4. </a:t>
            </a:r>
            <a:r>
              <a:rPr lang="ru-RU" dirty="0" err="1"/>
              <a:t>Освітні</a:t>
            </a:r>
            <a:r>
              <a:rPr lang="ru-RU" dirty="0"/>
              <a:t> установи. </a:t>
            </a:r>
            <a:r>
              <a:rPr lang="ru-RU" dirty="0" err="1"/>
              <a:t>Місцева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та </a:t>
            </a:r>
            <a:r>
              <a:rPr lang="ru-RU" dirty="0" err="1"/>
              <a:t>підприємці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 закладами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розвивають</a:t>
            </a:r>
            <a:r>
              <a:rPr lang="ru-RU" dirty="0"/>
              <a:t>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і 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таланти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: </a:t>
            </a:r>
          </a:p>
          <a:p>
            <a:pPr algn="just">
              <a:buFontTx/>
              <a:buChar char="-"/>
            </a:pPr>
            <a:r>
              <a:rPr lang="ru-RU" dirty="0" err="1"/>
              <a:t>заклади</a:t>
            </a:r>
            <a:r>
              <a:rPr lang="ru-RU" dirty="0"/>
              <a:t> </a:t>
            </a:r>
            <a:r>
              <a:rPr lang="ru-RU" dirty="0" err="1"/>
              <a:t>формальної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професійно-технічні</a:t>
            </a:r>
            <a:r>
              <a:rPr lang="ru-RU" dirty="0"/>
              <a:t> училища, </a:t>
            </a:r>
            <a:r>
              <a:rPr lang="ru-RU" dirty="0" err="1"/>
              <a:t>технікуми</a:t>
            </a:r>
            <a:r>
              <a:rPr lang="ru-RU" dirty="0"/>
              <a:t>); </a:t>
            </a:r>
          </a:p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</a:t>
            </a:r>
            <a:r>
              <a:rPr lang="ru-RU" dirty="0" err="1"/>
              <a:t>неформальної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</a:t>
            </a:r>
            <a:r>
              <a:rPr lang="ru-RU" dirty="0" err="1"/>
              <a:t>бізнес-школи</a:t>
            </a:r>
            <a:r>
              <a:rPr lang="ru-RU" dirty="0"/>
              <a:t>, </a:t>
            </a:r>
            <a:r>
              <a:rPr lang="ru-RU" dirty="0" err="1"/>
              <a:t>тренінгові</a:t>
            </a:r>
            <a:r>
              <a:rPr lang="ru-RU" dirty="0"/>
              <a:t> центри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заходи для персоналу,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семінари</a:t>
            </a:r>
            <a:r>
              <a:rPr lang="ru-RU" dirty="0"/>
              <a:t>, </a:t>
            </a:r>
            <a:r>
              <a:rPr lang="ru-RU" dirty="0" err="1"/>
              <a:t>тренінги</a:t>
            </a:r>
            <a:r>
              <a:rPr lang="ru-RU" dirty="0"/>
              <a:t>, </a:t>
            </a:r>
            <a:r>
              <a:rPr lang="ru-RU" dirty="0" err="1"/>
              <a:t>курси</a:t>
            </a:r>
            <a:r>
              <a:rPr lang="ru-RU" dirty="0"/>
              <a:t>,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, </a:t>
            </a:r>
            <a:r>
              <a:rPr lang="ru-RU" dirty="0" err="1"/>
              <a:t>перекваліфікації</a:t>
            </a:r>
            <a:r>
              <a:rPr lang="ru-RU" dirty="0"/>
              <a:t>, </a:t>
            </a:r>
            <a:r>
              <a:rPr lang="ru-RU" dirty="0" err="1"/>
              <a:t>стажувань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algn="just">
              <a:buFontTx/>
              <a:buChar char="-"/>
            </a:pPr>
            <a:r>
              <a:rPr lang="ru-RU" dirty="0"/>
              <a:t>5.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—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такими </a:t>
            </a:r>
            <a:r>
              <a:rPr lang="ru-RU" dirty="0" err="1"/>
              <a:t>організаціями</a:t>
            </a:r>
            <a:r>
              <a:rPr lang="ru-RU" dirty="0"/>
              <a:t>: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, </a:t>
            </a:r>
            <a:r>
              <a:rPr lang="ru-RU" dirty="0" err="1"/>
              <a:t>кредитними</a:t>
            </a:r>
            <a:r>
              <a:rPr lang="ru-RU" dirty="0"/>
              <a:t> </a:t>
            </a:r>
            <a:r>
              <a:rPr lang="ru-RU" dirty="0" err="1"/>
              <a:t>спілками</a:t>
            </a:r>
            <a:r>
              <a:rPr lang="ru-RU" dirty="0"/>
              <a:t>, фондами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приватними</a:t>
            </a:r>
            <a:r>
              <a:rPr lang="ru-RU" dirty="0"/>
              <a:t> </a:t>
            </a:r>
            <a:r>
              <a:rPr lang="ru-RU" dirty="0" err="1"/>
              <a:t>інвесторами</a:t>
            </a:r>
            <a:r>
              <a:rPr lang="ru-RU" dirty="0"/>
              <a:t> (</a:t>
            </a:r>
            <a:r>
              <a:rPr lang="ru-RU" dirty="0" err="1"/>
              <a:t>бізнесангелами</a:t>
            </a:r>
            <a:r>
              <a:rPr lang="ru-RU" dirty="0"/>
              <a:t>), фондами </a:t>
            </a:r>
            <a:r>
              <a:rPr lang="ru-RU" dirty="0" err="1"/>
              <a:t>мікрокредитування</a:t>
            </a:r>
            <a:r>
              <a:rPr lang="ru-RU" dirty="0"/>
              <a:t>, </a:t>
            </a:r>
            <a:r>
              <a:rPr lang="ru-RU" dirty="0" err="1"/>
              <a:t>програмами</a:t>
            </a:r>
            <a:r>
              <a:rPr lang="ru-RU" dirty="0"/>
              <a:t> </a:t>
            </a:r>
            <a:r>
              <a:rPr lang="ru-RU" dirty="0" err="1"/>
              <a:t>ваучерної</a:t>
            </a:r>
            <a:r>
              <a:rPr lang="ru-RU" dirty="0"/>
              <a:t> та </a:t>
            </a:r>
            <a:r>
              <a:rPr lang="ru-RU" dirty="0" err="1"/>
              <a:t>грантової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15390E7-53F0-B4A6-4652-F25E9EE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998C-5025-4944-A87A-6122ED480B8E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CD284F-1B47-73A9-8A23-9B0133BF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1586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DB0CA-0234-A680-8AD4-87493D51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97" y="365125"/>
            <a:ext cx="10534403" cy="1795465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Як ЄС уже зараз </a:t>
            </a:r>
            <a:r>
              <a:rPr lang="ru-RU" sz="3600" b="1" dirty="0" err="1">
                <a:solidFill>
                  <a:srgbClr val="0070C0"/>
                </a:solidFill>
              </a:rPr>
              <a:t>може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допомогти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українському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бізнесу</a:t>
            </a:r>
            <a:r>
              <a:rPr lang="ru-RU" sz="3600" b="1" dirty="0">
                <a:solidFill>
                  <a:srgbClr val="0070C0"/>
                </a:solidFill>
              </a:rPr>
              <a:t>. </a:t>
            </a:r>
            <a:r>
              <a:rPr lang="ru-RU" sz="3600" b="1" dirty="0" err="1">
                <a:solidFill>
                  <a:srgbClr val="0070C0"/>
                </a:solidFill>
              </a:rPr>
              <a:t>Інструменти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підтримки</a:t>
            </a:r>
            <a:br>
              <a:rPr lang="ru-RU" b="1" dirty="0">
                <a:solidFill>
                  <a:srgbClr val="0070C0"/>
                </a:solidFill>
              </a:rPr>
            </a:br>
            <a:endParaRPr lang="ru-UA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1ED76-4E2F-F138-DA08-B58408A3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418666" cy="3749556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Перше – </a:t>
            </a:r>
            <a:r>
              <a:rPr lang="ru-RU" dirty="0" err="1"/>
              <a:t>поширити</a:t>
            </a:r>
            <a:r>
              <a:rPr lang="ru-RU" dirty="0"/>
              <a:t> на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</a:p>
          <a:p>
            <a:pPr fontAlgn="base"/>
            <a:r>
              <a:rPr lang="ru-RU" dirty="0"/>
              <a:t>друге – </a:t>
            </a:r>
            <a:r>
              <a:rPr lang="ru-RU" dirty="0" err="1"/>
              <a:t>профінансувати</a:t>
            </a:r>
            <a:r>
              <a:rPr lang="ru-RU" dirty="0"/>
              <a:t> систему </a:t>
            </a:r>
            <a:r>
              <a:rPr lang="ru-RU" dirty="0" err="1"/>
              <a:t>ваучерів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підвищить</a:t>
            </a:r>
            <a:r>
              <a:rPr lang="ru-RU" dirty="0"/>
              <a:t> попит на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і дозволить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ЄС.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dirty="0"/>
              <a:t>Як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та як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-сектору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 та </a:t>
            </a:r>
            <a:r>
              <a:rPr lang="ru-RU" dirty="0" err="1"/>
              <a:t>після</a:t>
            </a:r>
            <a:r>
              <a:rPr lang="ru-RU" dirty="0"/>
              <a:t> перемоги?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82DF4-CF7F-5C3B-BA13-54A9E7FD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E8E-55AF-C841-AAE7-7ABA3C594390}" type="datetime1">
              <a:rPr lang="ru-RU" smtClean="0"/>
              <a:t>23.01.2026</a:t>
            </a:fld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9CE10-6CC7-E9C2-E93C-1F86A1D2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D2150E-A8B7-DB30-4599-F27BF748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93" y="3277403"/>
            <a:ext cx="4015213" cy="24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9B858E-6577-8B50-691C-577FB6ED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9"/>
            <a:ext cx="8015868" cy="602258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 err="1"/>
              <a:t>Збереження</a:t>
            </a:r>
            <a:r>
              <a:rPr lang="ru-RU" b="1" dirty="0"/>
              <a:t>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err="1"/>
              <a:t>місць</a:t>
            </a:r>
            <a:endParaRPr lang="ru-RU" b="1" dirty="0"/>
          </a:p>
          <a:p>
            <a:pPr algn="just" fontAlgn="base"/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Євросоюз</a:t>
            </a:r>
            <a:r>
              <a:rPr lang="ru-RU" dirty="0"/>
              <a:t> </a:t>
            </a:r>
            <a:r>
              <a:rPr lang="ru-RU" dirty="0" err="1"/>
              <a:t>запровадив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зіткнулися</a:t>
            </a:r>
            <a:r>
              <a:rPr lang="ru-RU" dirty="0"/>
              <a:t> з проблемою </a:t>
            </a:r>
            <a:r>
              <a:rPr lang="ru-RU" dirty="0" err="1"/>
              <a:t>працевлаштування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людей. </a:t>
            </a:r>
            <a:r>
              <a:rPr lang="ru-RU" dirty="0" err="1"/>
              <a:t>Сталося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у 2020 </a:t>
            </a:r>
            <a:r>
              <a:rPr lang="ru-RU" dirty="0" err="1"/>
              <a:t>році</a:t>
            </a:r>
            <a:r>
              <a:rPr lang="ru-RU" dirty="0"/>
              <a:t> з початком </a:t>
            </a:r>
            <a:r>
              <a:rPr lang="ru-RU" dirty="0" err="1"/>
              <a:t>пандемії</a:t>
            </a:r>
            <a:r>
              <a:rPr lang="ru-RU" dirty="0"/>
              <a:t> </a:t>
            </a:r>
            <a:r>
              <a:rPr lang="en" dirty="0"/>
              <a:t>Covid-19.</a:t>
            </a:r>
          </a:p>
          <a:p>
            <a:pPr algn="just" fontAlgn="base"/>
            <a:r>
              <a:rPr lang="ru-RU" dirty="0" err="1"/>
              <a:t>Тоді</a:t>
            </a:r>
            <a:r>
              <a:rPr lang="ru-RU" dirty="0"/>
              <a:t> ЄС створив фонд </a:t>
            </a:r>
            <a:r>
              <a:rPr lang="en" dirty="0">
                <a:hlinkClick r:id="rId2"/>
              </a:rPr>
              <a:t>SURE</a:t>
            </a:r>
            <a:r>
              <a:rPr lang="en" dirty="0"/>
              <a:t>, </a:t>
            </a:r>
            <a:r>
              <a:rPr lang="ru-RU" dirty="0"/>
              <a:t>у межах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.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виділили</a:t>
            </a:r>
            <a:r>
              <a:rPr lang="ru-RU" dirty="0"/>
              <a:t> 100 млрд </a:t>
            </a:r>
            <a:r>
              <a:rPr lang="ru-RU" dirty="0" err="1"/>
              <a:t>євро</a:t>
            </a:r>
            <a:r>
              <a:rPr lang="ru-RU" dirty="0"/>
              <a:t>.</a:t>
            </a:r>
          </a:p>
          <a:p>
            <a:pPr algn="just" fontAlgn="base"/>
            <a:r>
              <a:rPr lang="ru-RU" dirty="0"/>
              <a:t>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фонд </a:t>
            </a:r>
            <a:r>
              <a:rPr lang="ru-RU" dirty="0" err="1"/>
              <a:t>виплачує</a:t>
            </a:r>
            <a:r>
              <a:rPr lang="ru-RU" dirty="0"/>
              <a:t> </a:t>
            </a:r>
            <a:r>
              <a:rPr lang="ru-RU" dirty="0" err="1"/>
              <a:t>роботодавцям</a:t>
            </a:r>
            <a:r>
              <a:rPr lang="ru-RU" dirty="0"/>
              <a:t> </a:t>
            </a:r>
            <a:r>
              <a:rPr lang="ru-RU" dirty="0" err="1"/>
              <a:t>субсидії</a:t>
            </a:r>
            <a:r>
              <a:rPr lang="ru-RU" dirty="0"/>
              <a:t> на оплату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залучаються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кризи</a:t>
            </a:r>
            <a:r>
              <a:rPr lang="ru-RU" dirty="0"/>
              <a:t>.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зіткнувся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зниженням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і за </a:t>
            </a:r>
            <a:r>
              <a:rPr lang="ru-RU" dirty="0" err="1"/>
              <a:t>інших</a:t>
            </a:r>
            <a:r>
              <a:rPr lang="ru-RU" dirty="0"/>
              <a:t> умов просто </a:t>
            </a:r>
            <a:r>
              <a:rPr lang="ru-RU" dirty="0" err="1"/>
              <a:t>звільнив</a:t>
            </a:r>
            <a:r>
              <a:rPr lang="ru-RU" dirty="0"/>
              <a:t> би </a:t>
            </a:r>
            <a:r>
              <a:rPr lang="ru-RU" dirty="0" err="1"/>
              <a:t>працівників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Субсидії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в </a:t>
            </a:r>
            <a:r>
              <a:rPr lang="ru-RU" dirty="0" err="1"/>
              <a:t>скрутній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виплачувати</a:t>
            </a:r>
            <a:r>
              <a:rPr lang="ru-RU" dirty="0"/>
              <a:t> </a:t>
            </a:r>
            <a:r>
              <a:rPr lang="ru-RU" dirty="0" err="1"/>
              <a:t>заробітні</a:t>
            </a:r>
            <a:r>
              <a:rPr lang="ru-RU" dirty="0"/>
              <a:t> плати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, але за </a:t>
            </a:r>
            <a:r>
              <a:rPr lang="ru-RU" dirty="0" err="1"/>
              <a:t>скорочений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день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тимчасову</a:t>
            </a:r>
            <a:r>
              <a:rPr lang="ru-RU" dirty="0"/>
              <a:t> </a:t>
            </a:r>
            <a:r>
              <a:rPr lang="ru-RU" dirty="0" err="1"/>
              <a:t>оплачувану</a:t>
            </a:r>
            <a:r>
              <a:rPr lang="ru-RU" dirty="0"/>
              <a:t> </a:t>
            </a:r>
            <a:r>
              <a:rPr lang="ru-RU" dirty="0" err="1"/>
              <a:t>відпустку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не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B64F4C0-C085-F314-648A-83DB2E42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8D9A-01A1-5143-B6FD-114D85996A30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57E37C-5736-A1A0-B9EC-332E5CD3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39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312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4B7455-B59C-FE19-8BEB-496EC2215F9F}"/>
              </a:ext>
            </a:extLst>
          </p:cNvPr>
          <p:cNvSpPr/>
          <p:nvPr/>
        </p:nvSpPr>
        <p:spPr>
          <a:xfrm>
            <a:off x="438132" y="612844"/>
            <a:ext cx="91965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400" b="1" u="sng" dirty="0">
                <a:solidFill>
                  <a:srgbClr val="00B050"/>
                </a:solidFill>
              </a:rPr>
              <a:t>КЛАСИФІКАЦІЯ ІНСТРУМЕНТІВ МІСЦЕВОГО ЕКОНОМІЧНОГО РОЗВИТКУ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За типом </a:t>
            </a:r>
            <a:r>
              <a:rPr lang="ru-RU" sz="2400" dirty="0" err="1"/>
              <a:t>бізнесової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/>
              <a:t>Підтримка</a:t>
            </a:r>
            <a:r>
              <a:rPr lang="ru-RU" sz="2400" dirty="0"/>
              <a:t> </a:t>
            </a:r>
            <a:r>
              <a:rPr lang="ru-RU" sz="2400" dirty="0" err="1"/>
              <a:t>діючого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r>
              <a:rPr lang="ru-RU" sz="2400" dirty="0"/>
              <a:t> — </a:t>
            </a:r>
            <a:r>
              <a:rPr lang="ru-RU" sz="2400" dirty="0" err="1"/>
              <a:t>інструменти</a:t>
            </a:r>
            <a:r>
              <a:rPr lang="ru-RU" sz="2400" dirty="0"/>
              <a:t>, 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допомагають</a:t>
            </a:r>
            <a:r>
              <a:rPr lang="ru-RU" sz="2400" dirty="0"/>
              <a:t> </a:t>
            </a:r>
            <a:r>
              <a:rPr lang="ru-RU" sz="2400" dirty="0" err="1"/>
              <a:t>покращувати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робочих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 і </a:t>
            </a:r>
            <a:r>
              <a:rPr lang="ru-RU" sz="2400" dirty="0" err="1"/>
              <a:t>підвищувати</a:t>
            </a:r>
            <a:r>
              <a:rPr lang="ru-RU" sz="2400" dirty="0"/>
              <a:t> </a:t>
            </a:r>
            <a:r>
              <a:rPr lang="ru-RU" sz="2400" dirty="0" err="1"/>
              <a:t>інноваційність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r>
              <a:rPr lang="ru-RU" sz="2400" dirty="0"/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 </a:t>
            </a:r>
            <a:r>
              <a:rPr lang="ru-RU" sz="2400" dirty="0" err="1"/>
              <a:t>Сприяння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підприємництва</a:t>
            </a:r>
            <a:r>
              <a:rPr lang="ru-RU" sz="2400" dirty="0"/>
              <a:t> — </a:t>
            </a:r>
            <a:r>
              <a:rPr lang="ru-RU" sz="2400" dirty="0" err="1"/>
              <a:t>інструменти</a:t>
            </a:r>
            <a:r>
              <a:rPr lang="ru-RU" sz="2400" dirty="0"/>
              <a:t>, 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сприятливі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для </a:t>
            </a:r>
            <a:r>
              <a:rPr lang="ru-RU" sz="2400" dirty="0" err="1"/>
              <a:t>започаткування</a:t>
            </a:r>
            <a:r>
              <a:rPr lang="ru-RU" sz="2400" dirty="0"/>
              <a:t> нового </a:t>
            </a:r>
            <a:r>
              <a:rPr lang="ru-RU" sz="2400" dirty="0" err="1"/>
              <a:t>бізнесу</a:t>
            </a:r>
            <a:r>
              <a:rPr lang="ru-RU" sz="2400" dirty="0"/>
              <a:t>,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підприємців</a:t>
            </a:r>
            <a:r>
              <a:rPr lang="ru-RU" sz="2400" dirty="0"/>
              <a:t> і </a:t>
            </a:r>
            <a:r>
              <a:rPr lang="ru-RU" sz="2400" dirty="0" err="1"/>
              <a:t>компаній</a:t>
            </a:r>
            <a:r>
              <a:rPr lang="ru-RU" sz="24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/>
              <a:t>Залучення</a:t>
            </a:r>
            <a:r>
              <a:rPr lang="ru-RU" sz="2400" dirty="0"/>
              <a:t> нового </a:t>
            </a:r>
            <a:r>
              <a:rPr lang="ru-RU" sz="2400" dirty="0" err="1"/>
              <a:t>бізнесу</a:t>
            </a:r>
            <a:r>
              <a:rPr lang="ru-RU" sz="2400" dirty="0"/>
              <a:t> та </a:t>
            </a:r>
            <a:r>
              <a:rPr lang="ru-RU" sz="2400" dirty="0" err="1"/>
              <a:t>інвестицій</a:t>
            </a:r>
            <a:r>
              <a:rPr lang="ru-RU" sz="2400" dirty="0"/>
              <a:t> — </a:t>
            </a:r>
            <a:r>
              <a:rPr lang="ru-RU" sz="2400" dirty="0" err="1"/>
              <a:t>інструменти</a:t>
            </a:r>
            <a:r>
              <a:rPr lang="ru-RU" sz="2400" dirty="0"/>
              <a:t>, 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сприятливі</a:t>
            </a:r>
            <a:r>
              <a:rPr lang="ru-RU" sz="2400" dirty="0"/>
              <a:t> </a:t>
            </a:r>
            <a:r>
              <a:rPr lang="ru-RU" sz="2400" dirty="0" err="1"/>
              <a:t>економічні</a:t>
            </a:r>
            <a:r>
              <a:rPr lang="ru-RU" sz="2400" dirty="0"/>
              <a:t> та </a:t>
            </a:r>
            <a:r>
              <a:rPr lang="ru-RU" sz="2400" dirty="0" err="1"/>
              <a:t>інфраструктурні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для </a:t>
            </a:r>
            <a:r>
              <a:rPr lang="ru-RU" sz="2400" dirty="0" err="1"/>
              <a:t>залучення</a:t>
            </a:r>
            <a:r>
              <a:rPr lang="ru-RU" sz="2400" dirty="0"/>
              <a:t> нового </a:t>
            </a:r>
            <a:r>
              <a:rPr lang="ru-RU" sz="2400" dirty="0" err="1"/>
              <a:t>бізнесу</a:t>
            </a:r>
            <a:r>
              <a:rPr lang="ru-RU" sz="2400" dirty="0"/>
              <a:t> на </a:t>
            </a:r>
            <a:r>
              <a:rPr lang="ru-RU" sz="2400" dirty="0" err="1"/>
              <a:t>територію</a:t>
            </a:r>
            <a:r>
              <a:rPr lang="ru-RU" sz="2400" dirty="0"/>
              <a:t> та </a:t>
            </a:r>
            <a:r>
              <a:rPr lang="ru-RU" sz="2400" dirty="0" err="1"/>
              <a:t>інвестицій</a:t>
            </a:r>
            <a:r>
              <a:rPr lang="ru-RU" sz="2400" dirty="0"/>
              <a:t> для </a:t>
            </a:r>
            <a:r>
              <a:rPr lang="ru-RU" sz="2400" dirty="0" err="1"/>
              <a:t>компаній</a:t>
            </a:r>
            <a:r>
              <a:rPr lang="ru-RU" sz="2400" dirty="0"/>
              <a:t>.</a:t>
            </a:r>
            <a:endParaRPr lang="ru-UA" sz="2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2639497-B736-D9A7-01E2-EB345CF5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0E3C-BB60-104E-B89B-B0066F40AB44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8F334C-0938-8EC1-F19D-1E6893B8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7209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C9A60A-C3AB-5881-67D8-FF52087E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на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і на </a:t>
            </a:r>
            <a:r>
              <a:rPr lang="ru-RU" dirty="0" err="1"/>
              <a:t>самозайнятих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 На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en" dirty="0"/>
              <a:t>SURE </a:t>
            </a:r>
            <a:r>
              <a:rPr lang="ru-RU" dirty="0" err="1"/>
              <a:t>витратив</a:t>
            </a:r>
            <a:r>
              <a:rPr lang="ru-RU" dirty="0"/>
              <a:t> третину </a:t>
            </a:r>
            <a:r>
              <a:rPr lang="ru-RU" dirty="0" err="1"/>
              <a:t>фінансування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базовим</a:t>
            </a:r>
            <a:r>
              <a:rPr lang="ru-RU" dirty="0"/>
              <a:t> доходом,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чистій</a:t>
            </a:r>
            <a:r>
              <a:rPr lang="ru-RU" dirty="0"/>
              <a:t> </a:t>
            </a:r>
            <a:r>
              <a:rPr lang="ru-RU" dirty="0" err="1"/>
              <a:t>мінімальній</a:t>
            </a:r>
            <a:r>
              <a:rPr lang="ru-RU" dirty="0"/>
              <a:t> </a:t>
            </a:r>
            <a:r>
              <a:rPr lang="ru-RU" dirty="0" err="1"/>
              <a:t>зарплаті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ЄС повинен </a:t>
            </a:r>
            <a:r>
              <a:rPr lang="ru-RU" dirty="0" err="1"/>
              <a:t>поповнити</a:t>
            </a:r>
            <a:r>
              <a:rPr lang="ru-RU" dirty="0"/>
              <a:t> </a:t>
            </a:r>
            <a:r>
              <a:rPr lang="en" dirty="0"/>
              <a:t>SURE </a:t>
            </a:r>
            <a:r>
              <a:rPr lang="ru-RU" dirty="0"/>
              <a:t>і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гранти</a:t>
            </a:r>
            <a:r>
              <a:rPr lang="ru-RU" dirty="0"/>
              <a:t> </a:t>
            </a:r>
            <a:r>
              <a:rPr lang="ru-RU" dirty="0" err="1"/>
              <a:t>Кабміну</a:t>
            </a:r>
            <a:r>
              <a:rPr lang="ru-RU" dirty="0"/>
              <a:t> для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Знадобиться</a:t>
            </a:r>
            <a:r>
              <a:rPr lang="ru-RU" dirty="0"/>
              <a:t> і </a:t>
            </a:r>
            <a:r>
              <a:rPr lang="ru-RU" dirty="0" err="1"/>
              <a:t>технічна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для </a:t>
            </a:r>
            <a:r>
              <a:rPr lang="ru-RU" dirty="0" err="1"/>
              <a:t>встановлення</a:t>
            </a:r>
            <a:r>
              <a:rPr lang="ru-RU" dirty="0"/>
              <a:t> правил і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схем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за </a:t>
            </a:r>
            <a:r>
              <a:rPr lang="ru-RU" dirty="0" err="1"/>
              <a:t>європейським</a:t>
            </a:r>
            <a:r>
              <a:rPr lang="ru-RU" dirty="0"/>
              <a:t> </a:t>
            </a:r>
            <a:r>
              <a:rPr lang="ru-RU" dirty="0" err="1"/>
              <a:t>зразком</a:t>
            </a:r>
            <a:r>
              <a:rPr lang="ru-RU" dirty="0"/>
              <a:t>?</a:t>
            </a:r>
          </a:p>
          <a:p>
            <a:pPr algn="just" fontAlgn="base"/>
            <a:r>
              <a:rPr lang="ru-RU" dirty="0"/>
              <a:t>Вони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звільнені</a:t>
            </a:r>
            <a:r>
              <a:rPr lang="ru-RU" dirty="0"/>
              <a:t> і 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звертатися</a:t>
            </a:r>
            <a:r>
              <a:rPr lang="ru-RU" dirty="0"/>
              <a:t> за </a:t>
            </a:r>
            <a:r>
              <a:rPr lang="ru-RU" dirty="0" err="1"/>
              <a:t>соціальною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до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кваліфіковану</a:t>
            </a:r>
            <a:r>
              <a:rPr lang="ru-RU" dirty="0"/>
              <a:t> </a:t>
            </a:r>
            <a:r>
              <a:rPr lang="ru-RU" dirty="0" err="1"/>
              <a:t>робочу</a:t>
            </a:r>
            <a:r>
              <a:rPr lang="ru-RU" dirty="0"/>
              <a:t> силу, яку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, 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pPr algn="just"/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7662BDF-D6E4-4285-AF91-97801CE3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0776-A456-8347-9172-FCA27B9D4930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5E7D45-0423-3C37-6325-F3BCD1FD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9834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845F61-F04A-F8B2-5328-BD9E647B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05"/>
            <a:ext cx="8328102" cy="3740727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 err="1"/>
              <a:t>Важливо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поверненню</a:t>
            </a:r>
            <a:r>
              <a:rPr lang="ru-RU" dirty="0"/>
              <a:t> </a:t>
            </a:r>
            <a:r>
              <a:rPr lang="ru-RU" dirty="0" err="1"/>
              <a:t>внутрішньо</a:t>
            </a:r>
            <a:r>
              <a:rPr lang="ru-RU" dirty="0"/>
              <a:t> </a:t>
            </a:r>
            <a:r>
              <a:rPr lang="ru-RU" dirty="0" err="1"/>
              <a:t>переміщених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та </a:t>
            </a:r>
            <a:r>
              <a:rPr lang="ru-RU" dirty="0" err="1"/>
              <a:t>біженців</a:t>
            </a:r>
            <a:r>
              <a:rPr lang="ru-RU" dirty="0"/>
              <a:t> до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Аргументи</a:t>
            </a:r>
            <a:r>
              <a:rPr lang="ru-RU" dirty="0"/>
              <a:t> про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не </a:t>
            </a:r>
            <a:r>
              <a:rPr lang="ru-RU" dirty="0" err="1"/>
              <a:t>теоретичні</a:t>
            </a:r>
            <a:r>
              <a:rPr lang="ru-RU" dirty="0"/>
              <a:t>. </a:t>
            </a:r>
            <a:r>
              <a:rPr lang="ru-RU" dirty="0" err="1"/>
              <a:t>Недавнє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опитування</a:t>
            </a:r>
            <a:r>
              <a:rPr lang="ru-RU" dirty="0"/>
              <a:t> 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з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 показало, </a:t>
            </a:r>
            <a:r>
              <a:rPr lang="ru-RU" dirty="0" err="1"/>
              <a:t>що</a:t>
            </a:r>
            <a:r>
              <a:rPr lang="ru-RU" dirty="0"/>
              <a:t> попри </a:t>
            </a:r>
            <a:r>
              <a:rPr lang="ru-RU" dirty="0" err="1"/>
              <a:t>війну</a:t>
            </a:r>
            <a:r>
              <a:rPr lang="ru-RU" dirty="0"/>
              <a:t> 63%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виплачують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зарплату. </a:t>
            </a:r>
            <a:r>
              <a:rPr lang="ru-RU" dirty="0" err="1"/>
              <a:t>Це</a:t>
            </a:r>
            <a:r>
              <a:rPr lang="ru-RU" dirty="0"/>
              <a:t> при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17% </a:t>
            </a:r>
            <a:r>
              <a:rPr lang="ru-RU" dirty="0" err="1"/>
              <a:t>опитаних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.</a:t>
            </a:r>
          </a:p>
          <a:p>
            <a:pPr algn="just"/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D880A9A-4944-26AB-5EE1-90515795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1EB8-02D0-5E48-A1F9-281A95E7605A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55EF87-0359-9434-6625-0796D07C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41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5A76B3-A0EB-12EE-3BB5-A11F58023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43" y="3976025"/>
            <a:ext cx="3046739" cy="22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62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C20FB8-4594-B1B2-B3B5-67D8DD42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397"/>
            <a:ext cx="8372707" cy="3336967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/>
              <a:t>Уряд </a:t>
            </a:r>
            <a:r>
              <a:rPr lang="ru-RU" dirty="0" err="1"/>
              <a:t>вжив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призупинення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простою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збереженням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третин </a:t>
            </a:r>
            <a:r>
              <a:rPr lang="ru-RU" dirty="0" err="1"/>
              <a:t>середнього</a:t>
            </a:r>
            <a:r>
              <a:rPr lang="ru-RU" dirty="0"/>
              <a:t> доходу </a:t>
            </a:r>
            <a:r>
              <a:rPr lang="ru-RU" dirty="0" err="1"/>
              <a:t>працівника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одноразової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виплати</a:t>
            </a:r>
            <a:r>
              <a:rPr lang="ru-RU" dirty="0"/>
              <a:t> 6 500 </a:t>
            </a:r>
            <a:r>
              <a:rPr lang="ru-RU" dirty="0" err="1"/>
              <a:t>грн</a:t>
            </a:r>
            <a:r>
              <a:rPr lang="ru-RU" dirty="0"/>
              <a:t> (190 </a:t>
            </a:r>
            <a:r>
              <a:rPr lang="ru-RU" dirty="0" err="1"/>
              <a:t>євро</a:t>
            </a:r>
            <a:r>
              <a:rPr lang="ru-RU" dirty="0"/>
              <a:t>). Вони </a:t>
            </a:r>
            <a:r>
              <a:rPr lang="ru-RU" dirty="0" err="1"/>
              <a:t>продовжують</a:t>
            </a:r>
            <a:r>
              <a:rPr lang="ru-RU" dirty="0"/>
              <a:t> </a:t>
            </a:r>
            <a:r>
              <a:rPr lang="ru-RU" dirty="0" err="1"/>
              <a:t>виплачувати</a:t>
            </a:r>
            <a:r>
              <a:rPr lang="ru-RU" dirty="0"/>
              <a:t> зарплату де-факто </a:t>
            </a:r>
            <a:r>
              <a:rPr lang="ru-RU" dirty="0" err="1"/>
              <a:t>непрацюючим</a:t>
            </a:r>
            <a:r>
              <a:rPr lang="ru-RU" dirty="0"/>
              <a:t> </a:t>
            </a:r>
            <a:r>
              <a:rPr lang="ru-RU" dirty="0" err="1"/>
              <a:t>робітникам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CE6089E-6CE1-A290-6C72-F01C0EC0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5227-F254-D948-8BDC-07A27F554839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F53217-3B0A-73B9-A20E-8D7E563C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42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5BFE2D-0826-DA28-F791-0B03483DA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67" y="3949608"/>
            <a:ext cx="4201067" cy="25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46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12175C-4BEA-9876-DEA2-3768F10F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"/>
            <a:ext cx="7859751" cy="4750130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dirty="0" err="1"/>
              <a:t>Єврокомісія</a:t>
            </a:r>
            <a:r>
              <a:rPr lang="ru-RU" sz="2000" dirty="0"/>
              <a:t> </a:t>
            </a:r>
            <a:r>
              <a:rPr lang="ru-RU" sz="2000" dirty="0" err="1"/>
              <a:t>повідомляла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схеми</a:t>
            </a:r>
            <a:r>
              <a:rPr lang="ru-RU" sz="2000" dirty="0"/>
              <a:t>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зайнятості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фінансує</a:t>
            </a:r>
            <a:r>
              <a:rPr lang="ru-RU" sz="2000" dirty="0"/>
              <a:t> </a:t>
            </a:r>
            <a:r>
              <a:rPr lang="en" sz="2000" dirty="0"/>
              <a:t>SURE, </a:t>
            </a:r>
            <a:r>
              <a:rPr lang="ru-RU" sz="2000" dirty="0"/>
              <a:t>у 2020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охопили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31 млн людей і 2,5 млн </a:t>
            </a:r>
            <a:r>
              <a:rPr lang="ru-RU" sz="2000" dirty="0" err="1"/>
              <a:t>підприємств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30%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зайнятості</a:t>
            </a:r>
            <a:r>
              <a:rPr lang="ru-RU" sz="2000" dirty="0"/>
              <a:t> та </a:t>
            </a:r>
            <a:r>
              <a:rPr lang="ru-RU" sz="2000" dirty="0" err="1"/>
              <a:t>чверть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у </a:t>
            </a:r>
            <a:r>
              <a:rPr lang="ru-RU" sz="2000" dirty="0" err="1"/>
              <a:t>країнах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отримували</a:t>
            </a:r>
            <a:r>
              <a:rPr lang="ru-RU" sz="2000" dirty="0"/>
              <a:t> </a:t>
            </a:r>
            <a:r>
              <a:rPr lang="ru-RU" sz="2000" dirty="0" err="1"/>
              <a:t>підтримку</a:t>
            </a:r>
            <a:r>
              <a:rPr lang="ru-RU" sz="2000" dirty="0"/>
              <a:t>.</a:t>
            </a:r>
          </a:p>
          <a:p>
            <a:pPr algn="just" fontAlgn="base"/>
            <a:r>
              <a:rPr lang="ru-RU" sz="2000" dirty="0" err="1"/>
              <a:t>Порівняння</a:t>
            </a:r>
            <a:r>
              <a:rPr lang="ru-RU" sz="2000" dirty="0"/>
              <a:t> з ЄС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оцінити</a:t>
            </a:r>
            <a:r>
              <a:rPr lang="ru-RU" sz="2000" dirty="0"/>
              <a:t> </a:t>
            </a:r>
            <a:r>
              <a:rPr lang="ru-RU" sz="2000" dirty="0" err="1"/>
              <a:t>вартість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схеми</a:t>
            </a:r>
            <a:r>
              <a:rPr lang="ru-RU" sz="2000" dirty="0"/>
              <a:t> для </a:t>
            </a:r>
            <a:r>
              <a:rPr lang="ru-RU" sz="2000" dirty="0" err="1"/>
              <a:t>України</a:t>
            </a:r>
            <a:r>
              <a:rPr lang="ru-RU" sz="2000" dirty="0"/>
              <a:t>. Як приклад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використати</a:t>
            </a:r>
            <a:r>
              <a:rPr lang="ru-RU" sz="2000" dirty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з </a:t>
            </a:r>
            <a:r>
              <a:rPr lang="ru-RU" sz="2000" dirty="0" err="1"/>
              <a:t>найвищим</a:t>
            </a:r>
            <a:r>
              <a:rPr lang="ru-RU" sz="2000" dirty="0"/>
              <a:t> </a:t>
            </a:r>
            <a:r>
              <a:rPr lang="ru-RU" sz="2000" dirty="0" err="1"/>
              <a:t>охопленням</a:t>
            </a:r>
            <a:r>
              <a:rPr lang="ru-RU" sz="2000" dirty="0"/>
              <a:t> </a:t>
            </a:r>
            <a:r>
              <a:rPr lang="ru-RU" sz="2000" dirty="0" err="1"/>
              <a:t>підтримки</a:t>
            </a:r>
            <a:r>
              <a:rPr lang="ru-RU" sz="2000" dirty="0"/>
              <a:t>.</a:t>
            </a:r>
          </a:p>
          <a:p>
            <a:pPr algn="just" fontAlgn="base"/>
            <a:r>
              <a:rPr lang="ru-RU" sz="2000" dirty="0"/>
              <a:t>Мова про </a:t>
            </a:r>
            <a:r>
              <a:rPr lang="ru-RU" sz="2000" dirty="0" err="1"/>
              <a:t>Словенію</a:t>
            </a:r>
            <a:r>
              <a:rPr lang="ru-RU" sz="2000" dirty="0"/>
              <a:t>. Там </a:t>
            </a:r>
            <a:r>
              <a:rPr lang="ru-RU" sz="2000" dirty="0" err="1"/>
              <a:t>охоплення</a:t>
            </a:r>
            <a:r>
              <a:rPr lang="ru-RU" sz="2000" dirty="0"/>
              <a:t> </a:t>
            </a:r>
            <a:r>
              <a:rPr lang="ru-RU" sz="2000" dirty="0" err="1"/>
              <a:t>сягало</a:t>
            </a:r>
            <a:r>
              <a:rPr lang="ru-RU" sz="2000" dirty="0"/>
              <a:t> 60%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працевлаштованих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самозайнятих</a:t>
            </a:r>
            <a:r>
              <a:rPr lang="ru-RU" sz="2000" dirty="0"/>
              <a:t>, та 80% </a:t>
            </a:r>
            <a:r>
              <a:rPr lang="ru-RU" sz="2000" dirty="0" err="1"/>
              <a:t>підприємств</a:t>
            </a:r>
            <a:r>
              <a:rPr lang="ru-RU" sz="2000" dirty="0"/>
              <a:t>. На </a:t>
            </a:r>
            <a:r>
              <a:rPr lang="ru-RU" sz="2000" dirty="0" err="1"/>
              <a:t>реалізацію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 </a:t>
            </a:r>
            <a:r>
              <a:rPr lang="en" sz="2000" dirty="0"/>
              <a:t>SURE </a:t>
            </a:r>
            <a:r>
              <a:rPr lang="ru-RU" sz="2000" dirty="0" err="1"/>
              <a:t>країні</a:t>
            </a:r>
            <a:r>
              <a:rPr lang="ru-RU" sz="2000" dirty="0"/>
              <a:t> </a:t>
            </a:r>
            <a:r>
              <a:rPr lang="ru-RU" sz="2000" dirty="0">
                <a:hlinkClick r:id="rId2"/>
              </a:rPr>
              <a:t>виділили</a:t>
            </a:r>
            <a:r>
              <a:rPr lang="ru-RU" sz="2000" dirty="0"/>
              <a:t> 1,1 млрд </a:t>
            </a:r>
            <a:r>
              <a:rPr lang="ru-RU" sz="2000" dirty="0" err="1"/>
              <a:t>євро</a:t>
            </a:r>
            <a:r>
              <a:rPr lang="ru-RU" sz="2000" dirty="0"/>
              <a:t>.</a:t>
            </a:r>
          </a:p>
          <a:p>
            <a:endParaRPr lang="ru-UA" sz="20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DA10C54-8491-B197-85D0-2FB6AB35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230-AFCA-A74B-971E-C794DB870525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AF70-F455-7BA2-38DE-947314EC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647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E8A39F-1A3A-A0E6-0B0B-2A7C534D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087"/>
            <a:ext cx="8038171" cy="3343328"/>
          </a:xfrm>
        </p:spPr>
        <p:txBody>
          <a:bodyPr/>
          <a:lstStyle/>
          <a:p>
            <a:pPr fontAlgn="base"/>
            <a:r>
              <a:rPr lang="ru-RU" sz="2400" dirty="0" err="1"/>
              <a:t>Враховуючи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більшу</a:t>
            </a:r>
            <a:r>
              <a:rPr lang="ru-RU" sz="2400" dirty="0"/>
              <a:t> </a:t>
            </a:r>
            <a:r>
              <a:rPr lang="ru-RU" sz="2400" dirty="0" err="1"/>
              <a:t>чисельність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 та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нижчий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офіційно</a:t>
            </a:r>
            <a:r>
              <a:rPr lang="ru-RU" sz="2400" dirty="0"/>
              <a:t> </a:t>
            </a:r>
            <a:r>
              <a:rPr lang="ru-RU" sz="2400" dirty="0" err="1"/>
              <a:t>зареєстрованої</a:t>
            </a:r>
            <a:r>
              <a:rPr lang="ru-RU" sz="2400" dirty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зарплати</a:t>
            </a:r>
            <a:r>
              <a:rPr lang="ru-RU" sz="2400" dirty="0"/>
              <a:t>, </a:t>
            </a:r>
            <a:r>
              <a:rPr lang="ru-RU" sz="2400" dirty="0" err="1"/>
              <a:t>приблизна</a:t>
            </a:r>
            <a:r>
              <a:rPr lang="ru-RU" sz="2400" dirty="0"/>
              <a:t>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річної</a:t>
            </a:r>
            <a:r>
              <a:rPr lang="ru-RU" sz="2400" dirty="0"/>
              <a:t> </a:t>
            </a:r>
            <a:r>
              <a:rPr lang="ru-RU" sz="2400" dirty="0" err="1"/>
              <a:t>вартості</a:t>
            </a:r>
            <a:r>
              <a:rPr lang="ru-RU" sz="2400" dirty="0"/>
              <a:t> </a:t>
            </a:r>
            <a:r>
              <a:rPr lang="ru-RU" sz="2400" dirty="0" err="1"/>
              <a:t>інструменту</a:t>
            </a:r>
            <a:r>
              <a:rPr lang="ru-RU" sz="2400" dirty="0"/>
              <a:t> </a:t>
            </a:r>
            <a:r>
              <a:rPr lang="en" sz="2400" dirty="0"/>
              <a:t>SURE </a:t>
            </a:r>
            <a:r>
              <a:rPr lang="ru-RU" sz="2400" dirty="0"/>
              <a:t>для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становитиме</a:t>
            </a:r>
            <a:r>
              <a:rPr lang="ru-RU" sz="2400" dirty="0"/>
              <a:t> 4,5-5 млрд </a:t>
            </a:r>
            <a:r>
              <a:rPr lang="ru-RU" sz="2400" dirty="0" err="1"/>
              <a:t>євро</a:t>
            </a:r>
            <a:r>
              <a:rPr lang="ru-RU" sz="2400" dirty="0"/>
              <a:t>.</a:t>
            </a:r>
          </a:p>
          <a:p>
            <a:pPr fontAlgn="base"/>
            <a:r>
              <a:rPr lang="ru-RU" sz="2400" dirty="0" err="1"/>
              <a:t>Стільки</a:t>
            </a:r>
            <a:r>
              <a:rPr lang="ru-RU" sz="2400" dirty="0"/>
              <a:t> </a:t>
            </a:r>
            <a:r>
              <a:rPr lang="ru-RU" sz="2400" dirty="0" err="1"/>
              <a:t>нерозподілених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</a:t>
            </a:r>
            <a:r>
              <a:rPr lang="ru-RU" sz="2400" dirty="0" err="1"/>
              <a:t>залишалося</a:t>
            </a:r>
            <a:r>
              <a:rPr lang="ru-RU" sz="2400" dirty="0"/>
              <a:t> у </a:t>
            </a:r>
            <a:r>
              <a:rPr lang="ru-RU" sz="2400" dirty="0" err="1"/>
              <a:t>фонді</a:t>
            </a:r>
            <a:r>
              <a:rPr lang="ru-RU" sz="2400" dirty="0"/>
              <a:t> </a:t>
            </a:r>
            <a:r>
              <a:rPr lang="ru-RU" sz="2400" dirty="0" err="1"/>
              <a:t>наприкінці</a:t>
            </a:r>
            <a:r>
              <a:rPr lang="ru-RU" sz="2400" dirty="0"/>
              <a:t> 2021 року.</a:t>
            </a:r>
          </a:p>
          <a:p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21FCAA-113A-59B8-DD19-19604CF0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F42C-554B-DB43-AC61-A122CD05EF36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D2A0BB-8A6A-8CDB-107E-B4F206A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44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FAFFF-FDAB-3F41-A1E2-99A4546A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81" y="3791415"/>
            <a:ext cx="3989216" cy="2233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540275-B08B-ABF1-A407-D82D966C8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91415"/>
            <a:ext cx="3584322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6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C805A-9D3A-AAC7-DD28-F1F24F47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Ваучерні</a:t>
            </a:r>
            <a:r>
              <a:rPr lang="ru-RU" b="1" dirty="0"/>
              <a:t> </a:t>
            </a:r>
            <a:r>
              <a:rPr lang="ru-RU" b="1" dirty="0" err="1"/>
              <a:t>схеми</a:t>
            </a:r>
            <a:br>
              <a:rPr lang="ru-RU" b="1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DE3D0-B489-0660-0EF5-81B07525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sz="2400" dirty="0"/>
              <a:t>Ваучер – </a:t>
            </a:r>
            <a:r>
              <a:rPr lang="ru-RU" sz="2400" dirty="0" err="1"/>
              <a:t>це</a:t>
            </a:r>
            <a:r>
              <a:rPr lang="ru-RU" sz="2400" dirty="0"/>
              <a:t> документ,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надає</a:t>
            </a:r>
            <a:r>
              <a:rPr lang="ru-RU" sz="2400" dirty="0"/>
              <a:t> право на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безповоротної</a:t>
            </a:r>
            <a:r>
              <a:rPr lang="ru-RU" sz="2400" dirty="0"/>
              <a:t> </a:t>
            </a:r>
            <a:r>
              <a:rPr lang="ru-RU" sz="2400" dirty="0" err="1"/>
              <a:t>фінансової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, яку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на </a:t>
            </a:r>
            <a:r>
              <a:rPr lang="ru-RU" sz="2400" dirty="0" err="1"/>
              <a:t>повне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часткове</a:t>
            </a:r>
            <a:r>
              <a:rPr lang="ru-RU" sz="2400" dirty="0"/>
              <a:t> </a:t>
            </a:r>
            <a:r>
              <a:rPr lang="ru-RU" sz="2400" dirty="0" err="1"/>
              <a:t>відшкодування</a:t>
            </a:r>
            <a:r>
              <a:rPr lang="ru-RU" sz="2400" dirty="0"/>
              <a:t> </a:t>
            </a:r>
            <a:r>
              <a:rPr lang="ru-RU" sz="2400" dirty="0" err="1"/>
              <a:t>вартості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. Образно </a:t>
            </a:r>
            <a:r>
              <a:rPr lang="ru-RU" sz="2400" dirty="0" err="1"/>
              <a:t>кажучи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подарунковий</a:t>
            </a:r>
            <a:r>
              <a:rPr lang="ru-RU" sz="2400" dirty="0"/>
              <a:t> </a:t>
            </a:r>
            <a:r>
              <a:rPr lang="ru-RU" sz="2400" dirty="0" err="1"/>
              <a:t>сертифікат</a:t>
            </a:r>
            <a:r>
              <a:rPr lang="ru-RU" sz="2400" dirty="0"/>
              <a:t>.</a:t>
            </a:r>
          </a:p>
          <a:p>
            <a:pPr algn="just" fontAlgn="base"/>
            <a:r>
              <a:rPr lang="ru-RU" sz="2400" dirty="0"/>
              <a:t>У ЄС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ваучерних</a:t>
            </a:r>
            <a:r>
              <a:rPr lang="ru-RU" sz="2400" dirty="0"/>
              <a:t> схем на </a:t>
            </a:r>
            <a:r>
              <a:rPr lang="ru-RU" sz="2400" dirty="0" err="1"/>
              <a:t>національному</a:t>
            </a:r>
            <a:r>
              <a:rPr lang="ru-RU" sz="2400" dirty="0"/>
              <a:t> та </a:t>
            </a:r>
            <a:r>
              <a:rPr lang="ru-RU" sz="2400" dirty="0" err="1"/>
              <a:t>місцевому</a:t>
            </a:r>
            <a:r>
              <a:rPr lang="ru-RU" sz="2400" dirty="0"/>
              <a:t> </a:t>
            </a:r>
            <a:r>
              <a:rPr lang="ru-RU" sz="2400" dirty="0" err="1"/>
              <a:t>рівнях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транскордонного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. Як </a:t>
            </a:r>
            <a:r>
              <a:rPr lang="ru-RU" sz="2400" dirty="0" err="1"/>
              <a:t>показують</a:t>
            </a:r>
            <a:r>
              <a:rPr lang="ru-RU" sz="2400" dirty="0"/>
              <a:t> </a:t>
            </a:r>
            <a:r>
              <a:rPr lang="ru-RU" sz="2400" dirty="0" err="1"/>
              <a:t>опитування</a:t>
            </a:r>
            <a:r>
              <a:rPr lang="ru-RU" sz="2400" dirty="0"/>
              <a:t>, у </a:t>
            </a:r>
            <a:r>
              <a:rPr lang="ru-RU" sz="2400" dirty="0" err="1"/>
              <a:t>половині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 </a:t>
            </a:r>
            <a:r>
              <a:rPr lang="ru-RU" sz="2400" dirty="0" err="1"/>
              <a:t>вартість</a:t>
            </a:r>
            <a:r>
              <a:rPr lang="ru-RU" sz="2400" dirty="0"/>
              <a:t> </a:t>
            </a:r>
            <a:r>
              <a:rPr lang="ru-RU" sz="2400" dirty="0" err="1"/>
              <a:t>ваучерів</a:t>
            </a:r>
            <a:r>
              <a:rPr lang="ru-RU" sz="2400" dirty="0"/>
              <a:t> не </a:t>
            </a:r>
            <a:r>
              <a:rPr lang="ru-RU" sz="2400" dirty="0" err="1"/>
              <a:t>перевищує</a:t>
            </a:r>
            <a:r>
              <a:rPr lang="ru-RU" sz="2400" dirty="0"/>
              <a:t> 10 тис </a:t>
            </a:r>
            <a:r>
              <a:rPr lang="ru-RU" sz="2400" dirty="0" err="1"/>
              <a:t>євро</a:t>
            </a:r>
            <a:r>
              <a:rPr lang="ru-RU" sz="2400" dirty="0"/>
              <a:t> і </a:t>
            </a:r>
            <a:r>
              <a:rPr lang="ru-RU" sz="2400" dirty="0" err="1"/>
              <a:t>лише</a:t>
            </a:r>
            <a:r>
              <a:rPr lang="ru-RU" sz="2400" dirty="0"/>
              <a:t> в 13% вона </a:t>
            </a:r>
            <a:r>
              <a:rPr lang="ru-RU" sz="2400" dirty="0" err="1"/>
              <a:t>більша</a:t>
            </a:r>
            <a:r>
              <a:rPr lang="ru-RU" sz="2400" dirty="0"/>
              <a:t> за 20 тис </a:t>
            </a:r>
            <a:r>
              <a:rPr lang="ru-RU" sz="2400" dirty="0" err="1"/>
              <a:t>євро</a:t>
            </a:r>
            <a:r>
              <a:rPr lang="ru-RU" sz="2400" dirty="0"/>
              <a:t>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B189C-6365-840A-C9C7-CABC1E65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64CA-DE32-A44A-A695-9439391001DE}" type="datetime1">
              <a:rPr lang="ru-RU" smtClean="0"/>
              <a:t>23.01.2026</a:t>
            </a:fld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76294-DE26-6C85-53A0-32F660FF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17A37E-7A09-D935-D5D0-1F28A5E1B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54" y="249369"/>
            <a:ext cx="2919395" cy="16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31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73582-0430-D4CF-3211-51D4AE46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919" y="415636"/>
            <a:ext cx="8333945" cy="173777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Як </a:t>
            </a:r>
            <a:r>
              <a:rPr lang="ru-RU" sz="3600" dirty="0" err="1"/>
              <a:t>цей</a:t>
            </a:r>
            <a:r>
              <a:rPr lang="ru-RU" sz="3600" dirty="0"/>
              <a:t> </a:t>
            </a:r>
            <a:r>
              <a:rPr lang="ru-RU" sz="3600" dirty="0" err="1"/>
              <a:t>інструмент</a:t>
            </a:r>
            <a:r>
              <a:rPr lang="ru-RU" sz="3600" dirty="0"/>
              <a:t> </a:t>
            </a:r>
            <a:r>
              <a:rPr lang="ru-RU" sz="3600" dirty="0" err="1"/>
              <a:t>може</a:t>
            </a:r>
            <a:r>
              <a:rPr lang="ru-RU" sz="3600" dirty="0"/>
              <a:t> </a:t>
            </a:r>
            <a:r>
              <a:rPr lang="ru-RU" sz="3600" dirty="0" err="1"/>
              <a:t>допомогти</a:t>
            </a:r>
            <a:r>
              <a:rPr lang="ru-RU" sz="3600" dirty="0"/>
              <a:t> </a:t>
            </a:r>
            <a:r>
              <a:rPr lang="ru-RU" sz="3600" dirty="0" err="1"/>
              <a:t>українському</a:t>
            </a:r>
            <a:r>
              <a:rPr lang="ru-RU" sz="3600" dirty="0"/>
              <a:t> малому і </a:t>
            </a:r>
            <a:r>
              <a:rPr lang="ru-RU" sz="3600" dirty="0" err="1"/>
              <a:t>середньому</a:t>
            </a:r>
            <a:r>
              <a:rPr lang="ru-RU" sz="3600" dirty="0"/>
              <a:t> </a:t>
            </a:r>
            <a:r>
              <a:rPr lang="ru-RU" sz="3600" dirty="0" err="1"/>
              <a:t>бізнесу</a:t>
            </a:r>
            <a:r>
              <a:rPr lang="ru-RU" sz="3600" dirty="0"/>
              <a:t>?</a:t>
            </a:r>
            <a:br>
              <a:rPr lang="ru-RU" sz="36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45CED-E6BC-4317-9C37-327EAC37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ru-RU" sz="2200" dirty="0" err="1"/>
              <a:t>Ваучерні</a:t>
            </a:r>
            <a:r>
              <a:rPr lang="ru-RU" sz="2200" dirty="0"/>
              <a:t> </a:t>
            </a:r>
            <a:r>
              <a:rPr lang="ru-RU" sz="2200" dirty="0" err="1"/>
              <a:t>схеми</a:t>
            </a:r>
            <a:r>
              <a:rPr lang="ru-RU" sz="2200" dirty="0"/>
              <a:t> </a:t>
            </a:r>
            <a:r>
              <a:rPr lang="ru-RU" sz="2200" dirty="0" err="1"/>
              <a:t>Євросоюзу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використати</a:t>
            </a:r>
            <a:r>
              <a:rPr lang="ru-RU" sz="2200" dirty="0"/>
              <a:t> для </a:t>
            </a:r>
            <a:r>
              <a:rPr lang="ru-RU" sz="2200" dirty="0" err="1"/>
              <a:t>підтримки</a:t>
            </a:r>
            <a:r>
              <a:rPr lang="ru-RU" sz="2200" dirty="0"/>
              <a:t> </a:t>
            </a:r>
            <a:r>
              <a:rPr lang="ru-RU" sz="2200" dirty="0" err="1"/>
              <a:t>співпраці</a:t>
            </a:r>
            <a:r>
              <a:rPr lang="ru-RU" sz="2200" dirty="0"/>
              <a:t> </a:t>
            </a:r>
            <a:r>
              <a:rPr lang="ru-RU" sz="2200" dirty="0" err="1"/>
              <a:t>між</a:t>
            </a:r>
            <a:r>
              <a:rPr lang="ru-RU" sz="2200" dirty="0"/>
              <a:t> </a:t>
            </a:r>
            <a:r>
              <a:rPr lang="ru-RU" sz="2200" dirty="0" err="1"/>
              <a:t>українським</a:t>
            </a:r>
            <a:r>
              <a:rPr lang="ru-RU" sz="2200" dirty="0"/>
              <a:t> </a:t>
            </a:r>
            <a:r>
              <a:rPr lang="ru-RU" sz="2200" dirty="0" err="1"/>
              <a:t>бізнесом</a:t>
            </a:r>
            <a:r>
              <a:rPr lang="ru-RU" sz="2200" dirty="0"/>
              <a:t> та </a:t>
            </a:r>
            <a:r>
              <a:rPr lang="ru-RU" sz="2200" dirty="0" err="1"/>
              <a:t>бізнесом</a:t>
            </a:r>
            <a:r>
              <a:rPr lang="ru-RU" sz="2200" dirty="0"/>
              <a:t> з ЄС. </a:t>
            </a:r>
            <a:r>
              <a:rPr lang="ru-RU" sz="2200" dirty="0" err="1"/>
              <a:t>Деякі</a:t>
            </a:r>
            <a:r>
              <a:rPr lang="ru-RU" sz="2200" dirty="0"/>
              <a:t> з них </a:t>
            </a:r>
            <a:r>
              <a:rPr lang="ru-RU" sz="2200" dirty="0" err="1"/>
              <a:t>слід</a:t>
            </a:r>
            <a:r>
              <a:rPr lang="ru-RU" sz="2200" dirty="0"/>
              <a:t> </a:t>
            </a:r>
            <a:r>
              <a:rPr lang="ru-RU" sz="2200" dirty="0" err="1"/>
              <a:t>адаптувати</a:t>
            </a:r>
            <a:r>
              <a:rPr lang="ru-RU" sz="2200" dirty="0"/>
              <a:t> та </a:t>
            </a:r>
            <a:r>
              <a:rPr lang="ru-RU" sz="2200" dirty="0" err="1"/>
              <a:t>доповнити</a:t>
            </a:r>
            <a:r>
              <a:rPr lang="ru-RU" sz="2200" dirty="0"/>
              <a:t> </a:t>
            </a:r>
            <a:r>
              <a:rPr lang="ru-RU" sz="2200" b="1" dirty="0"/>
              <a:t>У-ваучерами</a:t>
            </a:r>
            <a:r>
              <a:rPr lang="ru-RU" sz="2200" dirty="0"/>
              <a:t> для </a:t>
            </a:r>
            <a:r>
              <a:rPr lang="ru-RU" sz="2200" dirty="0" err="1"/>
              <a:t>підтримки</a:t>
            </a:r>
            <a:r>
              <a:rPr lang="ru-RU" sz="2200" dirty="0"/>
              <a:t> </a:t>
            </a:r>
            <a:r>
              <a:rPr lang="ru-RU" sz="2200" dirty="0" err="1"/>
              <a:t>співпраці</a:t>
            </a:r>
            <a:r>
              <a:rPr lang="ru-RU" sz="2200" dirty="0"/>
              <a:t> </a:t>
            </a:r>
            <a:r>
              <a:rPr lang="ru-RU" sz="2200" dirty="0" err="1"/>
              <a:t>між</a:t>
            </a:r>
            <a:r>
              <a:rPr lang="ru-RU" sz="2200" dirty="0"/>
              <a:t> МСП,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функціонують</a:t>
            </a:r>
            <a:r>
              <a:rPr lang="ru-RU" sz="2200" dirty="0"/>
              <a:t> у ЄС, і </a:t>
            </a:r>
            <a:r>
              <a:rPr lang="ru-RU" sz="2200" dirty="0" err="1"/>
              <a:t>наявними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новими</a:t>
            </a:r>
            <a:r>
              <a:rPr lang="ru-RU" sz="2200" dirty="0"/>
              <a:t> партнерами в </a:t>
            </a:r>
            <a:r>
              <a:rPr lang="ru-RU" sz="2200" dirty="0" err="1"/>
              <a:t>Україні</a:t>
            </a:r>
            <a:r>
              <a:rPr lang="ru-RU" sz="2200" dirty="0"/>
              <a:t>. </a:t>
            </a:r>
            <a:r>
              <a:rPr lang="ru-RU" sz="2200" dirty="0" err="1"/>
              <a:t>Є</a:t>
            </a:r>
            <a:r>
              <a:rPr lang="ru-RU" sz="2200" dirty="0"/>
              <a:t> три </a:t>
            </a:r>
            <a:r>
              <a:rPr lang="ru-RU" sz="2200" dirty="0" err="1"/>
              <a:t>цілі</a:t>
            </a:r>
            <a:r>
              <a:rPr lang="ru-RU" sz="2200" dirty="0"/>
              <a:t> </a:t>
            </a:r>
            <a:r>
              <a:rPr lang="ru-RU" sz="2200" dirty="0" err="1"/>
              <a:t>такої</a:t>
            </a:r>
            <a:r>
              <a:rPr lang="ru-RU" sz="2200" dirty="0"/>
              <a:t> </a:t>
            </a:r>
            <a:r>
              <a:rPr lang="ru-RU" sz="2200" dirty="0" err="1"/>
              <a:t>підтримки</a:t>
            </a:r>
            <a:r>
              <a:rPr lang="ru-RU" sz="2200" dirty="0"/>
              <a:t>.</a:t>
            </a:r>
            <a:br>
              <a:rPr lang="ru-RU" sz="2200" dirty="0"/>
            </a:br>
            <a:br>
              <a:rPr lang="ru-RU" sz="2200" dirty="0"/>
            </a:br>
            <a:r>
              <a:rPr lang="ru-RU" sz="2200" b="1" dirty="0"/>
              <a:t>1.</a:t>
            </a:r>
            <a:r>
              <a:rPr lang="ru-RU" sz="2200" dirty="0"/>
              <a:t> </a:t>
            </a:r>
            <a:r>
              <a:rPr lang="ru-RU" sz="2200" dirty="0" err="1"/>
              <a:t>Короткострокова</a:t>
            </a:r>
            <a:r>
              <a:rPr lang="ru-RU" sz="2200" dirty="0"/>
              <a:t> </a:t>
            </a:r>
            <a:r>
              <a:rPr lang="ru-RU" sz="2200" dirty="0" err="1"/>
              <a:t>співпраця</a:t>
            </a:r>
            <a:r>
              <a:rPr lang="ru-RU" sz="2200" dirty="0"/>
              <a:t>, </a:t>
            </a:r>
            <a:r>
              <a:rPr lang="ru-RU" sz="2200" dirty="0" err="1"/>
              <a:t>наприклад</a:t>
            </a:r>
            <a:r>
              <a:rPr lang="ru-RU" sz="2200" dirty="0"/>
              <a:t>, у </a:t>
            </a:r>
            <a:r>
              <a:rPr lang="ru-RU" sz="2200" dirty="0" err="1"/>
              <a:t>вигляді</a:t>
            </a:r>
            <a:r>
              <a:rPr lang="ru-RU" sz="2200" dirty="0"/>
              <a:t> </a:t>
            </a:r>
            <a:r>
              <a:rPr lang="ru-RU" sz="2200" dirty="0" err="1"/>
              <a:t>придбання</a:t>
            </a:r>
            <a:r>
              <a:rPr lang="ru-RU" sz="2200" dirty="0"/>
              <a:t> </a:t>
            </a:r>
            <a:r>
              <a:rPr lang="ru-RU" sz="2200" dirty="0" err="1"/>
              <a:t>товарів</a:t>
            </a:r>
            <a:r>
              <a:rPr lang="ru-RU" sz="2200" dirty="0"/>
              <a:t> і </a:t>
            </a:r>
            <a:r>
              <a:rPr lang="ru-RU" sz="2200" dirty="0" err="1"/>
              <a:t>послуг</a:t>
            </a:r>
            <a:r>
              <a:rPr lang="ru-RU" sz="2200" dirty="0"/>
              <a:t>.</a:t>
            </a:r>
            <a:br>
              <a:rPr lang="ru-RU" sz="2200" dirty="0"/>
            </a:br>
            <a:br>
              <a:rPr lang="ru-RU" sz="2200" dirty="0"/>
            </a:br>
            <a:r>
              <a:rPr lang="ru-RU" sz="2200" b="1" dirty="0"/>
              <a:t>2.</a:t>
            </a:r>
            <a:r>
              <a:rPr lang="ru-RU" sz="2200" dirty="0"/>
              <a:t> </a:t>
            </a:r>
            <a:r>
              <a:rPr lang="ru-RU" sz="2200" dirty="0" err="1"/>
              <a:t>Довгострокова</a:t>
            </a:r>
            <a:r>
              <a:rPr lang="ru-RU" sz="2200" dirty="0"/>
              <a:t> </a:t>
            </a:r>
            <a:r>
              <a:rPr lang="ru-RU" sz="2200" dirty="0" err="1"/>
              <a:t>співпраця</a:t>
            </a:r>
            <a:r>
              <a:rPr lang="ru-RU" sz="2200" dirty="0"/>
              <a:t>, </a:t>
            </a:r>
            <a:r>
              <a:rPr lang="ru-RU" sz="2200" dirty="0" err="1"/>
              <a:t>наприклад</a:t>
            </a:r>
            <a:r>
              <a:rPr lang="ru-RU" sz="2200" dirty="0"/>
              <a:t>, через </a:t>
            </a:r>
            <a:r>
              <a:rPr lang="ru-RU" sz="2200" dirty="0" err="1"/>
              <a:t>входження</a:t>
            </a:r>
            <a:r>
              <a:rPr lang="ru-RU" sz="2200" dirty="0"/>
              <a:t> </a:t>
            </a:r>
            <a:r>
              <a:rPr lang="ru-RU" sz="2200" dirty="0" err="1"/>
              <a:t>українського</a:t>
            </a:r>
            <a:r>
              <a:rPr lang="ru-RU" sz="2200" dirty="0"/>
              <a:t> </a:t>
            </a:r>
            <a:r>
              <a:rPr lang="ru-RU" sz="2200" dirty="0" err="1"/>
              <a:t>бізнесу</a:t>
            </a:r>
            <a:r>
              <a:rPr lang="ru-RU" sz="2200" dirty="0"/>
              <a:t> в </a:t>
            </a:r>
            <a:r>
              <a:rPr lang="ru-RU" sz="2200" dirty="0" err="1"/>
              <a:t>мережі</a:t>
            </a:r>
            <a:r>
              <a:rPr lang="ru-RU" sz="2200" dirty="0"/>
              <a:t> </a:t>
            </a:r>
            <a:r>
              <a:rPr lang="ru-RU" sz="2200" dirty="0" err="1"/>
              <a:t>міжнародного</a:t>
            </a:r>
            <a:r>
              <a:rPr lang="ru-RU" sz="2200" dirty="0"/>
              <a:t> </a:t>
            </a:r>
            <a:r>
              <a:rPr lang="ru-RU" sz="2200" dirty="0" err="1"/>
              <a:t>співробітництва</a:t>
            </a:r>
            <a:r>
              <a:rPr lang="ru-RU" sz="2200" dirty="0"/>
              <a:t> та </a:t>
            </a:r>
            <a:r>
              <a:rPr lang="ru-RU" sz="2200" dirty="0" err="1"/>
              <a:t>ланцюги</a:t>
            </a:r>
            <a:r>
              <a:rPr lang="ru-RU" sz="2200" dirty="0"/>
              <a:t> </a:t>
            </a:r>
            <a:r>
              <a:rPr lang="ru-RU" sz="2200" dirty="0" err="1"/>
              <a:t>створення</a:t>
            </a:r>
            <a:r>
              <a:rPr lang="ru-RU" sz="2200" dirty="0"/>
              <a:t> </a:t>
            </a:r>
            <a:r>
              <a:rPr lang="ru-RU" sz="2200" dirty="0" err="1"/>
              <a:t>вартості</a:t>
            </a:r>
            <a:r>
              <a:rPr lang="ru-RU" sz="2200" dirty="0"/>
              <a:t>.</a:t>
            </a:r>
            <a:br>
              <a:rPr lang="ru-RU" sz="2200" dirty="0"/>
            </a:br>
            <a:br>
              <a:rPr lang="ru-RU" sz="2200" dirty="0"/>
            </a:br>
            <a:r>
              <a:rPr lang="ru-RU" sz="2200" b="1" dirty="0"/>
              <a:t>3.</a:t>
            </a:r>
            <a:r>
              <a:rPr lang="ru-RU" sz="2200" dirty="0"/>
              <a:t> </a:t>
            </a:r>
            <a:r>
              <a:rPr lang="ru-RU" sz="2200" dirty="0" err="1"/>
              <a:t>Спільні</a:t>
            </a:r>
            <a:r>
              <a:rPr lang="ru-RU" sz="2200" dirty="0"/>
              <a:t> </a:t>
            </a:r>
            <a:r>
              <a:rPr lang="ru-RU" sz="2200" dirty="0" err="1"/>
              <a:t>проєкти</a:t>
            </a:r>
            <a:r>
              <a:rPr lang="ru-RU" sz="2200" dirty="0"/>
              <a:t> у сферах </a:t>
            </a:r>
            <a:r>
              <a:rPr lang="ru-RU" sz="2200" dirty="0" err="1"/>
              <a:t>дослідження</a:t>
            </a:r>
            <a:r>
              <a:rPr lang="ru-RU" sz="2200" dirty="0"/>
              <a:t>, </a:t>
            </a:r>
            <a:r>
              <a:rPr lang="ru-RU" sz="2200" dirty="0" err="1"/>
              <a:t>розробок</a:t>
            </a:r>
            <a:r>
              <a:rPr lang="ru-RU" sz="2200" dirty="0"/>
              <a:t>, </a:t>
            </a:r>
            <a:r>
              <a:rPr lang="ru-RU" sz="2200" dirty="0" err="1"/>
              <a:t>інновацій</a:t>
            </a:r>
            <a:r>
              <a:rPr lang="ru-RU" sz="2200" dirty="0"/>
              <a:t> та </a:t>
            </a:r>
            <a:r>
              <a:rPr lang="ru-RU" sz="2200" dirty="0" err="1"/>
              <a:t>цифровізації</a:t>
            </a:r>
            <a:r>
              <a:rPr lang="ru-RU" sz="2200" dirty="0"/>
              <a:t>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8FAD6-077F-0E51-F5AA-30729969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DE7-6DB4-DB4C-93BC-474E4A4D8147}" type="datetime1">
              <a:rPr lang="ru-RU" smtClean="0"/>
              <a:t>23.01.2026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C3CF36-AE7D-4FAB-BE7E-8FDBEE8E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8463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9927AF-F090-05AD-21ED-D1621C73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750"/>
            <a:ext cx="8395010" cy="173697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err="1"/>
              <a:t>Технічно</a:t>
            </a:r>
            <a:r>
              <a:rPr lang="ru-RU" sz="2400" dirty="0"/>
              <a:t> У-</a:t>
            </a:r>
            <a:r>
              <a:rPr lang="ru-RU" sz="2400" dirty="0" err="1"/>
              <a:t>ваучери</a:t>
            </a:r>
            <a:r>
              <a:rPr lang="ru-RU" sz="2400" dirty="0"/>
              <a:t> </a:t>
            </a:r>
            <a:r>
              <a:rPr lang="ru-RU" sz="2400" dirty="0" err="1"/>
              <a:t>отримуватимуть</a:t>
            </a:r>
            <a:r>
              <a:rPr lang="ru-RU" sz="2400" dirty="0"/>
              <a:t> </a:t>
            </a:r>
            <a:r>
              <a:rPr lang="ru-RU" sz="2400" dirty="0" err="1"/>
              <a:t>українські</a:t>
            </a:r>
            <a:r>
              <a:rPr lang="ru-RU" sz="2400" dirty="0"/>
              <a:t> </a:t>
            </a:r>
            <a:r>
              <a:rPr lang="ru-RU" sz="2400" dirty="0" err="1"/>
              <a:t>ФОПи</a:t>
            </a:r>
            <a:r>
              <a:rPr lang="ru-RU" sz="2400" dirty="0"/>
              <a:t> та </a:t>
            </a:r>
            <a:r>
              <a:rPr lang="ru-RU" sz="2400" dirty="0" err="1"/>
              <a:t>самозайняті</a:t>
            </a:r>
            <a:r>
              <a:rPr lang="ru-RU" sz="2400" dirty="0"/>
              <a:t> особи, а </a:t>
            </a:r>
            <a:r>
              <a:rPr lang="ru-RU" sz="2400" dirty="0" err="1"/>
              <a:t>кошти</a:t>
            </a:r>
            <a:r>
              <a:rPr lang="ru-RU" sz="2400" dirty="0"/>
              <a:t> за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виплачуватимуться</a:t>
            </a:r>
            <a:r>
              <a:rPr lang="ru-RU" sz="2400" dirty="0"/>
              <a:t> </a:t>
            </a:r>
            <a:r>
              <a:rPr lang="ru-RU" sz="2400" dirty="0" err="1"/>
              <a:t>підприємцям</a:t>
            </a:r>
            <a:r>
              <a:rPr lang="ru-RU" sz="2400" dirty="0"/>
              <a:t> з ЄС. </a:t>
            </a:r>
            <a:r>
              <a:rPr lang="ru-RU" sz="2400" dirty="0" err="1"/>
              <a:t>Умовою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виплати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повинна стати </a:t>
            </a:r>
            <a:r>
              <a:rPr lang="ru-RU" sz="2400" dirty="0" err="1"/>
              <a:t>співпраця</a:t>
            </a:r>
            <a:r>
              <a:rPr lang="ru-RU" sz="2400" dirty="0"/>
              <a:t> з </a:t>
            </a:r>
            <a:r>
              <a:rPr lang="ru-RU" sz="2400" dirty="0" err="1"/>
              <a:t>українськими</a:t>
            </a:r>
            <a:r>
              <a:rPr lang="ru-RU" sz="2400" dirty="0"/>
              <a:t> </a:t>
            </a:r>
            <a:r>
              <a:rPr lang="ru-RU" sz="2400" dirty="0" err="1"/>
              <a:t>бізнес</a:t>
            </a:r>
            <a:r>
              <a:rPr lang="ru-RU" sz="2400" dirty="0"/>
              <a:t>-партнерами.</a:t>
            </a:r>
            <a:endParaRPr lang="ru-UA" sz="2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1E8734D-6A74-71B8-16BB-C3864669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EC91-3D8D-C34C-B14F-A778F72F8B83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0A543-FBF4-7FF7-7B59-F193ADCD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BEDD5-27D7-B3B5-0E52-718AB93A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72635"/>
            <a:ext cx="4735706" cy="31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8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1DF26-FC2D-6A1F-DB44-AE6564D9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3" y="365125"/>
            <a:ext cx="11056917" cy="1321171"/>
          </a:xfrm>
        </p:spPr>
        <p:txBody>
          <a:bodyPr>
            <a:normAutofit/>
          </a:bodyPr>
          <a:lstStyle/>
          <a:p>
            <a:r>
              <a:rPr lang="ru-RU" sz="2200" dirty="0" err="1"/>
              <a:t>кілька</a:t>
            </a:r>
            <a:r>
              <a:rPr lang="ru-RU" sz="2200" dirty="0"/>
              <a:t> </a:t>
            </a:r>
            <a:r>
              <a:rPr lang="ru-RU" sz="2200" dirty="0" err="1"/>
              <a:t>прикладів</a:t>
            </a:r>
            <a:r>
              <a:rPr lang="ru-RU" sz="2200" dirty="0"/>
              <a:t> </a:t>
            </a:r>
            <a:r>
              <a:rPr lang="ru-RU" sz="2200" dirty="0" err="1"/>
              <a:t>поширених</a:t>
            </a:r>
            <a:r>
              <a:rPr lang="ru-RU" sz="2200" dirty="0"/>
              <a:t> </a:t>
            </a:r>
            <a:r>
              <a:rPr lang="ru-RU" sz="2200" dirty="0" err="1"/>
              <a:t>типів</a:t>
            </a:r>
            <a:r>
              <a:rPr lang="ru-RU" sz="2200" dirty="0"/>
              <a:t> </a:t>
            </a:r>
            <a:r>
              <a:rPr lang="ru-RU" sz="2200" dirty="0" err="1"/>
              <a:t>ваучерів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використовувати</a:t>
            </a:r>
            <a:r>
              <a:rPr lang="ru-RU" sz="2200" dirty="0"/>
              <a:t> для </a:t>
            </a:r>
            <a:r>
              <a:rPr lang="ru-RU" sz="2200" dirty="0" err="1"/>
              <a:t>підтримки</a:t>
            </a:r>
            <a:r>
              <a:rPr lang="ru-RU" sz="2200" dirty="0"/>
              <a:t> </a:t>
            </a:r>
            <a:r>
              <a:rPr lang="ru-RU" sz="2200" dirty="0" err="1"/>
              <a:t>співпраці</a:t>
            </a:r>
            <a:r>
              <a:rPr lang="ru-RU" sz="2200" dirty="0"/>
              <a:t> з </a:t>
            </a:r>
            <a:r>
              <a:rPr lang="ru-RU" sz="2200" dirty="0" err="1"/>
              <a:t>українськими</a:t>
            </a:r>
            <a:r>
              <a:rPr lang="ru-RU" sz="2200" dirty="0"/>
              <a:t> партнерами.</a:t>
            </a:r>
            <a:br>
              <a:rPr lang="ru-RU" sz="22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104F3-ABC7-7D78-20E8-3950A802D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02" y="1838325"/>
            <a:ext cx="10515600" cy="5019675"/>
          </a:xfrm>
        </p:spPr>
        <p:txBody>
          <a:bodyPr>
            <a:normAutofit/>
          </a:bodyPr>
          <a:lstStyle/>
          <a:p>
            <a:pPr algn="just" fontAlgn="base"/>
            <a:r>
              <a:rPr lang="ru-RU" b="1" dirty="0"/>
              <a:t>На </a:t>
            </a:r>
            <a:r>
              <a:rPr lang="ru-RU" b="1" dirty="0" err="1"/>
              <a:t>інтернаціоналізацію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ваучери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для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сертифікацію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дослідження</a:t>
            </a:r>
            <a:r>
              <a:rPr lang="ru-RU" dirty="0"/>
              <a:t> ринку, </a:t>
            </a:r>
            <a:r>
              <a:rPr lang="ru-RU" dirty="0" err="1"/>
              <a:t>реєстрацію</a:t>
            </a:r>
            <a:r>
              <a:rPr lang="ru-RU" dirty="0"/>
              <a:t> </a:t>
            </a:r>
            <a:r>
              <a:rPr lang="ru-RU" dirty="0" err="1"/>
              <a:t>патентів</a:t>
            </a:r>
            <a:r>
              <a:rPr lang="ru-RU" dirty="0"/>
              <a:t> і </a:t>
            </a:r>
            <a:r>
              <a:rPr lang="ru-RU" dirty="0" err="1"/>
              <a:t>торгових</a:t>
            </a:r>
            <a:r>
              <a:rPr lang="ru-RU" dirty="0"/>
              <a:t> марок, участь у </a:t>
            </a:r>
            <a:r>
              <a:rPr lang="ru-RU" dirty="0" err="1"/>
              <a:t>міжнародних</a:t>
            </a:r>
            <a:r>
              <a:rPr lang="ru-RU" dirty="0"/>
              <a:t> ярмарках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промоційних</a:t>
            </a:r>
            <a:r>
              <a:rPr lang="ru-RU" dirty="0"/>
              <a:t> заходах.</a:t>
            </a:r>
          </a:p>
          <a:p>
            <a:pPr algn="just" fontAlgn="base"/>
            <a:r>
              <a:rPr lang="ru-RU" b="1" dirty="0"/>
              <a:t>На </a:t>
            </a:r>
            <a:r>
              <a:rPr lang="ru-RU" b="1" dirty="0" err="1"/>
              <a:t>кластеризацію</a:t>
            </a:r>
            <a:r>
              <a:rPr lang="ru-RU" b="1" dirty="0"/>
              <a:t> і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ланцюгів</a:t>
            </a:r>
            <a:r>
              <a:rPr lang="ru-RU" b="1" dirty="0"/>
              <a:t> </a:t>
            </a:r>
            <a:r>
              <a:rPr lang="ru-RU" b="1" dirty="0" err="1"/>
              <a:t>вартості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ваучери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підтримати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МСП з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, </a:t>
            </a:r>
            <a:r>
              <a:rPr lang="ru-RU" dirty="0" err="1"/>
              <a:t>кластеризації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експортно-орієнтованих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-партнерами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чітким</a:t>
            </a:r>
            <a:r>
              <a:rPr lang="ru-RU" dirty="0"/>
              <a:t> і простим.</a:t>
            </a:r>
          </a:p>
          <a:p>
            <a:pPr algn="just" fontAlgn="base"/>
            <a:r>
              <a:rPr lang="ru-RU" b="1" dirty="0"/>
              <a:t>На </a:t>
            </a:r>
            <a:r>
              <a:rPr lang="ru-RU" b="1" dirty="0" err="1"/>
              <a:t>цифровізацію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ваучери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платформ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комерції</a:t>
            </a:r>
            <a:r>
              <a:rPr lang="ru-RU" dirty="0"/>
              <a:t>, систем </a:t>
            </a:r>
            <a:r>
              <a:rPr lang="ru-RU" dirty="0" err="1"/>
              <a:t>кібербезпеки</a:t>
            </a:r>
            <a:r>
              <a:rPr lang="ru-RU" dirty="0"/>
              <a:t>, </a:t>
            </a:r>
            <a:r>
              <a:rPr lang="ru-RU" dirty="0" err="1"/>
              <a:t>розробку</a:t>
            </a:r>
            <a:r>
              <a:rPr lang="ru-RU" dirty="0"/>
              <a:t> й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.</a:t>
            </a:r>
          </a:p>
          <a:p>
            <a:pPr algn="just" fontAlgn="base"/>
            <a:r>
              <a:rPr lang="ru-RU" b="1" dirty="0"/>
              <a:t>На </a:t>
            </a:r>
            <a:r>
              <a:rPr lang="ru-RU" b="1" dirty="0" err="1"/>
              <a:t>дослідження</a:t>
            </a:r>
            <a:r>
              <a:rPr lang="ru-RU" b="1" dirty="0"/>
              <a:t>, </a:t>
            </a:r>
            <a:r>
              <a:rPr lang="ru-RU" b="1" dirty="0" err="1"/>
              <a:t>інновації</a:t>
            </a:r>
            <a:r>
              <a:rPr lang="ru-RU" b="1" dirty="0"/>
              <a:t> та </a:t>
            </a:r>
            <a:r>
              <a:rPr lang="ru-RU" b="1" dirty="0" err="1"/>
              <a:t>креативність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ваучери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і </a:t>
            </a:r>
            <a:r>
              <a:rPr lang="ru-RU" dirty="0" err="1"/>
              <a:t>науково-дослідною</a:t>
            </a:r>
            <a:r>
              <a:rPr lang="ru-RU" dirty="0"/>
              <a:t> </a:t>
            </a:r>
            <a:r>
              <a:rPr lang="ru-RU" dirty="0" err="1"/>
              <a:t>установою</a:t>
            </a:r>
            <a:r>
              <a:rPr lang="ru-RU" dirty="0"/>
              <a:t>,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над </a:t>
            </a:r>
            <a:r>
              <a:rPr lang="ru-RU" dirty="0" err="1"/>
              <a:t>дослідницьким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інноваційним</a:t>
            </a:r>
            <a:r>
              <a:rPr lang="ru-RU" dirty="0"/>
              <a:t> </a:t>
            </a:r>
            <a:r>
              <a:rPr lang="ru-RU" dirty="0" err="1"/>
              <a:t>проєктом</a:t>
            </a:r>
            <a:r>
              <a:rPr lang="ru-RU" dirty="0"/>
              <a:t>.</a:t>
            </a:r>
          </a:p>
          <a:p>
            <a:pPr algn="just" fontAlgn="base"/>
            <a:r>
              <a:rPr lang="ru-RU" b="1" dirty="0"/>
              <a:t>На </a:t>
            </a:r>
            <a:r>
              <a:rPr lang="ru-RU" b="1" dirty="0" err="1"/>
              <a:t>консультаційні</a:t>
            </a:r>
            <a:r>
              <a:rPr lang="ru-RU" b="1" dirty="0"/>
              <a:t> та </a:t>
            </a:r>
            <a:r>
              <a:rPr lang="ru-RU" b="1" dirty="0" err="1"/>
              <a:t>навчальні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. 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ваучерів</a:t>
            </a:r>
            <a:r>
              <a:rPr lang="ru-RU" dirty="0"/>
              <a:t> </a:t>
            </a:r>
            <a:r>
              <a:rPr lang="ru-RU" dirty="0" err="1"/>
              <a:t>стимулюватиме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МСП,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цифровізації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інтернаціоналізації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експертних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бізнес-моделі</a:t>
            </a:r>
            <a:r>
              <a:rPr lang="ru-RU" dirty="0"/>
              <a:t>.</a:t>
            </a:r>
          </a:p>
          <a:p>
            <a:pPr algn="just"/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3A640-B9CE-1D29-C945-B1F1F651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A97-10FE-D646-BD06-9CEE71C959C1}" type="datetime1">
              <a:rPr lang="ru-RU" smtClean="0"/>
              <a:t>23.01.2026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0422AC-4AC2-06F5-EC57-E4C5E308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582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97899D-9101-5DEC-24AE-11B40A37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775"/>
            <a:ext cx="7752463" cy="5691188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 err="1"/>
              <a:t>Ваучерні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небажання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ЄС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ru-RU" dirty="0" err="1"/>
              <a:t>нинішніх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збільшити</a:t>
            </a:r>
            <a:r>
              <a:rPr lang="ru-RU" dirty="0"/>
              <a:t> доходи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започаткувати</a:t>
            </a:r>
            <a:r>
              <a:rPr lang="ru-RU" dirty="0"/>
              <a:t> </a:t>
            </a:r>
            <a:r>
              <a:rPr lang="ru-RU" dirty="0" err="1"/>
              <a:t>довгострокову</a:t>
            </a:r>
            <a:r>
              <a:rPr lang="ru-RU" dirty="0"/>
              <a:t> </a:t>
            </a:r>
            <a:r>
              <a:rPr lang="ru-RU" dirty="0" err="1"/>
              <a:t>співпрацю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переорієнтації</a:t>
            </a:r>
            <a:r>
              <a:rPr lang="ru-RU" dirty="0"/>
              <a:t>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 на ринки і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Аргументи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бізнесом</a:t>
            </a:r>
            <a:r>
              <a:rPr lang="ru-RU" dirty="0"/>
              <a:t> не </a:t>
            </a:r>
            <a:r>
              <a:rPr lang="ru-RU" dirty="0" err="1"/>
              <a:t>теоретичні</a:t>
            </a:r>
            <a:r>
              <a:rPr lang="ru-RU" dirty="0"/>
              <a:t>. </a:t>
            </a:r>
            <a:r>
              <a:rPr lang="ru-RU" dirty="0" err="1"/>
              <a:t>Інститут</a:t>
            </a:r>
            <a:r>
              <a:rPr lang="ru-RU" dirty="0"/>
              <a:t> маркетингу </a:t>
            </a:r>
            <a:r>
              <a:rPr lang="ru-RU" dirty="0" err="1"/>
              <a:t>Естонії</a:t>
            </a:r>
            <a:r>
              <a:rPr lang="ru-RU" dirty="0"/>
              <a:t> в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Офісом</a:t>
            </a:r>
            <a:r>
              <a:rPr lang="ru-RU" dirty="0"/>
              <a:t> з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підприємництва</a:t>
            </a:r>
            <a:r>
              <a:rPr lang="ru-RU" dirty="0"/>
              <a:t> та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запустили </a:t>
            </a:r>
            <a:r>
              <a:rPr lang="ru-RU" dirty="0">
                <a:hlinkClick r:id="rId2"/>
              </a:rPr>
              <a:t>проєкт</a:t>
            </a:r>
            <a:r>
              <a:rPr lang="ru-RU" dirty="0"/>
              <a:t> з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дистанційно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підприємцям</a:t>
            </a:r>
            <a:r>
              <a:rPr lang="ru-RU" dirty="0"/>
              <a:t>.</a:t>
            </a:r>
          </a:p>
          <a:p>
            <a:pPr algn="just" fontAlgn="base"/>
            <a:r>
              <a:rPr lang="ru-RU" dirty="0"/>
              <a:t>Мета </a:t>
            </a:r>
            <a:r>
              <a:rPr lang="ru-RU" dirty="0" err="1"/>
              <a:t>проєкту</a:t>
            </a:r>
            <a:r>
              <a:rPr lang="ru-RU" dirty="0"/>
              <a:t> –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започаткувати</a:t>
            </a:r>
            <a:r>
              <a:rPr lang="ru-RU" dirty="0"/>
              <a:t> </a:t>
            </a:r>
            <a:r>
              <a:rPr lang="ru-RU" dirty="0" err="1"/>
              <a:t>співпрацю</a:t>
            </a:r>
            <a:r>
              <a:rPr lang="ru-RU" dirty="0"/>
              <a:t> з </a:t>
            </a:r>
            <a:r>
              <a:rPr lang="ru-RU" dirty="0" err="1"/>
              <a:t>міжнародними</a:t>
            </a:r>
            <a:r>
              <a:rPr lang="ru-RU" dirty="0"/>
              <a:t> партнерами на ринку </a:t>
            </a:r>
            <a:r>
              <a:rPr lang="ru-RU" dirty="0" err="1"/>
              <a:t>Євросоюзу</a:t>
            </a:r>
            <a:r>
              <a:rPr lang="ru-RU" dirty="0"/>
              <a:t>, а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–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кваліфікованих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pPr algn="just"/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7483C37-ED96-FD5F-BD04-380A2F74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F6E0-A715-134D-B8D2-00E5E7FAD4A3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5D213F-7F66-FCF5-C7D1-26084FD3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49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23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D591A5-7782-6F57-F03E-F2C29646DFAD}"/>
              </a:ext>
            </a:extLst>
          </p:cNvPr>
          <p:cNvSpPr/>
          <p:nvPr/>
        </p:nvSpPr>
        <p:spPr>
          <a:xfrm>
            <a:off x="938151" y="546265"/>
            <a:ext cx="100702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 </a:t>
            </a:r>
            <a:r>
              <a:rPr lang="ru-RU" sz="2800" dirty="0" err="1"/>
              <a:t>чинниками</a:t>
            </a:r>
            <a:r>
              <a:rPr lang="ru-RU" sz="2800" dirty="0"/>
              <a:t> </a:t>
            </a:r>
            <a:r>
              <a:rPr lang="ru-RU" sz="2800" dirty="0" err="1"/>
              <a:t>ведення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: </a:t>
            </a:r>
          </a:p>
          <a:p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людського</a:t>
            </a:r>
            <a:r>
              <a:rPr lang="ru-RU" sz="2800" dirty="0"/>
              <a:t> </a:t>
            </a:r>
            <a:r>
              <a:rPr lang="ru-RU" sz="2800" dirty="0" err="1"/>
              <a:t>капіталу</a:t>
            </a:r>
            <a:r>
              <a:rPr lang="ru-RU" sz="2800" dirty="0"/>
              <a:t> — </a:t>
            </a:r>
            <a:r>
              <a:rPr lang="ru-RU" sz="2800" dirty="0" err="1"/>
              <a:t>інструменти</a:t>
            </a:r>
            <a:r>
              <a:rPr lang="ru-RU" sz="2800" dirty="0"/>
              <a:t>, </a:t>
            </a:r>
            <a:r>
              <a:rPr lang="ru-RU" sz="2800" dirty="0" err="1"/>
              <a:t>націлені</a:t>
            </a:r>
            <a:r>
              <a:rPr lang="ru-RU" sz="2800" dirty="0"/>
              <a:t> на 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компетентності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,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їхніх</a:t>
            </a:r>
            <a:r>
              <a:rPr lang="ru-RU" sz="2800" dirty="0"/>
              <a:t> </a:t>
            </a:r>
            <a:r>
              <a:rPr lang="ru-RU" sz="2800" dirty="0" err="1"/>
              <a:t>навичок</a:t>
            </a:r>
            <a:r>
              <a:rPr lang="ru-RU" sz="2800" dirty="0"/>
              <a:t> і </a:t>
            </a:r>
            <a:r>
              <a:rPr lang="ru-RU" sz="2800" dirty="0" err="1"/>
              <a:t>зменшення</a:t>
            </a:r>
            <a:r>
              <a:rPr lang="ru-RU" sz="2800" dirty="0"/>
              <a:t> </a:t>
            </a:r>
            <a:r>
              <a:rPr lang="ru-RU" sz="2800" dirty="0" err="1"/>
              <a:t>міграції</a:t>
            </a:r>
            <a:r>
              <a:rPr lang="ru-RU" sz="2800" dirty="0"/>
              <a:t> </a:t>
            </a:r>
            <a:r>
              <a:rPr lang="ru-RU" sz="2800" dirty="0" err="1"/>
              <a:t>робочої</a:t>
            </a:r>
            <a:r>
              <a:rPr lang="ru-RU" sz="2800" dirty="0"/>
              <a:t> </a:t>
            </a:r>
            <a:r>
              <a:rPr lang="ru-RU" sz="2800" dirty="0" err="1"/>
              <a:t>сили</a:t>
            </a:r>
            <a:r>
              <a:rPr lang="ru-RU" sz="2800" dirty="0"/>
              <a:t>. 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 </a:t>
            </a:r>
            <a:r>
              <a:rPr lang="ru-RU" sz="2800" dirty="0" err="1"/>
              <a:t>Привабливість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— </a:t>
            </a:r>
            <a:r>
              <a:rPr lang="ru-RU" sz="2800" dirty="0" err="1"/>
              <a:t>інструменти</a:t>
            </a:r>
            <a:r>
              <a:rPr lang="ru-RU" sz="2800" dirty="0"/>
              <a:t> для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інфраструктури</a:t>
            </a:r>
            <a:r>
              <a:rPr lang="ru-RU" sz="2800" dirty="0"/>
              <a:t> та </a:t>
            </a:r>
            <a:r>
              <a:rPr lang="ru-RU" sz="2800" dirty="0" err="1"/>
              <a:t>громадських</a:t>
            </a:r>
            <a:r>
              <a:rPr lang="ru-RU" sz="2800" dirty="0"/>
              <a:t> </a:t>
            </a:r>
            <a:r>
              <a:rPr lang="ru-RU" sz="2800" dirty="0" err="1"/>
              <a:t>просторів</a:t>
            </a:r>
            <a:r>
              <a:rPr lang="ru-RU" sz="2800" dirty="0"/>
              <a:t>, а 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/>
              <a:t>довкілля</a:t>
            </a:r>
            <a:r>
              <a:rPr lang="ru-RU" sz="2800" dirty="0"/>
              <a:t>. 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 Доступ до </a:t>
            </a:r>
            <a:r>
              <a:rPr lang="ru-RU" sz="2800" dirty="0" err="1"/>
              <a:t>фінансування</a:t>
            </a:r>
            <a:r>
              <a:rPr lang="ru-RU" sz="2800" dirty="0"/>
              <a:t> — </a:t>
            </a:r>
            <a:r>
              <a:rPr lang="ru-RU" sz="2800" dirty="0" err="1"/>
              <a:t>інструменти</a:t>
            </a:r>
            <a:r>
              <a:rPr lang="ru-RU" sz="2800" dirty="0"/>
              <a:t>, 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полегшують</a:t>
            </a:r>
            <a:r>
              <a:rPr lang="ru-RU" sz="2800" dirty="0"/>
              <a:t> доступ </a:t>
            </a:r>
            <a:r>
              <a:rPr lang="ru-RU" sz="2800" dirty="0" err="1"/>
              <a:t>діючого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 до 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, </a:t>
            </a:r>
            <a:r>
              <a:rPr lang="ru-RU" sz="2800" dirty="0" err="1"/>
              <a:t>наявних</a:t>
            </a:r>
            <a:r>
              <a:rPr lang="ru-RU" sz="2800" dirty="0"/>
              <a:t> на ринку.</a:t>
            </a:r>
            <a:endParaRPr lang="ru-UA" sz="28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1082E58-8F84-7B87-E184-BA60B1C9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4583-1E75-7948-B026-22AB3A175025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E90C56-AAC3-9AFB-62B6-22EF2260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898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8F7A08-A0D0-2845-7B8D-368A2119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2" y="268288"/>
            <a:ext cx="10515600" cy="3032125"/>
          </a:xfrm>
        </p:spPr>
        <p:txBody>
          <a:bodyPr/>
          <a:lstStyle/>
          <a:p>
            <a:pPr algn="just" fontAlgn="base"/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</a:t>
            </a:r>
            <a:r>
              <a:rPr lang="ru-RU" dirty="0" err="1"/>
              <a:t>чинних</a:t>
            </a:r>
            <a:r>
              <a:rPr lang="ru-RU" dirty="0"/>
              <a:t> </a:t>
            </a:r>
            <a:r>
              <a:rPr lang="ru-RU" dirty="0" err="1"/>
              <a:t>інструментах</a:t>
            </a:r>
            <a:r>
              <a:rPr lang="ru-RU" dirty="0"/>
              <a:t> ЄС, </a:t>
            </a:r>
            <a:r>
              <a:rPr lang="ru-RU" dirty="0" err="1"/>
              <a:t>їх</a:t>
            </a:r>
            <a:r>
              <a:rPr lang="ru-RU" dirty="0"/>
              <a:t> буде легко </a:t>
            </a:r>
            <a:r>
              <a:rPr lang="ru-RU" dirty="0" err="1"/>
              <a:t>модернізувати</a:t>
            </a:r>
            <a:r>
              <a:rPr lang="ru-RU" dirty="0"/>
              <a:t> і </a:t>
            </a:r>
            <a:r>
              <a:rPr lang="ru-RU" dirty="0" err="1"/>
              <a:t>запровадити</a:t>
            </a:r>
            <a:r>
              <a:rPr lang="ru-RU" dirty="0"/>
              <a:t>, просто включивши </a:t>
            </a:r>
            <a:r>
              <a:rPr lang="ru-RU" dirty="0" err="1"/>
              <a:t>Україну</a:t>
            </a:r>
            <a:r>
              <a:rPr lang="ru-RU" dirty="0"/>
              <a:t> як </a:t>
            </a:r>
            <a:r>
              <a:rPr lang="ru-RU" dirty="0" err="1"/>
              <a:t>бенефіціара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вдосконалити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діалогу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стейкхолдерами </a:t>
            </a:r>
            <a:r>
              <a:rPr lang="ru-RU" dirty="0" err="1"/>
              <a:t>України</a:t>
            </a:r>
            <a:r>
              <a:rPr lang="ru-RU" dirty="0"/>
              <a:t> та ЄС,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Кабміном</a:t>
            </a:r>
            <a:r>
              <a:rPr lang="ru-RU" dirty="0"/>
              <a:t> і </a:t>
            </a:r>
            <a:r>
              <a:rPr lang="ru-RU" dirty="0" err="1"/>
              <a:t>бізнес-асоціаціями</a:t>
            </a:r>
            <a:r>
              <a:rPr lang="ru-RU" dirty="0"/>
              <a:t>. Але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ухвалити</a:t>
            </a:r>
            <a:r>
              <a:rPr lang="ru-RU" dirty="0"/>
              <a:t>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на </a:t>
            </a:r>
            <a:r>
              <a:rPr lang="ru-RU" dirty="0" err="1"/>
              <a:t>політичному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C75D4A5-71DC-95B7-4620-34AFAC50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C06-566A-C740-B760-C413592622AF}" type="datetime1">
              <a:rPr lang="ru-RU" smtClean="0"/>
              <a:t>23.01.2026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087B9-6C03-9216-B786-D19CB200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50</a:t>
            </a:fld>
            <a:endParaRPr lang="ru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5653A-3AD1-625F-9982-FA4D3C7B3918}"/>
              </a:ext>
            </a:extLst>
          </p:cNvPr>
          <p:cNvSpPr/>
          <p:nvPr/>
        </p:nvSpPr>
        <p:spPr>
          <a:xfrm>
            <a:off x="1933343" y="5543771"/>
            <a:ext cx="6958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dirty="0"/>
              <a:t>https://voxukraine.org/yak-yes-mozhe-dopomogty-ukrayinskij-ekonomitsi-vyzhyty-v-umovah-vijny/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C598B0-BA0C-48FB-2B48-FF1DE8CD0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345859"/>
            <a:ext cx="4015077" cy="22484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F4BCFB-2180-4ED1-17FB-C24BF7DA1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009" y="2255257"/>
            <a:ext cx="2710985" cy="27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3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C892D-1183-794A-7551-55E31FA8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Державна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b="1" dirty="0"/>
              <a:t>: </a:t>
            </a:r>
            <a:r>
              <a:rPr lang="ru-RU" b="1" dirty="0" err="1"/>
              <a:t>поняття</a:t>
            </a:r>
            <a:r>
              <a:rPr lang="ru-RU" b="1" dirty="0"/>
              <a:t> та характеристика</a:t>
            </a:r>
            <a:br>
              <a:rPr lang="ru-RU" b="1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19CAF-CA7C-A6AC-7D1A-6446F28B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Конкуренція</a:t>
            </a:r>
            <a:r>
              <a:rPr lang="ru-RU" sz="2400" b="1" dirty="0"/>
              <a:t> на ринку 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один з </a:t>
            </a:r>
            <a:r>
              <a:rPr lang="ru-RU" sz="2400" dirty="0" err="1"/>
              <a:t>фундаментальних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</a:t>
            </a:r>
            <a:r>
              <a:rPr lang="ru-RU" sz="2400" dirty="0" err="1"/>
              <a:t>вільної</a:t>
            </a:r>
            <a:r>
              <a:rPr lang="ru-RU" sz="2400" dirty="0"/>
              <a:t> </a:t>
            </a:r>
            <a:r>
              <a:rPr lang="ru-RU" sz="2400" dirty="0" err="1"/>
              <a:t>ринкової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. Негативно </a:t>
            </a:r>
            <a:r>
              <a:rPr lang="ru-RU" sz="2400" dirty="0" err="1"/>
              <a:t>впливати</a:t>
            </a:r>
            <a:r>
              <a:rPr lang="ru-RU" sz="2400" dirty="0"/>
              <a:t> на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суб'єктів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на ринку, а й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1" dirty="0" err="1"/>
              <a:t>Державна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dirty="0"/>
              <a:t> — </a:t>
            </a:r>
            <a:r>
              <a:rPr lang="ru-RU" sz="2400" dirty="0" err="1"/>
              <a:t>це</a:t>
            </a:r>
            <a:r>
              <a:rPr lang="ru-RU" sz="2400" dirty="0"/>
              <a:t> будь-яка </a:t>
            </a:r>
            <a:r>
              <a:rPr lang="ru-RU" sz="2400" dirty="0" err="1"/>
              <a:t>допомога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надається</a:t>
            </a:r>
            <a:r>
              <a:rPr lang="ru-RU" sz="2400" dirty="0"/>
              <a:t> державою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залученням</a:t>
            </a:r>
            <a:r>
              <a:rPr lang="ru-RU" sz="2400" dirty="0"/>
              <a:t> </a:t>
            </a:r>
            <a:r>
              <a:rPr lang="ru-RU" sz="2400" dirty="0" err="1"/>
              <a:t>державних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у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підриває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погрожує</a:t>
            </a:r>
            <a:r>
              <a:rPr lang="ru-RU" sz="2400" dirty="0"/>
              <a:t> </a:t>
            </a:r>
            <a:r>
              <a:rPr lang="ru-RU" sz="2400" dirty="0" err="1"/>
              <a:t>підірвати</a:t>
            </a:r>
            <a:r>
              <a:rPr lang="ru-RU" sz="2400" dirty="0"/>
              <a:t> </a:t>
            </a:r>
            <a:r>
              <a:rPr lang="ru-RU" sz="2400" dirty="0" err="1"/>
              <a:t>конкуренцію</a:t>
            </a:r>
            <a:r>
              <a:rPr lang="ru-RU" sz="2400" dirty="0"/>
              <a:t> через </a:t>
            </a:r>
            <a:r>
              <a:rPr lang="ru-RU" sz="2400" dirty="0" err="1"/>
              <a:t>сприяння</a:t>
            </a:r>
            <a:r>
              <a:rPr lang="ru-RU" sz="2400" dirty="0"/>
              <a:t> </a:t>
            </a:r>
            <a:r>
              <a:rPr lang="ru-RU" sz="2400" dirty="0" err="1"/>
              <a:t>певним</a:t>
            </a:r>
            <a:r>
              <a:rPr lang="ru-RU" sz="2400" dirty="0"/>
              <a:t> </a:t>
            </a:r>
            <a:r>
              <a:rPr lang="ru-RU" sz="2400" dirty="0" err="1"/>
              <a:t>підприємствам</a:t>
            </a:r>
            <a:r>
              <a:rPr lang="ru-RU" sz="2400" dirty="0"/>
              <a:t>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виробництву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93192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1760A9-5498-BC65-0277-146FD3B8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9601200" cy="5810249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Законодавство</a:t>
            </a:r>
            <a:r>
              <a:rPr lang="ru-RU" sz="2400" dirty="0"/>
              <a:t> про </a:t>
            </a:r>
            <a:r>
              <a:rPr lang="ru-RU" sz="2400" dirty="0" err="1"/>
              <a:t>державну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 </a:t>
            </a:r>
            <a:r>
              <a:rPr lang="ru-RU" sz="2400" dirty="0" err="1"/>
              <a:t>покликане</a:t>
            </a:r>
            <a:r>
              <a:rPr lang="ru-RU" sz="2400" dirty="0"/>
              <a:t> </a:t>
            </a:r>
            <a:r>
              <a:rPr lang="ru-RU" sz="2400" dirty="0" err="1"/>
              <a:t>попередити</a:t>
            </a:r>
            <a:r>
              <a:rPr lang="ru-RU" sz="2400" dirty="0"/>
              <a:t> </a:t>
            </a:r>
            <a:r>
              <a:rPr lang="ru-RU" sz="2400" dirty="0" err="1"/>
              <a:t>недоцільне</a:t>
            </a:r>
            <a:r>
              <a:rPr lang="ru-RU" sz="2400" dirty="0"/>
              <a:t> </a:t>
            </a:r>
            <a:r>
              <a:rPr lang="ru-RU" sz="2400" dirty="0" err="1"/>
              <a:t>втручання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та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у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ринкового</a:t>
            </a:r>
            <a:r>
              <a:rPr lang="ru-RU" sz="2400" dirty="0"/>
              <a:t> </a:t>
            </a:r>
            <a:r>
              <a:rPr lang="ru-RU" sz="2400" dirty="0" err="1"/>
              <a:t>механізму</a:t>
            </a:r>
            <a:r>
              <a:rPr lang="ru-RU" sz="2400" dirty="0"/>
              <a:t>. </a:t>
            </a:r>
            <a:r>
              <a:rPr lang="ru-RU" sz="2400" dirty="0" err="1"/>
              <a:t>Необґрунтовані</a:t>
            </a:r>
            <a:r>
              <a:rPr lang="ru-RU" sz="2400" dirty="0"/>
              <a:t> </a:t>
            </a:r>
            <a:r>
              <a:rPr lang="ru-RU" sz="2400" dirty="0" err="1"/>
              <a:t>державні</a:t>
            </a:r>
            <a:r>
              <a:rPr lang="ru-RU" sz="2400" dirty="0"/>
              <a:t> </a:t>
            </a:r>
            <a:r>
              <a:rPr lang="ru-RU" sz="2400" dirty="0" err="1"/>
              <a:t>гарантії</a:t>
            </a:r>
            <a:r>
              <a:rPr lang="ru-RU" sz="2400" dirty="0"/>
              <a:t> коштом бюджету, </a:t>
            </a:r>
            <a:r>
              <a:rPr lang="ru-RU" sz="2400" dirty="0" err="1"/>
              <a:t>сумнівні</a:t>
            </a:r>
            <a:r>
              <a:rPr lang="ru-RU" sz="2400" dirty="0"/>
              <a:t> </a:t>
            </a:r>
            <a:r>
              <a:rPr lang="ru-RU" sz="2400" dirty="0" err="1"/>
              <a:t>податкові</a:t>
            </a:r>
            <a:r>
              <a:rPr lang="ru-RU" sz="2400" dirty="0"/>
              <a:t> </a:t>
            </a:r>
            <a:r>
              <a:rPr lang="ru-RU" sz="2400" dirty="0" err="1"/>
              <a:t>пільги</a:t>
            </a:r>
            <a:r>
              <a:rPr lang="ru-RU" sz="2400" dirty="0"/>
              <a:t>, </a:t>
            </a:r>
            <a:r>
              <a:rPr lang="ru-RU" sz="2400" dirty="0" err="1"/>
              <a:t>вибіркові</a:t>
            </a:r>
            <a:r>
              <a:rPr lang="ru-RU" sz="2400" dirty="0"/>
              <a:t> </a:t>
            </a:r>
            <a:r>
              <a:rPr lang="ru-RU" sz="2400" dirty="0" err="1"/>
              <a:t>списання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боргу, </a:t>
            </a:r>
            <a:r>
              <a:rPr lang="ru-RU" sz="2400" dirty="0" err="1"/>
              <a:t>безпідставні</a:t>
            </a:r>
            <a:r>
              <a:rPr lang="ru-RU" sz="2400" dirty="0"/>
              <a:t> </a:t>
            </a:r>
            <a:r>
              <a:rPr lang="ru-RU" sz="2400" dirty="0" err="1"/>
              <a:t>дотації</a:t>
            </a:r>
            <a:r>
              <a:rPr lang="ru-RU" sz="2400" dirty="0"/>
              <a:t> </a:t>
            </a:r>
            <a:r>
              <a:rPr lang="ru-RU" sz="2400" dirty="0" err="1"/>
              <a:t>окремим</a:t>
            </a:r>
            <a:r>
              <a:rPr lang="ru-RU" sz="2400" dirty="0"/>
              <a:t> </a:t>
            </a:r>
            <a:r>
              <a:rPr lang="ru-RU" sz="2400" dirty="0" err="1"/>
              <a:t>держкомпаніям</a:t>
            </a:r>
            <a:r>
              <a:rPr lang="ru-RU" sz="2400" dirty="0"/>
              <a:t> — все </a:t>
            </a:r>
            <a:r>
              <a:rPr lang="ru-RU" sz="2400" dirty="0" err="1"/>
              <a:t>це</a:t>
            </a:r>
            <a:r>
              <a:rPr lang="ru-RU" sz="2400" dirty="0"/>
              <a:t> стало «</a:t>
            </a:r>
            <a:r>
              <a:rPr lang="ru-RU" sz="2400" dirty="0" err="1"/>
              <a:t>невід'ємною</a:t>
            </a:r>
            <a:r>
              <a:rPr lang="ru-RU" sz="2400" dirty="0"/>
              <a:t>» </a:t>
            </a:r>
            <a:r>
              <a:rPr lang="ru-RU" sz="2400" dirty="0" err="1"/>
              <a:t>частиною</a:t>
            </a:r>
            <a:r>
              <a:rPr lang="ru-RU" sz="2400" dirty="0"/>
              <a:t> (а </a:t>
            </a:r>
            <a:r>
              <a:rPr lang="ru-RU" sz="2400" dirty="0" err="1"/>
              <a:t>точніше</a:t>
            </a:r>
            <a:r>
              <a:rPr lang="ru-RU" sz="2400" dirty="0"/>
              <a:t>, </a:t>
            </a:r>
            <a:r>
              <a:rPr lang="ru-RU" sz="2400" dirty="0" err="1"/>
              <a:t>гальмом</a:t>
            </a:r>
            <a:r>
              <a:rPr lang="ru-RU" sz="2400" dirty="0"/>
              <a:t>)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. Коли ми говоримо про </a:t>
            </a:r>
            <a:r>
              <a:rPr lang="ru-RU" sz="2400" dirty="0" err="1"/>
              <a:t>державну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, </a:t>
            </a:r>
            <a:r>
              <a:rPr lang="ru-RU" sz="2400" dirty="0" err="1"/>
              <a:t>йдеться</a:t>
            </a:r>
            <a:r>
              <a:rPr lang="ru-RU" sz="2400" dirty="0"/>
              <a:t> про </a:t>
            </a:r>
            <a:r>
              <a:rPr lang="ru-RU" sz="2400" dirty="0" err="1"/>
              <a:t>гроші</a:t>
            </a:r>
            <a:r>
              <a:rPr lang="ru-RU" sz="2400" dirty="0"/>
              <a:t> </a:t>
            </a:r>
            <a:r>
              <a:rPr lang="ru-RU" sz="2400" dirty="0" err="1"/>
              <a:t>платників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. Тому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розподілу</a:t>
            </a:r>
            <a:r>
              <a:rPr lang="ru-RU" sz="2400" dirty="0"/>
              <a:t> </a:t>
            </a:r>
            <a:r>
              <a:rPr lang="ru-RU" sz="2400" dirty="0" err="1"/>
              <a:t>державних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бути </a:t>
            </a:r>
            <a:r>
              <a:rPr lang="ru-RU" sz="2400" dirty="0" err="1"/>
              <a:t>цільовим</a:t>
            </a:r>
            <a:r>
              <a:rPr lang="ru-RU" sz="2400" dirty="0"/>
              <a:t>, </a:t>
            </a:r>
            <a:r>
              <a:rPr lang="ru-RU" sz="2400" dirty="0" err="1"/>
              <a:t>прозорим</a:t>
            </a:r>
            <a:r>
              <a:rPr lang="ru-RU" sz="2400" dirty="0"/>
              <a:t>, </a:t>
            </a:r>
            <a:r>
              <a:rPr lang="ru-RU" sz="2400" dirty="0" err="1"/>
              <a:t>недискримінаційним</a:t>
            </a:r>
            <a:r>
              <a:rPr lang="ru-RU" sz="2400" dirty="0"/>
              <a:t> та </a:t>
            </a:r>
            <a:r>
              <a:rPr lang="ru-RU" sz="2400" dirty="0" err="1"/>
              <a:t>зрозумілим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дозволить </a:t>
            </a:r>
            <a:r>
              <a:rPr lang="ru-RU" sz="2400" dirty="0" err="1"/>
              <a:t>запобігти</a:t>
            </a:r>
            <a:r>
              <a:rPr lang="ru-RU" sz="2400" dirty="0"/>
              <a:t> негативному </a:t>
            </a:r>
            <a:r>
              <a:rPr lang="ru-RU" sz="2400" dirty="0" err="1"/>
              <a:t>впливу</a:t>
            </a:r>
            <a:r>
              <a:rPr lang="ru-RU" sz="2400" dirty="0"/>
              <a:t> на </a:t>
            </a:r>
            <a:r>
              <a:rPr lang="ru-RU" sz="2400" dirty="0" err="1"/>
              <a:t>відповідні</a:t>
            </a:r>
            <a:r>
              <a:rPr lang="ru-RU" sz="2400" dirty="0"/>
              <a:t> </a:t>
            </a:r>
            <a:r>
              <a:rPr lang="ru-RU" sz="2400" dirty="0" err="1"/>
              <a:t>товарні</a:t>
            </a:r>
            <a:r>
              <a:rPr lang="ru-RU" sz="2400" dirty="0"/>
              <a:t> ринки. </a:t>
            </a:r>
            <a:r>
              <a:rPr lang="ru-RU" sz="2400" dirty="0" err="1"/>
              <a:t>Саме</a:t>
            </a:r>
            <a:r>
              <a:rPr lang="ru-RU" sz="2400" dirty="0"/>
              <a:t> в </a:t>
            </a:r>
            <a:r>
              <a:rPr lang="ru-RU" sz="2400" dirty="0" err="1"/>
              <a:t>цьому</a:t>
            </a:r>
            <a:r>
              <a:rPr lang="ru-RU" sz="2400" dirty="0"/>
              <a:t> — </a:t>
            </a:r>
            <a:r>
              <a:rPr lang="ru-RU" sz="2400" dirty="0" err="1"/>
              <a:t>головна</a:t>
            </a:r>
            <a:r>
              <a:rPr lang="ru-RU" sz="2400" dirty="0"/>
              <a:t> мета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законодавчого</a:t>
            </a:r>
            <a:r>
              <a:rPr lang="ru-RU" sz="2400" dirty="0"/>
              <a:t> контролю за державною </a:t>
            </a:r>
            <a:r>
              <a:rPr lang="ru-RU" sz="2400" dirty="0" err="1"/>
              <a:t>допомогою</a:t>
            </a:r>
            <a:r>
              <a:rPr lang="ru-RU" sz="2400" dirty="0"/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092460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63F543-47E8-B58F-DA64-9D65B75E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14400"/>
            <a:ext cx="9601200" cy="4953000"/>
          </a:xfrm>
        </p:spPr>
        <p:txBody>
          <a:bodyPr>
            <a:normAutofit/>
          </a:bodyPr>
          <a:lstStyle/>
          <a:p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й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економіку</a:t>
            </a:r>
            <a:r>
              <a:rPr lang="ru-RU" dirty="0"/>
              <a:t>, а у </a:t>
            </a:r>
            <a:r>
              <a:rPr lang="ru-RU" dirty="0" err="1"/>
              <a:t>деяких</a:t>
            </a:r>
            <a:r>
              <a:rPr lang="ru-RU" dirty="0"/>
              <a:t> секторах </a:t>
            </a:r>
            <a:r>
              <a:rPr lang="ru-RU" dirty="0" err="1"/>
              <a:t>економіки</a:t>
            </a:r>
            <a:r>
              <a:rPr lang="ru-RU" dirty="0"/>
              <a:t> вона просто </a:t>
            </a:r>
            <a:r>
              <a:rPr lang="ru-RU" dirty="0" err="1"/>
              <a:t>необхідна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будівництва</a:t>
            </a:r>
            <a:r>
              <a:rPr lang="ru-RU" dirty="0"/>
              <a:t> великих </a:t>
            </a:r>
            <a:r>
              <a:rPr lang="ru-RU" dirty="0" err="1"/>
              <a:t>інфраструктурних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оборонної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доречною</a:t>
            </a:r>
            <a:r>
              <a:rPr lang="ru-RU" dirty="0"/>
              <a:t>, коли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працевлаштування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вадами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 Але держава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розумно</a:t>
            </a:r>
            <a:r>
              <a:rPr lang="ru-RU" dirty="0"/>
              <a:t> і </a:t>
            </a:r>
            <a:r>
              <a:rPr lang="ru-RU" dirty="0" err="1"/>
              <a:t>виважено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суттю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державного </a:t>
            </a:r>
            <a:r>
              <a:rPr lang="ru-RU" dirty="0" err="1"/>
              <a:t>втручання</a:t>
            </a:r>
            <a:r>
              <a:rPr lang="ru-RU" dirty="0"/>
              <a:t> та </a:t>
            </a:r>
            <a:r>
              <a:rPr lang="ru-RU" dirty="0" err="1"/>
              <a:t>надання</a:t>
            </a:r>
            <a:r>
              <a:rPr lang="ru-RU" dirty="0"/>
              <a:t> форм </a:t>
            </a:r>
            <a:r>
              <a:rPr lang="ru-RU" dirty="0" err="1"/>
              <a:t>субсидування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 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юрисдикції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державного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зачіпають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нерезидентів</a:t>
            </a:r>
            <a:r>
              <a:rPr lang="ru-RU" dirty="0"/>
              <a:t>, правила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першочерговими</a:t>
            </a:r>
            <a:r>
              <a:rPr lang="ru-RU" dirty="0"/>
              <a:t> й для </a:t>
            </a:r>
            <a:r>
              <a:rPr lang="ru-RU" b="1" dirty="0" err="1"/>
              <a:t>транснаціонального</a:t>
            </a:r>
            <a:r>
              <a:rPr lang="ru-RU" b="1" dirty="0"/>
              <a:t> </a:t>
            </a:r>
            <a:r>
              <a:rPr lang="ru-RU" b="1" dirty="0" err="1"/>
              <a:t>регулювання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279910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C410F-6385-C4F6-6A1C-7D3CCD5B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76"/>
            <a:ext cx="10515600" cy="2330605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Контроль та </a:t>
            </a:r>
            <a:r>
              <a:rPr lang="ru-RU" sz="1800" b="1" dirty="0" err="1"/>
              <a:t>моніторинг</a:t>
            </a:r>
            <a:r>
              <a:rPr lang="ru-RU" sz="1800" b="1" dirty="0"/>
              <a:t> </a:t>
            </a:r>
            <a:r>
              <a:rPr lang="ru-RU" sz="1800" b="1" dirty="0" err="1"/>
              <a:t>надання</a:t>
            </a:r>
            <a:r>
              <a:rPr lang="ru-RU" sz="1800" b="1" dirty="0"/>
              <a:t> </a:t>
            </a:r>
            <a:r>
              <a:rPr lang="ru-RU" sz="1800" b="1" dirty="0" err="1"/>
              <a:t>державної</a:t>
            </a:r>
            <a:r>
              <a:rPr lang="ru-RU" sz="1800" b="1" dirty="0"/>
              <a:t> </a:t>
            </a:r>
            <a:r>
              <a:rPr lang="ru-RU" sz="1800" b="1" dirty="0" err="1"/>
              <a:t>допомоги</a:t>
            </a:r>
            <a:r>
              <a:rPr lang="ru-RU" sz="1800" dirty="0"/>
              <a:t> </a:t>
            </a:r>
            <a:r>
              <a:rPr lang="ru-RU" sz="1800" dirty="0" err="1"/>
              <a:t>виник</a:t>
            </a:r>
            <a:r>
              <a:rPr lang="ru-RU" sz="1800" dirty="0"/>
              <a:t> та </a:t>
            </a:r>
            <a:r>
              <a:rPr lang="ru-RU" sz="1800" dirty="0" err="1"/>
              <a:t>розвивається</a:t>
            </a:r>
            <a:r>
              <a:rPr lang="ru-RU" sz="1800" dirty="0"/>
              <a:t> в </a:t>
            </a:r>
            <a:r>
              <a:rPr lang="ru-RU" sz="1800" dirty="0" err="1"/>
              <a:t>Європейському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. В ЄС </a:t>
            </a:r>
            <a:r>
              <a:rPr lang="ru-RU" sz="1800" dirty="0" err="1"/>
              <a:t>розроблений</a:t>
            </a:r>
            <a:r>
              <a:rPr lang="ru-RU" sz="1800" dirty="0"/>
              <a:t> </a:t>
            </a:r>
            <a:r>
              <a:rPr lang="ru-RU" sz="1800" dirty="0" err="1"/>
              <a:t>досконалий</a:t>
            </a:r>
            <a:r>
              <a:rPr lang="ru-RU" sz="1800" dirty="0"/>
              <a:t> </a:t>
            </a:r>
            <a:r>
              <a:rPr lang="ru-RU" sz="1800" dirty="0" err="1"/>
              <a:t>масив</a:t>
            </a:r>
            <a:r>
              <a:rPr lang="ru-RU" sz="1800" dirty="0"/>
              <a:t> </a:t>
            </a:r>
            <a:r>
              <a:rPr lang="ru-RU" sz="1800" dirty="0" err="1"/>
              <a:t>принципів</a:t>
            </a:r>
            <a:r>
              <a:rPr lang="ru-RU" sz="1800" dirty="0"/>
              <a:t> правового </a:t>
            </a:r>
            <a:r>
              <a:rPr lang="ru-RU" sz="1800" dirty="0" err="1"/>
              <a:t>регулювання</a:t>
            </a:r>
            <a:r>
              <a:rPr lang="ru-RU" sz="1800" dirty="0"/>
              <a:t> державного </a:t>
            </a:r>
            <a:r>
              <a:rPr lang="ru-RU" sz="1800" dirty="0" err="1"/>
              <a:t>втручання</a:t>
            </a:r>
            <a:r>
              <a:rPr lang="ru-RU" sz="1800" dirty="0"/>
              <a:t> на </a:t>
            </a:r>
            <a:r>
              <a:rPr lang="ru-RU" sz="1800" dirty="0" err="1"/>
              <a:t>наднаціональному</a:t>
            </a:r>
            <a:r>
              <a:rPr lang="ru-RU" sz="1800" dirty="0"/>
              <a:t> </a:t>
            </a:r>
            <a:r>
              <a:rPr lang="ru-RU" sz="1800" dirty="0" err="1"/>
              <a:t>рівні</a:t>
            </a:r>
            <a:r>
              <a:rPr lang="ru-RU" sz="1800" dirty="0"/>
              <a:t>. </a:t>
            </a:r>
            <a:r>
              <a:rPr lang="ru-RU" sz="1800" dirty="0" err="1"/>
              <a:t>Йому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відповідати</a:t>
            </a:r>
            <a:r>
              <a:rPr lang="ru-RU" sz="1800" dirty="0"/>
              <a:t> </a:t>
            </a:r>
            <a:r>
              <a:rPr lang="ru-RU" sz="1800" dirty="0" err="1"/>
              <a:t>національне</a:t>
            </a:r>
            <a:r>
              <a:rPr lang="ru-RU" sz="1800" dirty="0"/>
              <a:t> </a:t>
            </a:r>
            <a:r>
              <a:rPr lang="ru-RU" sz="1800" dirty="0" err="1"/>
              <a:t>законодавство</a:t>
            </a:r>
            <a:r>
              <a:rPr lang="ru-RU" sz="1800" dirty="0"/>
              <a:t> держав-</a:t>
            </a:r>
            <a:r>
              <a:rPr lang="ru-RU" sz="1800" dirty="0" err="1"/>
              <a:t>членів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країн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засновують</a:t>
            </a:r>
            <a:r>
              <a:rPr lang="ru-RU" sz="1800" dirty="0"/>
              <a:t> зону </a:t>
            </a:r>
            <a:r>
              <a:rPr lang="ru-RU" sz="1800" dirty="0" err="1"/>
              <a:t>вільної</a:t>
            </a:r>
            <a:r>
              <a:rPr lang="ru-RU" sz="1800" dirty="0"/>
              <a:t> </a:t>
            </a:r>
            <a:r>
              <a:rPr lang="ru-RU" sz="1800" dirty="0" err="1"/>
              <a:t>торгівлі</a:t>
            </a:r>
            <a:r>
              <a:rPr lang="ru-RU" sz="1800" dirty="0"/>
              <a:t> з ЄС.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визначає</a:t>
            </a:r>
            <a:r>
              <a:rPr lang="ru-RU" sz="1800" dirty="0"/>
              <a:t> </a:t>
            </a:r>
            <a:r>
              <a:rPr lang="ru-RU" sz="1800" dirty="0" err="1"/>
              <a:t>способи</a:t>
            </a:r>
            <a:r>
              <a:rPr lang="ru-RU" sz="1800" dirty="0"/>
              <a:t>, </a:t>
            </a:r>
            <a:r>
              <a:rPr lang="ru-RU" sz="1800" dirty="0" err="1"/>
              <a:t>форми</a:t>
            </a:r>
            <a:r>
              <a:rPr lang="ru-RU" sz="1800" dirty="0"/>
              <a:t> та </a:t>
            </a:r>
            <a:r>
              <a:rPr lang="ru-RU" sz="1800" dirty="0" err="1"/>
              <a:t>методи</a:t>
            </a:r>
            <a:r>
              <a:rPr lang="ru-RU" sz="1800" dirty="0"/>
              <a:t> державного </a:t>
            </a:r>
            <a:r>
              <a:rPr lang="ru-RU" sz="1800" dirty="0" err="1"/>
              <a:t>втручання</a:t>
            </a:r>
            <a:r>
              <a:rPr lang="ru-RU" sz="1800" dirty="0"/>
              <a:t>, </a:t>
            </a:r>
            <a:r>
              <a:rPr lang="ru-RU" sz="1800" dirty="0" err="1"/>
              <a:t>їхнього</a:t>
            </a:r>
            <a:r>
              <a:rPr lang="ru-RU" sz="1800" dirty="0"/>
              <a:t> </a:t>
            </a:r>
            <a:r>
              <a:rPr lang="ru-RU" sz="1800" dirty="0" err="1"/>
              <a:t>моніторингу</a:t>
            </a:r>
            <a:r>
              <a:rPr lang="ru-RU" sz="1800" dirty="0"/>
              <a:t> та контролю.</a:t>
            </a:r>
            <a:br>
              <a:rPr lang="ru-RU" sz="1800" dirty="0"/>
            </a:br>
            <a:endParaRPr lang="ru-UA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20062-4B2A-448C-68BE-9F7DD6D3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5863"/>
            <a:ext cx="10515600" cy="33111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</a:t>
            </a:r>
            <a:r>
              <a:rPr lang="ru-RU" dirty="0"/>
              <a:t> </a:t>
            </a:r>
            <a:r>
              <a:rPr lang="ru-RU" b="1" dirty="0" err="1"/>
              <a:t>правову</a:t>
            </a:r>
            <a:r>
              <a:rPr lang="ru-RU" b="1" dirty="0"/>
              <a:t> основу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dirty="0"/>
              <a:t> </a:t>
            </a:r>
            <a:r>
              <a:rPr lang="ru-RU" dirty="0" err="1"/>
              <a:t>складають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Союзу;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Європейський</a:t>
            </a:r>
            <a:r>
              <a:rPr lang="ru-RU" dirty="0"/>
              <a:t> Союз;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регламенти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рішення</a:t>
            </a:r>
            <a:r>
              <a:rPr lang="ru-RU" dirty="0"/>
              <a:t> Суду ЄС,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закріплені</a:t>
            </a:r>
            <a:r>
              <a:rPr lang="ru-RU" dirty="0"/>
              <a:t> </a:t>
            </a:r>
            <a:r>
              <a:rPr lang="ru-RU" dirty="0" err="1"/>
              <a:t>основоположні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надані</a:t>
            </a:r>
            <a:r>
              <a:rPr lang="ru-RU" dirty="0"/>
              <a:t> Судом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43752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0F0514-B811-5E79-DD88-74569DE5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4107"/>
            <a:ext cx="10515600" cy="5652856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праві</a:t>
            </a:r>
            <a:r>
              <a:rPr lang="ru-RU" dirty="0"/>
              <a:t> ЄС </a:t>
            </a:r>
            <a:r>
              <a:rPr lang="ru-RU" dirty="0" err="1"/>
              <a:t>відсутній</a:t>
            </a:r>
            <a:r>
              <a:rPr lang="ru-RU" dirty="0"/>
              <a:t> принцип </a:t>
            </a:r>
            <a:r>
              <a:rPr lang="ru-RU" dirty="0" err="1"/>
              <a:t>повної</a:t>
            </a:r>
            <a:r>
              <a:rPr lang="ru-RU" dirty="0"/>
              <a:t> заборони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.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 </a:t>
            </a:r>
            <a:r>
              <a:rPr lang="ru-RU" b="1" dirty="0"/>
              <a:t>принципом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несумісності</a:t>
            </a:r>
            <a:r>
              <a:rPr lang="ru-RU" b="1" dirty="0"/>
              <a:t> з </a:t>
            </a:r>
            <a:r>
              <a:rPr lang="ru-RU" b="1" dirty="0" err="1"/>
              <a:t>внутрішнім</a:t>
            </a:r>
            <a:r>
              <a:rPr lang="ru-RU" b="1" dirty="0"/>
              <a:t> ринком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принципу </a:t>
            </a:r>
            <a:r>
              <a:rPr lang="ru-RU" dirty="0" err="1"/>
              <a:t>несумісності</a:t>
            </a:r>
            <a:r>
              <a:rPr lang="ru-RU" dirty="0"/>
              <a:t> </a:t>
            </a:r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повернення</a:t>
            </a:r>
            <a:r>
              <a:rPr lang="ru-RU" dirty="0"/>
              <a:t> незаконно </a:t>
            </a:r>
            <a:r>
              <a:rPr lang="ru-RU" dirty="0" err="1"/>
              <a:t>отриманої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(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відсотками</a:t>
            </a:r>
            <a:r>
              <a:rPr lang="ru-RU" dirty="0"/>
              <a:t> 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). В </a:t>
            </a:r>
            <a:r>
              <a:rPr lang="ru-RU" dirty="0" err="1"/>
              <a:t>праві</a:t>
            </a:r>
            <a:r>
              <a:rPr lang="ru-RU" dirty="0"/>
              <a:t> ЄС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та </a:t>
            </a:r>
            <a:r>
              <a:rPr lang="ru-RU" dirty="0" err="1"/>
              <a:t>критерії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сумісна</a:t>
            </a:r>
            <a:r>
              <a:rPr lang="ru-RU" dirty="0"/>
              <a:t> з </a:t>
            </a:r>
            <a:r>
              <a:rPr lang="ru-RU" dirty="0" err="1"/>
              <a:t>внутрішнім</a:t>
            </a:r>
            <a:r>
              <a:rPr lang="ru-RU" dirty="0"/>
              <a:t> ринком. </a:t>
            </a:r>
            <a:r>
              <a:rPr lang="ru-RU" dirty="0" err="1"/>
              <a:t>Наприклад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та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надана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лих;</a:t>
            </a:r>
          </a:p>
          <a:p>
            <a:r>
              <a:rPr lang="ru-RU" dirty="0" err="1"/>
              <a:t>допомога</a:t>
            </a:r>
            <a:r>
              <a:rPr lang="ru-RU" dirty="0"/>
              <a:t> для великих </a:t>
            </a:r>
            <a:r>
              <a:rPr lang="ru-RU" dirty="0" err="1"/>
              <a:t>інфраструктурних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загальноєвропейського</a:t>
            </a:r>
            <a:r>
              <a:rPr lang="ru-RU" dirty="0"/>
              <a:t> масштабу;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допомога</a:t>
            </a:r>
            <a:r>
              <a:rPr lang="ru-RU" dirty="0"/>
              <a:t> для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секторів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90847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0011C2-C995-C71A-4264-93FD04430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Сільськогосподарська</a:t>
            </a:r>
            <a:r>
              <a:rPr lang="ru-RU" dirty="0"/>
              <a:t>, </a:t>
            </a:r>
            <a:r>
              <a:rPr lang="ru-RU" dirty="0" err="1"/>
              <a:t>транспортна</a:t>
            </a:r>
            <a:r>
              <a:rPr lang="ru-RU" dirty="0"/>
              <a:t> та </a:t>
            </a:r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зберегли</a:t>
            </a:r>
            <a:r>
              <a:rPr lang="ru-RU" dirty="0"/>
              <a:t> за собою </a:t>
            </a:r>
            <a:r>
              <a:rPr lang="ru-RU" dirty="0" err="1"/>
              <a:t>окреме</a:t>
            </a:r>
            <a:r>
              <a:rPr lang="ru-RU" dirty="0"/>
              <a:t> 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Сфера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 ЄС 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виведена</a:t>
            </a:r>
            <a:r>
              <a:rPr lang="ru-RU" b="1" dirty="0"/>
              <a:t> на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наднаціонального</a:t>
            </a:r>
            <a:r>
              <a:rPr lang="ru-RU" b="1" dirty="0"/>
              <a:t> </a:t>
            </a:r>
            <a:r>
              <a:rPr lang="ru-RU" b="1" dirty="0" err="1"/>
              <a:t>регулювання</a:t>
            </a:r>
            <a:r>
              <a:rPr lang="ru-RU" b="1" dirty="0"/>
              <a:t> в ЄС</a:t>
            </a:r>
            <a:r>
              <a:rPr lang="ru-RU" dirty="0"/>
              <a:t>. Модель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 ЄС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взірцем</a:t>
            </a:r>
            <a:r>
              <a:rPr lang="ru-RU" dirty="0"/>
              <a:t> для </a:t>
            </a:r>
            <a:r>
              <a:rPr lang="ru-RU" dirty="0" err="1"/>
              <a:t>запозичення</a:t>
            </a:r>
            <a:r>
              <a:rPr lang="ru-RU" dirty="0"/>
              <a:t> в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однакові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двосторонні</a:t>
            </a:r>
            <a:r>
              <a:rPr lang="ru-RU" dirty="0"/>
              <a:t> </a:t>
            </a:r>
            <a:r>
              <a:rPr lang="ru-RU" dirty="0" err="1"/>
              <a:t>преференційні</a:t>
            </a:r>
            <a:r>
              <a:rPr lang="ru-RU" dirty="0"/>
              <a:t> угоди з </a:t>
            </a:r>
            <a:r>
              <a:rPr lang="ru-RU" dirty="0" err="1"/>
              <a:t>третіми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укладає</a:t>
            </a:r>
            <a:r>
              <a:rPr lang="ru-RU" dirty="0"/>
              <a:t> ЄС.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78394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66ABC0-569D-F939-45E0-CB70BDC3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843148"/>
            <a:ext cx="8915835" cy="4896879"/>
          </a:xfrm>
        </p:spPr>
        <p:txBody>
          <a:bodyPr>
            <a:norm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виконання</a:t>
            </a:r>
            <a:r>
              <a:rPr lang="ru-RU" dirty="0"/>
              <a:t> </a:t>
            </a:r>
            <a:r>
              <a:rPr lang="ru-RU" b="1" dirty="0">
                <a:hlinkClick r:id="rId2"/>
              </a:rPr>
              <a:t>Угоди про асоціацію з ЄС</a:t>
            </a:r>
            <a:r>
              <a:rPr lang="ru-RU" dirty="0"/>
              <a:t> у 2014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прийняли</a:t>
            </a:r>
            <a:r>
              <a:rPr lang="ru-RU" dirty="0"/>
              <a:t> </a:t>
            </a:r>
            <a:r>
              <a:rPr lang="ru-RU" b="1" dirty="0"/>
              <a:t>Закон </a:t>
            </a:r>
            <a:r>
              <a:rPr lang="ru-RU" b="1" dirty="0" err="1"/>
              <a:t>України</a:t>
            </a:r>
            <a:r>
              <a:rPr lang="ru-RU" dirty="0"/>
              <a:t> «</a:t>
            </a:r>
            <a:r>
              <a:rPr lang="ru-RU" b="1" dirty="0">
                <a:hlinkClick r:id="rId3"/>
              </a:rPr>
              <a:t>Про державну допомогу суб'єктам господарювання</a:t>
            </a:r>
            <a:r>
              <a:rPr lang="ru-RU" dirty="0"/>
              <a:t>».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2 </a:t>
            </a:r>
            <a:r>
              <a:rPr lang="ru-RU" dirty="0" err="1"/>
              <a:t>серпня</a:t>
            </a:r>
            <a:r>
              <a:rPr lang="ru-RU" dirty="0"/>
              <a:t> 2017 року.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в </a:t>
            </a:r>
            <a:r>
              <a:rPr lang="ru-RU" dirty="0" err="1"/>
              <a:t>законодавстві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чіткого</a:t>
            </a:r>
            <a:r>
              <a:rPr lang="ru-RU" dirty="0"/>
              <a:t> правового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Антимонопольний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та контролю за </a:t>
            </a:r>
            <a:r>
              <a:rPr lang="ru-RU" dirty="0" err="1"/>
              <a:t>вибірковими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преференціями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виправити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викривлення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сферах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існуючим</a:t>
            </a:r>
            <a:r>
              <a:rPr lang="ru-RU" dirty="0"/>
              <a:t> </a:t>
            </a:r>
            <a:r>
              <a:rPr lang="ru-RU" dirty="0" err="1"/>
              <a:t>підходам</a:t>
            </a:r>
            <a:r>
              <a:rPr lang="ru-RU" dirty="0"/>
              <a:t> до </a:t>
            </a:r>
            <a:r>
              <a:rPr lang="ru-RU" dirty="0" err="1"/>
              <a:t>держдопомоги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Закон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віддзеркалює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ЄС у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держдопомоги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трактує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суб'єктам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як </a:t>
            </a:r>
            <a:r>
              <a:rPr lang="ru-RU" i="1" dirty="0" err="1"/>
              <a:t>підтримку</a:t>
            </a:r>
            <a:r>
              <a:rPr lang="ru-RU" i="1" dirty="0"/>
              <a:t> в будь-</a:t>
            </a:r>
            <a:r>
              <a:rPr lang="ru-RU" i="1" dirty="0" err="1"/>
              <a:t>якій</a:t>
            </a:r>
            <a:r>
              <a:rPr lang="ru-RU" i="1" dirty="0"/>
              <a:t> </a:t>
            </a:r>
            <a:r>
              <a:rPr lang="ru-RU" i="1" dirty="0" err="1"/>
              <a:t>формі</a:t>
            </a:r>
            <a:r>
              <a:rPr lang="ru-RU" i="1" dirty="0"/>
              <a:t> </a:t>
            </a:r>
            <a:r>
              <a:rPr lang="ru-RU" i="1" dirty="0" err="1"/>
              <a:t>суб'єктів</a:t>
            </a:r>
            <a:r>
              <a:rPr lang="ru-RU" i="1" dirty="0"/>
              <a:t> </a:t>
            </a:r>
            <a:r>
              <a:rPr lang="ru-RU" i="1" dirty="0" err="1"/>
              <a:t>господарювання</a:t>
            </a:r>
            <a:r>
              <a:rPr lang="ru-RU" i="1" dirty="0"/>
              <a:t> з </a:t>
            </a:r>
            <a:r>
              <a:rPr lang="ru-RU" i="1" dirty="0" err="1"/>
              <a:t>ресурсів</a:t>
            </a:r>
            <a:r>
              <a:rPr lang="ru-RU" i="1" dirty="0"/>
              <a:t> </a:t>
            </a:r>
            <a:r>
              <a:rPr lang="ru-RU" i="1" dirty="0" err="1"/>
              <a:t>держави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місцевих</a:t>
            </a:r>
            <a:r>
              <a:rPr lang="ru-RU" i="1" dirty="0"/>
              <a:t> </a:t>
            </a:r>
            <a:r>
              <a:rPr lang="ru-RU" i="1" dirty="0" err="1"/>
              <a:t>ресурсів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спотворює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загрожує</a:t>
            </a:r>
            <a:r>
              <a:rPr lang="ru-RU" i="1" dirty="0"/>
              <a:t> </a:t>
            </a:r>
            <a:r>
              <a:rPr lang="ru-RU" i="1" dirty="0" err="1"/>
              <a:t>спотворенням</a:t>
            </a:r>
            <a:r>
              <a:rPr lang="ru-RU" i="1" dirty="0"/>
              <a:t> </a:t>
            </a:r>
            <a:r>
              <a:rPr lang="ru-RU" i="1" dirty="0" err="1"/>
              <a:t>економічної</a:t>
            </a:r>
            <a:r>
              <a:rPr lang="ru-RU" i="1" dirty="0"/>
              <a:t> </a:t>
            </a:r>
            <a:r>
              <a:rPr lang="ru-RU" i="1" dirty="0" err="1"/>
              <a:t>конкуренції</a:t>
            </a:r>
            <a:r>
              <a:rPr lang="ru-RU" i="1" dirty="0"/>
              <a:t>, тому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створює</a:t>
            </a:r>
            <a:r>
              <a:rPr lang="ru-RU" i="1" dirty="0"/>
              <a:t> </a:t>
            </a:r>
            <a:r>
              <a:rPr lang="ru-RU" i="1" dirty="0" err="1"/>
              <a:t>переваги</a:t>
            </a:r>
            <a:r>
              <a:rPr lang="ru-RU" i="1" dirty="0"/>
              <a:t> для </a:t>
            </a:r>
            <a:r>
              <a:rPr lang="ru-RU" i="1" dirty="0" err="1"/>
              <a:t>виробництва</a:t>
            </a:r>
            <a:r>
              <a:rPr lang="ru-RU" i="1" dirty="0"/>
              <a:t> </a:t>
            </a:r>
            <a:r>
              <a:rPr lang="ru-RU" i="1" dirty="0" err="1"/>
              <a:t>окремих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товарів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провадження</a:t>
            </a:r>
            <a:r>
              <a:rPr lang="ru-RU" i="1" dirty="0"/>
              <a:t> </a:t>
            </a:r>
            <a:r>
              <a:rPr lang="ru-RU" i="1" dirty="0" err="1"/>
              <a:t>окремих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господарської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43454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CA1A81-1A37-22CB-AFBF-39AEB85A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530" y="855024"/>
            <a:ext cx="8868334" cy="4885004"/>
          </a:xfrm>
        </p:spPr>
        <p:txBody>
          <a:bodyPr>
            <a:normAutofit/>
          </a:bodyPr>
          <a:lstStyle/>
          <a:p>
            <a:r>
              <a:rPr lang="ru-RU" dirty="0"/>
              <a:t>Закон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найрізноманітніші</a:t>
            </a:r>
            <a:r>
              <a:rPr lang="ru-RU" dirty="0"/>
              <a:t> 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держдопомоги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dirty="0"/>
              <a:t>-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субсидій</a:t>
            </a:r>
            <a:r>
              <a:rPr lang="ru-RU" dirty="0"/>
              <a:t>, </a:t>
            </a:r>
            <a:r>
              <a:rPr lang="ru-RU" dirty="0" err="1"/>
              <a:t>грантів</a:t>
            </a:r>
            <a:r>
              <a:rPr lang="ru-RU" dirty="0"/>
              <a:t> і </a:t>
            </a:r>
            <a:r>
              <a:rPr lang="ru-RU" dirty="0" err="1"/>
              <a:t>дотацій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пільг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відстрочення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розстрочення</a:t>
            </a:r>
            <a:r>
              <a:rPr lang="ru-RU" dirty="0"/>
              <a:t>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, </a:t>
            </a:r>
            <a:r>
              <a:rPr lang="ru-RU" dirty="0" err="1"/>
              <a:t>зборів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обов'язкових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незрозуміло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вид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державною </a:t>
            </a:r>
            <a:r>
              <a:rPr lang="ru-RU" dirty="0" err="1"/>
              <a:t>допомогою</a:t>
            </a:r>
            <a:r>
              <a:rPr lang="ru-RU" dirty="0"/>
              <a:t> в </a:t>
            </a:r>
            <a:r>
              <a:rPr lang="ru-RU" dirty="0" err="1"/>
              <a:t>розумінні</a:t>
            </a:r>
            <a:r>
              <a:rPr lang="ru-RU" dirty="0"/>
              <a:t> Закону, </a:t>
            </a:r>
            <a:r>
              <a:rPr lang="ru-RU" dirty="0" err="1"/>
              <a:t>Антимонопольний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як </a:t>
            </a:r>
            <a:r>
              <a:rPr lang="ru-RU" dirty="0" err="1"/>
              <a:t>уповноважений</a:t>
            </a:r>
            <a:r>
              <a:rPr lang="ru-RU" dirty="0"/>
              <a:t> орган,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дотримано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та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преференцій</a:t>
            </a:r>
            <a:r>
              <a:rPr lang="ru-RU" dirty="0"/>
              <a:t>, і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порушують</a:t>
            </a:r>
            <a:r>
              <a:rPr lang="ru-RU" dirty="0"/>
              <a:t> вони </a:t>
            </a:r>
            <a:r>
              <a:rPr lang="ru-RU" dirty="0" err="1"/>
              <a:t>конкуренції</a:t>
            </a:r>
            <a:r>
              <a:rPr lang="ru-RU" dirty="0"/>
              <a:t> на ринку.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7708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DEB53-9248-F23C-4237-6BD78C4D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Допустимість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76551-87B7-781C-91CB-CDA12EF73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en" dirty="0"/>
              <a:t>a priory </a:t>
            </a:r>
            <a:r>
              <a:rPr lang="ru-RU" dirty="0" err="1"/>
              <a:t>несумісна</a:t>
            </a:r>
            <a:r>
              <a:rPr lang="ru-RU" dirty="0"/>
              <a:t> з </a:t>
            </a:r>
            <a:r>
              <a:rPr lang="ru-RU" dirty="0" err="1"/>
              <a:t>конкуренцією</a:t>
            </a:r>
            <a:r>
              <a:rPr lang="ru-RU" dirty="0"/>
              <a:t> на ринку.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 допустимою й </a:t>
            </a:r>
            <a:r>
              <a:rPr lang="ru-RU" dirty="0" err="1"/>
              <a:t>сумісною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принципам та </a:t>
            </a:r>
            <a:r>
              <a:rPr lang="ru-RU" dirty="0" err="1"/>
              <a:t>критеріям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державами-членами ЄС </a:t>
            </a:r>
            <a:r>
              <a:rPr lang="ru-RU" dirty="0" err="1"/>
              <a:t>регулюють</a:t>
            </a:r>
            <a:r>
              <a:rPr lang="ru-RU" dirty="0"/>
              <a:t> два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 </a:t>
            </a:r>
            <a:r>
              <a:rPr lang="ru-RU" i="1" dirty="0"/>
              <a:t>–</a:t>
            </a:r>
            <a:r>
              <a:rPr lang="ru-RU" dirty="0"/>
              <a:t> </a:t>
            </a:r>
            <a:r>
              <a:rPr lang="ru-RU" b="1" i="1" dirty="0"/>
              <a:t>е</a:t>
            </a:r>
            <a:r>
              <a:rPr lang="en" b="1" i="1" dirty="0"/>
              <a:t>x ante notification</a:t>
            </a:r>
            <a:r>
              <a:rPr lang="en" dirty="0"/>
              <a:t> </a:t>
            </a:r>
            <a:r>
              <a:rPr lang="ru-RU" dirty="0"/>
              <a:t>та </a:t>
            </a:r>
            <a:r>
              <a:rPr lang="en" b="1" i="1" dirty="0"/>
              <a:t>stand-still principle</a:t>
            </a:r>
            <a:r>
              <a:rPr lang="en" dirty="0"/>
              <a:t>:</a:t>
            </a:r>
          </a:p>
          <a:p>
            <a:r>
              <a:rPr lang="ru-RU" dirty="0" err="1"/>
              <a:t>держави</a:t>
            </a:r>
            <a:r>
              <a:rPr lang="ru-RU" dirty="0"/>
              <a:t>-члени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повідомляти</a:t>
            </a:r>
            <a:r>
              <a:rPr lang="ru-RU" dirty="0"/>
              <a:t> </a:t>
            </a:r>
            <a:r>
              <a:rPr lang="ru-RU" dirty="0" err="1"/>
              <a:t>Європейську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 про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держава-член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затвердить </a:t>
            </a:r>
            <a:r>
              <a:rPr lang="ru-RU" dirty="0" err="1"/>
              <a:t>Комісія</a:t>
            </a:r>
            <a:r>
              <a:rPr lang="ru-RU" dirty="0"/>
              <a:t> ЄС.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80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202C5A-EF33-1745-7912-89D35876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22" y="171450"/>
            <a:ext cx="10521538" cy="65151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52C9CDB-F524-3466-2FC9-0F897E44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C440-44FE-7348-B20F-1C93397AC9F9}" type="datetime1">
              <a:rPr lang="ru-RU" smtClean="0"/>
              <a:t>23.01.2026</a:t>
            </a:fld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13C344-A0E9-D068-85D7-C42545A1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9663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DDF4C-726A-F072-4132-22286265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81" y="486889"/>
            <a:ext cx="8844583" cy="2477102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rgbClr val="0070C0"/>
                </a:solidFill>
              </a:rPr>
              <a:t>Існує</a:t>
            </a:r>
            <a:r>
              <a:rPr lang="ru-RU" sz="3600" b="1" dirty="0">
                <a:solidFill>
                  <a:srgbClr val="0070C0"/>
                </a:solidFill>
              </a:rPr>
              <a:t> </a:t>
            </a:r>
            <a:r>
              <a:rPr lang="ru-RU" sz="3600" b="1" dirty="0" err="1">
                <a:solidFill>
                  <a:srgbClr val="0070C0"/>
                </a:solidFill>
              </a:rPr>
              <a:t>п'ять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основних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критеріїв</a:t>
            </a:r>
            <a:r>
              <a:rPr lang="ru-RU" sz="3600" dirty="0">
                <a:solidFill>
                  <a:srgbClr val="0070C0"/>
                </a:solidFill>
              </a:rPr>
              <a:t> </a:t>
            </a:r>
            <a:r>
              <a:rPr lang="ru-RU" sz="3600" dirty="0" err="1">
                <a:solidFill>
                  <a:srgbClr val="0070C0"/>
                </a:solidFill>
              </a:rPr>
              <a:t>визначення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державної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допомоги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несумісною</a:t>
            </a:r>
            <a:r>
              <a:rPr lang="ru-RU" sz="3600" dirty="0">
                <a:solidFill>
                  <a:srgbClr val="0070C0"/>
                </a:solidFill>
              </a:rPr>
              <a:t> з </a:t>
            </a:r>
            <a:r>
              <a:rPr lang="ru-RU" sz="3600" dirty="0" err="1">
                <a:solidFill>
                  <a:srgbClr val="0070C0"/>
                </a:solidFill>
              </a:rPr>
              <a:t>внутрішнім</a:t>
            </a:r>
            <a:r>
              <a:rPr lang="ru-RU" sz="3600" dirty="0">
                <a:solidFill>
                  <a:srgbClr val="0070C0"/>
                </a:solidFill>
              </a:rPr>
              <a:t> ринком ЄС: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UA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842B2-D4A8-EBC3-8B5E-E5812083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740727"/>
            <a:ext cx="7729728" cy="19993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1) </a:t>
            </a:r>
            <a:r>
              <a:rPr lang="ru-RU" dirty="0" err="1"/>
              <a:t>вибірковість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в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2) </a:t>
            </a:r>
            <a:r>
              <a:rPr lang="ru-RU" dirty="0" err="1"/>
              <a:t>надання</a:t>
            </a:r>
            <a:r>
              <a:rPr lang="ru-RU" dirty="0"/>
              <a:t> державами-членами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неправомірних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3)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4) </a:t>
            </a:r>
            <a:r>
              <a:rPr lang="ru-RU" dirty="0" err="1"/>
              <a:t>викривлення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5)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торгівлю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pPr fontAlgn="t"/>
            <a:br>
              <a:rPr lang="ru-RU" dirty="0"/>
            </a:b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02571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B9EC84-367E-3950-199E-0D41B42D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421" y="890650"/>
            <a:ext cx="8286443" cy="4849378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Державна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допомога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завжди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вибіркова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Тобто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сприяє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лише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певним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підприємствам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виробництву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продукції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Якщо</a:t>
            </a:r>
            <a:r>
              <a:rPr lang="ru-RU" dirty="0">
                <a:solidFill>
                  <a:srgbClr val="0070C0"/>
                </a:solidFill>
              </a:rPr>
              <a:t> держава </a:t>
            </a:r>
            <a:r>
              <a:rPr lang="ru-RU" dirty="0" err="1">
                <a:solidFill>
                  <a:srgbClr val="0070C0"/>
                </a:solidFill>
              </a:rPr>
              <a:t>підтримує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виробництва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дорогоцінних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металів</a:t>
            </a:r>
            <a:r>
              <a:rPr lang="ru-RU" dirty="0">
                <a:solidFill>
                  <a:srgbClr val="0070C0"/>
                </a:solidFill>
              </a:rPr>
              <a:t>, вона </a:t>
            </a:r>
            <a:r>
              <a:rPr lang="ru-RU" dirty="0" err="1">
                <a:solidFill>
                  <a:srgbClr val="0070C0"/>
                </a:solidFill>
              </a:rPr>
              <a:t>може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надавати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форми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державної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підтримки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всім</a:t>
            </a:r>
            <a:r>
              <a:rPr lang="ru-RU" dirty="0">
                <a:solidFill>
                  <a:srgbClr val="0070C0"/>
                </a:solidFill>
              </a:rPr>
              <a:t> таким </a:t>
            </a:r>
            <a:r>
              <a:rPr lang="ru-RU" dirty="0" err="1">
                <a:solidFill>
                  <a:srgbClr val="0070C0"/>
                </a:solidFill>
              </a:rPr>
              <a:t>виробникам</a:t>
            </a:r>
            <a:r>
              <a:rPr lang="ru-RU" dirty="0">
                <a:solidFill>
                  <a:srgbClr val="0070C0"/>
                </a:solidFill>
              </a:rPr>
              <a:t>. Не на </a:t>
            </a:r>
            <a:r>
              <a:rPr lang="ru-RU" dirty="0" err="1">
                <a:solidFill>
                  <a:srgbClr val="0070C0"/>
                </a:solidFill>
              </a:rPr>
              <a:t>вибірковій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основі</a:t>
            </a:r>
            <a:r>
              <a:rPr lang="ru-RU" dirty="0">
                <a:solidFill>
                  <a:srgbClr val="0070C0"/>
                </a:solidFill>
              </a:rPr>
              <a:t>. А от коли держава </a:t>
            </a:r>
            <a:r>
              <a:rPr lang="ru-RU" dirty="0" err="1">
                <a:solidFill>
                  <a:srgbClr val="0070C0"/>
                </a:solidFill>
              </a:rPr>
              <a:t>списує</a:t>
            </a:r>
            <a:r>
              <a:rPr lang="ru-RU" dirty="0">
                <a:solidFill>
                  <a:srgbClr val="0070C0"/>
                </a:solidFill>
              </a:rPr>
              <a:t> борги </a:t>
            </a:r>
            <a:r>
              <a:rPr lang="ru-RU" dirty="0" err="1">
                <a:solidFill>
                  <a:srgbClr val="0070C0"/>
                </a:solidFill>
              </a:rPr>
              <a:t>тільки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одній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якійсь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компанії</a:t>
            </a:r>
            <a:r>
              <a:rPr lang="ru-RU" dirty="0">
                <a:solidFill>
                  <a:srgbClr val="0070C0"/>
                </a:solidFill>
              </a:rPr>
              <a:t> — </a:t>
            </a:r>
            <a:r>
              <a:rPr lang="ru-RU" dirty="0" err="1">
                <a:solidFill>
                  <a:srgbClr val="0070C0"/>
                </a:solidFill>
              </a:rPr>
              <a:t>звичайно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вибірковість</a:t>
            </a:r>
            <a:r>
              <a:rPr lang="ru-RU" dirty="0">
                <a:solidFill>
                  <a:srgbClr val="0070C0"/>
                </a:solidFill>
              </a:rPr>
              <a:t> очевидна.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ru-RU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</a:rPr>
              <a:t>Другий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складовий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елемент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державної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допомоги</a:t>
            </a:r>
            <a:r>
              <a:rPr lang="ru-RU" dirty="0">
                <a:solidFill>
                  <a:srgbClr val="0070C0"/>
                </a:solidFill>
              </a:rPr>
              <a:t> — </a:t>
            </a:r>
            <a:r>
              <a:rPr lang="ru-RU" b="1" dirty="0" err="1">
                <a:solidFill>
                  <a:srgbClr val="0070C0"/>
                </a:solidFill>
              </a:rPr>
              <a:t>надання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неправомірних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комерційної</a:t>
            </a:r>
            <a:r>
              <a:rPr lang="ru-RU" b="1" dirty="0">
                <a:solidFill>
                  <a:srgbClr val="0070C0"/>
                </a:solidFill>
              </a:rPr>
              <a:t> точки </a:t>
            </a:r>
            <a:r>
              <a:rPr lang="ru-RU" b="1" dirty="0" err="1">
                <a:solidFill>
                  <a:srgbClr val="0070C0"/>
                </a:solidFill>
              </a:rPr>
              <a:t>зору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переваг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Щоб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вважатися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вибірковим</a:t>
            </a:r>
            <a:r>
              <a:rPr lang="ru-RU" dirty="0">
                <a:solidFill>
                  <a:srgbClr val="0070C0"/>
                </a:solidFill>
              </a:rPr>
              <a:t> і бути </a:t>
            </a:r>
            <a:r>
              <a:rPr lang="ru-RU" dirty="0" err="1">
                <a:solidFill>
                  <a:srgbClr val="0070C0"/>
                </a:solidFill>
              </a:rPr>
              <a:t>допомогою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державний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захід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надати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бенефіціару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певну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перевагу</a:t>
            </a:r>
            <a:r>
              <a:rPr lang="ru-RU" dirty="0">
                <a:solidFill>
                  <a:srgbClr val="0070C0"/>
                </a:solidFill>
              </a:rPr>
              <a:t>. Вона повинна бути </a:t>
            </a:r>
            <a:r>
              <a:rPr lang="ru-RU" dirty="0" err="1">
                <a:solidFill>
                  <a:srgbClr val="0070C0"/>
                </a:solidFill>
              </a:rPr>
              <a:t>іншою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ніж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звичайна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комерційна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перевага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отримана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внаслідок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економічної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діяльності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Грошова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субсидія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виплата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коштів</a:t>
            </a:r>
            <a:r>
              <a:rPr lang="ru-RU" dirty="0">
                <a:solidFill>
                  <a:srgbClr val="0070C0"/>
                </a:solidFill>
              </a:rPr>
              <a:t>, не </a:t>
            </a:r>
            <a:r>
              <a:rPr lang="ru-RU" dirty="0" err="1">
                <a:solidFill>
                  <a:srgbClr val="0070C0"/>
                </a:solidFill>
              </a:rPr>
              <a:t>пов'язаних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придбанням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товарів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послуг</a:t>
            </a:r>
            <a:r>
              <a:rPr lang="ru-RU" dirty="0">
                <a:solidFill>
                  <a:srgbClr val="0070C0"/>
                </a:solidFill>
              </a:rPr>
              <a:t> — </a:t>
            </a:r>
            <a:r>
              <a:rPr lang="ru-RU" dirty="0" err="1">
                <a:solidFill>
                  <a:srgbClr val="0070C0"/>
                </a:solidFill>
              </a:rPr>
              <a:t>наочні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приклади</a:t>
            </a:r>
            <a:r>
              <a:rPr lang="ru-RU" dirty="0">
                <a:solidFill>
                  <a:srgbClr val="0070C0"/>
                </a:solidFill>
              </a:rPr>
              <a:t> такого типу </a:t>
            </a:r>
            <a:r>
              <a:rPr lang="ru-RU" dirty="0" err="1">
                <a:solidFill>
                  <a:srgbClr val="0070C0"/>
                </a:solidFill>
              </a:rPr>
              <a:t>переваг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843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255584-6DED-F6CA-5430-C3CABBB3D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39" y="950026"/>
            <a:ext cx="8535825" cy="4790001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Головне — </a:t>
            </a:r>
            <a:r>
              <a:rPr lang="ru-RU" dirty="0" err="1">
                <a:solidFill>
                  <a:srgbClr val="0070C0"/>
                </a:solidFill>
              </a:rPr>
              <a:t>визначити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чи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отримує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реципієнт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допомоги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перевагу</a:t>
            </a:r>
            <a:r>
              <a:rPr lang="ru-RU" dirty="0">
                <a:solidFill>
                  <a:srgbClr val="0070C0"/>
                </a:solidFill>
              </a:rPr>
              <a:t>, яку б </a:t>
            </a:r>
            <a:r>
              <a:rPr lang="ru-RU" dirty="0" err="1">
                <a:solidFill>
                  <a:srgbClr val="0070C0"/>
                </a:solidFill>
              </a:rPr>
              <a:t>він</a:t>
            </a:r>
            <a:r>
              <a:rPr lang="ru-RU" dirty="0">
                <a:solidFill>
                  <a:srgbClr val="0070C0"/>
                </a:solidFill>
              </a:rPr>
              <a:t> не </a:t>
            </a:r>
            <a:r>
              <a:rPr lang="ru-RU" dirty="0" err="1">
                <a:solidFill>
                  <a:srgbClr val="0070C0"/>
                </a:solidFill>
              </a:rPr>
              <a:t>отримав</a:t>
            </a:r>
            <a:r>
              <a:rPr lang="ru-RU" dirty="0">
                <a:solidFill>
                  <a:srgbClr val="0070C0"/>
                </a:solidFill>
              </a:rPr>
              <a:t> за </a:t>
            </a:r>
            <a:r>
              <a:rPr lang="ru-RU" dirty="0" err="1">
                <a:solidFill>
                  <a:srgbClr val="0070C0"/>
                </a:solidFill>
              </a:rPr>
              <a:t>звичайного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розвитку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подій</a:t>
            </a:r>
            <a:r>
              <a:rPr lang="ru-RU" dirty="0">
                <a:solidFill>
                  <a:srgbClr val="0070C0"/>
                </a:solidFill>
              </a:rPr>
              <a:t> на ринку. </a:t>
            </a:r>
            <a:r>
              <a:rPr lang="ru-RU" dirty="0" err="1">
                <a:solidFill>
                  <a:srgbClr val="0070C0"/>
                </a:solidFill>
              </a:rPr>
              <a:t>Ситуацію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реципієнта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потрібно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порівняти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підприємством</a:t>
            </a:r>
            <a:r>
              <a:rPr lang="ru-RU" dirty="0">
                <a:solidFill>
                  <a:srgbClr val="0070C0"/>
                </a:solidFill>
              </a:rPr>
              <a:t>, яке </a:t>
            </a:r>
            <a:r>
              <a:rPr lang="ru-RU" dirty="0" err="1">
                <a:solidFill>
                  <a:srgbClr val="0070C0"/>
                </a:solidFill>
              </a:rPr>
              <a:t>працює</a:t>
            </a:r>
            <a:r>
              <a:rPr lang="ru-RU" dirty="0">
                <a:solidFill>
                  <a:srgbClr val="0070C0"/>
                </a:solidFill>
              </a:rPr>
              <a:t> за </a:t>
            </a:r>
            <a:r>
              <a:rPr lang="ru-RU" dirty="0" err="1">
                <a:solidFill>
                  <a:srgbClr val="0070C0"/>
                </a:solidFill>
              </a:rPr>
              <a:t>звичайними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умовами</a:t>
            </a:r>
            <a:r>
              <a:rPr lang="ru-RU" dirty="0">
                <a:solidFill>
                  <a:srgbClr val="0070C0"/>
                </a:solidFill>
              </a:rPr>
              <a:t> на ринку. Для </a:t>
            </a:r>
            <a:r>
              <a:rPr lang="ru-RU" dirty="0" err="1">
                <a:solidFill>
                  <a:srgbClr val="0070C0"/>
                </a:solidFill>
              </a:rPr>
              <a:t>цього</a:t>
            </a:r>
            <a:r>
              <a:rPr lang="ru-RU" dirty="0">
                <a:solidFill>
                  <a:srgbClr val="0070C0"/>
                </a:solidFill>
              </a:rPr>
              <a:t> в ЄС </a:t>
            </a:r>
            <a:r>
              <a:rPr lang="ru-RU" dirty="0" err="1">
                <a:solidFill>
                  <a:srgbClr val="0070C0"/>
                </a:solidFill>
              </a:rPr>
              <a:t>використовують</a:t>
            </a:r>
            <a:r>
              <a:rPr lang="ru-RU" dirty="0">
                <a:solidFill>
                  <a:srgbClr val="0070C0"/>
                </a:solidFill>
              </a:rPr>
              <a:t> «тест приватного </a:t>
            </a:r>
            <a:r>
              <a:rPr lang="ru-RU" dirty="0" err="1">
                <a:solidFill>
                  <a:srgbClr val="0070C0"/>
                </a:solidFill>
              </a:rPr>
              <a:t>інвестора</a:t>
            </a:r>
            <a:r>
              <a:rPr lang="ru-RU" dirty="0">
                <a:solidFill>
                  <a:srgbClr val="0070C0"/>
                </a:solidFill>
              </a:rPr>
              <a:t>». </a:t>
            </a:r>
            <a:r>
              <a:rPr lang="ru-RU" dirty="0" err="1">
                <a:solidFill>
                  <a:srgbClr val="0070C0"/>
                </a:solidFill>
              </a:rPr>
              <a:t>Комісія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аналізує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чи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надав</a:t>
            </a:r>
            <a:r>
              <a:rPr lang="ru-RU" dirty="0">
                <a:solidFill>
                  <a:srgbClr val="0070C0"/>
                </a:solidFill>
              </a:rPr>
              <a:t> би </a:t>
            </a:r>
            <a:r>
              <a:rPr lang="ru-RU" dirty="0" err="1">
                <a:solidFill>
                  <a:srgbClr val="0070C0"/>
                </a:solidFill>
              </a:rPr>
              <a:t>цю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допомогу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приватний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інвестор</a:t>
            </a:r>
            <a:r>
              <a:rPr lang="ru-RU" dirty="0">
                <a:solidFill>
                  <a:srgbClr val="0070C0"/>
                </a:solidFill>
              </a:rPr>
              <a:t> - </a:t>
            </a:r>
            <a:r>
              <a:rPr lang="ru-RU" dirty="0" err="1">
                <a:solidFill>
                  <a:srgbClr val="0070C0"/>
                </a:solidFill>
              </a:rPr>
              <a:t>тобто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чи</a:t>
            </a:r>
            <a:r>
              <a:rPr lang="ru-RU" dirty="0">
                <a:solidFill>
                  <a:srgbClr val="0070C0"/>
                </a:solidFill>
              </a:rPr>
              <a:t> вона </a:t>
            </a:r>
            <a:r>
              <a:rPr lang="ru-RU" dirty="0" err="1">
                <a:solidFill>
                  <a:srgbClr val="0070C0"/>
                </a:solidFill>
              </a:rPr>
              <a:t>економічно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доцільна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допомагає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визначити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чи</a:t>
            </a:r>
            <a:r>
              <a:rPr lang="ru-RU" dirty="0">
                <a:solidFill>
                  <a:srgbClr val="0070C0"/>
                </a:solidFill>
              </a:rPr>
              <a:t> не </a:t>
            </a:r>
            <a:r>
              <a:rPr lang="ru-RU" dirty="0" err="1">
                <a:solidFill>
                  <a:srgbClr val="0070C0"/>
                </a:solidFill>
              </a:rPr>
              <a:t>керується</a:t>
            </a:r>
            <a:r>
              <a:rPr lang="ru-RU" dirty="0">
                <a:solidFill>
                  <a:srgbClr val="0070C0"/>
                </a:solidFill>
              </a:rPr>
              <a:t> держава </a:t>
            </a:r>
            <a:r>
              <a:rPr lang="ru-RU" dirty="0" err="1">
                <a:solidFill>
                  <a:srgbClr val="0070C0"/>
                </a:solidFill>
              </a:rPr>
              <a:t>соціальними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політичними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філантропічними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інтересами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19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FF4E-9CBB-2FDE-16A7-0EF2ACC5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613"/>
            <a:ext cx="10515600" cy="5848350"/>
          </a:xfrm>
        </p:spPr>
        <p:txBody>
          <a:bodyPr>
            <a:normAutofit/>
          </a:bodyPr>
          <a:lstStyle/>
          <a:p>
            <a:r>
              <a:rPr lang="ru-RU" sz="2800" dirty="0" err="1"/>
              <a:t>Крім</a:t>
            </a:r>
            <a:r>
              <a:rPr lang="ru-RU" sz="2800" dirty="0"/>
              <a:t> того, для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допустимості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компенсаційних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 у </a:t>
            </a:r>
            <a:r>
              <a:rPr lang="ru-RU" sz="2800" dirty="0" err="1"/>
              <a:t>праві</a:t>
            </a:r>
            <a:r>
              <a:rPr lang="ru-RU" sz="2800" dirty="0"/>
              <a:t> </a:t>
            </a:r>
            <a:r>
              <a:rPr lang="ru-RU" sz="2800" dirty="0" err="1"/>
              <a:t>Євросоюзу</a:t>
            </a:r>
            <a:r>
              <a:rPr lang="ru-RU" sz="2800" dirty="0"/>
              <a:t> </a:t>
            </a:r>
            <a:r>
              <a:rPr lang="ru-RU" sz="2800" dirty="0" err="1"/>
              <a:t>існує</a:t>
            </a:r>
            <a:r>
              <a:rPr lang="ru-RU" sz="2800" dirty="0"/>
              <a:t> </a:t>
            </a:r>
            <a:r>
              <a:rPr lang="ru-RU" sz="2800" dirty="0" err="1"/>
              <a:t>термін</a:t>
            </a:r>
            <a:r>
              <a:rPr lang="ru-RU" sz="2800" dirty="0"/>
              <a:t> «</a:t>
            </a:r>
            <a:r>
              <a:rPr lang="ru-RU" sz="2800" b="1" dirty="0" err="1"/>
              <a:t>послуги</a:t>
            </a:r>
            <a:r>
              <a:rPr lang="ru-RU" sz="2800" b="1" dirty="0"/>
              <a:t> </a:t>
            </a:r>
            <a:r>
              <a:rPr lang="ru-RU" sz="2800" b="1" dirty="0" err="1"/>
              <a:t>загального</a:t>
            </a:r>
            <a:r>
              <a:rPr lang="ru-RU" sz="2800" b="1" dirty="0"/>
              <a:t>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 </a:t>
            </a:r>
            <a:r>
              <a:rPr lang="ru-RU" sz="2800" b="1" dirty="0" err="1"/>
              <a:t>значення</a:t>
            </a:r>
            <a:r>
              <a:rPr lang="ru-RU" sz="2800" dirty="0"/>
              <a:t>» (</a:t>
            </a:r>
            <a:r>
              <a:rPr lang="en" sz="2800" dirty="0"/>
              <a:t>service of general economic interest SGEI). </a:t>
            </a:r>
            <a:r>
              <a:rPr lang="ru-RU" sz="2800" dirty="0" err="1"/>
              <a:t>Найчастіше</a:t>
            </a:r>
            <a:r>
              <a:rPr lang="ru-RU" sz="2800" dirty="0"/>
              <a:t> до них </a:t>
            </a:r>
            <a:r>
              <a:rPr lang="ru-RU" sz="2800" dirty="0" err="1"/>
              <a:t>відносять</a:t>
            </a:r>
            <a:r>
              <a:rPr lang="ru-RU" sz="2800" dirty="0"/>
              <a:t> </a:t>
            </a:r>
            <a:r>
              <a:rPr lang="ru-RU" sz="2800" dirty="0" err="1"/>
              <a:t>комунальні</a:t>
            </a:r>
            <a:r>
              <a:rPr lang="ru-RU" sz="2800" dirty="0"/>
              <a:t> та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послуги</a:t>
            </a:r>
            <a:r>
              <a:rPr lang="ru-RU" sz="2800" dirty="0"/>
              <a:t>, </a:t>
            </a:r>
            <a:r>
              <a:rPr lang="ru-RU" sz="2800" dirty="0" err="1"/>
              <a:t>пов'язані</a:t>
            </a:r>
            <a:r>
              <a:rPr lang="ru-RU" sz="2800" dirty="0"/>
              <a:t> з </a:t>
            </a:r>
            <a:r>
              <a:rPr lang="ru-RU" sz="2800" dirty="0" err="1"/>
              <a:t>утриманням</a:t>
            </a:r>
            <a:r>
              <a:rPr lang="ru-RU" sz="2800" dirty="0"/>
              <a:t> </a:t>
            </a:r>
            <a:r>
              <a:rPr lang="ru-RU" sz="2800" dirty="0" err="1"/>
              <a:t>господарств</a:t>
            </a:r>
            <a:r>
              <a:rPr lang="ru-RU" sz="2800" dirty="0"/>
              <a:t>. 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554288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FC5806-924E-8731-3A7F-9793B875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5763"/>
            <a:ext cx="10515600" cy="5791200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рішенні</a:t>
            </a:r>
            <a:r>
              <a:rPr lang="ru-RU" dirty="0"/>
              <a:t> Суду ЄС у </a:t>
            </a:r>
            <a:r>
              <a:rPr lang="ru-RU" dirty="0" err="1"/>
              <a:t>справі</a:t>
            </a:r>
            <a:r>
              <a:rPr lang="ru-RU" dirty="0"/>
              <a:t> </a:t>
            </a:r>
            <a:r>
              <a:rPr lang="en" b="1" i="1" dirty="0">
                <a:hlinkClick r:id="rId2"/>
              </a:rPr>
              <a:t>Altmark</a:t>
            </a:r>
            <a:r>
              <a:rPr lang="en" dirty="0"/>
              <a:t> 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вироблено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яких</a:t>
            </a:r>
            <a:r>
              <a:rPr lang="ru-RU" dirty="0"/>
              <a:t> на </a:t>
            </a:r>
            <a:r>
              <a:rPr lang="ru-RU" dirty="0" err="1"/>
              <a:t>компенсаційний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не </a:t>
            </a:r>
            <a:r>
              <a:rPr lang="ru-RU" dirty="0" err="1"/>
              <a:t>розповсюджуються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  <a:p>
            <a:r>
              <a:rPr lang="ru-RU" dirty="0"/>
              <a:t>а) </a:t>
            </a:r>
            <a:r>
              <a:rPr lang="ru-RU" dirty="0" err="1"/>
              <a:t>підприємство-отримувач</a:t>
            </a:r>
            <a:r>
              <a:rPr lang="ru-RU" dirty="0"/>
              <a:t> повинно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окреслені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б) </a:t>
            </a:r>
            <a:r>
              <a:rPr lang="ru-RU" dirty="0" err="1"/>
              <a:t>параметри</a:t>
            </a:r>
            <a:r>
              <a:rPr lang="ru-RU" dirty="0"/>
              <a:t> для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об'єктивними</a:t>
            </a:r>
            <a:r>
              <a:rPr lang="ru-RU" dirty="0"/>
              <a:t>, </a:t>
            </a:r>
            <a:r>
              <a:rPr lang="ru-RU" dirty="0" err="1"/>
              <a:t>прозорими</a:t>
            </a:r>
            <a:r>
              <a:rPr lang="ru-RU" dirty="0"/>
              <a:t> і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встановленими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в) </a:t>
            </a:r>
            <a:r>
              <a:rPr lang="ru-RU" dirty="0" err="1"/>
              <a:t>компенсація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суму, яка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покриває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включно</a:t>
            </a:r>
            <a:r>
              <a:rPr lang="ru-RU" dirty="0"/>
              <a:t> з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квитанціями</a:t>
            </a:r>
            <a:r>
              <a:rPr lang="ru-RU" dirty="0"/>
              <a:t> і </a:t>
            </a:r>
            <a:r>
              <a:rPr lang="ru-RU" dirty="0" err="1"/>
              <a:t>розумним</a:t>
            </a:r>
            <a:r>
              <a:rPr lang="ru-RU" dirty="0"/>
              <a:t> </a:t>
            </a:r>
            <a:r>
              <a:rPr lang="ru-RU" dirty="0" err="1"/>
              <a:t>прибутком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г)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з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не </a:t>
            </a:r>
            <a:r>
              <a:rPr lang="ru-RU" dirty="0" err="1"/>
              <a:t>обрали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закупівель, яка дозволила б </a:t>
            </a:r>
            <a:r>
              <a:rPr lang="ru-RU" dirty="0" err="1"/>
              <a:t>відібрати</a:t>
            </a:r>
            <a:r>
              <a:rPr lang="ru-RU" dirty="0"/>
              <a:t> на </a:t>
            </a:r>
            <a:r>
              <a:rPr lang="ru-RU" dirty="0" err="1"/>
              <a:t>конкурсній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претендента,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найменшими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для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типової</a:t>
            </a:r>
            <a:r>
              <a:rPr lang="ru-RU" dirty="0"/>
              <a:t> добре </a:t>
            </a:r>
            <a:r>
              <a:rPr lang="ru-RU" dirty="0" err="1"/>
              <a:t>керованої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03862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E253FD-DC47-0050-1766-07AE0ECFA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рішенні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цієї</a:t>
            </a:r>
            <a:r>
              <a:rPr lang="ru-RU" sz="2800" dirty="0"/>
              <a:t> </a:t>
            </a:r>
            <a:r>
              <a:rPr lang="ru-RU" sz="2800" dirty="0" err="1"/>
              <a:t>справи</a:t>
            </a:r>
            <a:r>
              <a:rPr lang="ru-RU" sz="2800" dirty="0"/>
              <a:t> </a:t>
            </a:r>
            <a:r>
              <a:rPr lang="ru-RU" sz="2800" dirty="0" err="1"/>
              <a:t>визначено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критеріїв</a:t>
            </a:r>
            <a:r>
              <a:rPr lang="ru-RU" sz="2800" dirty="0"/>
              <a:t> не </a:t>
            </a:r>
            <a:r>
              <a:rPr lang="ru-RU" sz="2800" dirty="0" err="1"/>
              <a:t>дотримано</a:t>
            </a:r>
            <a:r>
              <a:rPr lang="ru-RU" sz="2800" dirty="0"/>
              <a:t>, </a:t>
            </a:r>
            <a:r>
              <a:rPr lang="ru-RU" sz="2800" dirty="0" err="1"/>
              <a:t>компенсація</a:t>
            </a:r>
            <a:r>
              <a:rPr lang="ru-RU" sz="2800" dirty="0"/>
              <a:t> </a:t>
            </a:r>
            <a:r>
              <a:rPr lang="ru-RU" sz="2800" dirty="0" err="1"/>
              <a:t>державних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 </a:t>
            </a:r>
            <a:r>
              <a:rPr lang="ru-RU" sz="2800" dirty="0" err="1"/>
              <a:t>підпадає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правила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допомоги</a:t>
            </a:r>
            <a:r>
              <a:rPr lang="ru-RU" sz="2800" dirty="0"/>
              <a:t> з </a:t>
            </a:r>
            <a:r>
              <a:rPr lang="ru-RU" sz="2800" dirty="0" err="1"/>
              <a:t>усіма</a:t>
            </a:r>
            <a:r>
              <a:rPr lang="ru-RU" sz="2800" dirty="0"/>
              <a:t> </a:t>
            </a:r>
            <a:r>
              <a:rPr lang="ru-RU" sz="2800" dirty="0" err="1"/>
              <a:t>процесуальними</a:t>
            </a:r>
            <a:r>
              <a:rPr lang="ru-RU" sz="2800" dirty="0"/>
              <a:t> </a:t>
            </a:r>
            <a:r>
              <a:rPr lang="ru-RU" sz="2800" dirty="0" err="1"/>
              <a:t>наслідками</a:t>
            </a:r>
            <a:r>
              <a:rPr lang="ru-RU" sz="2800" dirty="0"/>
              <a:t>. Тому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критерії</a:t>
            </a:r>
            <a:r>
              <a:rPr lang="ru-RU" sz="2800" dirty="0"/>
              <a:t> </a:t>
            </a:r>
            <a:r>
              <a:rPr lang="ru-RU" sz="2800" dirty="0" err="1"/>
              <a:t>отримали</a:t>
            </a:r>
            <a:r>
              <a:rPr lang="ru-RU" sz="2800" dirty="0"/>
              <a:t> </a:t>
            </a:r>
            <a:r>
              <a:rPr lang="ru-RU" sz="2800" dirty="0" err="1"/>
              <a:t>назву</a:t>
            </a:r>
            <a:r>
              <a:rPr lang="ru-RU" sz="2800" dirty="0"/>
              <a:t> «</a:t>
            </a:r>
            <a:r>
              <a:rPr lang="ru-RU" sz="2800" b="1" dirty="0" err="1"/>
              <a:t>критерії</a:t>
            </a:r>
            <a:r>
              <a:rPr lang="ru-RU" sz="2800" b="1" dirty="0"/>
              <a:t> </a:t>
            </a:r>
            <a:r>
              <a:rPr lang="ru-RU" sz="2800" b="1" dirty="0" err="1"/>
              <a:t>державної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 </a:t>
            </a:r>
            <a:r>
              <a:rPr lang="ru-RU" sz="2800" b="1" dirty="0" err="1"/>
              <a:t>Алтьмарк</a:t>
            </a:r>
            <a:r>
              <a:rPr lang="ru-RU" sz="2800" dirty="0"/>
              <a:t>».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010537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1ADED7-71FA-8353-EEF7-27435C8EA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>
            <a:normAutofit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переслідувати</a:t>
            </a:r>
            <a:r>
              <a:rPr lang="ru-RU" dirty="0"/>
              <a:t> </a:t>
            </a:r>
            <a:r>
              <a:rPr lang="ru-RU" b="1" dirty="0" err="1"/>
              <a:t>економічну</a:t>
            </a:r>
            <a:r>
              <a:rPr lang="ru-RU" b="1" dirty="0"/>
              <a:t> </a:t>
            </a:r>
            <a:r>
              <a:rPr lang="ru-RU" b="1" dirty="0" err="1"/>
              <a:t>ціль</a:t>
            </a:r>
            <a:r>
              <a:rPr lang="ru-RU" dirty="0"/>
              <a:t>. </a:t>
            </a:r>
            <a:r>
              <a:rPr lang="ru-RU" dirty="0" err="1"/>
              <a:t>Субсидії</a:t>
            </a:r>
            <a:r>
              <a:rPr lang="ru-RU" dirty="0"/>
              <a:t>, </a:t>
            </a:r>
            <a:r>
              <a:rPr lang="ru-RU" dirty="0" err="1"/>
              <a:t>надані</a:t>
            </a:r>
            <a:r>
              <a:rPr lang="ru-RU" dirty="0"/>
              <a:t> </a:t>
            </a:r>
            <a:r>
              <a:rPr lang="ru-RU" dirty="0" err="1"/>
              <a:t>фізичним</a:t>
            </a:r>
            <a:r>
              <a:rPr lang="ru-RU" dirty="0"/>
              <a:t> особам, </a:t>
            </a:r>
            <a:r>
              <a:rPr lang="ru-RU" dirty="0" err="1"/>
              <a:t>релігійним</a:t>
            </a:r>
            <a:r>
              <a:rPr lang="ru-RU" dirty="0"/>
              <a:t> і </a:t>
            </a:r>
            <a:r>
              <a:rPr lang="ru-RU" dirty="0" err="1"/>
              <a:t>культурним</a:t>
            </a:r>
            <a:r>
              <a:rPr lang="ru-RU" dirty="0"/>
              <a:t> </a:t>
            </a:r>
            <a:r>
              <a:rPr lang="ru-RU" dirty="0" err="1"/>
              <a:t>установам</a:t>
            </a:r>
            <a:r>
              <a:rPr lang="ru-RU" dirty="0"/>
              <a:t>, не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у </a:t>
            </a:r>
            <a:r>
              <a:rPr lang="ru-RU" dirty="0" err="1"/>
              <a:t>розумінні</a:t>
            </a:r>
            <a:r>
              <a:rPr lang="ru-RU" dirty="0"/>
              <a:t> права ЄС. </a:t>
            </a:r>
            <a:r>
              <a:rPr lang="ru-RU" dirty="0" err="1"/>
              <a:t>Якщо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субсидія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й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розглядають</a:t>
            </a:r>
            <a:r>
              <a:rPr lang="ru-RU" dirty="0"/>
              <a:t> як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стосуватися</a:t>
            </a:r>
            <a:r>
              <a:rPr lang="ru-RU" dirty="0"/>
              <a:t> </a:t>
            </a:r>
            <a:r>
              <a:rPr lang="ru-RU" dirty="0" err="1"/>
              <a:t>субсидій</a:t>
            </a:r>
            <a:r>
              <a:rPr lang="ru-RU" dirty="0"/>
              <a:t> для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асоціацій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оперних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, де </a:t>
            </a:r>
            <a:r>
              <a:rPr lang="ru-RU" dirty="0" err="1"/>
              <a:t>культурний</a:t>
            </a:r>
            <a:r>
              <a:rPr lang="ru-RU" dirty="0"/>
              <a:t> аспект не </a:t>
            </a:r>
            <a:r>
              <a:rPr lang="ru-RU" dirty="0" err="1"/>
              <a:t>протистоїть</a:t>
            </a:r>
            <a:r>
              <a:rPr lang="ru-RU" dirty="0"/>
              <a:t> </a:t>
            </a:r>
            <a:r>
              <a:rPr lang="ru-RU" dirty="0" err="1"/>
              <a:t>економічному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субсидії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правового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надаватися</a:t>
            </a:r>
            <a:r>
              <a:rPr lang="ru-RU" dirty="0"/>
              <a:t> </a:t>
            </a:r>
            <a:r>
              <a:rPr lang="ru-RU" b="1" dirty="0"/>
              <a:t>державами-членами </a:t>
            </a:r>
            <a:r>
              <a:rPr lang="ru-RU" b="1" dirty="0" err="1"/>
              <a:t>або</a:t>
            </a:r>
            <a:r>
              <a:rPr lang="ru-RU" b="1" dirty="0"/>
              <a:t> за </a:t>
            </a:r>
            <a:r>
              <a:rPr lang="ru-RU" b="1" dirty="0" err="1"/>
              <a:t>державні</a:t>
            </a:r>
            <a:r>
              <a:rPr lang="ru-RU" b="1" dirty="0"/>
              <a:t> </a:t>
            </a:r>
            <a:r>
              <a:rPr lang="ru-RU" b="1" dirty="0" err="1"/>
              <a:t>кошти</a:t>
            </a:r>
            <a:r>
              <a:rPr lang="ru-RU" dirty="0"/>
              <a:t>. Право ЄС, а </a:t>
            </a:r>
            <a:r>
              <a:rPr lang="ru-RU" dirty="0" err="1"/>
              <a:t>саме</a:t>
            </a:r>
            <a:r>
              <a:rPr lang="ru-RU" dirty="0"/>
              <a:t> ст. 107 Договору про </a:t>
            </a:r>
            <a:r>
              <a:rPr lang="ru-RU" dirty="0" err="1"/>
              <a:t>функціонування</a:t>
            </a:r>
            <a:r>
              <a:rPr lang="ru-RU" dirty="0"/>
              <a:t> ЄС, </a:t>
            </a:r>
            <a:r>
              <a:rPr lang="ru-RU" dirty="0" err="1"/>
              <a:t>застосовують</a:t>
            </a:r>
            <a:r>
              <a:rPr lang="ru-RU" dirty="0"/>
              <a:t> до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наданої</a:t>
            </a:r>
            <a:r>
              <a:rPr lang="ru-RU" dirty="0"/>
              <a:t> державами-членами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включно</a:t>
            </a:r>
            <a:r>
              <a:rPr lang="ru-RU" dirty="0"/>
              <a:t> з </a:t>
            </a:r>
            <a:r>
              <a:rPr lang="ru-RU" dirty="0" err="1"/>
              <a:t>випадками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приватним</a:t>
            </a:r>
            <a:r>
              <a:rPr lang="ru-RU" dirty="0"/>
              <a:t> органом, </a:t>
            </a:r>
            <a:r>
              <a:rPr lang="ru-RU" dirty="0" err="1"/>
              <a:t>уповноваженим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444333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D8537A-9FC0-86F1-D760-603AA43E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5891213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Вибірковість</a:t>
            </a:r>
            <a:r>
              <a:rPr lang="ru-RU" b="1" dirty="0"/>
              <a:t> </a:t>
            </a:r>
            <a:r>
              <a:rPr lang="ru-RU" b="1" dirty="0" err="1"/>
              <a:t>держдопомоги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вважатися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, повинен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суб'єктам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виробництву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риса,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держдопомога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вибіркових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адресованих</a:t>
            </a:r>
            <a:r>
              <a:rPr lang="ru-RU" dirty="0"/>
              <a:t> </a:t>
            </a:r>
            <a:r>
              <a:rPr lang="ru-RU" dirty="0" err="1"/>
              <a:t>визначеним</a:t>
            </a:r>
            <a:r>
              <a:rPr lang="ru-RU" dirty="0"/>
              <a:t> </a:t>
            </a:r>
            <a:r>
              <a:rPr lang="ru-RU" dirty="0" err="1"/>
              <a:t>отримувачам</a:t>
            </a:r>
            <a:r>
              <a:rPr lang="ru-RU" dirty="0"/>
              <a:t> (</a:t>
            </a:r>
            <a:r>
              <a:rPr lang="ru-RU" dirty="0" err="1"/>
              <a:t>підприємствам</a:t>
            </a:r>
            <a:r>
              <a:rPr lang="ru-RU" dirty="0"/>
              <a:t>, </a:t>
            </a:r>
            <a:r>
              <a:rPr lang="ru-RU" dirty="0" err="1"/>
              <a:t>регіонам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галузям</a:t>
            </a:r>
            <a:r>
              <a:rPr lang="ru-RU" dirty="0"/>
              <a:t>). Вони </a:t>
            </a:r>
            <a:r>
              <a:rPr lang="ru-RU" dirty="0" err="1"/>
              <a:t>недоступні</a:t>
            </a:r>
            <a:r>
              <a:rPr lang="ru-RU" dirty="0"/>
              <a:t> у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держав-</a:t>
            </a:r>
            <a:r>
              <a:rPr lang="ru-RU" dirty="0" err="1"/>
              <a:t>членів</a:t>
            </a:r>
            <a:r>
              <a:rPr lang="ru-RU" dirty="0"/>
              <a:t>. Таким чином, </a:t>
            </a:r>
            <a:r>
              <a:rPr lang="ru-RU" dirty="0" err="1"/>
              <a:t>субсидії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особам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відкритих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не </a:t>
            </a:r>
            <a:r>
              <a:rPr lang="ru-RU" dirty="0" err="1"/>
              <a:t>підпадають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заборону</a:t>
            </a:r>
            <a:r>
              <a:rPr lang="ru-RU" dirty="0"/>
              <a:t> і не </a:t>
            </a:r>
            <a:r>
              <a:rPr lang="ru-RU" dirty="0" err="1"/>
              <a:t>є</a:t>
            </a:r>
            <a:r>
              <a:rPr lang="ru-RU" dirty="0"/>
              <a:t> державною </a:t>
            </a:r>
            <a:r>
              <a:rPr lang="ru-RU" dirty="0" err="1"/>
              <a:t>допомогою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загальні</a:t>
            </a:r>
            <a:r>
              <a:rPr lang="ru-RU" dirty="0"/>
              <a:t> заходи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трудового </a:t>
            </a:r>
            <a:r>
              <a:rPr lang="ru-RU" dirty="0" err="1"/>
              <a:t>законодавства</a:t>
            </a:r>
            <a:r>
              <a:rPr lang="ru-RU" dirty="0"/>
              <a:t>).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«…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прямо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контролем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словами, у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…».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, і </a:t>
            </a:r>
            <a:r>
              <a:rPr lang="ru-RU" dirty="0" err="1"/>
              <a:t>що</a:t>
            </a:r>
            <a:r>
              <a:rPr lang="ru-RU" dirty="0"/>
              <a:t> держава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отримує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 —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та </a:t>
            </a:r>
            <a:r>
              <a:rPr lang="ru-RU" dirty="0" err="1"/>
              <a:t>податкового</a:t>
            </a:r>
            <a:r>
              <a:rPr lang="ru-RU" dirty="0"/>
              <a:t> </a:t>
            </a:r>
            <a:r>
              <a:rPr lang="ru-RU" dirty="0" err="1"/>
              <a:t>тягаря</a:t>
            </a:r>
            <a:r>
              <a:rPr lang="ru-RU" dirty="0"/>
              <a:t> (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ставки </a:t>
            </a:r>
            <a:r>
              <a:rPr lang="ru-RU" dirty="0" err="1"/>
              <a:t>податку</a:t>
            </a:r>
            <a:r>
              <a:rPr lang="ru-RU" dirty="0"/>
              <a:t>), </a:t>
            </a:r>
            <a:r>
              <a:rPr lang="ru-RU" dirty="0" err="1"/>
              <a:t>податкові</a:t>
            </a:r>
            <a:r>
              <a:rPr lang="ru-RU" dirty="0"/>
              <a:t> </a:t>
            </a:r>
            <a:r>
              <a:rPr lang="ru-RU" dirty="0" err="1"/>
              <a:t>пільги</a:t>
            </a:r>
            <a:r>
              <a:rPr lang="ru-RU" dirty="0"/>
              <a:t>. Як </a:t>
            </a:r>
            <a:r>
              <a:rPr lang="ru-RU" dirty="0" err="1"/>
              <a:t>зазначала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, «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</a:t>
            </a:r>
            <a:r>
              <a:rPr lang="ru-RU" dirty="0" err="1"/>
              <a:t>еквівалентна</a:t>
            </a:r>
            <a:r>
              <a:rPr lang="ru-RU" dirty="0"/>
              <a:t> </a:t>
            </a:r>
            <a:r>
              <a:rPr lang="ru-RU" dirty="0" err="1"/>
              <a:t>споживанню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фіскальних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» 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307833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3A6142-212F-03C4-577D-A3A6CEF2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Поняття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-члена </a:t>
            </a:r>
            <a:r>
              <a:rPr lang="ru-RU" sz="2800" dirty="0" err="1"/>
              <a:t>включає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центральні</a:t>
            </a:r>
            <a:r>
              <a:rPr lang="ru-RU" sz="2800" dirty="0"/>
              <a:t>, </a:t>
            </a:r>
            <a:r>
              <a:rPr lang="ru-RU" sz="2800" dirty="0" err="1"/>
              <a:t>місцеві</a:t>
            </a:r>
            <a:r>
              <a:rPr lang="ru-RU" sz="2800" dirty="0"/>
              <a:t> </a:t>
            </a:r>
            <a:r>
              <a:rPr lang="ru-RU" sz="2800" dirty="0" err="1"/>
              <a:t>органи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державні</a:t>
            </a:r>
            <a:r>
              <a:rPr lang="ru-RU" sz="2800" dirty="0"/>
              <a:t> </a:t>
            </a:r>
            <a:r>
              <a:rPr lang="ru-RU" sz="2800" dirty="0" err="1"/>
              <a:t>асоціації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державні</a:t>
            </a:r>
            <a:r>
              <a:rPr lang="ru-RU" sz="2800" dirty="0"/>
              <a:t> </a:t>
            </a:r>
            <a:r>
              <a:rPr lang="ru-RU" sz="2800" dirty="0" err="1"/>
              <a:t>органи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виконують</a:t>
            </a:r>
            <a:r>
              <a:rPr lang="ru-RU" sz="2800" dirty="0"/>
              <a:t> </a:t>
            </a:r>
            <a:r>
              <a:rPr lang="ru-RU" sz="2800" dirty="0" err="1"/>
              <a:t>певні</a:t>
            </a:r>
            <a:r>
              <a:rPr lang="ru-RU" sz="2800" dirty="0"/>
              <a:t> </a:t>
            </a:r>
            <a:r>
              <a:rPr lang="ru-RU" sz="2800" dirty="0" err="1"/>
              <a:t>галузеві</a:t>
            </a:r>
            <a:r>
              <a:rPr lang="ru-RU" sz="2800" dirty="0"/>
              <a:t> </a:t>
            </a:r>
            <a:r>
              <a:rPr lang="ru-RU" sz="2800" dirty="0" err="1"/>
              <a:t>задачі</a:t>
            </a:r>
            <a:r>
              <a:rPr lang="ru-RU" sz="2800" dirty="0"/>
              <a:t>.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допомога</a:t>
            </a:r>
            <a:r>
              <a:rPr lang="ru-RU" sz="2800" dirty="0"/>
              <a:t>, </a:t>
            </a:r>
            <a:r>
              <a:rPr lang="ru-RU" sz="2800" dirty="0" err="1"/>
              <a:t>виплачена</a:t>
            </a:r>
            <a:r>
              <a:rPr lang="ru-RU" sz="2800" dirty="0"/>
              <a:t> приватною </a:t>
            </a:r>
            <a:r>
              <a:rPr lang="ru-RU" sz="2800" dirty="0" err="1"/>
              <a:t>компанією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, банком, яку </a:t>
            </a:r>
            <a:r>
              <a:rPr lang="ru-RU" sz="2800" dirty="0" err="1"/>
              <a:t>контролює</a:t>
            </a:r>
            <a:r>
              <a:rPr lang="ru-RU" sz="2800" dirty="0"/>
              <a:t> </a:t>
            </a:r>
            <a:r>
              <a:rPr lang="ru-RU" sz="2800" dirty="0" err="1"/>
              <a:t>державний</a:t>
            </a:r>
            <a:r>
              <a:rPr lang="ru-RU" sz="2800" dirty="0"/>
              <a:t> орган </a:t>
            </a:r>
            <a:r>
              <a:rPr lang="ru-RU" sz="2800" dirty="0" err="1"/>
              <a:t>влади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державна</a:t>
            </a:r>
            <a:r>
              <a:rPr lang="ru-RU" sz="2800" dirty="0"/>
              <a:t> </a:t>
            </a:r>
            <a:r>
              <a:rPr lang="ru-RU" sz="2800" dirty="0" err="1"/>
              <a:t>допомога</a:t>
            </a:r>
            <a:r>
              <a:rPr lang="ru-RU" sz="2800" dirty="0"/>
              <a:t>.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виплатили</a:t>
            </a:r>
            <a:r>
              <a:rPr lang="ru-RU" sz="2800" dirty="0"/>
              <a:t> не </a:t>
            </a:r>
            <a:r>
              <a:rPr lang="ru-RU" sz="2800" dirty="0" err="1"/>
              <a:t>безпосередньо</a:t>
            </a:r>
            <a:r>
              <a:rPr lang="ru-RU" sz="2800" dirty="0"/>
              <a:t> з </a:t>
            </a:r>
            <a:r>
              <a:rPr lang="ru-RU" sz="2800" dirty="0" err="1"/>
              <a:t>державних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362037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D73677-B585-B494-7522-79740190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2914"/>
            <a:ext cx="10515600" cy="57340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Однак</a:t>
            </a:r>
            <a:r>
              <a:rPr lang="ru-RU" sz="2400" dirty="0"/>
              <a:t>, </a:t>
            </a:r>
            <a:r>
              <a:rPr lang="ru-RU" sz="2400" dirty="0" err="1"/>
              <a:t>центральний</a:t>
            </a:r>
            <a:r>
              <a:rPr lang="ru-RU" sz="2400" dirty="0"/>
              <a:t> </a:t>
            </a:r>
            <a:r>
              <a:rPr lang="ru-RU" sz="2400" dirty="0" err="1"/>
              <a:t>елемент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 </a:t>
            </a:r>
            <a:r>
              <a:rPr lang="ru-RU" sz="2400" b="1" dirty="0" err="1"/>
              <a:t>викривлення</a:t>
            </a:r>
            <a:r>
              <a:rPr lang="ru-RU" sz="2400" b="1" dirty="0"/>
              <a:t> </a:t>
            </a:r>
            <a:r>
              <a:rPr lang="ru-RU" sz="2400" b="1" dirty="0" err="1"/>
              <a:t>конкуренції</a:t>
            </a:r>
            <a:r>
              <a:rPr lang="ru-RU" sz="2400" dirty="0"/>
              <a:t> у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наслідок</a:t>
            </a:r>
            <a:r>
              <a:rPr lang="ru-RU" sz="2400" dirty="0"/>
              <a:t>.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допомога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предметом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недопустимості</a:t>
            </a:r>
            <a:r>
              <a:rPr lang="ru-RU" sz="2400" dirty="0"/>
              <a:t>, вона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порушувати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загрозу</a:t>
            </a:r>
            <a:r>
              <a:rPr lang="ru-RU" sz="2400" dirty="0"/>
              <a:t> </a:t>
            </a:r>
            <a:r>
              <a:rPr lang="ru-RU" sz="2400" dirty="0" err="1"/>
              <a:t>потенційного</a:t>
            </a:r>
            <a:r>
              <a:rPr lang="ru-RU" sz="2400" dirty="0"/>
              <a:t> </a:t>
            </a:r>
            <a:r>
              <a:rPr lang="ru-RU" sz="2400" dirty="0" err="1"/>
              <a:t>викривлення</a:t>
            </a:r>
            <a:r>
              <a:rPr lang="ru-RU" sz="2400" dirty="0"/>
              <a:t> </a:t>
            </a:r>
            <a:r>
              <a:rPr lang="ru-RU" sz="2400" dirty="0" err="1"/>
              <a:t>конкуренції</a:t>
            </a:r>
            <a:r>
              <a:rPr lang="ru-RU" sz="2400" dirty="0"/>
              <a:t>.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загальне</a:t>
            </a:r>
            <a:r>
              <a:rPr lang="ru-RU" sz="2400" dirty="0"/>
              <a:t> </a:t>
            </a:r>
            <a:r>
              <a:rPr lang="ru-RU" sz="2400" dirty="0" err="1"/>
              <a:t>припущення</a:t>
            </a:r>
            <a:r>
              <a:rPr lang="ru-RU" sz="2400" dirty="0"/>
              <a:t>: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допомога</a:t>
            </a:r>
            <a:r>
              <a:rPr lang="ru-RU" sz="2400" dirty="0"/>
              <a:t> </a:t>
            </a:r>
            <a:r>
              <a:rPr lang="ru-RU" sz="2400" dirty="0" err="1"/>
              <a:t>зміцнює</a:t>
            </a:r>
            <a:r>
              <a:rPr lang="ru-RU" sz="2400" dirty="0"/>
              <a:t> </a:t>
            </a:r>
            <a:r>
              <a:rPr lang="ru-RU" sz="2400" dirty="0" err="1"/>
              <a:t>позиції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</a:t>
            </a:r>
            <a:r>
              <a:rPr lang="ru-RU" sz="2400" dirty="0" err="1"/>
              <a:t>порівняно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підприємствами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завдає</a:t>
            </a:r>
            <a:r>
              <a:rPr lang="ru-RU" sz="2400" dirty="0"/>
              <a:t> шкоду </a:t>
            </a:r>
            <a:r>
              <a:rPr lang="ru-RU" sz="2400" dirty="0" err="1"/>
              <a:t>конкуренції</a:t>
            </a:r>
            <a:r>
              <a:rPr lang="ru-RU" sz="2400" dirty="0"/>
              <a:t>. У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правил </a:t>
            </a:r>
            <a:r>
              <a:rPr lang="ru-RU" sz="2400" dirty="0" err="1"/>
              <a:t>конкуренції</a:t>
            </a:r>
            <a:r>
              <a:rPr lang="ru-RU" sz="2400" dirty="0"/>
              <a:t> до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наголос</a:t>
            </a:r>
            <a:r>
              <a:rPr lang="ru-RU" sz="2400" dirty="0"/>
              <a:t>, </a:t>
            </a:r>
            <a:r>
              <a:rPr lang="ru-RU" sz="2400" dirty="0" err="1"/>
              <a:t>загалом</a:t>
            </a:r>
            <a:r>
              <a:rPr lang="ru-RU" sz="2400" dirty="0"/>
              <a:t>, </a:t>
            </a:r>
            <a:r>
              <a:rPr lang="ru-RU" sz="2400" dirty="0" err="1"/>
              <a:t>роблять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на </a:t>
            </a:r>
            <a:r>
              <a:rPr lang="ru-RU" sz="2400" dirty="0" err="1"/>
              <a:t>потенційному</a:t>
            </a:r>
            <a:r>
              <a:rPr lang="ru-RU" sz="2400" dirty="0"/>
              <a:t> </a:t>
            </a:r>
            <a:r>
              <a:rPr lang="ru-RU" sz="2400" dirty="0" err="1"/>
              <a:t>впливі</a:t>
            </a:r>
            <a:r>
              <a:rPr lang="ru-RU" sz="2400" dirty="0"/>
              <a:t> на </a:t>
            </a:r>
            <a:r>
              <a:rPr lang="ru-RU" sz="2400" dirty="0" err="1"/>
              <a:t>конкуренцію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на фактичному </a:t>
            </a:r>
            <a:r>
              <a:rPr lang="ru-RU" sz="2400" dirty="0" err="1"/>
              <a:t>викривленні</a:t>
            </a:r>
            <a:r>
              <a:rPr lang="ru-RU" sz="2400" dirty="0"/>
              <a:t>. </a:t>
            </a:r>
            <a:r>
              <a:rPr lang="ru-RU" sz="2400" dirty="0" err="1"/>
              <a:t>Потенційний</a:t>
            </a:r>
            <a:r>
              <a:rPr lang="ru-RU" sz="2400" dirty="0"/>
              <a:t> </a:t>
            </a:r>
            <a:r>
              <a:rPr lang="ru-RU" sz="2400" dirty="0" err="1"/>
              <a:t>антиконкурентний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 </a:t>
            </a:r>
            <a:r>
              <a:rPr lang="ru-RU" sz="2400" dirty="0" err="1"/>
              <a:t>матиме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довести </a:t>
            </a:r>
            <a:r>
              <a:rPr lang="ru-RU" sz="2400" dirty="0" err="1"/>
              <a:t>достатню</a:t>
            </a:r>
            <a:r>
              <a:rPr lang="ru-RU" sz="2400" dirty="0"/>
              <a:t> </a:t>
            </a:r>
            <a:r>
              <a:rPr lang="ru-RU" sz="2400" dirty="0" err="1"/>
              <a:t>вірогідність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/>
              <a:t> норм у </a:t>
            </a:r>
            <a:r>
              <a:rPr lang="ru-RU" sz="2400" dirty="0" err="1"/>
              <a:t>близькому</a:t>
            </a:r>
            <a:r>
              <a:rPr lang="ru-RU" sz="2400" dirty="0"/>
              <a:t> </a:t>
            </a:r>
            <a:r>
              <a:rPr lang="ru-RU" sz="2400" dirty="0" err="1"/>
              <a:t>майбутньому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ризик</a:t>
            </a:r>
            <a:r>
              <a:rPr lang="ru-RU" sz="2400" dirty="0"/>
              <a:t> повинен бути </a:t>
            </a:r>
            <a:r>
              <a:rPr lang="ru-RU" sz="2400" dirty="0" err="1"/>
              <a:t>об'єктивним</a:t>
            </a:r>
            <a:r>
              <a:rPr lang="ru-RU" sz="2400" dirty="0"/>
              <a:t> і </a:t>
            </a:r>
            <a:r>
              <a:rPr lang="ru-RU" sz="2400" dirty="0" err="1"/>
              <a:t>Комісія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довести причинно-</a:t>
            </a:r>
            <a:r>
              <a:rPr lang="ru-RU" sz="2400" dirty="0" err="1"/>
              <a:t>наслідковий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допомогою</a:t>
            </a:r>
            <a:r>
              <a:rPr lang="ru-RU" sz="2400" dirty="0"/>
              <a:t> і </a:t>
            </a:r>
            <a:r>
              <a:rPr lang="ru-RU" sz="2400" dirty="0" err="1"/>
              <a:t>потенційною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90136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648128-87EE-DA0B-F7FA-301A7DBB0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261"/>
            <a:ext cx="9220200" cy="376969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Грантові</a:t>
            </a:r>
            <a:r>
              <a:rPr lang="ru-RU" b="1" dirty="0"/>
              <a:t> </a:t>
            </a:r>
            <a:r>
              <a:rPr lang="ru-RU" b="1" dirty="0" err="1"/>
              <a:t>інструменти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важливим</a:t>
            </a:r>
            <a:r>
              <a:rPr lang="ru-RU" b="1" dirty="0"/>
              <a:t> </a:t>
            </a:r>
            <a:r>
              <a:rPr lang="ru-RU" b="1" dirty="0" err="1"/>
              <a:t>інструментом</a:t>
            </a:r>
            <a:r>
              <a:rPr lang="ru-RU" b="1" dirty="0"/>
              <a:t> </a:t>
            </a:r>
            <a:r>
              <a:rPr lang="ru-RU" b="1" dirty="0" err="1"/>
              <a:t>підтримки</a:t>
            </a:r>
            <a:r>
              <a:rPr lang="ru-RU" b="1" dirty="0"/>
              <a:t> МЕР. </a:t>
            </a:r>
          </a:p>
          <a:p>
            <a:pPr marL="0" indent="0" algn="just">
              <a:buNone/>
            </a:pP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фондами </a:t>
            </a:r>
            <a:r>
              <a:rPr lang="ru-RU" dirty="0" err="1"/>
              <a:t>грантових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 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гнучко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потреби </a:t>
            </a:r>
            <a:r>
              <a:rPr lang="ru-RU" dirty="0" err="1"/>
              <a:t>муніципалітетів</a:t>
            </a:r>
            <a:r>
              <a:rPr lang="ru-RU" dirty="0"/>
              <a:t>, </a:t>
            </a:r>
            <a:r>
              <a:rPr lang="ru-RU" dirty="0" err="1"/>
              <a:t>чого</a:t>
            </a:r>
            <a:r>
              <a:rPr lang="ru-RU" dirty="0"/>
              <a:t> не </a:t>
            </a:r>
            <a:r>
              <a:rPr lang="ru-RU" dirty="0" err="1"/>
              <a:t>вистачає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r>
              <a:rPr lang="ru-RU" dirty="0" err="1"/>
              <a:t>Грантові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,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започатковувати</a:t>
            </a:r>
            <a:r>
              <a:rPr lang="ru-RU" dirty="0"/>
              <a:t> </a:t>
            </a:r>
            <a:r>
              <a:rPr lang="ru-RU" dirty="0" err="1"/>
              <a:t>інновації</a:t>
            </a:r>
            <a:r>
              <a:rPr lang="ru-RU" dirty="0"/>
              <a:t> та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МЕР. </a:t>
            </a:r>
          </a:p>
          <a:p>
            <a:pPr marL="0" indent="0" algn="just">
              <a:buNone/>
            </a:pP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гранти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донорів</a:t>
            </a:r>
            <a:r>
              <a:rPr lang="ru-RU" dirty="0"/>
              <a:t> часто </a:t>
            </a:r>
            <a:r>
              <a:rPr lang="ru-RU" dirty="0" err="1"/>
              <a:t>слугують</a:t>
            </a:r>
            <a:r>
              <a:rPr lang="ru-RU" dirty="0"/>
              <a:t> першим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довгостроковим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, </a:t>
            </a:r>
            <a:r>
              <a:rPr lang="ru-RU" dirty="0" err="1"/>
              <a:t>незалежним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і </a:t>
            </a:r>
            <a:r>
              <a:rPr lang="ru-RU" dirty="0" err="1"/>
              <a:t>ринкових</a:t>
            </a:r>
            <a:r>
              <a:rPr lang="ru-RU" dirty="0"/>
              <a:t> сил. </a:t>
            </a:r>
            <a:r>
              <a:rPr lang="ru-RU" dirty="0" err="1"/>
              <a:t>Фонди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довгу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ініціатив</a:t>
            </a:r>
            <a:r>
              <a:rPr lang="ru-RU" dirty="0"/>
              <a:t> МЕР, і 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донорів</a:t>
            </a:r>
            <a:r>
              <a:rPr lang="ru-RU" dirty="0"/>
              <a:t> </a:t>
            </a:r>
            <a:r>
              <a:rPr lang="ru-RU" dirty="0" err="1"/>
              <a:t>спрямовує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на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у </a:t>
            </a:r>
            <a:r>
              <a:rPr lang="ru-RU" dirty="0" err="1"/>
              <a:t>співпраці</a:t>
            </a:r>
            <a:r>
              <a:rPr lang="ru-RU" dirty="0"/>
              <a:t> з </a:t>
            </a:r>
            <a:r>
              <a:rPr lang="ru-RU" dirty="0" err="1"/>
              <a:t>державними</a:t>
            </a:r>
            <a:r>
              <a:rPr lang="ru-RU" dirty="0"/>
              <a:t> та </a:t>
            </a:r>
            <a:r>
              <a:rPr lang="ru-RU" dirty="0" err="1"/>
              <a:t>приватними</a:t>
            </a:r>
            <a:r>
              <a:rPr lang="ru-RU" dirty="0"/>
              <a:t> партнерами.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28A1533-9DDB-36A2-EA04-21330B73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A58D-530C-2F41-8635-C1929D96A08F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294643-B129-A5B6-9A7B-94AEB956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CF257B-5BD1-4CEF-9163-270B95BE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33" y="4125951"/>
            <a:ext cx="3527458" cy="19886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CCC19-7C3E-12D6-912F-91E01F160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14" y="3756263"/>
            <a:ext cx="3136325" cy="23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61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C18EA-CAE7-4872-0F58-3E79DC25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Норми</a:t>
            </a:r>
            <a:r>
              <a:rPr lang="ru-RU" b="1" dirty="0"/>
              <a:t> права ЄС в </a:t>
            </a:r>
            <a:r>
              <a:rPr lang="ru-RU" b="1" dirty="0" err="1"/>
              <a:t>Україні</a:t>
            </a:r>
            <a:r>
              <a:rPr lang="ru-RU" b="1" dirty="0"/>
              <a:t> в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D54D8-5402-E918-93F5-70A0F198A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середини</a:t>
            </a:r>
            <a:r>
              <a:rPr lang="ru-RU" dirty="0"/>
              <a:t> 2000-их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сторона у </a:t>
            </a:r>
            <a:r>
              <a:rPr lang="ru-RU" dirty="0" err="1"/>
              <a:t>своїх</a:t>
            </a:r>
            <a:r>
              <a:rPr lang="ru-RU" dirty="0"/>
              <a:t> документах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наполягала</a:t>
            </a:r>
            <a:r>
              <a:rPr lang="ru-RU" dirty="0"/>
              <a:t> на </a:t>
            </a:r>
            <a:r>
              <a:rPr lang="ru-RU" dirty="0" err="1"/>
              <a:t>включенні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преференцій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сторона </a:t>
            </a:r>
            <a:r>
              <a:rPr lang="ru-RU" dirty="0" err="1"/>
              <a:t>лише</a:t>
            </a:r>
            <a:r>
              <a:rPr lang="ru-RU" dirty="0"/>
              <a:t> почала </a:t>
            </a:r>
            <a:r>
              <a:rPr lang="ru-RU" dirty="0" err="1"/>
              <a:t>готувати</a:t>
            </a:r>
            <a:r>
              <a:rPr lang="ru-RU" dirty="0"/>
              <a:t> проект </a:t>
            </a:r>
            <a:r>
              <a:rPr lang="ru-RU" dirty="0" err="1"/>
              <a:t>відповідного</a:t>
            </a:r>
            <a:r>
              <a:rPr lang="ru-RU" dirty="0"/>
              <a:t> закону.</a:t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411403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450CDB-B87E-0638-2704-287B53813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в </a:t>
            </a:r>
            <a:r>
              <a:rPr lang="ru-RU" b="1" dirty="0">
                <a:hlinkClick r:id="rId2"/>
              </a:rPr>
              <a:t>Договорі про заснування Енергетичного Співтовариства</a:t>
            </a:r>
            <a:r>
              <a:rPr lang="ru-RU" dirty="0"/>
              <a:t> (ст. 18), членом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стала у 2011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появою</a:t>
            </a:r>
            <a:r>
              <a:rPr lang="ru-RU" dirty="0"/>
              <a:t> тексту Угоди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ЄС стало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зобов'язанням</a:t>
            </a:r>
            <a:r>
              <a:rPr lang="ru-RU" dirty="0"/>
              <a:t>. Угода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конкретними</a:t>
            </a:r>
            <a:r>
              <a:rPr lang="ru-RU" dirty="0"/>
              <a:t> строками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з </a:t>
            </a:r>
            <a:r>
              <a:rPr lang="ru-RU" dirty="0" err="1"/>
              <a:t>посиланням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права ЄС (ст. 262 Угоди про </a:t>
            </a:r>
            <a:r>
              <a:rPr lang="ru-RU" dirty="0" err="1"/>
              <a:t>асоціацію</a:t>
            </a:r>
            <a:r>
              <a:rPr lang="ru-RU" dirty="0"/>
              <a:t>). Тому </a:t>
            </a:r>
            <a:r>
              <a:rPr lang="ru-RU" dirty="0" err="1"/>
              <a:t>відповідний</a:t>
            </a:r>
            <a:r>
              <a:rPr lang="ru-RU" dirty="0"/>
              <a:t> Закон про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готували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, парламент </a:t>
            </a:r>
            <a:r>
              <a:rPr lang="ru-RU" dirty="0" err="1"/>
              <a:t>схвалив</a:t>
            </a:r>
            <a:r>
              <a:rPr lang="ru-RU" dirty="0"/>
              <a:t> у 2014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 </a:t>
            </a:r>
            <a:r>
              <a:rPr lang="ru-RU" dirty="0" err="1"/>
              <a:t>серпні</a:t>
            </a:r>
            <a:r>
              <a:rPr lang="ru-RU" dirty="0"/>
              <a:t> 2017 року.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5564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F6CCEE-C914-F2E2-6F38-31F34E685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hlinkClick r:id="rId2"/>
              </a:rPr>
              <a:t>Закон</a:t>
            </a:r>
            <a:r>
              <a:rPr lang="ru-RU" dirty="0"/>
              <a:t> </a:t>
            </a:r>
            <a:r>
              <a:rPr lang="ru-RU" dirty="0" err="1"/>
              <a:t>України</a:t>
            </a:r>
            <a:r>
              <a:rPr lang="ru-RU" dirty="0"/>
              <a:t> «</a:t>
            </a:r>
            <a:r>
              <a:rPr lang="ru-RU" b="1" dirty="0">
                <a:hlinkClick r:id="rId3"/>
              </a:rPr>
              <a:t>Про державну допомогу суб'єктам господарювання</a:t>
            </a:r>
            <a:r>
              <a:rPr lang="ru-RU" dirty="0"/>
              <a:t>» </a:t>
            </a:r>
            <a:r>
              <a:rPr lang="ru-RU" dirty="0" err="1"/>
              <a:t>запровадив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принцип </a:t>
            </a:r>
            <a:r>
              <a:rPr lang="ru-RU" b="1" dirty="0" err="1"/>
              <a:t>недопустимості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для </a:t>
            </a:r>
            <a:r>
              <a:rPr lang="ru-RU" b="1" dirty="0" err="1"/>
              <a:t>конкуренції</a:t>
            </a:r>
            <a:r>
              <a:rPr lang="ru-RU" dirty="0"/>
              <a:t>. З одного боку, будь-яка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економічною</a:t>
            </a:r>
            <a:r>
              <a:rPr lang="ru-RU" dirty="0"/>
              <a:t> природою — </a:t>
            </a:r>
            <a:r>
              <a:rPr lang="ru-RU" dirty="0" err="1"/>
              <a:t>цілеспрямоване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</a:t>
            </a:r>
            <a:r>
              <a:rPr lang="ru-RU" dirty="0" err="1"/>
              <a:t>економіку</a:t>
            </a:r>
            <a:r>
              <a:rPr lang="ru-RU" dirty="0"/>
              <a:t>. Вона </a:t>
            </a:r>
            <a:r>
              <a:rPr lang="ru-RU" dirty="0" err="1"/>
              <a:t>викривляє</a:t>
            </a:r>
            <a:r>
              <a:rPr lang="ru-RU" dirty="0"/>
              <a:t> </a:t>
            </a:r>
            <a:r>
              <a:rPr lang="ru-RU" dirty="0" err="1"/>
              <a:t>ринкові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й </a:t>
            </a:r>
            <a:r>
              <a:rPr lang="ru-RU" dirty="0" err="1"/>
              <a:t>спотворює</a:t>
            </a:r>
            <a:r>
              <a:rPr lang="ru-RU" dirty="0"/>
              <a:t> </a:t>
            </a:r>
            <a:r>
              <a:rPr lang="ru-RU" dirty="0" err="1"/>
              <a:t>конкуренцію</a:t>
            </a:r>
            <a:r>
              <a:rPr lang="ru-RU" dirty="0"/>
              <a:t>.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об'єктивно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в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а тому </a:t>
            </a:r>
            <a:r>
              <a:rPr lang="ru-RU" dirty="0" err="1"/>
              <a:t>потребують</a:t>
            </a:r>
            <a:r>
              <a:rPr lang="ru-RU" dirty="0"/>
              <a:t> прямого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</a:t>
            </a:r>
            <a:r>
              <a:rPr lang="ru-RU" dirty="0" err="1"/>
              <a:t>направлені</a:t>
            </a:r>
            <a:r>
              <a:rPr lang="ru-RU" dirty="0"/>
              <a:t> на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законним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 </a:t>
            </a:r>
            <a:r>
              <a:rPr lang="ru-RU" b="1" dirty="0" err="1"/>
              <a:t>державна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dirty="0"/>
              <a:t> </a:t>
            </a:r>
            <a:r>
              <a:rPr lang="ru-RU" dirty="0" err="1"/>
              <a:t>відтепер</a:t>
            </a:r>
            <a:r>
              <a:rPr lang="ru-RU" dirty="0"/>
              <a:t> </a:t>
            </a:r>
            <a:r>
              <a:rPr lang="ru-RU" dirty="0" err="1"/>
              <a:t>підпадатиме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Законом. Тому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потенційно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конкуренцію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72989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A461C2-1649-8F5C-FB68-3633A479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Законом,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державною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r>
              <a:rPr lang="ru-RU" b="1" dirty="0" err="1"/>
              <a:t>якщо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суб'єкту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;</a:t>
            </a:r>
          </a:p>
          <a:p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індивідуальної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коштом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коли на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такого </a:t>
            </a:r>
            <a:r>
              <a:rPr lang="ru-RU" dirty="0" err="1"/>
              <a:t>фінансування</a:t>
            </a:r>
            <a:r>
              <a:rPr lang="ru-RU" dirty="0"/>
              <a:t> прямо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впливали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</a:t>
            </a:r>
          </a:p>
          <a:p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суб'єктам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індивідуальної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вибіркове</a:t>
            </a:r>
            <a:r>
              <a:rPr lang="ru-RU" dirty="0"/>
              <a:t>;</a:t>
            </a:r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конкуренцію</a:t>
            </a:r>
            <a:r>
              <a:rPr lang="ru-RU" dirty="0"/>
              <a:t> та </a:t>
            </a:r>
            <a:r>
              <a:rPr lang="ru-RU" dirty="0" err="1"/>
              <a:t>торгівлю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94832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9AABA0-51B6-0D93-514C-99F4E3C56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погоджувати</a:t>
            </a:r>
            <a:r>
              <a:rPr lang="ru-RU" dirty="0"/>
              <a:t> з </a:t>
            </a:r>
            <a:r>
              <a:rPr lang="ru-RU" dirty="0" err="1"/>
              <a:t>уповноваженим</a:t>
            </a:r>
            <a:r>
              <a:rPr lang="ru-RU" dirty="0"/>
              <a:t> органом, </a:t>
            </a:r>
            <a:r>
              <a:rPr lang="ru-RU" dirty="0" err="1"/>
              <a:t>Антимонопольним</a:t>
            </a:r>
            <a:r>
              <a:rPr lang="ru-RU" dirty="0"/>
              <a:t> </a:t>
            </a:r>
            <a:r>
              <a:rPr lang="ru-RU" dirty="0" err="1"/>
              <a:t>комітетом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 </a:t>
            </a:r>
            <a:r>
              <a:rPr lang="ru-RU" b="1" dirty="0">
                <a:hlinkClick r:id="rId2"/>
              </a:rPr>
              <a:t>Закон</a:t>
            </a:r>
            <a:r>
              <a:rPr lang="ru-RU" dirty="0"/>
              <a:t> </a:t>
            </a:r>
            <a:r>
              <a:rPr lang="ru-RU" dirty="0" err="1"/>
              <a:t>розмежовує</a:t>
            </a:r>
            <a:r>
              <a:rPr lang="ru-RU" dirty="0"/>
              <a:t> </a:t>
            </a:r>
            <a:r>
              <a:rPr lang="ru-RU" b="1" dirty="0"/>
              <a:t>два </a:t>
            </a:r>
            <a:r>
              <a:rPr lang="ru-RU" b="1" dirty="0" err="1"/>
              <a:t>правові</a:t>
            </a:r>
            <a:r>
              <a:rPr lang="ru-RU" b="1" dirty="0"/>
              <a:t> </a:t>
            </a:r>
            <a:r>
              <a:rPr lang="ru-RU" b="1" dirty="0" err="1"/>
              <a:t>режими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перехідного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чинна </a:t>
            </a:r>
            <a:r>
              <a:rPr lang="ru-RU" b="1" dirty="0" err="1"/>
              <a:t>державна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індивідуальна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, яка </a:t>
            </a:r>
            <a:r>
              <a:rPr lang="ru-RU" dirty="0" err="1"/>
              <a:t>існувала</a:t>
            </a:r>
            <a:r>
              <a:rPr lang="ru-RU" dirty="0"/>
              <a:t> на день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 </a:t>
            </a:r>
            <a:r>
              <a:rPr lang="ru-RU" b="1" dirty="0">
                <a:hlinkClick r:id="rId2"/>
              </a:rPr>
              <a:t>Законом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Уповноважений</a:t>
            </a:r>
            <a:r>
              <a:rPr lang="ru-RU" dirty="0"/>
              <a:t> орган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допустимість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для </a:t>
            </a:r>
            <a:r>
              <a:rPr lang="ru-RU" dirty="0" err="1"/>
              <a:t>конкуренції</a:t>
            </a:r>
            <a:r>
              <a:rPr lang="ru-RU" dirty="0"/>
              <a:t>, та строк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завершився</a:t>
            </a:r>
            <a:r>
              <a:rPr lang="ru-RU" dirty="0"/>
              <a:t>;</a:t>
            </a:r>
          </a:p>
          <a:p>
            <a:r>
              <a:rPr lang="ru-RU" b="1" dirty="0"/>
              <a:t>нова </a:t>
            </a:r>
            <a:r>
              <a:rPr lang="ru-RU" b="1" dirty="0" err="1"/>
              <a:t>державна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будь-яка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є</a:t>
            </a:r>
            <a:r>
              <a:rPr lang="ru-RU" dirty="0"/>
              <a:t> чинною державною </a:t>
            </a:r>
            <a:r>
              <a:rPr lang="ru-RU" dirty="0" err="1"/>
              <a:t>допомогою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істотних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умов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чинної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416524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A375B0-5F5D-A92E-3E0A-21B89E7A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Надавач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про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. А, </a:t>
            </a:r>
            <a:r>
              <a:rPr lang="ru-RU" dirty="0" err="1"/>
              <a:t>власне</a:t>
            </a:r>
            <a:r>
              <a:rPr lang="ru-RU" dirty="0"/>
              <a:t>,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АМКУ про </a:t>
            </a:r>
            <a:r>
              <a:rPr lang="ru-RU" dirty="0" err="1"/>
              <a:t>допустимість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для </a:t>
            </a:r>
            <a:r>
              <a:rPr lang="ru-RU" dirty="0" err="1"/>
              <a:t>конкуренції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Отримувач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боку,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: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з </a:t>
            </a:r>
            <a:r>
              <a:rPr lang="ru-RU" dirty="0" err="1"/>
              <a:t>пропозицією</a:t>
            </a:r>
            <a:r>
              <a:rPr lang="ru-RU" dirty="0"/>
              <a:t> про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наданню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для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надавачем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до АМКУ.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318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DE4EAB-00C4-2FDA-7767-062016CA7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25"/>
            <a:ext cx="10515600" cy="59769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Закон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 </a:t>
            </a:r>
            <a:r>
              <a:rPr lang="ru-RU" b="1" dirty="0" err="1"/>
              <a:t>витребувати</a:t>
            </a:r>
            <a:r>
              <a:rPr lang="ru-RU" b="1" dirty="0"/>
              <a:t> </a:t>
            </a:r>
            <a:r>
              <a:rPr lang="ru-RU" b="1" dirty="0" err="1"/>
              <a:t>повернення</a:t>
            </a:r>
            <a:r>
              <a:rPr lang="ru-RU" b="1" dirty="0"/>
              <a:t> </a:t>
            </a:r>
            <a:r>
              <a:rPr lang="ru-RU" b="1" dirty="0" err="1"/>
              <a:t>незаконної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dirty="0"/>
              <a:t> 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отримувача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визнана</a:t>
            </a:r>
            <a:r>
              <a:rPr lang="ru-RU" dirty="0"/>
              <a:t> недопустимою для </a:t>
            </a:r>
            <a:r>
              <a:rPr lang="ru-RU" dirty="0" err="1"/>
              <a:t>конкуренції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незначну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(</a:t>
            </a:r>
            <a:r>
              <a:rPr lang="en" dirty="0"/>
              <a:t>de minimis).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одного </a:t>
            </a:r>
            <a:r>
              <a:rPr lang="ru-RU" dirty="0" err="1"/>
              <a:t>бенефіціара</a:t>
            </a:r>
            <a:r>
              <a:rPr lang="ru-RU" dirty="0"/>
              <a:t> у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сумарно</a:t>
            </a:r>
            <a:r>
              <a:rPr lang="ru-RU" dirty="0"/>
              <a:t> до 200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євро</a:t>
            </a:r>
            <a:r>
              <a:rPr lang="ru-RU" dirty="0"/>
              <a:t> (</a:t>
            </a:r>
            <a:r>
              <a:rPr lang="ru-RU" dirty="0" err="1"/>
              <a:t>визначеному</a:t>
            </a:r>
            <a:r>
              <a:rPr lang="ru-RU" dirty="0"/>
              <a:t> за </a:t>
            </a:r>
            <a:r>
              <a:rPr lang="ru-RU" dirty="0" err="1"/>
              <a:t>офіційним</a:t>
            </a:r>
            <a:r>
              <a:rPr lang="ru-RU" dirty="0"/>
              <a:t> </a:t>
            </a:r>
            <a:r>
              <a:rPr lang="ru-RU" dirty="0" err="1"/>
              <a:t>валютним</a:t>
            </a:r>
            <a:r>
              <a:rPr lang="ru-RU" dirty="0"/>
              <a:t> курсом, </a:t>
            </a:r>
            <a:r>
              <a:rPr lang="ru-RU" dirty="0" err="1"/>
              <a:t>встановленим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банком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на </a:t>
            </a:r>
            <a:r>
              <a:rPr lang="ru-RU" dirty="0" err="1"/>
              <a:t>останній</a:t>
            </a:r>
            <a:r>
              <a:rPr lang="ru-RU" dirty="0"/>
              <a:t> день </a:t>
            </a:r>
            <a:r>
              <a:rPr lang="ru-RU" dirty="0" err="1"/>
              <a:t>фінансового</a:t>
            </a:r>
            <a:r>
              <a:rPr lang="ru-RU" dirty="0"/>
              <a:t> року)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трирічного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не </a:t>
            </a:r>
            <a:r>
              <a:rPr lang="ru-RU" dirty="0" err="1"/>
              <a:t>вважають</a:t>
            </a:r>
            <a:r>
              <a:rPr lang="ru-RU" dirty="0"/>
              <a:t> державною </a:t>
            </a:r>
            <a:r>
              <a:rPr lang="ru-RU" dirty="0" err="1"/>
              <a:t>допомогою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Статус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 </a:t>
            </a:r>
            <a:r>
              <a:rPr lang="ru-RU" b="1" dirty="0" err="1"/>
              <a:t>рішення</a:t>
            </a:r>
            <a:r>
              <a:rPr lang="ru-RU" b="1" dirty="0"/>
              <a:t> АМКУ про </a:t>
            </a:r>
            <a:r>
              <a:rPr lang="ru-RU" b="1" dirty="0" err="1"/>
              <a:t>визнання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допустимою/недопустимою для </a:t>
            </a:r>
            <a:r>
              <a:rPr lang="ru-RU" b="1" dirty="0" err="1"/>
              <a:t>конкуренції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як за результатами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так і за результатами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чинної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870233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EF46EE-E1D9-D3C0-50C9-47DF4A15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653144"/>
            <a:ext cx="8915835" cy="5086884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переконатися</a:t>
            </a:r>
            <a:r>
              <a:rPr lang="ru-RU" dirty="0"/>
              <a:t> у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суб'єкту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– </a:t>
            </a:r>
            <a:r>
              <a:rPr lang="ru-RU" b="1" dirty="0" err="1"/>
              <a:t>отримувачу</a:t>
            </a:r>
            <a:r>
              <a:rPr lang="ru-RU" b="1" dirty="0"/>
              <a:t> </a:t>
            </a:r>
            <a:r>
              <a:rPr lang="ru-RU" b="1" dirty="0" err="1"/>
              <a:t>необхідно</a:t>
            </a:r>
            <a:r>
              <a:rPr lang="ru-RU" dirty="0"/>
              <a:t>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1)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на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отримуваної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бути </a:t>
            </a:r>
            <a:r>
              <a:rPr lang="ru-RU" dirty="0" err="1"/>
              <a:t>отриманою</a:t>
            </a:r>
            <a:r>
              <a:rPr lang="ru-RU" dirty="0"/>
              <a:t>)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критеріям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2)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і,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ініціювати</a:t>
            </a:r>
            <a:r>
              <a:rPr lang="ru-RU" dirty="0"/>
              <a:t> процедуру </a:t>
            </a:r>
            <a:r>
              <a:rPr lang="ru-RU" dirty="0" err="1"/>
              <a:t>підтвердження</a:t>
            </a:r>
            <a:r>
              <a:rPr lang="ru-RU" dirty="0"/>
              <a:t> статусу </a:t>
            </a:r>
            <a:r>
              <a:rPr lang="ru-RU" dirty="0" err="1"/>
              <a:t>законності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(</a:t>
            </a:r>
            <a:r>
              <a:rPr lang="ru-RU" dirty="0" err="1"/>
              <a:t>нотифікаційна</a:t>
            </a:r>
            <a:r>
              <a:rPr lang="ru-RU" dirty="0"/>
              <a:t> процедура);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3)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і,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ініціювати</a:t>
            </a:r>
            <a:r>
              <a:rPr lang="ru-RU" dirty="0"/>
              <a:t> процедуру </a:t>
            </a:r>
            <a:r>
              <a:rPr lang="ru-RU" dirty="0" err="1"/>
              <a:t>підтвердження</a:t>
            </a:r>
            <a:r>
              <a:rPr lang="ru-RU" dirty="0"/>
              <a:t> статусу </a:t>
            </a:r>
            <a:r>
              <a:rPr lang="ru-RU" dirty="0" err="1"/>
              <a:t>допустимості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152233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540277-6129-F3B7-9ABB-99A3C659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9" y="427512"/>
            <a:ext cx="8892085" cy="5312515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отримувач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, яку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держава, незаконна і недопустима для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подати </a:t>
            </a:r>
            <a:r>
              <a:rPr lang="ru-RU" dirty="0" err="1"/>
              <a:t>вмотивовану</a:t>
            </a:r>
            <a:r>
              <a:rPr lang="ru-RU" dirty="0"/>
              <a:t> </a:t>
            </a:r>
            <a:r>
              <a:rPr lang="ru-RU" dirty="0" err="1"/>
              <a:t>заяву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вжити</a:t>
            </a:r>
            <a:r>
              <a:rPr lang="ru-RU" dirty="0"/>
              <a:t> заходи,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наслідкам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. У такому </a:t>
            </a:r>
            <a:r>
              <a:rPr lang="ru-RU" dirty="0" err="1"/>
              <a:t>разі</a:t>
            </a:r>
            <a:r>
              <a:rPr lang="ru-RU" dirty="0"/>
              <a:t> АМКУ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до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допустимості</a:t>
            </a:r>
            <a:r>
              <a:rPr lang="ru-RU" dirty="0"/>
              <a:t> для </a:t>
            </a:r>
            <a:r>
              <a:rPr lang="ru-RU" dirty="0" err="1"/>
              <a:t>конкуренції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, до 2022 року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запрацювати</a:t>
            </a:r>
            <a:r>
              <a:rPr lang="ru-RU" dirty="0"/>
              <a:t>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реєстр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уже почав </a:t>
            </a:r>
            <a:r>
              <a:rPr lang="ru-RU" dirty="0" err="1"/>
              <a:t>функціонувати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всі</a:t>
            </a:r>
            <a:r>
              <a:rPr lang="ru-RU" dirty="0"/>
              <a:t> заходи </a:t>
            </a:r>
            <a:r>
              <a:rPr lang="ru-RU" dirty="0" err="1"/>
              <a:t>держдопомоги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2017 року, АМКУ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обсягом</a:t>
            </a:r>
            <a:r>
              <a:rPr lang="ru-RU" dirty="0"/>
              <a:t> 3439,16 млн </a:t>
            </a:r>
            <a:r>
              <a:rPr lang="ru-RU" dirty="0" err="1"/>
              <a:t>гривень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0,19% ВВП — мало,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 </a:t>
            </a:r>
            <a:r>
              <a:rPr lang="ru-RU" dirty="0" err="1"/>
              <a:t>європейськими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. Очевидно, </a:t>
            </a:r>
            <a:r>
              <a:rPr lang="ru-RU" dirty="0" err="1"/>
              <a:t>що</a:t>
            </a:r>
            <a:r>
              <a:rPr lang="ru-RU" dirty="0"/>
              <a:t> 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про </a:t>
            </a:r>
            <a:r>
              <a:rPr lang="ru-RU" dirty="0" err="1"/>
              <a:t>держдопомогу</a:t>
            </a:r>
            <a:r>
              <a:rPr lang="ru-RU" dirty="0"/>
              <a:t> до </a:t>
            </a:r>
            <a:r>
              <a:rPr lang="ru-RU" dirty="0" err="1"/>
              <a:t>цьогорічного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не </a:t>
            </a:r>
            <a:r>
              <a:rPr lang="ru-RU" dirty="0" err="1"/>
              <a:t>потрапила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044611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33D083-7B2C-77BD-4DA9-87F4EC2E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790" y="771896"/>
            <a:ext cx="8512074" cy="4968131"/>
          </a:xfrm>
        </p:spPr>
        <p:txBody>
          <a:bodyPr/>
          <a:lstStyle/>
          <a:p>
            <a:r>
              <a:rPr lang="ru-RU" dirty="0" err="1">
                <a:solidFill>
                  <a:srgbClr val="0070C0"/>
                </a:solidFill>
              </a:rPr>
              <a:t>Наприкінці</a:t>
            </a:r>
            <a:r>
              <a:rPr lang="ru-RU" dirty="0">
                <a:solidFill>
                  <a:srgbClr val="0070C0"/>
                </a:solidFill>
              </a:rPr>
              <a:t> 2018 року АМКУ </a:t>
            </a:r>
            <a:r>
              <a:rPr lang="ru-RU" dirty="0" err="1">
                <a:solidFill>
                  <a:srgbClr val="0070C0"/>
                </a:solidFill>
              </a:rPr>
              <a:t>прийняв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перші</a:t>
            </a:r>
            <a:r>
              <a:rPr lang="ru-RU" dirty="0">
                <a:solidFill>
                  <a:srgbClr val="0070C0"/>
                </a:solidFill>
              </a:rPr>
              <a:t> два </a:t>
            </a:r>
            <a:r>
              <a:rPr lang="ru-RU" dirty="0" err="1">
                <a:solidFill>
                  <a:srgbClr val="0070C0"/>
                </a:solidFill>
              </a:rPr>
              <a:t>резонансні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рішення</a:t>
            </a:r>
            <a:r>
              <a:rPr lang="ru-RU" dirty="0">
                <a:solidFill>
                  <a:srgbClr val="0070C0"/>
                </a:solidFill>
              </a:rPr>
              <a:t> про </a:t>
            </a:r>
            <a:r>
              <a:rPr lang="ru-RU" dirty="0" err="1">
                <a:solidFill>
                  <a:srgbClr val="0070C0"/>
                </a:solidFill>
              </a:rPr>
              <a:t>визнання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державної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допомоги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суб'єктам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господарювання</a:t>
            </a:r>
            <a:r>
              <a:rPr lang="ru-RU" dirty="0">
                <a:solidFill>
                  <a:srgbClr val="0070C0"/>
                </a:solidFill>
              </a:rPr>
              <a:t> недопустимою для </a:t>
            </a:r>
            <a:r>
              <a:rPr lang="ru-RU" dirty="0" err="1">
                <a:solidFill>
                  <a:srgbClr val="0070C0"/>
                </a:solidFill>
              </a:rPr>
              <a:t>конкуренції</a:t>
            </a:r>
            <a:r>
              <a:rPr lang="ru-RU" dirty="0">
                <a:solidFill>
                  <a:srgbClr val="0070C0"/>
                </a:solidFill>
              </a:rPr>
              <a:t> та про </a:t>
            </a:r>
            <a:r>
              <a:rPr lang="ru-RU" dirty="0" err="1">
                <a:solidFill>
                  <a:srgbClr val="0070C0"/>
                </a:solidFill>
              </a:rPr>
              <a:t>повернення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такої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допомоги</a:t>
            </a:r>
            <a:r>
              <a:rPr lang="ru-RU" dirty="0">
                <a:solidFill>
                  <a:srgbClr val="0070C0"/>
                </a:solidFill>
              </a:rPr>
              <a:t> до бюджету у </a:t>
            </a:r>
            <a:r>
              <a:rPr lang="ru-RU" dirty="0" err="1">
                <a:solidFill>
                  <a:srgbClr val="0070C0"/>
                </a:solidFill>
              </a:rPr>
              <a:t>повному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обсязі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Зокрема</a:t>
            </a:r>
            <a:r>
              <a:rPr lang="ru-RU" dirty="0">
                <a:solidFill>
                  <a:srgbClr val="0070C0"/>
                </a:solidFill>
              </a:rPr>
              <a:t> —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державна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допомога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надана</a:t>
            </a:r>
            <a:r>
              <a:rPr lang="ru-RU" dirty="0">
                <a:solidFill>
                  <a:srgbClr val="0070C0"/>
                </a:solidFill>
              </a:rPr>
              <a:t> Департаментом </a:t>
            </a:r>
            <a:r>
              <a:rPr lang="ru-RU" dirty="0" err="1">
                <a:solidFill>
                  <a:srgbClr val="0070C0"/>
                </a:solidFill>
              </a:rPr>
              <a:t>енергетики</a:t>
            </a:r>
            <a:r>
              <a:rPr lang="ru-RU" dirty="0">
                <a:solidFill>
                  <a:srgbClr val="0070C0"/>
                </a:solidFill>
              </a:rPr>
              <a:t>, транспорту та </a:t>
            </a:r>
            <a:r>
              <a:rPr lang="ru-RU" dirty="0" err="1">
                <a:solidFill>
                  <a:srgbClr val="0070C0"/>
                </a:solidFill>
              </a:rPr>
              <a:t>зв'язку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Вінницької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міської</a:t>
            </a:r>
            <a:r>
              <a:rPr lang="ru-RU" dirty="0">
                <a:solidFill>
                  <a:srgbClr val="0070C0"/>
                </a:solidFill>
              </a:rPr>
              <a:t> ради </a:t>
            </a:r>
            <a:r>
              <a:rPr lang="ru-RU" dirty="0" err="1">
                <a:solidFill>
                  <a:srgbClr val="0070C0"/>
                </a:solidFill>
              </a:rPr>
              <a:t>Комунальному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підприємству</a:t>
            </a:r>
            <a:r>
              <a:rPr lang="ru-RU" dirty="0">
                <a:solidFill>
                  <a:srgbClr val="0070C0"/>
                </a:solidFill>
              </a:rPr>
              <a:t> «</a:t>
            </a:r>
            <a:r>
              <a:rPr lang="ru-RU" dirty="0" err="1">
                <a:solidFill>
                  <a:srgbClr val="0070C0"/>
                </a:solidFill>
              </a:rPr>
              <a:t>Вінницька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транспортна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компанія</a:t>
            </a:r>
            <a:r>
              <a:rPr lang="ru-RU" dirty="0">
                <a:solidFill>
                  <a:srgbClr val="0070C0"/>
                </a:solidFill>
              </a:rPr>
              <a:t>» та </a:t>
            </a:r>
            <a:r>
              <a:rPr lang="ru-RU" dirty="0" err="1">
                <a:solidFill>
                  <a:srgbClr val="0070C0"/>
                </a:solidFill>
              </a:rPr>
              <a:t>Управлінням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житлового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господарства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Житомирської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міської</a:t>
            </a:r>
            <a:r>
              <a:rPr lang="ru-RU" dirty="0">
                <a:solidFill>
                  <a:srgbClr val="0070C0"/>
                </a:solidFill>
              </a:rPr>
              <a:t> ради — </a:t>
            </a:r>
            <a:r>
              <a:rPr lang="ru-RU" dirty="0" err="1">
                <a:solidFill>
                  <a:srgbClr val="0070C0"/>
                </a:solidFill>
              </a:rPr>
              <a:t>Комунальному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підприємству</a:t>
            </a:r>
            <a:r>
              <a:rPr lang="ru-RU" dirty="0">
                <a:solidFill>
                  <a:srgbClr val="0070C0"/>
                </a:solidFill>
              </a:rPr>
              <a:t> «</a:t>
            </a:r>
            <a:r>
              <a:rPr lang="ru-RU" dirty="0" err="1">
                <a:solidFill>
                  <a:srgbClr val="0070C0"/>
                </a:solidFill>
              </a:rPr>
              <a:t>Автотранспортне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підприємство</a:t>
            </a:r>
            <a:r>
              <a:rPr lang="ru-RU" dirty="0">
                <a:solidFill>
                  <a:srgbClr val="0070C0"/>
                </a:solidFill>
              </a:rPr>
              <a:t> 0628».</a:t>
            </a:r>
            <a:endParaRPr lang="ru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5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E99E9F-4E3F-E449-EDD9-2DE7ED45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32410"/>
            <a:ext cx="8596668" cy="32089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err="1"/>
              <a:t>Грантові</a:t>
            </a:r>
            <a:r>
              <a:rPr lang="ru-RU" sz="2000" dirty="0"/>
              <a:t> </a:t>
            </a:r>
            <a:r>
              <a:rPr lang="ru-RU" sz="2000" dirty="0" err="1"/>
              <a:t>інструменти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 МЕР </a:t>
            </a:r>
            <a:r>
              <a:rPr lang="ru-RU" sz="2000" dirty="0" err="1"/>
              <a:t>відрізняються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інструментів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 </a:t>
            </a:r>
            <a:r>
              <a:rPr lang="ru-RU" sz="2000" dirty="0" err="1"/>
              <a:t>надаються</a:t>
            </a:r>
            <a:r>
              <a:rPr lang="ru-RU" sz="2000" dirty="0"/>
              <a:t> на </a:t>
            </a:r>
            <a:r>
              <a:rPr lang="ru-RU" sz="2000" u="sng" dirty="0" err="1"/>
              <a:t>безоплатній</a:t>
            </a:r>
            <a:r>
              <a:rPr lang="ru-RU" sz="2000" u="sng" dirty="0"/>
              <a:t> та </a:t>
            </a:r>
            <a:r>
              <a:rPr lang="ru-RU" sz="2000" u="sng" dirty="0" err="1"/>
              <a:t>безповоротній</a:t>
            </a:r>
            <a:r>
              <a:rPr lang="ru-RU" sz="2000" u="sng" dirty="0"/>
              <a:t> </a:t>
            </a:r>
            <a:r>
              <a:rPr lang="ru-RU" sz="2000" u="sng" dirty="0" err="1"/>
              <a:t>основі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надавач</a:t>
            </a:r>
            <a:r>
              <a:rPr lang="ru-RU" sz="2000" dirty="0"/>
              <a:t> </a:t>
            </a:r>
            <a:r>
              <a:rPr lang="ru-RU" sz="2000" dirty="0" err="1"/>
              <a:t>відповідних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(донор) не </a:t>
            </a:r>
            <a:r>
              <a:rPr lang="ru-RU" sz="2000" dirty="0" err="1"/>
              <a:t>очікує</a:t>
            </a:r>
            <a:r>
              <a:rPr lang="ru-RU" sz="2000" dirty="0"/>
              <a:t> </a:t>
            </a:r>
            <a:r>
              <a:rPr lang="ru-RU" sz="2000" dirty="0" err="1"/>
              <a:t>взамін</a:t>
            </a:r>
            <a:r>
              <a:rPr lang="ru-RU" sz="2000" dirty="0"/>
              <a:t>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певних</a:t>
            </a:r>
            <a:r>
              <a:rPr lang="ru-RU" sz="2000" dirty="0"/>
              <a:t> благ, </a:t>
            </a:r>
            <a:r>
              <a:rPr lang="ru-RU" sz="2000" dirty="0" err="1"/>
              <a:t>преференцій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вигід</a:t>
            </a:r>
            <a:r>
              <a:rPr lang="ru-RU" sz="2000" dirty="0"/>
              <a:t>. </a:t>
            </a:r>
          </a:p>
          <a:p>
            <a:pPr marL="0" indent="0" algn="just">
              <a:buNone/>
            </a:pPr>
            <a:r>
              <a:rPr lang="ru-RU" sz="2000" dirty="0" err="1"/>
              <a:t>Натомість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 </a:t>
            </a:r>
            <a:r>
              <a:rPr lang="ru-RU" sz="2000" dirty="0" err="1"/>
              <a:t>надаються</a:t>
            </a:r>
            <a:r>
              <a:rPr lang="ru-RU" sz="2000" dirty="0"/>
              <a:t> для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, </a:t>
            </a:r>
            <a:r>
              <a:rPr lang="ru-RU" sz="2000" dirty="0" err="1"/>
              <a:t>спрямованих</a:t>
            </a:r>
            <a:r>
              <a:rPr lang="ru-RU" sz="2000" dirty="0"/>
              <a:t> </a:t>
            </a:r>
            <a:r>
              <a:rPr lang="ru-RU" sz="2000" dirty="0" err="1"/>
              <a:t>загалом</a:t>
            </a:r>
            <a:r>
              <a:rPr lang="ru-RU" sz="2000" dirty="0"/>
              <a:t> на благо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суспільних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. </a:t>
            </a:r>
          </a:p>
          <a:p>
            <a:pPr marL="0" indent="0" algn="just">
              <a:buNone/>
            </a:pPr>
            <a:r>
              <a:rPr lang="ru-RU" sz="2000" dirty="0"/>
              <a:t>Донорами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міжнародні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, уряди, </a:t>
            </a:r>
            <a:r>
              <a:rPr lang="ru-RU" sz="2000" dirty="0" err="1"/>
              <a:t>державні</a:t>
            </a:r>
            <a:r>
              <a:rPr lang="ru-RU" sz="2000" dirty="0"/>
              <a:t> установи, </a:t>
            </a:r>
            <a:r>
              <a:rPr lang="ru-RU" sz="2000" dirty="0" err="1"/>
              <a:t>комерційні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, </a:t>
            </a:r>
            <a:r>
              <a:rPr lang="ru-RU" sz="2000" dirty="0" err="1"/>
              <a:t>громадські</a:t>
            </a:r>
            <a:r>
              <a:rPr lang="ru-RU" sz="2000" dirty="0"/>
              <a:t> </a:t>
            </a:r>
            <a:r>
              <a:rPr lang="ru-RU" sz="2000" dirty="0" err="1"/>
              <a:t>некомерційні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, </a:t>
            </a:r>
            <a:r>
              <a:rPr lang="ru-RU" sz="2000" dirty="0" err="1"/>
              <a:t>приватні</a:t>
            </a:r>
            <a:r>
              <a:rPr lang="ru-RU" sz="2000" dirty="0"/>
              <a:t> </a:t>
            </a:r>
            <a:r>
              <a:rPr lang="ru-RU" sz="2000" dirty="0" err="1"/>
              <a:t>благодійні</a:t>
            </a:r>
            <a:r>
              <a:rPr lang="ru-RU" sz="2000" dirty="0"/>
              <a:t> </a:t>
            </a:r>
            <a:r>
              <a:rPr lang="ru-RU" sz="2000" dirty="0" err="1"/>
              <a:t>фонди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endParaRPr lang="ru-UA" sz="2000" dirty="0"/>
          </a:p>
          <a:p>
            <a:endParaRPr lang="ru-UA" sz="20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9B09A33-C2A9-DC2F-A2CF-B82F0A7A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4014-0D06-CD42-AFFC-E4ED9D0C4397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9BE424-3A08-1371-7A01-50125C13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CEF014-827D-DE49-26C8-CB0FAE8B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56838"/>
            <a:ext cx="2870582" cy="20731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18A4D4-A543-AC34-EFF7-108FFA7A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06" y="527359"/>
            <a:ext cx="3093136" cy="17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57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51B935-E34F-880C-3AFC-9F0C60D79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52" y="1745674"/>
            <a:ext cx="8975212" cy="3994354"/>
          </a:xfrm>
        </p:spPr>
        <p:txBody>
          <a:bodyPr/>
          <a:lstStyle/>
          <a:p>
            <a:pPr algn="just"/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і </a:t>
            </a:r>
            <a:r>
              <a:rPr lang="ru-RU" dirty="0" err="1"/>
              <a:t>повернути</a:t>
            </a:r>
            <a:r>
              <a:rPr lang="ru-RU" dirty="0"/>
              <a:t> до бюджету.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підлягає</a:t>
            </a:r>
            <a:r>
              <a:rPr lang="ru-RU" dirty="0"/>
              <a:t> </a:t>
            </a:r>
            <a:r>
              <a:rPr lang="ru-RU" dirty="0" err="1"/>
              <a:t>поверненню</a:t>
            </a:r>
            <a:r>
              <a:rPr lang="ru-RU" dirty="0"/>
              <a:t>, становить </a:t>
            </a:r>
            <a:r>
              <a:rPr lang="ru-RU" b="1" dirty="0"/>
              <a:t>426,8 млн грн</a:t>
            </a:r>
            <a:r>
              <a:rPr lang="ru-RU" dirty="0"/>
              <a:t>. З </a:t>
            </a:r>
            <a:r>
              <a:rPr lang="ru-RU" dirty="0" err="1"/>
              <a:t>текстів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основою для </a:t>
            </a:r>
            <a:r>
              <a:rPr lang="ru-RU" dirty="0" err="1"/>
              <a:t>прийняття</a:t>
            </a:r>
            <a:r>
              <a:rPr lang="ru-RU" dirty="0"/>
              <a:t> ним таких </a:t>
            </a:r>
            <a:r>
              <a:rPr lang="ru-RU" dirty="0" err="1"/>
              <a:t>рішень</a:t>
            </a:r>
            <a:r>
              <a:rPr lang="ru-RU" dirty="0"/>
              <a:t> стало </a:t>
            </a:r>
            <a:r>
              <a:rPr lang="ru-RU" dirty="0" err="1"/>
              <a:t>надання</a:t>
            </a:r>
            <a:r>
              <a:rPr lang="ru-RU" dirty="0"/>
              <a:t> органами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невиправданих</a:t>
            </a:r>
            <a:r>
              <a:rPr lang="ru-RU" dirty="0"/>
              <a:t> </a:t>
            </a:r>
            <a:r>
              <a:rPr lang="ru-RU" dirty="0" err="1"/>
              <a:t>вибіркових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3579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21225E-8BC4-224B-1283-1408046D9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014"/>
            <a:ext cx="10515600" cy="5701950"/>
          </a:xfrm>
        </p:spPr>
        <p:txBody>
          <a:bodyPr/>
          <a:lstStyle/>
          <a:p>
            <a:r>
              <a:rPr lang="ru-RU" u="sng" dirty="0" err="1"/>
              <a:t>Грантовими</a:t>
            </a:r>
            <a:r>
              <a:rPr lang="ru-RU" u="sng" dirty="0"/>
              <a:t> </a:t>
            </a:r>
            <a:r>
              <a:rPr lang="ru-RU" u="sng" dirty="0" err="1"/>
              <a:t>інструментами</a:t>
            </a:r>
            <a:r>
              <a:rPr lang="ru-RU" u="sng" dirty="0"/>
              <a:t> </a:t>
            </a:r>
            <a:r>
              <a:rPr lang="ru-RU" u="sng" dirty="0" err="1"/>
              <a:t>є</a:t>
            </a:r>
            <a:r>
              <a:rPr lang="ru-RU" u="sng" dirty="0"/>
              <a:t>: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b="1" dirty="0" err="1"/>
              <a:t>Міжнародна</a:t>
            </a:r>
            <a:r>
              <a:rPr lang="ru-RU" b="1" dirty="0"/>
              <a:t> </a:t>
            </a:r>
            <a:r>
              <a:rPr lang="ru-RU" b="1" dirty="0" err="1"/>
              <a:t>технічна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донори</a:t>
            </a:r>
            <a:r>
              <a:rPr lang="ru-RU" dirty="0"/>
              <a:t> на </a:t>
            </a:r>
            <a:r>
              <a:rPr lang="ru-RU" dirty="0" err="1"/>
              <a:t>безоплатній</a:t>
            </a:r>
            <a:r>
              <a:rPr lang="ru-RU" dirty="0"/>
              <a:t> і </a:t>
            </a:r>
            <a:r>
              <a:rPr lang="ru-RU" dirty="0" err="1"/>
              <a:t>безповоротній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з метою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МТД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залучати</a:t>
            </a:r>
            <a:r>
              <a:rPr lang="ru-RU" dirty="0"/>
              <a:t> у </a:t>
            </a:r>
            <a:r>
              <a:rPr lang="ru-RU" dirty="0" err="1"/>
              <a:t>вигляді</a:t>
            </a:r>
            <a:r>
              <a:rPr lang="ru-RU" dirty="0"/>
              <a:t>: майна,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у </a:t>
            </a:r>
            <a:r>
              <a:rPr lang="ru-RU" dirty="0" err="1"/>
              <a:t>програмах</a:t>
            </a:r>
            <a:r>
              <a:rPr lang="ru-RU" dirty="0"/>
              <a:t> і </a:t>
            </a:r>
            <a:r>
              <a:rPr lang="ru-RU" dirty="0" err="1"/>
              <a:t>проєктах</a:t>
            </a:r>
            <a:r>
              <a:rPr lang="ru-RU" dirty="0"/>
              <a:t> МТД, прав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в 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не </a:t>
            </a:r>
            <a:r>
              <a:rPr lang="ru-RU" dirty="0" err="1"/>
              <a:t>заборонених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. У рамках МТД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важкодоступні</a:t>
            </a:r>
            <a:r>
              <a:rPr lang="ru-RU" dirty="0"/>
              <a:t> (а </a:t>
            </a:r>
            <a:r>
              <a:rPr lang="ru-RU" dirty="0" err="1"/>
              <a:t>іноді</a:t>
            </a:r>
            <a:r>
              <a:rPr lang="ru-RU" dirty="0"/>
              <a:t> й </a:t>
            </a:r>
            <a:r>
              <a:rPr lang="ru-RU" dirty="0" err="1"/>
              <a:t>унікальні</a:t>
            </a:r>
            <a:r>
              <a:rPr lang="ru-RU" dirty="0"/>
              <a:t>)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спеціальне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консультації</a:t>
            </a:r>
            <a:r>
              <a:rPr lang="ru-RU" dirty="0"/>
              <a:t> </a:t>
            </a:r>
            <a:r>
              <a:rPr lang="ru-RU" dirty="0" err="1"/>
              <a:t>першокласних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4037DD8-D3CF-D838-6828-4A549EA3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A029-E3D4-8444-97C8-04A4CC377370}" type="datetime1">
              <a:rPr lang="ru-RU" smtClean="0"/>
              <a:t>23.01.2026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38EEFD-AABB-DCE6-8049-A06EE836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9570-D5DA-FE4A-AFCE-0801BB8F2B09}" type="slidenum">
              <a:rPr lang="ru-UA" smtClean="0"/>
              <a:t>9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A4566-A2D5-BE08-0C51-9E7168CA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94" y="3494143"/>
            <a:ext cx="3795906" cy="26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1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{CF56F828-A528-FC4F-A0DF-B7CCCAA1D342}tf10001058</Template>
  <TotalTime>4</TotalTime>
  <Words>7012</Words>
  <Application>Microsoft Macintosh PowerPoint</Application>
  <PresentationFormat>Широкоэкранный</PresentationFormat>
  <Paragraphs>384</Paragraphs>
  <Slides>80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5" baseType="lpstr">
      <vt:lpstr>Arial</vt:lpstr>
      <vt:lpstr>Calibri</vt:lpstr>
      <vt:lpstr>Calibri Light</vt:lpstr>
      <vt:lpstr>Times New Roman</vt:lpstr>
      <vt:lpstr>Небесная</vt:lpstr>
      <vt:lpstr> ТИПОВІ ІНСТРУМЕНТИ МІСЦЕВОГО ЕКОНОМІЧНОГО РОЗВИТКУ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й обмеження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Підставою для надання МТД Уряду України є міжнародні договори з урядами відповідних країн-донорів </vt:lpstr>
      <vt:lpstr>АЛГОРИТМ ЗАСТОСУВАННЯ</vt:lpstr>
      <vt:lpstr>Презентация PowerPoint</vt:lpstr>
      <vt:lpstr>Презентация PowerPoint</vt:lpstr>
      <vt:lpstr>Для економічного розвитку на місцевому рівні потрібна злагоджена робота усієї екосистеми— сукупності різних установ і  системи взаємовідносин між ними,  що складається на  певній території.</vt:lpstr>
      <vt:lpstr>Презентация PowerPoint</vt:lpstr>
      <vt:lpstr>Презентация PowerPoint</vt:lpstr>
      <vt:lpstr> Як ЄС уже зараз може допомогти українському бізнесу. Інструменти підтримки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Ваучерні схеми </vt:lpstr>
      <vt:lpstr>Як цей інструмент може допомогти українському малому і середньому бізнесу? </vt:lpstr>
      <vt:lpstr>Презентация PowerPoint</vt:lpstr>
      <vt:lpstr>кілька прикладів поширених типів ваучерів, які можна використовувати для підтримки співпраці з українськими партнерами. </vt:lpstr>
      <vt:lpstr>Презентация PowerPoint</vt:lpstr>
      <vt:lpstr>Презентация PowerPoint</vt:lpstr>
      <vt:lpstr>Державна допомога: поняття та характеристика </vt:lpstr>
      <vt:lpstr>Презентация PowerPoint</vt:lpstr>
      <vt:lpstr>Презентация PowerPoint</vt:lpstr>
      <vt:lpstr>Контроль та моніторинг надання державної допомоги виник та розвивається в Європейському Союзі. В ЄС розроблений досконалий масив принципів правового регулювання державного втручання на наднаціональному рівні. Йому має відповідати національне законодавство держав-членів, а також країн, які засновують зону вільної торгівлі з ЄС. Він визначає способи, форми та методи державного втручання, їхнього моніторингу та контролю. </vt:lpstr>
      <vt:lpstr>Презентация PowerPoint</vt:lpstr>
      <vt:lpstr>Презентация PowerPoint</vt:lpstr>
      <vt:lpstr>Презентация PowerPoint</vt:lpstr>
      <vt:lpstr>Презентация PowerPoint</vt:lpstr>
      <vt:lpstr>Допустимість державної допомоги</vt:lpstr>
      <vt:lpstr>Існує п'ять основних критеріїв визначення державної допомоги несумісною з внутрішнім ринком ЄС: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Норми права ЄС в Україні в сфері державної допомоги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</cp:revision>
  <dcterms:created xsi:type="dcterms:W3CDTF">2025-11-06T06:54:26Z</dcterms:created>
  <dcterms:modified xsi:type="dcterms:W3CDTF">2026-01-23T05:41:56Z</dcterms:modified>
</cp:coreProperties>
</file>