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8" r:id="rId28"/>
  </p:sldIdLst>
  <p:sldSz cx="9144000" cy="5143500" type="screen16x9"/>
  <p:notesSz cx="6858000" cy="9144000"/>
  <p:embeddedFontLs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  <p:embeddedFont>
      <p:font typeface="Roboto Condensed Light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6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5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72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95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527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420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105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10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820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306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89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55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22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990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138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55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1278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0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829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238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01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02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32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78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28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97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80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91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0Znfjn_O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rdinflight.com/ru/vdohnovenie/fotoproect/20180228-google-wiv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92607" y="1090750"/>
            <a:ext cx="7615123" cy="5112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000" dirty="0" smtClean="0"/>
              <a:t>Метод спостереження</a:t>
            </a:r>
            <a:endParaRPr sz="4000" dirty="0"/>
          </a:p>
        </p:txBody>
      </p:sp>
      <p:sp>
        <p:nvSpPr>
          <p:cNvPr id="3" name="Google Shape;184;p11"/>
          <p:cNvSpPr txBox="1">
            <a:spLocks/>
          </p:cNvSpPr>
          <p:nvPr/>
        </p:nvSpPr>
        <p:spPr>
          <a:xfrm>
            <a:off x="292608" y="1784474"/>
            <a:ext cx="5910682" cy="22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uk-UA" sz="2400" dirty="0" smtClean="0"/>
              <a:t>1. Загальна характеристика методу. </a:t>
            </a:r>
          </a:p>
          <a:p>
            <a:r>
              <a:rPr lang="uk-UA" sz="2400" dirty="0" smtClean="0"/>
              <a:t>2. Вибір об'єкта і предмета спостереження. </a:t>
            </a:r>
          </a:p>
          <a:p>
            <a:r>
              <a:rPr lang="uk-UA" sz="2400" dirty="0" smtClean="0"/>
              <a:t>3. Втручання дослідника в процес.</a:t>
            </a:r>
          </a:p>
          <a:p>
            <a:r>
              <a:rPr lang="uk-UA" sz="2400" dirty="0" smtClean="0"/>
              <a:t>4. Переваги і недоліки спостереження.</a:t>
            </a:r>
            <a:endParaRPr lang="uk-UA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 об'єкта і предмета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(3) Суб'єкти або учасники соціальних подій.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загальної задачі спостереження їх можна класифікувати: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 демографічними і соціальними ознаками (стать, вік, сімейний стан, а також освіта, дохід і т.д.);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за змістом діяльності (характер праці, сфера занять, сфера дозвілля, тощо);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щодо статусу в колективі або групі (керівник, колега, підлеглий; адміністратор, громадський діяч, член колективу і т.д.);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 офіційним функціям у спільній діяльності на досліджуваному об'єкті (обов'язки, права, реальні можливості їх здійснення; правила, яким вони слідують строго і якими нехтують та інше);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 неофіційним відносинам і функціям (дружні зв'язки, неформальне лідерство, авторитет і т.п.).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0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 об'єкта і предмета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(4) Мета діяльності та соціальні інтереси суб'єктів і груп: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загальні і групові цілі та інтереси; офіційні та неформальні; схвалювані і не схвалювані в даному середовищі; узгодженість інтересів і цілей.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(5) Регулярність і частота спостережуваних подій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8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 об'єкта і предмета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Спостереження, здійснюване за таким орієнтовним планом, має на меті структурувати об'єкт, виділити в ньому різнорідні властивості, елементи, функції дійових осіб або груп. </a:t>
            </a:r>
            <a:endParaRPr lang="uk-UA" sz="1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міру накопичення даних і після їх попереднього аналізу задачі спостереження уточнюються. Якісь сторони подій піддаються подальшому більш ретельному спостереженню, інші - зовсім опускаються. Спостереження поступово переходить в стадію більш формалізованого пошуку.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4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 об'єкта і предмета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Складанню жорсткої процедури контрольованого спостереження передує детальний аналіз проблеми на основі теорії і даних неконтрольованого спостереження. </a:t>
            </a: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Окремі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явища, події, форми поведінки людей повинні бути інтерпретовані в поняттях логіки дослідження, вони набирають форми індикаторів якихось більш загальних властивостей чи соціально значущих дій.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Вперше метод контрольованого спостереження використовував американський психолог Р.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Бейлз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(1950 г.) для вивчення послідовних фаз в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груповій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3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Втручання і вплив дослідника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 варто досліднику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втручатися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спостережувану ситуацію залежить від мети дослідження.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основна мета - діагностика ситуації, втручання соціолога в хід подій спотворить реальну картину,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результаті будуть отримані ненадійні дані.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0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Втручання і вплив дослідника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ж мета дослідження - практично прикладна і стосується головним чином у прийнятті управлінських та організаційних рішень, активне втручання не тільки можливо, але й корисно.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Саме цим цілям служить стимулююче включене спостереження. Тут спостерігач - учасник досліджуваних подій - як би провокує нестандартні ситуації і досліджує реакції об'єкта спостереження на свої дії або стимульовані ним дії інших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(але такий підхід більше наближається до експерименту).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спостереженні, проведеному з науковими або діагностичними цілями, втручання дослідника в досліджуваний процес </a:t>
            </a: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бажане.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0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Втручання і вплив дослідника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Відкрите спостереження передбачає поступове входження в досліджуваний об'єкт так, щоб люди звикли до спостерігача, перестали його помічати або ж, знаючи про нього, не відчували недовіри.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лабораторних умовах залишитися непоміченим неможливо. Тому дослідник спрямовує увагу випробовуваних в помилковий бік, відволікає від цільової установки.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5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Втручання і вплив дослідника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50170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Типовий приклад відволікаючого маневру - тести на відбір групового лідера.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Просте дослідження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 встановити ступінь ініціативи і готовність прийняти на себе відповідальність.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Кільком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особам пропонують в максимально короткий термін розсортувати за кольором і формою картонні фішки (трикутники, кола і квадрати, пофарбовані в три кольори).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 оголошується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групі: йде перевірка на швидкість реакцій і уважність.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Насправді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спостерігач реєструє, хто з випробовуваних прийме на себе оперативне керівництво цією спільною роботою.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Спочатку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кожен член групи намагається тасувати фішки сам за себе, потім хтось пропонує розділити функції (одні тасують за кольором, інші - за формою). Цей останній і проходить випробування на лідерство.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Зрозуміло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що, оголосивши заздалегідь справжню мету спостереження, ми провалили б його, не встигнувши навіть почати.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7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Втручання і вплив дослідника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50170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включеному спостереженні єдиний спосіб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нівелювати (зменшити) негативний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ефект від втручання дослідника - повне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«входження»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досліджуване середовище, завоювання довіри і симпатії.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Класичний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приклад використання включеного спостереження як основного методу збору інформації - робота Вільяма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Уайта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(1936-1939 рр.),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який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і ввів цей метод спостереження в наукову практику.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Будучи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співробітником Гарвардського університету,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Уайт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оселився в бідному районі одного з американських міст, щоб вивчити спосіб життя італійських емігрантів, що населяли цей район (він дав йому назву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Корневіль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Уайта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цікавили звичаї емігрантів, які опинилися в умовах чужої культури, їх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взаємодії 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взаємовідносини.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5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Втручання і вплив дослідника 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501709"/>
          </a:xfrm>
        </p:spPr>
        <p:txBody>
          <a:bodyPr/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Корневіль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був відомий як небезпечне для чужинця італійське гетто, до того ж криміналізоване.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Уайт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увійшов в місцеву громаду, під виглядом студента-історика, який має намір описати виникнення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Корневіля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Дослідник вивчив той особливий жаргон італійської мови, яким користувалися в громаді. Три роки він провів пліч-о-пліч з цими людьми, подружився з керівниками двох груп рекетирів, навчився місцевих звичаїв, ігор в карти. 18 місяців він прожив в одній емігрантської сім'ї, так що був остаточно прийнятий як своя людина.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Спочатку він вів реєстрацію вражень таємно, але в міру завоювання довіри не соромився робити записи; всі звикли бачити його з блокнотом в руках.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спостереженням в соціології розуміють пряму реєстрацію подій очевидцем.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широкому сенсі будь-яке наукове знання починається зі спостереження - безпосереднього сприйняття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дійсності/соціальної реальності. 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одних випадках ми спостерігаємо самі, в інших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користуємося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даними спостережень інших осіб. На відміну від звичайного наукове спостереження відрізняється тим,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що: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воно підпорядковане дослідницькій меті й чітко сформульованим завданням;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спостереження планується за заздалегідь обдуманою процедурою;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дані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 фіксуються в протоколах або щоденниках за певною системою;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інформація, отримана шляхом спостереження, повинна піддаватися контролю на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обґрунтованість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стійкість.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Переваги та недоліки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501709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 включених </a:t>
            </a: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спостережень: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 дають найбільш яскраві, безпосередні враження про середовище, допомагають краще зрозуміти вчинки людей і діяльність соціальних спільнот.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 - незамінне джерело інформації на стадії загальної розвідки. Цей етап пов'язаний з виділенням особливостей досліджуваного об'єкта в першому наближенні, і прямий контакт з об'єктом принесе тут чимало несподіваних вражень, які будуть стимулювати висування гіпотез і розробку більш детальних процедур.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07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Переваги та недоліки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501709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 включених </a:t>
            </a:r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спостережень: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Структуроване спостереження може бути і основним методом збору даних, якщо об'єкт дослідження досить локалізований. Але найбільш поширений спосіб застосування цього методу - доповнення до інших джерел отримання інформації. Так, включене спостереження в поєднанні з подальшими масовими обстеженнями (за документами, опитуваннями) дозволяє доповнити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«сухий»,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але репрезентативний матеріал більш живими відомостями, підвищить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обґрунтованість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інтерпретації даних.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7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Переваги та недоліки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9728" y="1188772"/>
            <a:ext cx="8705089" cy="3501709"/>
          </a:xfrm>
        </p:spPr>
        <p:txBody>
          <a:bodyPr/>
          <a:lstStyle/>
          <a:p>
            <a:pPr algn="just">
              <a:spcBef>
                <a:spcPts val="200"/>
              </a:spcBef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 недоліків цього методу виділяють наступні.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Перший недолік це моральна дилема включеного спостереження: наскільки взагалі етично, маскуючись під рядового учасника якоїсь спільності людей, в дійсності досліджувати їх?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Дослідник може втратити здатність об'єктивно оцінювати ситуацію, як би внутрішньо переходячи на позиції тих, кого він вивчає, занадто "вживається" у свою роль співучасника подій. На ці недоліки звертали увагу і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Уайт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 польський соціолог К.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Доктур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і інші автори.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buFont typeface="+mj-lt"/>
              <a:buAutoNum type="arabicPeriod"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Відзначають також суб'єктивний вплив на оцінку того, що відбувається і стороннього спостерігача. Достовірність і обґрунтованість суджень по враженню спостерігача також може спотворюватись. Має місце "поблажливість" спостерігача щодо спостережуваних, тенденція оцінювати ситуації більш позитивно.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9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Переваги та недоліки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4359" y="1322322"/>
            <a:ext cx="8705089" cy="3631945"/>
          </a:xfrm>
        </p:spPr>
        <p:txBody>
          <a:bodyPr/>
          <a:lstStyle/>
          <a:p>
            <a:pPr algn="just">
              <a:spcBef>
                <a:spcPts val="200"/>
              </a:spcBef>
            </a:pPr>
            <a:r>
              <a:rPr lang="uk-UA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 недоліків цього методу виділяють наступні. </a:t>
            </a:r>
            <a:endParaRPr lang="uk-UA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Можливий і зворотний ефект: зайве зниження оцінок тих чи інших дій.</a:t>
            </a:r>
          </a:p>
          <a:p>
            <a:pPr marL="342900" lvl="0" indent="-342900" algn="just">
              <a:spcBef>
                <a:spcPts val="20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"Помилка усереднення", тобто боязнь крайніх суджень. </a:t>
            </a:r>
          </a:p>
          <a:p>
            <a:pPr marL="342900" lvl="0" indent="-342900" algn="just">
              <a:spcBef>
                <a:spcPts val="20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Помилка "контрасту", яка полягає в тому, що той хто оцінює інших схильний судити про них за своїми власними рисами характеру так, що надає їм крайнє значення в порівнянні з власними рисами (занадто темпераментному здається, що інші люди, навпаки, надмірно мляві, розсудливі і </a:t>
            </a:r>
            <a:r>
              <a:rPr lang="uk-UA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малоекспресивні</a:t>
            </a: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Коротше кажучи, особистісні особливості спостерігача позначаються на його враженнях. І цього не слід забувати.</a:t>
            </a:r>
          </a:p>
          <a:p>
            <a:pPr marL="342900" lvl="0" indent="-342900" algn="just">
              <a:spcBef>
                <a:spcPts val="200"/>
              </a:spcBef>
              <a:buFont typeface="+mj-lt"/>
              <a:buAutoNum type="arabicPeriod"/>
              <a:tabLst>
                <a:tab pos="540385" algn="l"/>
              </a:tabLst>
            </a:pP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звичайно, спостереженню не підлягають події минулого, багато явищ і процесів масового характеру, вичленовування невеликої частини яких робить їх вивчення 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непредставницьким, однак цей недолік зараз долається наявними засобами апаратного спостереження.</a:t>
            </a:r>
            <a:endParaRPr lang="uk-UA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7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Сучасні варіації методу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4359" y="1322322"/>
            <a:ext cx="8705089" cy="3631945"/>
          </a:xfrm>
        </p:spPr>
        <p:txBody>
          <a:bodyPr/>
          <a:lstStyle/>
          <a:p>
            <a:pPr algn="just">
              <a:spcBef>
                <a:spcPts val="200"/>
              </a:spcBef>
              <a:buFontTx/>
              <a:buChar char="-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Відеоспостереження (вивчення пасажиропотоків, безпеки, трафіку в містах тощо)</a:t>
            </a: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uk-UA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Відеощоденники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відеоблоги</a:t>
            </a:r>
            <a:endParaRPr lang="uk-UA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en-US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Mystery shopping 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(таємний покупець)</a:t>
            </a: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 за поведінкою споживачів в торгових залах</a:t>
            </a: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Фіксація </a:t>
            </a:r>
            <a:r>
              <a:rPr lang="uk-UA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медіаспоживання</a:t>
            </a:r>
            <a:endParaRPr lang="uk-UA" sz="17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buFontTx/>
              <a:buChar char="-"/>
            </a:pPr>
            <a:r>
              <a:rPr lang="uk-UA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Нейромаркетинг</a:t>
            </a:r>
            <a:endParaRPr lang="uk-UA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97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Самоспостереження (інтроспекція)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4359" y="1322322"/>
            <a:ext cx="8705089" cy="3631945"/>
          </a:xfrm>
        </p:spPr>
        <p:txBody>
          <a:bodyPr/>
          <a:lstStyle/>
          <a:p>
            <a:pPr marL="101600" indent="0" algn="just">
              <a:spcBef>
                <a:spcPts val="200"/>
              </a:spcBef>
              <a:buNone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Окремим видом спостереження є самоспостереження. Його ще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 методом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інтроспекції (від лат.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introspecto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заглядаю всередину).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200"/>
              </a:spcBef>
              <a:buNone/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20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науковий метод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запропонував німецький психолог Вільгельм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Вундт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(1832–1920), який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1879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році організував першу психологічну лабораторію в Лейпцигу (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Інститут експериментальної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психології), в якій провадилися дослідження і навчання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спеціалістів-експериментаторів. Він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розглядав інтроспекцію як довільне спостереження досліджуваного за власним психічним станом.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200"/>
              </a:spcBef>
              <a:buNone/>
            </a:pP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20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самоспостереження розглядається як спостереження, яке здійснює сам об‘єкт дослідження,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здатний до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 за своїми емоціями, психомоторними діями, соціальною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поведінкою тощо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(напр., самостійне ведення учасником дослідження щоденнику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бюджету часу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8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1578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Самоспостереження (інтроспекція)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24359" y="1322322"/>
            <a:ext cx="8705089" cy="3631945"/>
          </a:xfrm>
        </p:spPr>
        <p:txBody>
          <a:bodyPr/>
          <a:lstStyle/>
          <a:p>
            <a:pPr marL="101600" indent="0" algn="just">
              <a:spcBef>
                <a:spcPts val="20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побудований на здатності людини усвідомлювати свою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особистість. Цей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можна застосувати до людей, які спроможні зробити самозвіт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 зміст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власних уявлень, думок тощо.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200"/>
              </a:spcBef>
              <a:buNone/>
            </a:pP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20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дослідника, який користується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методом самоспостереження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вимагається наявність здатності виконувати діяльність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умовах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які впливають на його емоційну сферу. Отже, дослідник має бути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емоційно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соціально зрілою особистістю.</a:t>
            </a:r>
          </a:p>
          <a:p>
            <a:pPr marL="101600" indent="0" algn="just">
              <a:spcBef>
                <a:spcPts val="200"/>
              </a:spcBef>
              <a:buNone/>
            </a:pP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spcBef>
                <a:spcPts val="200"/>
              </a:spcBef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інтроспекції використовують для вивчення інтересів, уявлень, почуттів (психологічних станів, настроїв), працездатності, професійної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 тощо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Він відіграє важливу роль у формуванні самосвідомості особистості.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Ресурси та література 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38541"/>
            <a:ext cx="8705089" cy="3407087"/>
          </a:xfrm>
        </p:spPr>
        <p:txBody>
          <a:bodyPr/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www.youtube.com/watch?v=cd0Znfjn_Ok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(застосування апаратних методів спостереження)</a:t>
            </a:r>
            <a:endPara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birdinflight.com/ru/vdohnovenie/fotoproect/20180228-google-wives.html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wife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приклад дослідження з використанням елементів самоспостереження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Соціологія :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 /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ред.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д-ра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наук, проф. Ю. Ф.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Пачковського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Львів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ЛНУ імені Івана Франка, 2011.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418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157190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спостережень проводиться за різними критеріями.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ступенем формалізації</a:t>
            </a:r>
            <a:r>
              <a:rPr lang="uk-UA" sz="1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виділяють </a:t>
            </a:r>
            <a:endParaRPr lang="uk-UA" sz="16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неконтрольоване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(або не стандартизоване, безструктурне, вільне) і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контрольоване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(стандартизоване, структуроване) спостереження. </a:t>
            </a:r>
            <a:endParaRPr lang="uk-UA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 дослідник користується лише загальним принциповим планом, у другому - реєструє події за детально розробленою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процедурою з інструкцією та </a:t>
            </a:r>
            <a:r>
              <a:rPr lang="uk-UA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інстументарієм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1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спостережень проводиться за різними критеріями.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положення спостерігача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розрізняють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включене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невключене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спостереження. У першому дослідник імітує входження в соціальне середовище, адаптується в ньому і аналізує події як би "зсередини". </a:t>
            </a:r>
            <a:endParaRPr lang="en-US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невключеному спостереженні він реєструє події "зі сторони". В обох випадках спостереження може проводитися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відкритим способом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інкогніто (приховано),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коли спостерігач маскує свої дії.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2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 спостережень проводиться за різними критеріями.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умовами організації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спостереження поділяються на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польові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(спостереження в природних умовах) і </a:t>
            </a:r>
            <a:r>
              <a:rPr lang="uk-UA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(в спеціально створених умовах чи 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ситуаціях).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4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 будь-якого спостереження складається з відповідей на питання: "Що спостерігати?", "Як спостерігати?" і "Як вести записи?"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1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 об'єкта і предмета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спостерігати?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це питання відповідає програма дослідження.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відсутності чітких гіпотез, коли дослідження здійснюється по загальному плану, застосовують просте, або безструктурне, спостереження. Його мета – дати інформацію для формулювання гіпотез. Орієнтири такого спостереження можна намітити лише в найзагальнішому вигляді.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1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 об'єкта і предмета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 характеристика соціальної ситуації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включаючи такі елементи, як: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сфера діяльності (робота чи відпочинок, уточнення її особливостей і т.д.);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правила і норми, що регулюють стан об'єкта в цілому (формальні і не формальні. Загальноприйняті і специфічні для певних спільнот, тощо);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ступінь саморегуляції об'єкта спостереження (в якій мірі його стан визначається зовнішніми факторами і внутрішніми причинами).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 об'єкта і предмета спостереження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705089" cy="3407087"/>
          </a:xfrm>
        </p:spPr>
        <p:txBody>
          <a:bodyPr/>
          <a:lstStyle/>
          <a:p>
            <a:pPr algn="just"/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 Спроба визначити типовість спостережуваного об'єкта в даній ситуації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щодо інших об'єктів і ситуацій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область життєдіяльності, загальна економічна і політична атмосфера, стан громадської думки на даний момент.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044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2110</Words>
  <Application>Microsoft Office PowerPoint</Application>
  <PresentationFormat>Экран (16:9)</PresentationFormat>
  <Paragraphs>145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Roboto Condensed</vt:lpstr>
      <vt:lpstr>Arial</vt:lpstr>
      <vt:lpstr>Arvo</vt:lpstr>
      <vt:lpstr>Roboto Condensed Light</vt:lpstr>
      <vt:lpstr>Calibri</vt:lpstr>
      <vt:lpstr>Times New Roman</vt:lpstr>
      <vt:lpstr>Salerio template</vt:lpstr>
      <vt:lpstr>Метод спостереження</vt:lpstr>
      <vt:lpstr>Загальна характеристика методу</vt:lpstr>
      <vt:lpstr>Загальна характеристика методу</vt:lpstr>
      <vt:lpstr>Загальна характеристика методу</vt:lpstr>
      <vt:lpstr>Загальна характеристика методу</vt:lpstr>
      <vt:lpstr>Загальна характеристика методу</vt:lpstr>
      <vt:lpstr>Вибір об'єкта і предмета спостереження</vt:lpstr>
      <vt:lpstr>Вибір об'єкта і предмета спостереження</vt:lpstr>
      <vt:lpstr>Вибір об'єкта і предмета спостереження</vt:lpstr>
      <vt:lpstr>Вибір об'єкта і предмета спостереження</vt:lpstr>
      <vt:lpstr>Вибір об'єкта і предмета спостереження</vt:lpstr>
      <vt:lpstr>Вибір об'єкта і предмета спостереження</vt:lpstr>
      <vt:lpstr>Вибір об'єкта і предмета спостереження</vt:lpstr>
      <vt:lpstr>Втручання і вплив дослідника на процес</vt:lpstr>
      <vt:lpstr>Втручання і вплив дослідника на процес</vt:lpstr>
      <vt:lpstr>Втручання і вплив дослідника на процес</vt:lpstr>
      <vt:lpstr>Втручання і вплив дослідника на процес</vt:lpstr>
      <vt:lpstr>Втручання і вплив дослідника на процес</vt:lpstr>
      <vt:lpstr>Втручання і вплив дослідника на процес</vt:lpstr>
      <vt:lpstr>Переваги та недоліки спостереження</vt:lpstr>
      <vt:lpstr>Переваги та недоліки спостереження</vt:lpstr>
      <vt:lpstr>Переваги та недоліки спостереження</vt:lpstr>
      <vt:lpstr>Переваги та недоліки спостереження</vt:lpstr>
      <vt:lpstr>Сучасні варіації методу</vt:lpstr>
      <vt:lpstr>Самоспостереження (інтроспекція)</vt:lpstr>
      <vt:lpstr>Самоспостереження (інтроспекція)</vt:lpstr>
      <vt:lpstr>Ресурси та література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Опитування у формі інтерв'ю</dc:title>
  <cp:lastModifiedBy>Учетная запись Майкрософт</cp:lastModifiedBy>
  <cp:revision>25</cp:revision>
  <dcterms:modified xsi:type="dcterms:W3CDTF">2021-11-12T10:59:39Z</dcterms:modified>
</cp:coreProperties>
</file>