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9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6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2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22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9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16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4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2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1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9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5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6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8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1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0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0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0DBF-77B7-4FF7-943D-3A9B0FB84372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75B260-6F79-4AF2-A3F3-C29FD5CE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0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45127"/>
            <a:ext cx="9548860" cy="5320146"/>
          </a:xfrm>
        </p:spPr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4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експериментального мутагенезу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селекції рослин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3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Картинки по запросу чистая культура микроорганизм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29" y="1946365"/>
            <a:ext cx="4762500" cy="37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262" y="431074"/>
            <a:ext cx="6400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000000"/>
                </a:solidFill>
              </a:rPr>
              <a:t>За </a:t>
            </a:r>
            <a:r>
              <a:rPr lang="uk-UA" sz="2000" dirty="0" err="1" smtClean="0">
                <a:solidFill>
                  <a:srgbClr val="000000"/>
                </a:solidFill>
              </a:rPr>
              <a:t>фенотиповими</a:t>
            </a:r>
            <a:r>
              <a:rPr lang="uk-UA" sz="2000" dirty="0" smtClean="0">
                <a:solidFill>
                  <a:srgbClr val="000000"/>
                </a:solidFill>
              </a:rPr>
              <a:t> наслідками мутації підрозділяються на нейтральні, умовно-летальні і летальні. 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</a:rPr>
              <a:t>Нейтральні </a:t>
            </a:r>
            <a:r>
              <a:rPr lang="uk-UA" sz="2000" dirty="0" err="1" smtClean="0">
                <a:solidFill>
                  <a:srgbClr val="000000"/>
                </a:solidFill>
              </a:rPr>
              <a:t>мутаціі</a:t>
            </a:r>
            <a:r>
              <a:rPr lang="uk-UA" sz="2000" dirty="0" smtClean="0">
                <a:solidFill>
                  <a:srgbClr val="000000"/>
                </a:solidFill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</a:rPr>
              <a:t>фенотіпово</a:t>
            </a:r>
            <a:r>
              <a:rPr lang="uk-UA" sz="2000" dirty="0" smtClean="0">
                <a:solidFill>
                  <a:srgbClr val="000000"/>
                </a:solidFill>
              </a:rPr>
              <a:t> не проявляються будь-якими змінами ознак. 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</a:rPr>
              <a:t>Мутації, які призводять до зміни, але не до втрати функціональної активності ферменту, називають умовно-летальними. Залежно від умов навколишнього середовища мікроорганізми можуть зберігати свою життєздатність або, навпаки, втрачають її.</a:t>
            </a:r>
          </a:p>
          <a:p>
            <a:pPr algn="just"/>
            <a:r>
              <a:rPr lang="uk-UA" sz="2000" dirty="0" smtClean="0"/>
              <a:t>Летальні мутації характеризуються повною втратою здатності синтезувати </a:t>
            </a:r>
            <a:r>
              <a:rPr lang="uk-UA" sz="2000" dirty="0" err="1" smtClean="0"/>
              <a:t>життєво</a:t>
            </a:r>
            <a:r>
              <a:rPr lang="uk-UA" sz="2000" dirty="0" smtClean="0"/>
              <a:t> важливі для бактеріальної клітини фермент або ферменти. Мутації проявляються у фенотипі в вигляді втрати або зміни морфологічних і біохімічних ознак. Наприклад, джгутиків, </a:t>
            </a:r>
            <a:r>
              <a:rPr lang="uk-UA" sz="2000" dirty="0" err="1" smtClean="0"/>
              <a:t>пілей</a:t>
            </a:r>
            <a:r>
              <a:rPr lang="uk-UA" sz="2000" dirty="0" smtClean="0"/>
              <a:t>, капсули клітинної стінки, втрати синтезувати певні амінокислоти (</a:t>
            </a:r>
            <a:r>
              <a:rPr lang="uk-UA" sz="2000" dirty="0" err="1" smtClean="0"/>
              <a:t>ауксоторофи</a:t>
            </a:r>
            <a:r>
              <a:rPr lang="uk-UA" sz="2000" dirty="0" smtClean="0"/>
              <a:t>), виникнення стійкості до лікарських або </a:t>
            </a:r>
            <a:r>
              <a:rPr lang="uk-UA" sz="2000" dirty="0" err="1" smtClean="0"/>
              <a:t>дезинфікуючих</a:t>
            </a:r>
            <a:r>
              <a:rPr lang="uk-UA" sz="2000" dirty="0" smtClean="0"/>
              <a:t> препаратів.</a:t>
            </a:r>
            <a:endParaRPr lang="uk-UA" sz="20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44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49" y="156754"/>
            <a:ext cx="8411852" cy="744583"/>
          </a:xfrm>
        </p:spPr>
        <p:txBody>
          <a:bodyPr/>
          <a:lstStyle/>
          <a:p>
            <a:pPr algn="ctr"/>
            <a:r>
              <a:rPr lang="en-US" dirty="0"/>
              <a:t>R- S- </a:t>
            </a:r>
            <a:r>
              <a:rPr lang="ru-RU" dirty="0" err="1"/>
              <a:t>дисоціації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9321" y="901337"/>
            <a:ext cx="94575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rgbClr val="000000"/>
                </a:solidFill>
              </a:rPr>
              <a:t>Своєрідною</a:t>
            </a:r>
            <a:r>
              <a:rPr lang="ru-RU" sz="2400" dirty="0">
                <a:solidFill>
                  <a:srgbClr val="000000"/>
                </a:solidFill>
              </a:rPr>
              <a:t> формою </a:t>
            </a:r>
            <a:r>
              <a:rPr lang="ru-RU" sz="2400" dirty="0" err="1">
                <a:solidFill>
                  <a:srgbClr val="000000"/>
                </a:solidFill>
              </a:rPr>
              <a:t>мінливості</a:t>
            </a:r>
            <a:r>
              <a:rPr lang="ru-RU" sz="2400" dirty="0">
                <a:solidFill>
                  <a:srgbClr val="000000"/>
                </a:solidFill>
              </a:rPr>
              <a:t> є </a:t>
            </a:r>
            <a:r>
              <a:rPr lang="en-US" sz="2400" dirty="0">
                <a:solidFill>
                  <a:srgbClr val="000000"/>
                </a:solidFill>
              </a:rPr>
              <a:t>R- S-</a:t>
            </a:r>
            <a:r>
              <a:rPr lang="ru-RU" sz="2400" dirty="0" err="1">
                <a:solidFill>
                  <a:srgbClr val="000000"/>
                </a:solidFill>
              </a:rPr>
              <a:t>дисоціації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бактерій</a:t>
            </a:r>
            <a:r>
              <a:rPr lang="ru-RU" sz="2400" dirty="0">
                <a:solidFill>
                  <a:srgbClr val="000000"/>
                </a:solidFill>
              </a:rPr>
              <a:t>. Уже в 20-ті роки стало </a:t>
            </a:r>
            <a:r>
              <a:rPr lang="ru-RU" sz="2400" dirty="0" err="1">
                <a:solidFill>
                  <a:srgbClr val="000000"/>
                </a:solidFill>
              </a:rPr>
              <a:t>відомо</a:t>
            </a:r>
            <a:r>
              <a:rPr lang="ru-RU" sz="2400" dirty="0">
                <a:solidFill>
                  <a:srgbClr val="000000"/>
                </a:solidFill>
              </a:rPr>
              <a:t> про </a:t>
            </a:r>
            <a:r>
              <a:rPr lang="ru-RU" sz="2400" dirty="0" err="1">
                <a:solidFill>
                  <a:srgbClr val="000000"/>
                </a:solidFill>
              </a:rPr>
              <a:t>явища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які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називають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дисоціацією</a:t>
            </a:r>
            <a:r>
              <a:rPr lang="ru-RU" sz="2400" dirty="0">
                <a:solidFill>
                  <a:srgbClr val="000000"/>
                </a:solidFill>
              </a:rPr>
              <a:t>. При </a:t>
            </a:r>
            <a:r>
              <a:rPr lang="ru-RU" sz="2400" dirty="0" err="1">
                <a:solidFill>
                  <a:srgbClr val="000000"/>
                </a:solidFill>
              </a:rPr>
              <a:t>вирощуванні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пневмококів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що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викликають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запалення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легенів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було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виявлено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що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їх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колонії</a:t>
            </a:r>
            <a:r>
              <a:rPr lang="ru-RU" sz="2400" dirty="0">
                <a:solidFill>
                  <a:srgbClr val="000000"/>
                </a:solidFill>
              </a:rPr>
              <a:t> на </a:t>
            </a:r>
            <a:r>
              <a:rPr lang="ru-RU" sz="2400" dirty="0" err="1">
                <a:solidFill>
                  <a:srgbClr val="000000"/>
                </a:solidFill>
              </a:rPr>
              <a:t>поживному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агарі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змінюють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свій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вигляд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Спочатку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круглі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блискучі</a:t>
            </a:r>
            <a:r>
              <a:rPr lang="ru-RU" sz="2400" dirty="0">
                <a:solidFill>
                  <a:srgbClr val="000000"/>
                </a:solidFill>
              </a:rPr>
              <a:t> - </a:t>
            </a:r>
            <a:r>
              <a:rPr lang="en-US" sz="2400" dirty="0">
                <a:solidFill>
                  <a:srgbClr val="000000"/>
                </a:solidFill>
              </a:rPr>
              <a:t>S-</a:t>
            </a:r>
            <a:r>
              <a:rPr lang="ru-RU" sz="2400" dirty="0" err="1">
                <a:solidFill>
                  <a:srgbClr val="000000"/>
                </a:solidFill>
              </a:rPr>
              <a:t>форми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(</a:t>
            </a:r>
            <a:r>
              <a:rPr lang="ru-RU" sz="2400" dirty="0" err="1" smtClean="0">
                <a:solidFill>
                  <a:srgbClr val="000000"/>
                </a:solidFill>
              </a:rPr>
              <a:t>гладкі</a:t>
            </a:r>
            <a:r>
              <a:rPr lang="ru-RU" sz="2400" dirty="0" smtClean="0">
                <a:solidFill>
                  <a:srgbClr val="000000"/>
                </a:solidFill>
              </a:rPr>
              <a:t>) </a:t>
            </a:r>
            <a:r>
              <a:rPr lang="ru-RU" sz="2400" dirty="0">
                <a:solidFill>
                  <a:srgbClr val="000000"/>
                </a:solidFill>
              </a:rPr>
              <a:t>вони ставали через </a:t>
            </a:r>
            <a:r>
              <a:rPr lang="ru-RU" sz="2400" dirty="0" err="1">
                <a:solidFill>
                  <a:srgbClr val="000000"/>
                </a:solidFill>
              </a:rPr>
              <a:t>деякий</a:t>
            </a:r>
            <a:r>
              <a:rPr lang="ru-RU" sz="2400" dirty="0">
                <a:solidFill>
                  <a:srgbClr val="000000"/>
                </a:solidFill>
              </a:rPr>
              <a:t> час </a:t>
            </a:r>
            <a:r>
              <a:rPr lang="ru-RU" sz="2400" dirty="0" err="1">
                <a:solidFill>
                  <a:srgbClr val="000000"/>
                </a:solidFill>
              </a:rPr>
              <a:t>шорсткими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зморщеними</a:t>
            </a:r>
            <a:r>
              <a:rPr lang="ru-RU" sz="2400" dirty="0">
                <a:solidFill>
                  <a:srgbClr val="000000"/>
                </a:solidFill>
              </a:rPr>
              <a:t> по краях - </a:t>
            </a:r>
            <a:r>
              <a:rPr lang="en-US" sz="2400" dirty="0">
                <a:solidFill>
                  <a:srgbClr val="000000"/>
                </a:solidFill>
              </a:rPr>
              <a:t>R-</a:t>
            </a:r>
            <a:r>
              <a:rPr lang="ru-RU" sz="2400" dirty="0" err="1">
                <a:solidFill>
                  <a:srgbClr val="000000"/>
                </a:solidFill>
              </a:rPr>
              <a:t>форми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(</a:t>
            </a:r>
            <a:r>
              <a:rPr lang="ru-RU" sz="2400" dirty="0" err="1" smtClean="0">
                <a:solidFill>
                  <a:srgbClr val="000000"/>
                </a:solidFill>
              </a:rPr>
              <a:t>шорсткі</a:t>
            </a:r>
            <a:r>
              <a:rPr lang="ru-RU" sz="2400" dirty="0" smtClean="0">
                <a:solidFill>
                  <a:srgbClr val="000000"/>
                </a:solidFill>
              </a:rPr>
              <a:t>). </a:t>
            </a:r>
            <a:r>
              <a:rPr lang="ru-RU" sz="2400" dirty="0" err="1"/>
              <a:t>Клітини</a:t>
            </a:r>
            <a:r>
              <a:rPr lang="ru-RU" sz="2400" dirty="0"/>
              <a:t> з </a:t>
            </a:r>
            <a:r>
              <a:rPr lang="ru-RU" sz="2400" dirty="0" err="1"/>
              <a:t>колоній</a:t>
            </a:r>
            <a:r>
              <a:rPr lang="ru-RU" sz="2400" dirty="0"/>
              <a:t> </a:t>
            </a:r>
            <a:r>
              <a:rPr lang="en-US" sz="2400" dirty="0" smtClean="0"/>
              <a:t>R</a:t>
            </a:r>
            <a:r>
              <a:rPr lang="uk-UA" sz="2400" dirty="0"/>
              <a:t> </a:t>
            </a:r>
            <a:r>
              <a:rPr lang="uk-UA" sz="2400" dirty="0" smtClean="0"/>
              <a:t>відрізнялись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 з </a:t>
            </a:r>
            <a:r>
              <a:rPr lang="ru-RU" sz="2400" dirty="0" err="1"/>
              <a:t>колоній</a:t>
            </a:r>
            <a:r>
              <a:rPr lang="ru-RU" sz="2400" dirty="0"/>
              <a:t> </a:t>
            </a:r>
            <a:r>
              <a:rPr lang="en-US" sz="2400" dirty="0" smtClean="0"/>
              <a:t>S</a:t>
            </a:r>
            <a:r>
              <a:rPr lang="uk-UA" sz="2400" dirty="0" smtClean="0"/>
              <a:t> ще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вірулентніші</a:t>
            </a:r>
            <a:r>
              <a:rPr lang="ru-RU" sz="2400" dirty="0"/>
              <a:t>, </a:t>
            </a:r>
            <a:r>
              <a:rPr lang="ru-RU" sz="2400" dirty="0" err="1"/>
              <a:t>інакше</a:t>
            </a:r>
            <a:r>
              <a:rPr lang="ru-RU" sz="2400" dirty="0"/>
              <a:t> </a:t>
            </a:r>
            <a:r>
              <a:rPr lang="ru-RU" sz="2400" dirty="0" err="1"/>
              <a:t>кажучи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викликати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 стала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слабкіше</a:t>
            </a:r>
            <a:r>
              <a:rPr lang="ru-RU" sz="2400" dirty="0"/>
              <a:t>.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цими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типами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перехідні</a:t>
            </a:r>
            <a:r>
              <a:rPr lang="ru-RU" sz="2400" dirty="0"/>
              <a:t>, </a:t>
            </a:r>
            <a:r>
              <a:rPr lang="ru-RU" sz="2400" dirty="0" err="1"/>
              <a:t>нестійкі</a:t>
            </a:r>
            <a:r>
              <a:rPr lang="ru-RU" sz="2400" dirty="0"/>
              <a:t>, </a:t>
            </a:r>
            <a:r>
              <a:rPr lang="ru-RU" sz="2400" dirty="0" err="1"/>
              <a:t>частіше</a:t>
            </a:r>
            <a:r>
              <a:rPr lang="ru-RU" sz="2400" dirty="0"/>
              <a:t> О-М-</a:t>
            </a:r>
            <a:r>
              <a:rPr lang="ru-RU" sz="2400" dirty="0" err="1"/>
              <a:t>форми</a:t>
            </a:r>
            <a:r>
              <a:rPr lang="ru-RU" sz="2400" dirty="0"/>
              <a:t>. В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дисоціації</a:t>
            </a:r>
            <a:r>
              <a:rPr lang="ru-RU" sz="2400" dirty="0"/>
              <a:t> </a:t>
            </a:r>
            <a:r>
              <a:rPr lang="ru-RU" sz="2400" dirty="0" err="1"/>
              <a:t>мінливість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зачіпати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мікроба</a:t>
            </a:r>
            <a:r>
              <a:rPr lang="ru-RU" sz="2400" dirty="0"/>
              <a:t>, як </a:t>
            </a:r>
            <a:r>
              <a:rPr lang="ru-RU" sz="2400" dirty="0" err="1"/>
              <a:t>ферментативну</a:t>
            </a:r>
            <a:r>
              <a:rPr lang="ru-RU" sz="2400" dirty="0"/>
              <a:t> </a:t>
            </a:r>
            <a:r>
              <a:rPr lang="ru-RU" sz="2400" dirty="0" err="1"/>
              <a:t>активність</a:t>
            </a:r>
            <a:r>
              <a:rPr lang="ru-RU" sz="2400" dirty="0"/>
              <a:t>, потреба в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амінокислотах</a:t>
            </a:r>
            <a:r>
              <a:rPr lang="ru-RU" sz="2400" dirty="0"/>
              <a:t>, факторах росту і </a:t>
            </a:r>
            <a:r>
              <a:rPr lang="ru-RU" sz="2400" dirty="0" err="1"/>
              <a:t>біологічних</a:t>
            </a:r>
            <a:r>
              <a:rPr lang="ru-RU" sz="2400" dirty="0"/>
              <a:t> </a:t>
            </a:r>
            <a:r>
              <a:rPr lang="ru-RU" sz="2400" dirty="0" err="1"/>
              <a:t>властивостей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9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диссоциация микроорганизм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0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823" y="261257"/>
            <a:ext cx="90917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Дуже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важливою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обставиною</a:t>
            </a:r>
            <a:r>
              <a:rPr lang="ru-RU" sz="2000" dirty="0">
                <a:solidFill>
                  <a:srgbClr val="000000"/>
                </a:solidFill>
              </a:rPr>
              <a:t> є те,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у </a:t>
            </a:r>
            <a:r>
              <a:rPr lang="ru-RU" sz="2000" dirty="0" err="1">
                <a:solidFill>
                  <a:srgbClr val="000000"/>
                </a:solidFill>
              </a:rPr>
              <a:t>хвороботворних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мікробів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під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впливом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різних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факторів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змінюється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ступінь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їх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патогенності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Цією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мінливістю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вперше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скористався</a:t>
            </a:r>
            <a:r>
              <a:rPr lang="ru-RU" sz="2000" dirty="0">
                <a:solidFill>
                  <a:srgbClr val="000000"/>
                </a:solidFill>
              </a:rPr>
              <a:t> Л. Пастер. У 1881р. </a:t>
            </a:r>
            <a:r>
              <a:rPr lang="ru-RU" sz="2000" dirty="0" err="1">
                <a:solidFill>
                  <a:srgbClr val="000000"/>
                </a:solidFill>
              </a:rPr>
              <a:t>він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отримав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вперше</a:t>
            </a:r>
            <a:r>
              <a:rPr lang="ru-RU" sz="2000" dirty="0">
                <a:solidFill>
                  <a:srgbClr val="000000"/>
                </a:solidFill>
              </a:rPr>
              <a:t> вакцину </a:t>
            </a:r>
            <a:r>
              <a:rPr lang="ru-RU" sz="2000" dirty="0" err="1">
                <a:solidFill>
                  <a:srgbClr val="000000"/>
                </a:solidFill>
              </a:rPr>
              <a:t>проти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сибірської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виразки</a:t>
            </a:r>
            <a:r>
              <a:rPr lang="ru-RU" sz="2000" dirty="0">
                <a:solidFill>
                  <a:srgbClr val="000000"/>
                </a:solidFill>
              </a:rPr>
              <a:t> шляхом </a:t>
            </a:r>
            <a:r>
              <a:rPr lang="ru-RU" sz="2000" dirty="0" err="1">
                <a:solidFill>
                  <a:srgbClr val="000000"/>
                </a:solidFill>
              </a:rPr>
              <a:t>тривалого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вирощування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мікроба</a:t>
            </a:r>
            <a:r>
              <a:rPr lang="ru-RU" sz="2000" dirty="0">
                <a:solidFill>
                  <a:srgbClr val="000000"/>
                </a:solidFill>
              </a:rPr>
              <a:t> при </a:t>
            </a:r>
            <a:r>
              <a:rPr lang="ru-RU" sz="2000" dirty="0" err="1">
                <a:solidFill>
                  <a:srgbClr val="000000"/>
                </a:solidFill>
              </a:rPr>
              <a:t>підвищеній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температурі</a:t>
            </a:r>
            <a:r>
              <a:rPr lang="ru-RU" sz="2000" dirty="0">
                <a:solidFill>
                  <a:srgbClr val="000000"/>
                </a:solidFill>
              </a:rPr>
              <a:t> 42-43 ° С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2000" dirty="0" err="1"/>
              <a:t>Віруси</a:t>
            </a:r>
            <a:r>
              <a:rPr lang="ru-RU" sz="2000" dirty="0"/>
              <a:t>, як і </a:t>
            </a:r>
            <a:r>
              <a:rPr lang="ru-RU" sz="2000" dirty="0" err="1"/>
              <a:t>бактерії</a:t>
            </a:r>
            <a:r>
              <a:rPr lang="ru-RU" sz="2000" dirty="0"/>
              <a:t>,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дією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втрачати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частково</a:t>
            </a:r>
            <a:r>
              <a:rPr lang="ru-RU" sz="2000" dirty="0"/>
              <a:t> свою </a:t>
            </a:r>
            <a:r>
              <a:rPr lang="ru-RU" sz="2000" dirty="0" err="1"/>
              <a:t>вірулентність</a:t>
            </a:r>
            <a:r>
              <a:rPr lang="ru-RU" sz="2000" dirty="0"/>
              <a:t>, </a:t>
            </a:r>
            <a:r>
              <a:rPr lang="ru-RU" sz="2000" dirty="0" err="1"/>
              <a:t>зберігаючи</a:t>
            </a:r>
            <a:r>
              <a:rPr lang="ru-RU" sz="2000" dirty="0"/>
              <a:t>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імуногенні</a:t>
            </a:r>
            <a:r>
              <a:rPr lang="ru-RU" sz="2000" dirty="0"/>
              <a:t> </a:t>
            </a:r>
            <a:r>
              <a:rPr lang="ru-RU" sz="2000" dirty="0" err="1"/>
              <a:t>властивості</a:t>
            </a:r>
            <a:r>
              <a:rPr lang="ru-RU" sz="2000" dirty="0"/>
              <a:t>. </a:t>
            </a:r>
            <a:r>
              <a:rPr lang="ru-RU" sz="2000" dirty="0" err="1"/>
              <a:t>Мутації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призводять</a:t>
            </a:r>
            <a:r>
              <a:rPr lang="ru-RU" sz="2000" dirty="0"/>
              <a:t> до </a:t>
            </a:r>
            <a:r>
              <a:rPr lang="en-US" sz="2000" dirty="0"/>
              <a:t>S-R-</a:t>
            </a:r>
            <a:r>
              <a:rPr lang="ru-RU" sz="2000" dirty="0" err="1"/>
              <a:t>дисоціація</a:t>
            </a:r>
            <a:r>
              <a:rPr lang="ru-RU" sz="2000" dirty="0"/>
              <a:t>, </a:t>
            </a:r>
            <a:r>
              <a:rPr lang="ru-RU" sz="2000" dirty="0" err="1"/>
              <a:t>відносяться</a:t>
            </a:r>
            <a:r>
              <a:rPr lang="ru-RU" sz="2000" dirty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інсерцій</a:t>
            </a:r>
            <a:r>
              <a:rPr lang="ru-RU" sz="2000" dirty="0" smtClean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вони </a:t>
            </a:r>
            <a:r>
              <a:rPr lang="ru-RU" sz="2000" dirty="0" err="1"/>
              <a:t>виникають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вбудовування</a:t>
            </a:r>
            <a:r>
              <a:rPr lang="ru-RU" sz="2000" dirty="0"/>
              <a:t> </a:t>
            </a:r>
            <a:r>
              <a:rPr lang="ru-RU" sz="2000" dirty="0" err="1"/>
              <a:t>плазмід</a:t>
            </a:r>
            <a:r>
              <a:rPr lang="ru-RU" sz="2000" dirty="0"/>
              <a:t>, </a:t>
            </a:r>
            <a:r>
              <a:rPr lang="ru-RU" sz="2000" dirty="0" err="1"/>
              <a:t>транспозони</a:t>
            </a:r>
            <a:r>
              <a:rPr lang="ru-RU" sz="2000" dirty="0"/>
              <a:t> та </a:t>
            </a:r>
            <a:r>
              <a:rPr lang="en-US" sz="2000" dirty="0"/>
              <a:t>Is-</a:t>
            </a:r>
            <a:r>
              <a:rPr lang="ru-RU" sz="2000" dirty="0" err="1"/>
              <a:t>послідовностей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помірних</a:t>
            </a:r>
            <a:r>
              <a:rPr lang="ru-RU" sz="2000" dirty="0"/>
              <a:t> </a:t>
            </a:r>
            <a:r>
              <a:rPr lang="ru-RU" sz="2000" dirty="0" err="1"/>
              <a:t>фагів</a:t>
            </a:r>
            <a:r>
              <a:rPr lang="ru-RU" sz="2000" dirty="0"/>
              <a:t> в </a:t>
            </a:r>
            <a:r>
              <a:rPr lang="ru-RU" sz="2000" dirty="0" err="1"/>
              <a:t>бактеріальну</a:t>
            </a:r>
            <a:r>
              <a:rPr lang="ru-RU" sz="2000" dirty="0"/>
              <a:t> хромосому. </a:t>
            </a:r>
          </a:p>
          <a:p>
            <a:pPr algn="just"/>
            <a:r>
              <a:rPr lang="ru-RU" sz="2000" dirty="0"/>
              <a:t>Так, у </a:t>
            </a:r>
            <a:r>
              <a:rPr lang="ru-RU" sz="2000" dirty="0" err="1"/>
              <a:t>дифтерійних</a:t>
            </a:r>
            <a:r>
              <a:rPr lang="ru-RU" sz="2000" dirty="0"/>
              <a:t> </a:t>
            </a:r>
            <a:r>
              <a:rPr lang="ru-RU" sz="2000" dirty="0" err="1"/>
              <a:t>бактерій</a:t>
            </a:r>
            <a:r>
              <a:rPr lang="ru-RU" sz="2000" dirty="0"/>
              <a:t> </a:t>
            </a:r>
            <a:r>
              <a:rPr lang="en-US" sz="2000" dirty="0"/>
              <a:t>S-R-</a:t>
            </a:r>
            <a:r>
              <a:rPr lang="ru-RU" sz="2000" dirty="0" err="1"/>
              <a:t>дисоціація</a:t>
            </a:r>
            <a:r>
              <a:rPr lang="ru-RU" sz="2000" dirty="0"/>
              <a:t> </a:t>
            </a:r>
            <a:r>
              <a:rPr lang="ru-RU" sz="2000" dirty="0" err="1"/>
              <a:t>пов'язана</a:t>
            </a:r>
            <a:r>
              <a:rPr lang="ru-RU" sz="2000" dirty="0"/>
              <a:t> з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 smtClean="0"/>
              <a:t>лізогенезації</a:t>
            </a:r>
            <a:r>
              <a:rPr lang="ru-RU" sz="2000" dirty="0" smtClean="0"/>
              <a:t> </a:t>
            </a:r>
            <a:r>
              <a:rPr lang="ru-RU" sz="2000" dirty="0" err="1"/>
              <a:t>відповідними</a:t>
            </a:r>
            <a:r>
              <a:rPr lang="ru-RU" sz="2000" dirty="0"/>
              <a:t> </a:t>
            </a:r>
            <a:r>
              <a:rPr lang="ru-RU" sz="2000" dirty="0" err="1"/>
              <a:t>бактеріофагами</a:t>
            </a:r>
            <a:r>
              <a:rPr lang="ru-RU" sz="2000" dirty="0"/>
              <a:t>.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en-US" sz="2000" dirty="0"/>
              <a:t>R-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утворюють</a:t>
            </a:r>
            <a:r>
              <a:rPr lang="ru-RU" sz="2000" dirty="0"/>
              <a:t> </a:t>
            </a:r>
            <a:r>
              <a:rPr lang="ru-RU" sz="2000" dirty="0" err="1"/>
              <a:t>екзотоксин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err="1"/>
              <a:t>Біологічне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en-US" sz="2000" dirty="0"/>
              <a:t>S-R-</a:t>
            </a:r>
            <a:r>
              <a:rPr lang="ru-RU" sz="2000" dirty="0" err="1"/>
              <a:t>дисоціацій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в </a:t>
            </a:r>
            <a:r>
              <a:rPr lang="ru-RU" sz="2000" dirty="0" err="1"/>
              <a:t>придбанні</a:t>
            </a:r>
            <a:r>
              <a:rPr lang="ru-RU" sz="2000" dirty="0"/>
              <a:t> </a:t>
            </a:r>
            <a:r>
              <a:rPr lang="ru-RU" sz="2000" dirty="0" err="1"/>
              <a:t>бактеріями</a:t>
            </a:r>
            <a:r>
              <a:rPr lang="ru-RU" sz="2000" dirty="0"/>
              <a:t>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селективних</a:t>
            </a:r>
            <a:r>
              <a:rPr lang="ru-RU" sz="2000" dirty="0"/>
              <a:t> </a:t>
            </a:r>
            <a:r>
              <a:rPr lang="ru-RU" sz="2000" dirty="0" err="1"/>
              <a:t>переваг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 в </a:t>
            </a:r>
            <a:r>
              <a:rPr lang="ru-RU" sz="2000" dirty="0" err="1"/>
              <a:t>організмі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в </a:t>
            </a:r>
            <a:r>
              <a:rPr lang="ru-RU" sz="2000" dirty="0" err="1"/>
              <a:t>зовнішньому</a:t>
            </a:r>
            <a:r>
              <a:rPr lang="ru-RU" sz="2000" dirty="0"/>
              <a:t> </a:t>
            </a:r>
            <a:r>
              <a:rPr lang="ru-RU" sz="2000" dirty="0" err="1"/>
              <a:t>середовищі</a:t>
            </a:r>
            <a:r>
              <a:rPr lang="ru-RU" sz="2000" dirty="0"/>
              <a:t>. </a:t>
            </a:r>
            <a:r>
              <a:rPr lang="en-US" sz="2000" dirty="0"/>
              <a:t>S -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стійкі</a:t>
            </a:r>
            <a:r>
              <a:rPr lang="ru-RU" sz="2000" dirty="0"/>
              <a:t> до фагоцитозу макрофагами, </a:t>
            </a:r>
            <a:r>
              <a:rPr lang="ru-RU" sz="2000" dirty="0" err="1"/>
              <a:t>бактерицидної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сироватки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. </a:t>
            </a:r>
            <a:r>
              <a:rPr lang="en-US" sz="2000" dirty="0"/>
              <a:t>R -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більшу</a:t>
            </a:r>
            <a:r>
              <a:rPr lang="ru-RU" sz="2000" dirty="0"/>
              <a:t> </a:t>
            </a:r>
            <a:r>
              <a:rPr lang="ru-RU" sz="2000" dirty="0" err="1"/>
              <a:t>стійкість</a:t>
            </a:r>
            <a:r>
              <a:rPr lang="ru-RU" sz="2000" dirty="0"/>
              <a:t> до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зовнішнього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. Разом з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en-US" sz="2000" dirty="0"/>
              <a:t>S - R-</a:t>
            </a:r>
            <a:r>
              <a:rPr lang="ru-RU" sz="2000" dirty="0" err="1"/>
              <a:t>дисоціація</a:t>
            </a:r>
            <a:r>
              <a:rPr lang="ru-RU" sz="2000" dirty="0"/>
              <a:t> </a:t>
            </a:r>
            <a:r>
              <a:rPr lang="ru-RU" sz="2000" dirty="0" err="1"/>
              <a:t>ускладнює</a:t>
            </a:r>
            <a:r>
              <a:rPr lang="ru-RU" sz="2000" dirty="0"/>
              <a:t> </a:t>
            </a:r>
            <a:r>
              <a:rPr lang="ru-RU" sz="2000" dirty="0" err="1"/>
              <a:t>бактеріологічну</a:t>
            </a:r>
            <a:r>
              <a:rPr lang="ru-RU" sz="2000" dirty="0"/>
              <a:t> </a:t>
            </a:r>
            <a:r>
              <a:rPr lang="ru-RU" sz="2000" dirty="0" err="1"/>
              <a:t>діагностику</a:t>
            </a:r>
            <a:r>
              <a:rPr lang="ru-RU" sz="2000" dirty="0"/>
              <a:t> ряду </a:t>
            </a:r>
            <a:r>
              <a:rPr lang="ru-RU" sz="2000" dirty="0" err="1"/>
              <a:t>інфекційних</a:t>
            </a:r>
            <a:r>
              <a:rPr lang="ru-RU" sz="2000" dirty="0"/>
              <a:t> </a:t>
            </a:r>
            <a:r>
              <a:rPr lang="ru-RU" sz="2000" dirty="0" err="1"/>
              <a:t>захворювань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6" y="117566"/>
            <a:ext cx="8790676" cy="120178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</a:rPr>
              <a:t>Передача </a:t>
            </a:r>
            <a:r>
              <a:rPr lang="ru-RU" dirty="0" err="1">
                <a:latin typeface="Tahoma" panose="020B0604030504040204" pitchFamily="34" charset="0"/>
              </a:rPr>
              <a:t>генетичного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матеріалу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між</a:t>
            </a:r>
            <a:r>
              <a:rPr lang="ru-RU" dirty="0">
                <a:latin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</a:rPr>
              <a:t>організмами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1259" y="1489165"/>
            <a:ext cx="6792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Існують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шляхи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передачі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спадкового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матеріалу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між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бактеріями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. До них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відносяться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трансформація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- пряма передача фрагмента ДНК донора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реципієнту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; характерна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внутрішньовидова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трансформація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міжвидова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реалізується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вкрай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рідко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трансдукция - передача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спадкового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матеріалу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між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бактеріями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допомогою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фагів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кон'югація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-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перенесення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генного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матеріалу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бактеріальної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клітиною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-донором,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несучої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F-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плазміди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статевий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 фактор) </a:t>
            </a:r>
            <a:r>
              <a:rPr lang="ru-RU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реципієнту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1593669"/>
            <a:ext cx="4762500" cy="45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2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497"/>
          </a:xfrm>
        </p:spPr>
        <p:txBody>
          <a:bodyPr/>
          <a:lstStyle/>
          <a:p>
            <a:pPr algn="ctr"/>
            <a:r>
              <a:rPr lang="uk-UA" dirty="0" smtClean="0"/>
              <a:t>Селекція мікроорганізмів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6103"/>
            <a:ext cx="8596668" cy="4565259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solidFill>
                  <a:schemeClr val="tx1"/>
                </a:solidFill>
              </a:rPr>
              <a:t>Традиційна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селекція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мікроорганізмів</a:t>
            </a:r>
            <a:r>
              <a:rPr lang="ru-RU" sz="2400" dirty="0">
                <a:solidFill>
                  <a:schemeClr val="tx1"/>
                </a:solidFill>
              </a:rPr>
              <a:t> (в основному </a:t>
            </a:r>
            <a:r>
              <a:rPr lang="ru-RU" sz="2400" dirty="0" err="1">
                <a:solidFill>
                  <a:schemeClr val="tx1"/>
                </a:solidFill>
              </a:rPr>
              <a:t>бактерій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грибів</a:t>
            </a:r>
            <a:r>
              <a:rPr lang="ru-RU" sz="2400" dirty="0">
                <a:solidFill>
                  <a:schemeClr val="tx1"/>
                </a:solidFill>
              </a:rPr>
              <a:t>) заснована на </a:t>
            </a:r>
            <a:r>
              <a:rPr lang="ru-RU" sz="2400" dirty="0" err="1">
                <a:solidFill>
                  <a:schemeClr val="tx1"/>
                </a:solidFill>
              </a:rPr>
              <a:t>експериментальному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мутагенезі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відборі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найбільш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продуктивних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штамів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</a:rPr>
              <a:t>Штам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чиста культура </a:t>
            </a:r>
            <a:r>
              <a:rPr lang="ru-RU" sz="2400" dirty="0" err="1">
                <a:solidFill>
                  <a:schemeClr val="tx1"/>
                </a:solidFill>
              </a:rPr>
              <a:t>вірусів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бактерій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інших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мікроорганізмів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культура </a:t>
            </a:r>
            <a:r>
              <a:rPr lang="ru-RU" sz="2400" dirty="0" err="1">
                <a:solidFill>
                  <a:schemeClr val="tx1"/>
                </a:solidFill>
              </a:rPr>
              <a:t>клітин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ізольована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певний</a:t>
            </a:r>
            <a:r>
              <a:rPr lang="ru-RU" sz="2400" dirty="0">
                <a:solidFill>
                  <a:schemeClr val="tx1"/>
                </a:solidFill>
              </a:rPr>
              <a:t> час і в </a:t>
            </a:r>
            <a:r>
              <a:rPr lang="ru-RU" sz="2400" dirty="0" err="1">
                <a:solidFill>
                  <a:schemeClr val="tx1"/>
                </a:solidFill>
              </a:rPr>
              <a:t>певному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місці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Оскільки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багато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мікроорганізми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розмножуються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бінарним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поділом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</a:rPr>
              <a:t>властиве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бактеріям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  <a:r>
              <a:rPr lang="ru-RU" sz="2400" dirty="0" err="1" smtClean="0">
                <a:solidFill>
                  <a:schemeClr val="tx1"/>
                </a:solidFill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мітозом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</a:rPr>
              <a:t>гриби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водорості</a:t>
            </a:r>
            <a:r>
              <a:rPr lang="ru-RU" sz="2400" dirty="0">
                <a:solidFill>
                  <a:schemeClr val="tx1"/>
                </a:solidFill>
              </a:rPr>
              <a:t>), </a:t>
            </a:r>
            <a:r>
              <a:rPr lang="ru-RU" sz="2400" dirty="0" smtClean="0">
                <a:solidFill>
                  <a:schemeClr val="tx1"/>
                </a:solidFill>
              </a:rPr>
              <a:t>без </a:t>
            </a:r>
            <a:r>
              <a:rPr lang="ru-RU" sz="2400" dirty="0" err="1">
                <a:solidFill>
                  <a:schemeClr val="tx1"/>
                </a:solidFill>
              </a:rPr>
              <a:t>участі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статевого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процесу</a:t>
            </a:r>
            <a:r>
              <a:rPr lang="ru-RU" sz="2400" dirty="0">
                <a:solidFill>
                  <a:schemeClr val="tx1"/>
                </a:solidFill>
              </a:rPr>
              <a:t>, по </a:t>
            </a:r>
            <a:r>
              <a:rPr lang="ru-RU" sz="2400" dirty="0" err="1">
                <a:solidFill>
                  <a:schemeClr val="tx1"/>
                </a:solidFill>
              </a:rPr>
              <a:t>суті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види</a:t>
            </a:r>
            <a:r>
              <a:rPr lang="ru-RU" sz="2400" dirty="0">
                <a:solidFill>
                  <a:schemeClr val="tx1"/>
                </a:solidFill>
              </a:rPr>
              <a:t> у таких </a:t>
            </a:r>
            <a:r>
              <a:rPr lang="ru-RU" sz="2400" dirty="0" err="1">
                <a:solidFill>
                  <a:schemeClr val="tx1"/>
                </a:solidFill>
              </a:rPr>
              <a:t>мікроорганізмів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складаються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клональних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ліній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генетично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морфологічно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ідентичних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вихідній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клітині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39" y="431074"/>
            <a:ext cx="515983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 </a:t>
            </a:r>
            <a:r>
              <a:rPr lang="ru-RU" sz="2400" dirty="0" err="1"/>
              <a:t>мікроорганізмів</a:t>
            </a:r>
            <a:r>
              <a:rPr lang="ru-RU" sz="2400" dirty="0"/>
              <a:t> </a:t>
            </a:r>
            <a:r>
              <a:rPr lang="ru-RU" sz="2400" dirty="0" err="1"/>
              <a:t>відносяться</a:t>
            </a:r>
            <a:r>
              <a:rPr lang="ru-RU" sz="2400" dirty="0"/>
              <a:t>, перш за все, </a:t>
            </a:r>
            <a:r>
              <a:rPr lang="ru-RU" sz="2400" dirty="0" err="1" smtClean="0"/>
              <a:t>прокаріот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бактерії</a:t>
            </a:r>
            <a:r>
              <a:rPr lang="ru-RU" sz="2400" dirty="0"/>
              <a:t>, </a:t>
            </a:r>
            <a:r>
              <a:rPr lang="ru-RU" sz="2400" dirty="0" err="1"/>
              <a:t>актиноміцети</a:t>
            </a:r>
            <a:r>
              <a:rPr lang="ru-RU" sz="2400" dirty="0"/>
              <a:t>, </a:t>
            </a:r>
            <a:r>
              <a:rPr lang="ru-RU" sz="2400" dirty="0" err="1"/>
              <a:t>мікоплазми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.) І </a:t>
            </a:r>
            <a:r>
              <a:rPr lang="ru-RU" sz="2400" dirty="0" err="1"/>
              <a:t>одноклітинні</a:t>
            </a:r>
            <a:r>
              <a:rPr lang="ru-RU" sz="2400" dirty="0"/>
              <a:t> </a:t>
            </a:r>
            <a:r>
              <a:rPr lang="ru-RU" sz="2400" dirty="0" err="1"/>
              <a:t>еукаріоти</a:t>
            </a:r>
            <a:r>
              <a:rPr lang="ru-RU" sz="2400" dirty="0"/>
              <a:t> - </a:t>
            </a:r>
            <a:r>
              <a:rPr lang="ru-RU" sz="2400" dirty="0" err="1"/>
              <a:t>найпростіші</a:t>
            </a:r>
            <a:r>
              <a:rPr lang="ru-RU" sz="2400" dirty="0"/>
              <a:t>, </a:t>
            </a:r>
            <a:r>
              <a:rPr lang="ru-RU" sz="2400" dirty="0" err="1"/>
              <a:t>дріжджі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 З </a:t>
            </a:r>
            <a:r>
              <a:rPr lang="ru-RU" sz="2400" dirty="0" err="1"/>
              <a:t>понад</a:t>
            </a:r>
            <a:r>
              <a:rPr lang="ru-RU" sz="2400" dirty="0"/>
              <a:t> 100 тис. </a:t>
            </a:r>
            <a:r>
              <a:rPr lang="ru-RU" sz="2400" dirty="0" err="1" smtClean="0"/>
              <a:t>видів</a:t>
            </a:r>
            <a:r>
              <a:rPr lang="ru-RU" sz="2400" dirty="0"/>
              <a:t>, </a:t>
            </a:r>
            <a:r>
              <a:rPr lang="ru-RU" sz="2400" dirty="0" err="1"/>
              <a:t>відомих</a:t>
            </a:r>
            <a:r>
              <a:rPr lang="ru-RU" sz="2400" dirty="0"/>
              <a:t> в </a:t>
            </a:r>
            <a:r>
              <a:rPr lang="ru-RU" sz="2400" dirty="0" err="1"/>
              <a:t>природі</a:t>
            </a:r>
            <a:r>
              <a:rPr lang="ru-RU" sz="2400" dirty="0"/>
              <a:t> </a:t>
            </a:r>
            <a:r>
              <a:rPr lang="ru-RU" sz="2400" dirty="0" err="1"/>
              <a:t>мікроорганізмів</a:t>
            </a:r>
            <a:r>
              <a:rPr lang="ru-RU" sz="2400" dirty="0"/>
              <a:t>, в </a:t>
            </a:r>
            <a:r>
              <a:rPr lang="ru-RU" sz="2400" dirty="0" err="1"/>
              <a:t>господарської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сотень</a:t>
            </a:r>
            <a:r>
              <a:rPr lang="ru-RU" sz="2400" dirty="0"/>
              <a:t>, і число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зростає</a:t>
            </a:r>
            <a:r>
              <a:rPr lang="ru-RU" sz="2400" dirty="0"/>
              <a:t>. </a:t>
            </a:r>
            <a:r>
              <a:rPr lang="ru-RU" sz="2400" dirty="0" err="1"/>
              <a:t>Якісний</a:t>
            </a:r>
            <a:r>
              <a:rPr lang="ru-RU" sz="2400" dirty="0"/>
              <a:t> </a:t>
            </a:r>
            <a:r>
              <a:rPr lang="ru-RU" sz="2400" dirty="0" err="1"/>
              <a:t>стрибок</a:t>
            </a:r>
            <a:r>
              <a:rPr lang="ru-RU" sz="2400" dirty="0"/>
              <a:t> в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використанні</a:t>
            </a:r>
            <a:r>
              <a:rPr lang="ru-RU" sz="2400" dirty="0"/>
              <a:t> </a:t>
            </a:r>
            <a:r>
              <a:rPr lang="ru-RU" sz="2400" dirty="0" err="1"/>
              <a:t>стався</a:t>
            </a:r>
            <a:r>
              <a:rPr lang="ru-RU" sz="2400" dirty="0"/>
              <a:t> в </a:t>
            </a:r>
            <a:r>
              <a:rPr lang="ru-RU" sz="2400" dirty="0" err="1"/>
              <a:t>останні</a:t>
            </a:r>
            <a:r>
              <a:rPr lang="ru-RU" sz="2400" dirty="0"/>
              <a:t> 20-30 </a:t>
            </a:r>
            <a:r>
              <a:rPr lang="ru-RU" sz="2400" dirty="0" err="1"/>
              <a:t>років</a:t>
            </a:r>
            <a:r>
              <a:rPr lang="ru-RU" sz="2400" dirty="0"/>
              <a:t>, коли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встановлено</a:t>
            </a:r>
            <a:r>
              <a:rPr lang="ru-RU" sz="2400" dirty="0" smtClean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 smtClean="0"/>
              <a:t>генетичних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механізм</a:t>
            </a:r>
            <a:r>
              <a:rPr lang="uk-UA" sz="2400" dirty="0" err="1" smtClean="0"/>
              <a:t>ів</a:t>
            </a:r>
            <a:r>
              <a:rPr lang="uk-UA" sz="2400" dirty="0" smtClean="0"/>
              <a:t> </a:t>
            </a:r>
            <a:r>
              <a:rPr lang="ru-RU" sz="2400" dirty="0" err="1" smtClean="0"/>
              <a:t>регуляції</a:t>
            </a:r>
            <a:r>
              <a:rPr lang="ru-RU" sz="2400" dirty="0" smtClean="0"/>
              <a:t> </a:t>
            </a:r>
            <a:r>
              <a:rPr lang="ru-RU" sz="2400" dirty="0" err="1"/>
              <a:t>біохімічних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в </a:t>
            </a:r>
            <a:r>
              <a:rPr lang="ru-RU" sz="2400" dirty="0" err="1" smtClean="0"/>
              <a:t>клітинах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мікроорганізмів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>
                <a:latin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Картинки по запросу бактерии вирусы гри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162593"/>
            <a:ext cx="5917475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0446"/>
            <a:ext cx="8596668" cy="875211"/>
          </a:xfrm>
        </p:spPr>
        <p:txBody>
          <a:bodyPr/>
          <a:lstStyle/>
          <a:p>
            <a:pPr algn="ctr"/>
            <a:r>
              <a:rPr lang="uk-UA" dirty="0" smtClean="0"/>
              <a:t>Використання мікроорганізмів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5291"/>
            <a:ext cx="8596668" cy="4526071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Виноробство;</a:t>
            </a:r>
          </a:p>
          <a:p>
            <a:r>
              <a:rPr lang="uk-UA" sz="2400" dirty="0" err="1" smtClean="0">
                <a:solidFill>
                  <a:schemeClr val="tx1"/>
                </a:solidFill>
              </a:rPr>
              <a:t>Хлібопекарство</a:t>
            </a:r>
            <a:r>
              <a:rPr lang="uk-UA" sz="2400" dirty="0" smtClean="0">
                <a:solidFill>
                  <a:schemeClr val="tx1"/>
                </a:solidFill>
              </a:rPr>
              <a:t>; 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У виробництві кормового білка;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У виробництві молочнокислих продуктів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У виробництві біологічно активних речовин (антибіотиків, гормонів, вітамінів, амінокислот, ферментів);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В сільському господарстві  (при виробництві </a:t>
            </a:r>
            <a:r>
              <a:rPr lang="uk-UA" sz="2400" dirty="0" err="1" smtClean="0">
                <a:solidFill>
                  <a:schemeClr val="tx1"/>
                </a:solidFill>
              </a:rPr>
              <a:t>силоса</a:t>
            </a:r>
            <a:r>
              <a:rPr lang="uk-UA" sz="24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Для біологічного захисту рослин та очистки стічних вод).</a:t>
            </a:r>
          </a:p>
        </p:txBody>
      </p:sp>
    </p:spTree>
    <p:extLst>
      <p:ext uri="{BB962C8B-B14F-4D97-AF65-F5344CB8AC3E}">
        <p14:creationId xmlns:p14="http://schemas.microsoft.com/office/powerpoint/2010/main" val="29233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389" y="235131"/>
            <a:ext cx="8673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</a:t>
            </a:r>
            <a:r>
              <a:rPr lang="uk-UA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собливості</a:t>
            </a:r>
            <a:r>
              <a:rPr lang="uk-U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селекції мікроорганізмів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634" y="953589"/>
            <a:ext cx="559090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0000"/>
                </a:solidFill>
              </a:rPr>
              <a:t>У </a:t>
            </a:r>
            <a:r>
              <a:rPr lang="ru-RU" sz="2300" dirty="0" err="1" smtClean="0">
                <a:solidFill>
                  <a:srgbClr val="000000"/>
                </a:solidFill>
              </a:rPr>
              <a:t>селекціонера</a:t>
            </a:r>
            <a:r>
              <a:rPr lang="ru-RU" sz="2300" dirty="0" smtClean="0">
                <a:solidFill>
                  <a:srgbClr val="000000"/>
                </a:solidFill>
              </a:rPr>
              <a:t> </a:t>
            </a:r>
            <a:r>
              <a:rPr lang="ru-RU" sz="2300" dirty="0">
                <a:solidFill>
                  <a:srgbClr val="000000"/>
                </a:solidFill>
              </a:rPr>
              <a:t>є </a:t>
            </a:r>
            <a:r>
              <a:rPr lang="ru-RU" sz="2300" dirty="0" err="1">
                <a:solidFill>
                  <a:srgbClr val="000000"/>
                </a:solidFill>
              </a:rPr>
              <a:t>необмежена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кількість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матеріалу</a:t>
            </a:r>
            <a:r>
              <a:rPr lang="ru-RU" sz="2300" dirty="0">
                <a:solidFill>
                  <a:srgbClr val="000000"/>
                </a:solidFill>
              </a:rPr>
              <a:t> для </a:t>
            </a:r>
            <a:r>
              <a:rPr lang="ru-RU" sz="2300" dirty="0" err="1">
                <a:solidFill>
                  <a:srgbClr val="000000"/>
                </a:solidFill>
              </a:rPr>
              <a:t>роботи</a:t>
            </a:r>
            <a:r>
              <a:rPr lang="ru-RU" sz="2300" dirty="0">
                <a:solidFill>
                  <a:srgbClr val="000000"/>
                </a:solidFill>
              </a:rPr>
              <a:t> - за </a:t>
            </a:r>
            <a:r>
              <a:rPr lang="ru-RU" sz="2300" dirty="0" err="1">
                <a:solidFill>
                  <a:srgbClr val="000000"/>
                </a:solidFill>
              </a:rPr>
              <a:t>лічені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дні</a:t>
            </a:r>
            <a:r>
              <a:rPr lang="ru-RU" sz="2300" dirty="0">
                <a:solidFill>
                  <a:srgbClr val="000000"/>
                </a:solidFill>
              </a:rPr>
              <a:t> в чашках </a:t>
            </a:r>
            <a:r>
              <a:rPr lang="ru-RU" sz="2300" dirty="0" err="1">
                <a:solidFill>
                  <a:srgbClr val="000000"/>
                </a:solidFill>
              </a:rPr>
              <a:t>Петрі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або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пробірках</a:t>
            </a:r>
            <a:r>
              <a:rPr lang="ru-RU" sz="2300" dirty="0">
                <a:solidFill>
                  <a:srgbClr val="000000"/>
                </a:solidFill>
              </a:rPr>
              <a:t> на </a:t>
            </a:r>
            <a:r>
              <a:rPr lang="ru-RU" sz="2300" dirty="0" err="1">
                <a:solidFill>
                  <a:srgbClr val="000000"/>
                </a:solidFill>
              </a:rPr>
              <a:t>поживних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середовищах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можна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виростити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мільярди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клітин</a:t>
            </a:r>
            <a:r>
              <a:rPr lang="ru-RU" sz="2300" dirty="0">
                <a:solidFill>
                  <a:srgbClr val="000000"/>
                </a:solidFill>
              </a:rPr>
              <a:t>; </a:t>
            </a:r>
            <a:endParaRPr lang="ru-RU" sz="23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3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srgbClr val="000000"/>
                </a:solidFill>
              </a:rPr>
              <a:t>більш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ефективне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використання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мутаційного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процесу</a:t>
            </a:r>
            <a:r>
              <a:rPr lang="ru-RU" sz="2300" dirty="0">
                <a:solidFill>
                  <a:srgbClr val="000000"/>
                </a:solidFill>
              </a:rPr>
              <a:t>, </a:t>
            </a:r>
            <a:r>
              <a:rPr lang="ru-RU" sz="2300" dirty="0" err="1">
                <a:solidFill>
                  <a:srgbClr val="000000"/>
                </a:solidFill>
              </a:rPr>
              <a:t>оскільки</a:t>
            </a:r>
            <a:r>
              <a:rPr lang="ru-RU" sz="2300" dirty="0">
                <a:solidFill>
                  <a:srgbClr val="000000"/>
                </a:solidFill>
              </a:rPr>
              <a:t> геном </a:t>
            </a:r>
            <a:r>
              <a:rPr lang="ru-RU" sz="2300" dirty="0" err="1">
                <a:solidFill>
                  <a:srgbClr val="000000"/>
                </a:solidFill>
              </a:rPr>
              <a:t>мікроорганізмів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гаплоїдний</a:t>
            </a:r>
            <a:r>
              <a:rPr lang="ru-RU" sz="2300" dirty="0">
                <a:solidFill>
                  <a:srgbClr val="000000"/>
                </a:solidFill>
              </a:rPr>
              <a:t>, </a:t>
            </a:r>
            <a:r>
              <a:rPr lang="ru-RU" sz="2300" dirty="0" err="1">
                <a:solidFill>
                  <a:srgbClr val="000000"/>
                </a:solidFill>
              </a:rPr>
              <a:t>що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дозволяє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виявити</a:t>
            </a:r>
            <a:r>
              <a:rPr lang="ru-RU" sz="2300" dirty="0">
                <a:solidFill>
                  <a:srgbClr val="000000"/>
                </a:solidFill>
              </a:rPr>
              <a:t> будь-</a:t>
            </a:r>
            <a:r>
              <a:rPr lang="ru-RU" sz="2300" dirty="0" err="1">
                <a:solidFill>
                  <a:srgbClr val="000000"/>
                </a:solidFill>
              </a:rPr>
              <a:t>які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мутації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вже</a:t>
            </a:r>
            <a:r>
              <a:rPr lang="ru-RU" sz="2300" dirty="0">
                <a:solidFill>
                  <a:srgbClr val="000000"/>
                </a:solidFill>
              </a:rPr>
              <a:t> в </a:t>
            </a:r>
            <a:r>
              <a:rPr lang="ru-RU" sz="2300" dirty="0" err="1">
                <a:solidFill>
                  <a:srgbClr val="000000"/>
                </a:solidFill>
              </a:rPr>
              <a:t>першому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поколінні</a:t>
            </a:r>
            <a:r>
              <a:rPr lang="ru-RU" sz="2300" dirty="0">
                <a:solidFill>
                  <a:srgbClr val="000000"/>
                </a:solidFill>
              </a:rPr>
              <a:t>; </a:t>
            </a:r>
            <a:endParaRPr lang="ru-RU" sz="23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3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srgbClr val="000000"/>
                </a:solidFill>
              </a:rPr>
              <a:t>організація</a:t>
            </a:r>
            <a:r>
              <a:rPr lang="ru-RU" sz="2300" dirty="0">
                <a:solidFill>
                  <a:srgbClr val="000000"/>
                </a:solidFill>
              </a:rPr>
              <a:t> генома </a:t>
            </a:r>
            <a:r>
              <a:rPr lang="ru-RU" sz="2300" dirty="0" err="1">
                <a:solidFill>
                  <a:srgbClr val="000000"/>
                </a:solidFill>
              </a:rPr>
              <a:t>бактерій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більш</a:t>
            </a:r>
            <a:r>
              <a:rPr lang="ru-RU" sz="2300" dirty="0">
                <a:solidFill>
                  <a:srgbClr val="000000"/>
                </a:solidFill>
              </a:rPr>
              <a:t> проста: </a:t>
            </a:r>
            <a:r>
              <a:rPr lang="ru-RU" sz="2300" dirty="0" err="1">
                <a:solidFill>
                  <a:srgbClr val="000000"/>
                </a:solidFill>
              </a:rPr>
              <a:t>менше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генів</a:t>
            </a:r>
            <a:r>
              <a:rPr lang="ru-RU" sz="2300" dirty="0">
                <a:solidFill>
                  <a:srgbClr val="000000"/>
                </a:solidFill>
              </a:rPr>
              <a:t> в </a:t>
            </a:r>
            <a:r>
              <a:rPr lang="ru-RU" sz="2300" dirty="0" err="1">
                <a:solidFill>
                  <a:srgbClr val="000000"/>
                </a:solidFill>
              </a:rPr>
              <a:t>геномі</a:t>
            </a:r>
            <a:r>
              <a:rPr lang="ru-RU" sz="2300" dirty="0">
                <a:solidFill>
                  <a:srgbClr val="000000"/>
                </a:solidFill>
              </a:rPr>
              <a:t>, </a:t>
            </a:r>
            <a:r>
              <a:rPr lang="ru-RU" sz="2300" dirty="0" err="1">
                <a:solidFill>
                  <a:srgbClr val="000000"/>
                </a:solidFill>
              </a:rPr>
              <a:t>менш</a:t>
            </a:r>
            <a:r>
              <a:rPr lang="ru-RU" sz="2300" dirty="0">
                <a:solidFill>
                  <a:srgbClr val="000000"/>
                </a:solidFill>
              </a:rPr>
              <a:t> складна і </a:t>
            </a:r>
            <a:r>
              <a:rPr lang="ru-RU" sz="2300" dirty="0" err="1">
                <a:solidFill>
                  <a:srgbClr val="000000"/>
                </a:solidFill>
              </a:rPr>
              <a:t>генетична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регуляція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взаємодії</a:t>
            </a:r>
            <a:r>
              <a:rPr lang="ru-RU" sz="2300" dirty="0">
                <a:solidFill>
                  <a:srgbClr val="000000"/>
                </a:solidFill>
              </a:rPr>
              <a:t> </a:t>
            </a:r>
            <a:r>
              <a:rPr lang="ru-RU" sz="2300" dirty="0" err="1">
                <a:solidFill>
                  <a:srgbClr val="000000"/>
                </a:solidFill>
              </a:rPr>
              <a:t>генів</a:t>
            </a:r>
            <a:endParaRPr lang="ru-RU" sz="23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2052" name="Picture 4" descr="Картинки по запросу чашка петри с бактерия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05" y="1750422"/>
            <a:ext cx="5016137" cy="40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66206" y="862149"/>
                <a:ext cx="8765178" cy="5648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 smtClean="0">
                    <a:solidFill>
                      <a:srgbClr val="000000"/>
                    </a:solidFill>
                  </a:rPr>
                  <a:t>Найважливішим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етапом</a:t>
                </a:r>
                <a:r>
                  <a:rPr lang="ru-RU" sz="2400" dirty="0">
                    <a:solidFill>
                      <a:srgbClr val="000000"/>
                    </a:solidFill>
                  </a:rPr>
                  <a:t> в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селекційній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роботі</a:t>
                </a:r>
                <a:r>
                  <a:rPr lang="ru-RU" sz="2400" dirty="0">
                    <a:solidFill>
                      <a:srgbClr val="000000"/>
                    </a:solidFill>
                  </a:rPr>
                  <a:t> є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індукування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мутацій</a:t>
                </a:r>
                <a:r>
                  <a:rPr lang="ru-RU" sz="2400" dirty="0">
                    <a:solidFill>
                      <a:srgbClr val="000000"/>
                    </a:solidFill>
                  </a:rPr>
                  <a:t>.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Експериментальне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отримання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мутацій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відкриває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майже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необмежені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перспективи</a:t>
                </a:r>
                <a:r>
                  <a:rPr lang="ru-RU" sz="2400" dirty="0">
                    <a:solidFill>
                      <a:srgbClr val="000000"/>
                    </a:solidFill>
                  </a:rPr>
                  <a:t> для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створення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вихідного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матеріалу</a:t>
                </a:r>
                <a:r>
                  <a:rPr lang="ru-RU" sz="2400" dirty="0">
                    <a:solidFill>
                      <a:srgbClr val="000000"/>
                    </a:solidFill>
                  </a:rPr>
                  <a:t> в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селекції</a:t>
                </a:r>
                <a:r>
                  <a:rPr lang="ru-RU" sz="2400" dirty="0">
                    <a:solidFill>
                      <a:srgbClr val="000000"/>
                    </a:solidFill>
                  </a:rPr>
                  <a:t>.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Імовірність</a:t>
                </a:r>
                <a:r>
                  <a:rPr lang="ru-RU" sz="2400" dirty="0">
                    <a:solidFill>
                      <a:srgbClr val="000000"/>
                    </a:solidFill>
                  </a:rPr>
                  <a:t> (частота)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виникнення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мутацій</a:t>
                </a:r>
                <a:r>
                  <a:rPr lang="ru-RU" sz="2400" dirty="0">
                    <a:solidFill>
                      <a:srgbClr val="000000"/>
                    </a:solidFill>
                  </a:rPr>
                  <a:t> у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мікроорганізмів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000000"/>
                    </a:solidFill>
                  </a:rPr>
                  <a:t>)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нижче</a:t>
                </a:r>
                <a:r>
                  <a:rPr lang="ru-RU" sz="2400" dirty="0">
                    <a:solidFill>
                      <a:srgbClr val="000000"/>
                    </a:solidFill>
                  </a:rPr>
                  <a:t>,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ніж</a:t>
                </a:r>
                <a:r>
                  <a:rPr lang="ru-RU" sz="2400" dirty="0">
                    <a:solidFill>
                      <a:srgbClr val="000000"/>
                    </a:solidFill>
                  </a:rPr>
                  <a:t> у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всіх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інших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організмів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000000"/>
                    </a:solidFill>
                  </a:rPr>
                  <a:t>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000000"/>
                    </a:solidFill>
                  </a:rPr>
                  <a:t>). </a:t>
                </a:r>
                <a:r>
                  <a:rPr lang="ru-RU" sz="2400" dirty="0">
                    <a:solidFill>
                      <a:srgbClr val="000000"/>
                    </a:solidFill>
                  </a:rPr>
                  <a:t>Але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ймовірність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виділення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мутацій</a:t>
                </a:r>
                <a:r>
                  <a:rPr lang="ru-RU" sz="2400" dirty="0">
                    <a:solidFill>
                      <a:srgbClr val="000000"/>
                    </a:solidFill>
                  </a:rPr>
                  <a:t> по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даному</a:t>
                </a:r>
                <a:r>
                  <a:rPr lang="ru-RU" sz="2400" dirty="0">
                    <a:solidFill>
                      <a:srgbClr val="000000"/>
                    </a:solidFill>
                  </a:rPr>
                  <a:t> гену у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бактерій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значно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вище</a:t>
                </a:r>
                <a:r>
                  <a:rPr lang="ru-RU" sz="2400" dirty="0">
                    <a:solidFill>
                      <a:srgbClr val="000000"/>
                    </a:solidFill>
                  </a:rPr>
                  <a:t>,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ніж</a:t>
                </a:r>
                <a:r>
                  <a:rPr lang="ru-RU" sz="2400" dirty="0">
                    <a:solidFill>
                      <a:srgbClr val="000000"/>
                    </a:solidFill>
                  </a:rPr>
                  <a:t> у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рослин</a:t>
                </a:r>
                <a:r>
                  <a:rPr lang="ru-RU" sz="2400" dirty="0">
                    <a:solidFill>
                      <a:srgbClr val="000000"/>
                    </a:solidFill>
                  </a:rPr>
                  <a:t> і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тварин</a:t>
                </a:r>
                <a:r>
                  <a:rPr lang="ru-RU" sz="2400" dirty="0">
                    <a:solidFill>
                      <a:srgbClr val="000000"/>
                    </a:solidFill>
                  </a:rPr>
                  <a:t>,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оскільки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отримати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багатомільйонний</a:t>
                </a:r>
                <a:r>
                  <a:rPr lang="ru-RU" sz="2400" dirty="0">
                    <a:solidFill>
                      <a:srgbClr val="000000"/>
                    </a:solidFill>
                  </a:rPr>
                  <a:t> потомство у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мікроорганізмів</a:t>
                </a:r>
                <a:r>
                  <a:rPr 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досить</a:t>
                </a:r>
                <a:r>
                  <a:rPr lang="ru-RU" sz="2400" dirty="0">
                    <a:solidFill>
                      <a:srgbClr val="000000"/>
                    </a:solidFill>
                  </a:rPr>
                  <a:t> просто і </a:t>
                </a:r>
                <a:r>
                  <a:rPr lang="ru-RU" sz="2400" dirty="0" err="1">
                    <a:solidFill>
                      <a:srgbClr val="000000"/>
                    </a:solidFill>
                  </a:rPr>
                  <a:t>швидко</a:t>
                </a:r>
                <a:r>
                  <a:rPr lang="ru-RU" sz="24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algn="just"/>
                <a:r>
                  <a:rPr lang="ru-RU" sz="2400" dirty="0"/>
                  <a:t>Для </a:t>
                </a:r>
                <a:r>
                  <a:rPr lang="ru-RU" sz="2400" dirty="0" err="1"/>
                  <a:t>виділення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мутацій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служать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селективні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середовища</a:t>
                </a:r>
                <a:r>
                  <a:rPr lang="ru-RU" sz="2400" dirty="0"/>
                  <a:t>, на </a:t>
                </a:r>
                <a:r>
                  <a:rPr lang="ru-RU" sz="2400" dirty="0" err="1"/>
                  <a:t>яких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здатні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рости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мутанти</a:t>
                </a:r>
                <a:r>
                  <a:rPr lang="ru-RU" sz="2400" dirty="0"/>
                  <a:t>, але гинуть </a:t>
                </a:r>
                <a:r>
                  <a:rPr lang="ru-RU" sz="2400" dirty="0" err="1"/>
                  <a:t>вихідні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батьківські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особини</a:t>
                </a:r>
                <a:r>
                  <a:rPr lang="ru-RU" sz="2400" dirty="0"/>
                  <a:t> дикого типу. Проводиться так само </a:t>
                </a:r>
                <a:r>
                  <a:rPr lang="ru-RU" sz="2400" dirty="0" err="1"/>
                  <a:t>відбір</a:t>
                </a:r>
                <a:r>
                  <a:rPr lang="ru-RU" sz="2400" dirty="0"/>
                  <a:t> за </a:t>
                </a:r>
                <a:r>
                  <a:rPr lang="ru-RU" sz="2400" dirty="0" err="1"/>
                  <a:t>забарвленням</a:t>
                </a:r>
                <a:r>
                  <a:rPr lang="ru-RU" sz="2400" dirty="0"/>
                  <a:t> і формою </a:t>
                </a:r>
                <a:r>
                  <a:rPr lang="ru-RU" sz="2400" dirty="0" err="1"/>
                  <a:t>колоній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швидкості</a:t>
                </a:r>
                <a:r>
                  <a:rPr lang="ru-RU" sz="2400" dirty="0"/>
                  <a:t> росту </a:t>
                </a:r>
                <a:r>
                  <a:rPr lang="ru-RU" sz="2400" dirty="0" err="1"/>
                  <a:t>мутантів</a:t>
                </a:r>
                <a:r>
                  <a:rPr lang="ru-RU" sz="2400" dirty="0"/>
                  <a:t> і диких форм і т. Д. </a:t>
                </a:r>
                <a:endParaRPr lang="ru-RU" sz="2400" dirty="0" smtClean="0">
                  <a:solidFill>
                    <a:srgbClr val="000000"/>
                  </a:solidFill>
                </a:endParaRPr>
              </a:p>
              <a:p>
                <a:endParaRPr lang="ru-RU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6" y="862149"/>
                <a:ext cx="8765178" cy="5648982"/>
              </a:xfrm>
              <a:prstGeom prst="rect">
                <a:avLst/>
              </a:prstGeom>
              <a:blipFill>
                <a:blip r:embed="rId2"/>
                <a:stretch>
                  <a:fillRect l="-1043" t="-863" r="-11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692" y="261258"/>
            <a:ext cx="969263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solidFill>
                  <a:srgbClr val="000000"/>
                </a:solidFill>
              </a:rPr>
              <a:t>Мутації- це зміни в послідовності окремих нуклеотидів ДНК, які ведуть до таких проявів, як зміни морфології бактеріальної клітини, виникнення потреб в факторах росту, наприклад в амінокислотах, вітамінах, тобто </a:t>
            </a:r>
            <a:r>
              <a:rPr lang="uk-UA" sz="2200" dirty="0" err="1" smtClean="0">
                <a:solidFill>
                  <a:srgbClr val="000000"/>
                </a:solidFill>
              </a:rPr>
              <a:t>ауксотрофності</a:t>
            </a:r>
            <a:r>
              <a:rPr lang="uk-UA" sz="2200" dirty="0" smtClean="0">
                <a:solidFill>
                  <a:srgbClr val="000000"/>
                </a:solidFill>
              </a:rPr>
              <a:t>; до стійкості до антибіотиків, зміни чутливості до температури, зниження вірулентності (</a:t>
            </a:r>
            <a:r>
              <a:rPr lang="uk-UA" sz="2200" dirty="0" err="1" smtClean="0">
                <a:solidFill>
                  <a:srgbClr val="000000"/>
                </a:solidFill>
              </a:rPr>
              <a:t>аттенуація</a:t>
            </a:r>
            <a:r>
              <a:rPr lang="uk-UA" sz="2200" dirty="0" smtClean="0">
                <a:solidFill>
                  <a:srgbClr val="000000"/>
                </a:solidFill>
              </a:rPr>
              <a:t>) і т. д.</a:t>
            </a:r>
          </a:p>
          <a:p>
            <a:pPr algn="just"/>
            <a:r>
              <a:rPr lang="uk-UA" sz="2200" dirty="0" smtClean="0"/>
              <a:t>Індуковані мутації з'являються впливом зовнішніх чинників, які називаються мутагенами. </a:t>
            </a:r>
          </a:p>
          <a:p>
            <a:pPr algn="just"/>
            <a:r>
              <a:rPr lang="uk-UA" sz="2200" dirty="0" smtClean="0"/>
              <a:t>Мутагени бувають фізичними (УФ-промені, гамма-радіація), хімічними (аналоги пуринових і піритових основ, азотиста кислота її аналоги, та інші сполуки) і біологічними - </a:t>
            </a:r>
            <a:r>
              <a:rPr lang="uk-UA" sz="2200" dirty="0" err="1" smtClean="0"/>
              <a:t>транспозони</a:t>
            </a:r>
            <a:r>
              <a:rPr lang="uk-UA" sz="2200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Картинки по запросу ультрафиолет на бактер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6" y="4016132"/>
            <a:ext cx="3422469" cy="25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0" y="4016131"/>
            <a:ext cx="3771532" cy="25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транспозон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976" y="4016131"/>
            <a:ext cx="3197767" cy="25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635" y="391886"/>
            <a:ext cx="60611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000000"/>
                </a:solidFill>
              </a:rPr>
              <a:t>На бактеріях, підданих УФ-опромінення, було показано, що пошкодження, викликані опроміненням в бактеріальних ДНК, можуть частково виправлятися завдяки наявності репараційних систем. У різних бактерій є кілька типів репараційних систем. Один тип репарації протікає на світлі, він пов'язаний з діяльністю </a:t>
            </a:r>
            <a:r>
              <a:rPr lang="uk-UA" sz="2400" dirty="0" err="1" smtClean="0">
                <a:solidFill>
                  <a:srgbClr val="000000"/>
                </a:solidFill>
              </a:rPr>
              <a:t>фотореактивуючого</a:t>
            </a:r>
            <a:r>
              <a:rPr lang="uk-UA" sz="2400" dirty="0" smtClean="0">
                <a:solidFill>
                  <a:srgbClr val="000000"/>
                </a:solidFill>
              </a:rPr>
              <a:t> ферменту, який розщеплює </a:t>
            </a:r>
            <a:r>
              <a:rPr lang="uk-UA" sz="2400" dirty="0" err="1" smtClean="0">
                <a:solidFill>
                  <a:srgbClr val="000000"/>
                </a:solidFill>
              </a:rPr>
              <a:t>тиміновий</a:t>
            </a:r>
            <a:r>
              <a:rPr lang="uk-UA" sz="2400" dirty="0" smtClean="0">
                <a:solidFill>
                  <a:srgbClr val="000000"/>
                </a:solidFill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</a:rPr>
              <a:t>димер</a:t>
            </a:r>
            <a:r>
              <a:rPr lang="uk-UA" sz="2400" dirty="0" smtClean="0">
                <a:solidFill>
                  <a:srgbClr val="000000"/>
                </a:solidFill>
              </a:rPr>
              <a:t>. При </a:t>
            </a:r>
            <a:r>
              <a:rPr lang="uk-UA" sz="2400" dirty="0" err="1" smtClean="0">
                <a:solidFill>
                  <a:srgbClr val="000000"/>
                </a:solidFill>
              </a:rPr>
              <a:t>темновій</a:t>
            </a:r>
            <a:r>
              <a:rPr lang="uk-UA" sz="2400" dirty="0" smtClean="0">
                <a:solidFill>
                  <a:srgbClr val="000000"/>
                </a:solidFill>
              </a:rPr>
              <a:t> репарації дефектні ділянки ланцюга ДНК видаляються, і добудовується за допомогою ДНК-</a:t>
            </a:r>
            <a:r>
              <a:rPr lang="uk-UA" sz="2400" dirty="0" err="1" smtClean="0">
                <a:solidFill>
                  <a:srgbClr val="000000"/>
                </a:solidFill>
              </a:rPr>
              <a:t>полімерази</a:t>
            </a:r>
            <a:r>
              <a:rPr lang="uk-UA" sz="2400" dirty="0" smtClean="0">
                <a:solidFill>
                  <a:srgbClr val="000000"/>
                </a:solidFill>
              </a:rPr>
              <a:t> на матриці </a:t>
            </a:r>
            <a:r>
              <a:rPr lang="uk-UA" sz="2400" dirty="0" err="1" smtClean="0">
                <a:solidFill>
                  <a:srgbClr val="000000"/>
                </a:solidFill>
              </a:rPr>
              <a:t>збереглася</a:t>
            </a:r>
            <a:r>
              <a:rPr lang="uk-UA" sz="2400" dirty="0" smtClean="0">
                <a:solidFill>
                  <a:srgbClr val="000000"/>
                </a:solidFill>
              </a:rPr>
              <a:t> ланцюга і з'єднується з ланцюгом </a:t>
            </a:r>
            <a:r>
              <a:rPr lang="uk-UA" sz="2400" dirty="0" err="1" smtClean="0">
                <a:solidFill>
                  <a:srgbClr val="000000"/>
                </a:solidFill>
              </a:rPr>
              <a:t>лігази</a:t>
            </a:r>
            <a:r>
              <a:rPr lang="uk-UA" sz="2400" dirty="0" smtClean="0">
                <a:solidFill>
                  <a:srgbClr val="000000"/>
                </a:solidFill>
              </a:rPr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8" y="509451"/>
            <a:ext cx="4909456" cy="5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320" y="339634"/>
            <a:ext cx="51467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solidFill>
                  <a:srgbClr val="000000"/>
                </a:solidFill>
              </a:rPr>
              <a:t>Мутація, що призводить до втрати функції, називається прямою мутацією. У мутантів може статися відновлення вихідних властивостей,  реверсія.  Якщо відбувається відновлення вихідного генотипу, то мутація, що відновлює генотип і фенотип, називається </a:t>
            </a:r>
            <a:r>
              <a:rPr lang="uk-UA" sz="2200" dirty="0" err="1" smtClean="0">
                <a:solidFill>
                  <a:srgbClr val="000000"/>
                </a:solidFill>
              </a:rPr>
              <a:t>зворотньою</a:t>
            </a:r>
            <a:r>
              <a:rPr lang="uk-UA" sz="2200" dirty="0" smtClean="0">
                <a:solidFill>
                  <a:srgbClr val="000000"/>
                </a:solidFill>
              </a:rPr>
              <a:t> або прямою реверсією. Якщо мутація відновлює фенотип, не виконуючи повне відновлення генотипу, то така мутація називається </a:t>
            </a:r>
            <a:r>
              <a:rPr lang="uk-UA" sz="2200" dirty="0" err="1" smtClean="0">
                <a:solidFill>
                  <a:srgbClr val="000000"/>
                </a:solidFill>
              </a:rPr>
              <a:t>супресорна</a:t>
            </a:r>
            <a:r>
              <a:rPr lang="uk-UA" sz="2200" dirty="0" smtClean="0">
                <a:solidFill>
                  <a:srgbClr val="000000"/>
                </a:solidFill>
              </a:rPr>
              <a:t>. </a:t>
            </a:r>
            <a:r>
              <a:rPr lang="uk-UA" sz="2200" dirty="0" err="1" smtClean="0">
                <a:solidFill>
                  <a:srgbClr val="000000"/>
                </a:solidFill>
              </a:rPr>
              <a:t>Супресорні</a:t>
            </a:r>
            <a:r>
              <a:rPr lang="uk-UA" sz="2200" dirty="0" smtClean="0">
                <a:solidFill>
                  <a:srgbClr val="000000"/>
                </a:solidFill>
              </a:rPr>
              <a:t> мутації можуть виникати як в межах того самого гена, в якому сталася первинна мутація, так в інших генах або можуть бути пов'язані з мутаціями в </a:t>
            </a:r>
            <a:r>
              <a:rPr lang="uk-UA" sz="2200" dirty="0" err="1" smtClean="0">
                <a:solidFill>
                  <a:srgbClr val="000000"/>
                </a:solidFill>
              </a:rPr>
              <a:t>тРНК</a:t>
            </a:r>
            <a:r>
              <a:rPr lang="uk-UA" sz="2200" dirty="0" smtClean="0">
                <a:solidFill>
                  <a:srgbClr val="000000"/>
                </a:solidFill>
              </a:rPr>
              <a:t>.</a:t>
            </a:r>
            <a:endParaRPr lang="uk-UA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5" y="522514"/>
            <a:ext cx="5839097" cy="54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724</TotalTime>
  <Words>1020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Tahoma</vt:lpstr>
      <vt:lpstr>Times New Roman</vt:lpstr>
      <vt:lpstr>Trebuchet MS</vt:lpstr>
      <vt:lpstr>Wingdings</vt:lpstr>
      <vt:lpstr>Wingdings 3</vt:lpstr>
      <vt:lpstr>Аспект</vt:lpstr>
      <vt:lpstr>   Лекція 4  Застосування експериментального мутагенезу в селекції рослин та мікроорганізмів</vt:lpstr>
      <vt:lpstr>Селекція мікроорганізмів</vt:lpstr>
      <vt:lpstr>Презентация PowerPoint</vt:lpstr>
      <vt:lpstr>Використання мікроорганізмів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R- S- дисоціації</vt:lpstr>
      <vt:lpstr>Презентация PowerPoint</vt:lpstr>
      <vt:lpstr>Презентация PowerPoint</vt:lpstr>
      <vt:lpstr>Передача генетичного матеріалу між організмами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експериментального мутагенезу в селекції мікроораганізмів</dc:title>
  <dc:creator>Dana</dc:creator>
  <cp:lastModifiedBy>Ирина Полякова</cp:lastModifiedBy>
  <cp:revision>33</cp:revision>
  <dcterms:created xsi:type="dcterms:W3CDTF">2019-11-08T20:55:42Z</dcterms:created>
  <dcterms:modified xsi:type="dcterms:W3CDTF">2022-02-07T14:26:51Z</dcterms:modified>
</cp:coreProperties>
</file>