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69" r:id="rId3"/>
  </p:sldMasterIdLst>
  <p:notesMasterIdLst>
    <p:notesMasterId r:id="rId22"/>
  </p:notesMasterIdLst>
  <p:sldIdLst>
    <p:sldId id="256" r:id="rId4"/>
    <p:sldId id="277" r:id="rId5"/>
    <p:sldId id="259" r:id="rId6"/>
    <p:sldId id="276" r:id="rId7"/>
    <p:sldId id="260" r:id="rId8"/>
    <p:sldId id="261" r:id="rId9"/>
    <p:sldId id="262" r:id="rId10"/>
    <p:sldId id="265" r:id="rId11"/>
    <p:sldId id="278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Helvetica Neue" charset="0"/>
      <p:regular r:id="rId27"/>
      <p:bold r:id="rId28"/>
      <p:italic r:id="rId29"/>
      <p:boldItalic r:id="rId30"/>
    </p:embeddedFont>
    <p:embeddedFont>
      <p:font typeface="Century Gothic" pitchFamily="34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j8WsFtH17uI9nlD38H2XvyC0iB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294" y="-36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413508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ethinkideas.com/idea.html?ref=producthunt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/>
              <a:t> </a:t>
            </a:r>
            <a:r>
              <a:rPr lang="uk-UA" u="sng">
                <a:solidFill>
                  <a:schemeClr val="hlink"/>
                </a:solidFill>
                <a:hlinkClick r:id="rId3"/>
              </a:rPr>
              <a:t>https://wethinkideas.com/idea.html?ref=producthunt</a:t>
            </a:r>
            <a:r>
              <a:rPr lang="uk-UA"/>
              <a:t> – check the Idea</a:t>
            </a:r>
            <a:endParaRPr/>
          </a:p>
        </p:txBody>
      </p:sp>
      <p:sp>
        <p:nvSpPr>
          <p:cNvPr id="267" name="Google Shape;26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1_FULL SCREEN IMAGE BAC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2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23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>
            <a:spLocks noGrp="1"/>
          </p:cNvSpPr>
          <p:nvPr>
            <p:ph type="dt" idx="10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ftr" idx="11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2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5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 2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8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8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8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28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2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2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0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3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1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3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3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2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 with SUBS">
  <p:cSld name="DEFAULT SLIDE with SUB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4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SLIDE with SUBS">
  <p:cSld name="1_DEFAULT SLIDE with SUB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5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Google Shape;80;p35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5"/>
          <p:cNvSpPr>
            <a:spLocks noGrp="1"/>
          </p:cNvSpPr>
          <p:nvPr>
            <p:ph type="pic" idx="2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5"/>
          <p:cNvSpPr>
            <a:spLocks noGrp="1"/>
          </p:cNvSpPr>
          <p:nvPr>
            <p:ph type="pic" idx="3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5"/>
          <p:cNvSpPr>
            <a:spLocks noGrp="1"/>
          </p:cNvSpPr>
          <p:nvPr>
            <p:ph type="pic" idx="4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6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36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36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6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6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6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3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7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7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7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8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8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9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9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9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3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0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40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40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40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4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1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41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Google Shape;118;p41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4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4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5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6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46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46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46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46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4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7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47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4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8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48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48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4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9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4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4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0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50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5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5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1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5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Google Shape;168;p5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21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8;p21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9;p21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0;p21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1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21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3" name="Google Shape;13;p21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i="0" u="none" strike="noStrike" cap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21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i="0" u="none" strike="noStrike" cap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1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8" name="Google Shape;18;p21" descr="short_logo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920864" y="120055"/>
            <a:ext cx="805972" cy="7749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3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3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3" name="Google Shape;63;p33"/>
          <p:cNvCxnSpPr/>
          <p:nvPr/>
        </p:nvCxnSpPr>
        <p:spPr>
          <a:xfrm>
            <a:off x="0" y="1655763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" name="Google Shape;64;p33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" name="Google Shape;65;p33">
            <a:hlinkClick r:id="" action="ppaction://hlinkshowjump?jump=nextslide"/>
          </p:cNvPr>
          <p:cNvSpPr/>
          <p:nvPr/>
        </p:nvSpPr>
        <p:spPr>
          <a:xfrm>
            <a:off x="17311688" y="6350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3">
            <a:hlinkClick r:id="" action="ppaction://hlinkshowjump?jump=previousslide"/>
          </p:cNvPr>
          <p:cNvSpPr/>
          <p:nvPr/>
        </p:nvSpPr>
        <p:spPr>
          <a:xfrm flipH="1">
            <a:off x="16897349" y="635000"/>
            <a:ext cx="360363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" name="Google Shape;67;p33"/>
          <p:cNvCxnSpPr/>
          <p:nvPr/>
        </p:nvCxnSpPr>
        <p:spPr>
          <a:xfrm>
            <a:off x="2590800" y="9732963"/>
            <a:ext cx="0" cy="55721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8" name="Google Shape;68;p33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69" name="Google Shape;69;p33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3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1" name="Google Shape;71;p33"/>
          <p:cNvSpPr/>
          <p:nvPr/>
        </p:nvSpPr>
        <p:spPr>
          <a:xfrm>
            <a:off x="11160224" y="9792518"/>
            <a:ext cx="5472584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4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3"/>
          <p:cNvSpPr txBox="1"/>
          <p:nvPr/>
        </p:nvSpPr>
        <p:spPr>
          <a:xfrm>
            <a:off x="16848856" y="9752012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uk-UA"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24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3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2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42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3" name="Google Shape;123;p42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p42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5" name="Google Shape;125;p42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2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7" name="Google Shape;127;p42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28" name="Google Shape;128;p42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42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42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2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4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33" name="Google Shape;133;p42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57305" y="144016"/>
            <a:ext cx="781052" cy="7510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"/>
          <p:cNvSpPr txBox="1"/>
          <p:nvPr/>
        </p:nvSpPr>
        <p:spPr>
          <a:xfrm>
            <a:off x="0" y="4229100"/>
            <a:ext cx="1828800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C8746"/>
              </a:buClr>
              <a:buSzPts val="8000"/>
              <a:buFont typeface="Calibri"/>
              <a:buNone/>
            </a:pPr>
            <a:r>
              <a:rPr lang="uk-UA" sz="8000" b="0" i="0" u="none" strike="noStrike" cap="none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STARTUP ECOSYSTEM</a:t>
            </a:r>
            <a:endParaRPr sz="8000" b="0" i="0" u="none" strike="noStrike" cap="none">
              <a:solidFill>
                <a:srgbClr val="FC87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2</a:t>
            </a:fld>
            <a:endParaRPr lang="uk-UA"/>
          </a:p>
        </p:txBody>
      </p:sp>
      <p:sp>
        <p:nvSpPr>
          <p:cNvPr id="6" name="Прямоугольник 5"/>
          <p:cNvSpPr/>
          <p:nvPr/>
        </p:nvSpPr>
        <p:spPr>
          <a:xfrm>
            <a:off x="2112750" y="3145572"/>
            <a:ext cx="134472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400" b="1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Стартап екосистема</a:t>
            </a:r>
            <a:r>
              <a:rPr lang="uk-UA" sz="4400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 – це всі люди, організації і інфраструктура, які діють і взаємодіють з метою створення нових </a:t>
            </a:r>
            <a:r>
              <a:rPr lang="uk-UA" sz="4400" dirty="0" err="1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стартапів</a:t>
            </a:r>
            <a:r>
              <a:rPr lang="uk-UA" sz="4400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, підтримки і розвитку існуючих </a:t>
            </a:r>
            <a:r>
              <a:rPr lang="uk-UA" sz="4400" dirty="0" err="1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стартапів</a:t>
            </a:r>
            <a:r>
              <a:rPr lang="uk-UA" sz="4400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, створення умов для збільшення їх кількості та якості.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817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3</a:t>
            </a:fld>
            <a:endParaRPr/>
          </a:p>
        </p:txBody>
      </p:sp>
      <p:sp>
        <p:nvSpPr>
          <p:cNvPr id="197" name="Google Shape;197;p4"/>
          <p:cNvSpPr/>
          <p:nvPr/>
        </p:nvSpPr>
        <p:spPr>
          <a:xfrm>
            <a:off x="2949580" y="2251056"/>
            <a:ext cx="13105456" cy="541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dirty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Зріла екосистема створює середовище, де розумні та креативні люди</a:t>
            </a:r>
            <a:r>
              <a:rPr lang="uk-UA" sz="4800" dirty="0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571500" marR="0" lvl="0" indent="-571500" algn="l" rtl="0">
              <a:spcBef>
                <a:spcPts val="1200"/>
              </a:spcBef>
              <a:spcAft>
                <a:spcPts val="0"/>
              </a:spcAft>
              <a:buClr>
                <a:srgbClr val="FC9308"/>
              </a:buClr>
              <a:buSzPts val="4800"/>
              <a:buFont typeface="Arial"/>
              <a:buChar char="•"/>
            </a:pPr>
            <a:r>
              <a:rPr lang="uk-UA" sz="48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мають </a:t>
            </a:r>
            <a:r>
              <a:rPr lang="uk-UA" sz="4800" b="1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ресурси, які їм необхідні </a:t>
            </a:r>
            <a:r>
              <a:rPr lang="uk-UA" sz="48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для досягнення успіху</a:t>
            </a:r>
            <a:endParaRPr sz="4800" dirty="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4800"/>
              <a:buFont typeface="Arial"/>
              <a:buChar char="•"/>
            </a:pPr>
            <a:r>
              <a:rPr lang="uk-UA" sz="48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Не мають страху </a:t>
            </a:r>
            <a:r>
              <a:rPr lang="uk-UA" sz="4800" b="1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помилитись та вчаться </a:t>
            </a:r>
            <a:r>
              <a:rPr lang="uk-UA" sz="48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на своїх помилках</a:t>
            </a:r>
            <a:endParaRPr sz="8800" b="1" dirty="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4800"/>
              <a:buFont typeface="Arial"/>
              <a:buChar char="•"/>
            </a:pPr>
            <a:r>
              <a:rPr lang="uk-UA" sz="4800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Вільно </a:t>
            </a:r>
            <a:r>
              <a:rPr lang="uk-UA" sz="4800" b="1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ризикують</a:t>
            </a:r>
            <a:endParaRPr sz="8800" b="1" dirty="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4</a:t>
            </a:fld>
            <a:endParaRPr lang="uk-UA"/>
          </a:p>
        </p:txBody>
      </p:sp>
      <p:pic>
        <p:nvPicPr>
          <p:cNvPr id="6" name="image29.jp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14747" y="1032386"/>
            <a:ext cx="18288001" cy="8583562"/>
          </a:xfrm>
          <a:prstGeom prst="rect">
            <a:avLst/>
          </a:prstGeom>
          <a:ln/>
        </p:spPr>
      </p:pic>
      <p:sp>
        <p:nvSpPr>
          <p:cNvPr id="7" name="Прямоугольник 6"/>
          <p:cNvSpPr/>
          <p:nvPr/>
        </p:nvSpPr>
        <p:spPr>
          <a:xfrm>
            <a:off x="783922" y="107904"/>
            <a:ext cx="68659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Елементи </a:t>
            </a:r>
            <a:r>
              <a:rPr lang="uk-UA" sz="4000" b="1" dirty="0" err="1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стартап</a:t>
            </a:r>
            <a:r>
              <a:rPr lang="uk-UA" sz="40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екосистеми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9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5" descr="A picture containing bird, tree, flow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1072" y="1327076"/>
            <a:ext cx="4032448" cy="235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 descr="A screenshot of a cell phon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1552" y="1032693"/>
            <a:ext cx="11521280" cy="86123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"/>
          <p:cNvSpPr txBox="1"/>
          <p:nvPr/>
        </p:nvSpPr>
        <p:spPr>
          <a:xfrm>
            <a:off x="0" y="4423420"/>
            <a:ext cx="1828800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uk-UA"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АКСЕЛЕРАТОРИ   &amp;  ІНКУБАТОРИ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589094">
            <a:off x="6394080" y="4130473"/>
            <a:ext cx="4762500" cy="4762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7"/>
          <p:cNvSpPr/>
          <p:nvPr/>
        </p:nvSpPr>
        <p:spPr>
          <a:xfrm>
            <a:off x="0" y="1485900"/>
            <a:ext cx="182880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b="1" dirty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Що таке </a:t>
            </a:r>
            <a:r>
              <a:rPr lang="uk-UA" sz="5400" b="1" dirty="0" smtClean="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інкубатори/акселератори?</a:t>
            </a:r>
            <a:endParaRPr dirty="0"/>
          </a:p>
        </p:txBody>
      </p:sp>
      <p:sp>
        <p:nvSpPr>
          <p:cNvPr id="214" name="Google Shape;214;p7"/>
          <p:cNvSpPr/>
          <p:nvPr/>
        </p:nvSpPr>
        <p:spPr>
          <a:xfrm>
            <a:off x="719064" y="2782550"/>
            <a:ext cx="17067491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Організації, що </a:t>
            </a:r>
            <a:r>
              <a:rPr lang="uk-UA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підтримують </a:t>
            </a:r>
            <a:r>
              <a:rPr lang="uk-UA" sz="4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молоді інноваційні компанії </a:t>
            </a:r>
            <a:r>
              <a:rPr lang="uk-UA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ранній стадії через освіту, менторство та фінансування</a:t>
            </a: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952500"/>
            <a:ext cx="18288001" cy="878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5800" y="6591300"/>
            <a:ext cx="9829800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143026" y="1980455"/>
            <a:ext cx="1228378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СТАРТАП</a:t>
            </a:r>
            <a:r>
              <a:rPr lang="uk-UA" sz="3600" b="1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3600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– </a:t>
            </a:r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це </a:t>
            </a:r>
            <a:r>
              <a:rPr lang="uk-UA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ТИМЧАСОВА</a:t>
            </a:r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організація, </a:t>
            </a:r>
          </a:p>
          <a:p>
            <a:pPr algn="ctr"/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створена </a:t>
            </a:r>
            <a:r>
              <a:rPr lang="uk-UA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МАЛЕНЬКОЮ КОМАНДОЮ</a:t>
            </a:r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для пошуку </a:t>
            </a:r>
            <a:r>
              <a:rPr lang="uk-UA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ПОВТОРЮВАНОЇ</a:t>
            </a:r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та </a:t>
            </a:r>
            <a:r>
              <a:rPr lang="uk-UA" sz="36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МАСШТАБОВАНОЇ</a:t>
            </a:r>
            <a:r>
              <a:rPr lang="uk-UA" sz="3600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algn="ctr"/>
            <a:r>
              <a:rPr lang="uk-UA" sz="3600" b="1" dirty="0" smtClean="0">
                <a:solidFill>
                  <a:schemeClr val="tx1"/>
                </a:solidFill>
                <a:latin typeface="Calibri"/>
                <a:cs typeface="Calibri"/>
                <a:sym typeface="Calibri"/>
              </a:rPr>
              <a:t>БІЗНЕС МОДЕЛІ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61274" y="5134006"/>
            <a:ext cx="134472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Знаходиться </a:t>
            </a:r>
            <a:r>
              <a:rPr lang="ru-RU" sz="3600" b="1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в</a:t>
            </a:r>
            <a:r>
              <a:rPr lang="uk-UA" sz="3600" b="1" dirty="0" smtClean="0">
                <a:solidFill>
                  <a:srgbClr val="556472"/>
                </a:solidFill>
                <a:latin typeface="Calibri"/>
                <a:ea typeface="Calibri"/>
                <a:cs typeface="Calibri"/>
                <a:sym typeface="Calibri"/>
              </a:rPr>
              <a:t> зоні великого ризику невдачі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8109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"/>
          <p:cNvSpPr/>
          <p:nvPr/>
        </p:nvSpPr>
        <p:spPr>
          <a:xfrm>
            <a:off x="0" y="4305300"/>
            <a:ext cx="1828800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 ЧОГО ПОЧАТИ?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3"/>
          <p:cNvSpPr txBox="1"/>
          <p:nvPr/>
        </p:nvSpPr>
        <p:spPr>
          <a:xfrm>
            <a:off x="5100375" y="3238980"/>
            <a:ext cx="8064896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ПОЧНИ З</a:t>
            </a:r>
            <a:endParaRPr sz="36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0" name="Google Shape;270;p13"/>
          <p:cNvSpPr txBox="1"/>
          <p:nvPr/>
        </p:nvSpPr>
        <p:spPr>
          <a:xfrm>
            <a:off x="3959426" y="3958562"/>
            <a:ext cx="10346795" cy="1431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400" b="1" dirty="0">
                <a:solidFill>
                  <a:srgbClr val="FC874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ВЕЛИКОЇ ПРОБЛЕМИ</a:t>
            </a:r>
            <a:endParaRPr sz="8400" b="1" dirty="0">
              <a:solidFill>
                <a:srgbClr val="FC874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 txBox="1"/>
          <p:nvPr/>
        </p:nvSpPr>
        <p:spPr>
          <a:xfrm>
            <a:off x="6336904" y="3641604"/>
            <a:ext cx="8064896" cy="4755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Char char="•"/>
            </a:pPr>
            <a:r>
              <a:rPr lang="uk-UA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Розповсюджена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Char char="•"/>
            </a:pPr>
            <a:r>
              <a:rPr lang="uk-UA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Зростаюча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Char char="•"/>
            </a:pPr>
            <a:r>
              <a:rPr lang="uk-UA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Нагальна (біль)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Char char="•"/>
            </a:pPr>
            <a:r>
              <a:rPr lang="uk-UA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Дорога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Char char="•"/>
            </a:pPr>
            <a:r>
              <a:rPr lang="uk-UA" sz="6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Часта</a:t>
            </a:r>
            <a:endParaRPr sz="6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/>
        </p:nvSpPr>
        <p:spPr>
          <a:xfrm>
            <a:off x="0" y="1089595"/>
            <a:ext cx="18288001" cy="21698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600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5 критеріїв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600" dirty="0" smtClean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«правильної» проблеми:</a:t>
            </a:r>
            <a:endParaRPr sz="6600" dirty="0">
              <a:solidFill>
                <a:srgbClr val="FC87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5"/>
          <p:cNvSpPr/>
          <p:nvPr/>
        </p:nvSpPr>
        <p:spPr>
          <a:xfrm>
            <a:off x="0" y="2857524"/>
            <a:ext cx="182880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ВСІМ ПОТРІБЕН НАШ ПРОДУКТ! </a:t>
            </a:r>
            <a:endParaRPr dirty="0"/>
          </a:p>
        </p:txBody>
      </p:sp>
      <p:sp>
        <p:nvSpPr>
          <p:cNvPr id="282" name="Google Shape;282;p15"/>
          <p:cNvSpPr/>
          <p:nvPr/>
        </p:nvSpPr>
        <p:spPr>
          <a:xfrm>
            <a:off x="0" y="3948900"/>
            <a:ext cx="1828800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b="1" dirty="0">
                <a:solidFill>
                  <a:srgbClr val="FC8746"/>
                </a:solidFill>
                <a:latin typeface="Calibri"/>
                <a:ea typeface="Calibri"/>
                <a:cs typeface="Calibri"/>
                <a:sym typeface="Calibri"/>
              </a:rPr>
              <a:t>Шукайте підтвердження цього реальними даними</a:t>
            </a:r>
            <a:endParaRPr sz="5400" b="1" dirty="0">
              <a:solidFill>
                <a:srgbClr val="FC874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 txBox="1"/>
          <p:nvPr/>
        </p:nvSpPr>
        <p:spPr>
          <a:xfrm>
            <a:off x="6705600" y="5686752"/>
            <a:ext cx="4495800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Дизайн мислення</a:t>
            </a:r>
            <a:endParaRPr sz="36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15"/>
          <p:cNvSpPr txBox="1"/>
          <p:nvPr/>
        </p:nvSpPr>
        <p:spPr>
          <a:xfrm>
            <a:off x="6705600" y="6289654"/>
            <a:ext cx="4495800" cy="692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Lean канва</a:t>
            </a:r>
            <a:endParaRPr sz="3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15"/>
          <p:cNvSpPr txBox="1"/>
          <p:nvPr/>
        </p:nvSpPr>
        <p:spPr>
          <a:xfrm>
            <a:off x="6172200" y="6905952"/>
            <a:ext cx="57150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Customer development</a:t>
            </a:r>
            <a:endParaRPr/>
          </a:p>
        </p:txBody>
      </p:sp>
      <p:sp>
        <p:nvSpPr>
          <p:cNvPr id="286" name="Google Shape;286;p15"/>
          <p:cNvSpPr txBox="1"/>
          <p:nvPr/>
        </p:nvSpPr>
        <p:spPr>
          <a:xfrm>
            <a:off x="6172200" y="7134552"/>
            <a:ext cx="5715000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75" rIns="137150" bIns="685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16"/>
          <p:cNvPicPr preferRelativeResize="0"/>
          <p:nvPr/>
        </p:nvPicPr>
        <p:blipFill rotWithShape="1">
          <a:blip r:embed="rId3">
            <a:alphaModFix/>
          </a:blip>
          <a:srcRect t="23989" b="23044"/>
          <a:stretch/>
        </p:blipFill>
        <p:spPr>
          <a:xfrm>
            <a:off x="4638675" y="4409539"/>
            <a:ext cx="9010650" cy="4772562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16"/>
          <p:cNvSpPr/>
          <p:nvPr/>
        </p:nvSpPr>
        <p:spPr>
          <a:xfrm>
            <a:off x="0" y="3086100"/>
            <a:ext cx="1828800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PRODUCT MARKET FIT ?!</a:t>
            </a:r>
            <a:endParaRPr dirty="0"/>
          </a:p>
        </p:txBody>
      </p:sp>
      <p:pic>
        <p:nvPicPr>
          <p:cNvPr id="293" name="Google Shape;293;p16" descr="1409087344-3-steps-determine-product-market-fit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0" y="1333500"/>
            <a:ext cx="2399378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7"/>
          <p:cNvSpPr/>
          <p:nvPr/>
        </p:nvSpPr>
        <p:spPr>
          <a:xfrm rot="-2004209">
            <a:off x="5842588" y="3007330"/>
            <a:ext cx="2180777" cy="841025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9" name="Google Shape;299;p17"/>
          <p:cNvGrpSpPr/>
          <p:nvPr/>
        </p:nvGrpSpPr>
        <p:grpSpPr>
          <a:xfrm>
            <a:off x="4648200" y="4399744"/>
            <a:ext cx="2133600" cy="2039156"/>
            <a:chOff x="5782309" y="4172755"/>
            <a:chExt cx="2781300" cy="2781300"/>
          </a:xfrm>
        </p:grpSpPr>
        <p:sp>
          <p:nvSpPr>
            <p:cNvPr id="300" name="Google Shape;300;p17"/>
            <p:cNvSpPr/>
            <p:nvPr/>
          </p:nvSpPr>
          <p:spPr>
            <a:xfrm>
              <a:off x="5782309" y="4172755"/>
              <a:ext cx="2781300" cy="2781300"/>
            </a:xfrm>
            <a:prstGeom prst="ellipse">
              <a:avLst/>
            </a:prstGeom>
            <a:solidFill>
              <a:srgbClr val="FC87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17"/>
            <p:cNvSpPr txBox="1"/>
            <p:nvPr/>
          </p:nvSpPr>
          <p:spPr>
            <a:xfrm>
              <a:off x="5936699" y="5298752"/>
              <a:ext cx="2501922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ПІВОТ</a:t>
              </a:r>
              <a:endParaRPr/>
            </a:p>
          </p:txBody>
        </p:sp>
      </p:grpSp>
      <p:grpSp>
        <p:nvGrpSpPr>
          <p:cNvPr id="302" name="Google Shape;302;p17"/>
          <p:cNvGrpSpPr/>
          <p:nvPr/>
        </p:nvGrpSpPr>
        <p:grpSpPr>
          <a:xfrm>
            <a:off x="8001000" y="1333500"/>
            <a:ext cx="2133600" cy="2039156"/>
            <a:chOff x="5782309" y="4172755"/>
            <a:chExt cx="2781300" cy="2781300"/>
          </a:xfrm>
        </p:grpSpPr>
        <p:sp>
          <p:nvSpPr>
            <p:cNvPr id="303" name="Google Shape;303;p17"/>
            <p:cNvSpPr/>
            <p:nvPr/>
          </p:nvSpPr>
          <p:spPr>
            <a:xfrm>
              <a:off x="5782309" y="4172755"/>
              <a:ext cx="2781300" cy="2781300"/>
            </a:xfrm>
            <a:prstGeom prst="ellipse">
              <a:avLst/>
            </a:prstGeom>
            <a:solidFill>
              <a:srgbClr val="FC87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17"/>
            <p:cNvSpPr txBox="1"/>
            <p:nvPr/>
          </p:nvSpPr>
          <p:spPr>
            <a:xfrm>
              <a:off x="5936699" y="5298752"/>
              <a:ext cx="2501922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ПРОБЛЕМА</a:t>
              </a:r>
              <a:endParaRPr/>
            </a:p>
          </p:txBody>
        </p:sp>
      </p:grpSp>
      <p:grpSp>
        <p:nvGrpSpPr>
          <p:cNvPr id="305" name="Google Shape;305;p17"/>
          <p:cNvGrpSpPr/>
          <p:nvPr/>
        </p:nvGrpSpPr>
        <p:grpSpPr>
          <a:xfrm>
            <a:off x="11506200" y="4399744"/>
            <a:ext cx="2133600" cy="2039156"/>
            <a:chOff x="5782309" y="4172755"/>
            <a:chExt cx="2781300" cy="2781300"/>
          </a:xfrm>
        </p:grpSpPr>
        <p:sp>
          <p:nvSpPr>
            <p:cNvPr id="306" name="Google Shape;306;p17"/>
            <p:cNvSpPr/>
            <p:nvPr/>
          </p:nvSpPr>
          <p:spPr>
            <a:xfrm>
              <a:off x="5782309" y="4172755"/>
              <a:ext cx="2781300" cy="2781300"/>
            </a:xfrm>
            <a:prstGeom prst="ellipse">
              <a:avLst/>
            </a:prstGeom>
            <a:solidFill>
              <a:srgbClr val="FC87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17"/>
            <p:cNvSpPr txBox="1"/>
            <p:nvPr/>
          </p:nvSpPr>
          <p:spPr>
            <a:xfrm>
              <a:off x="5936699" y="5298752"/>
              <a:ext cx="2501922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ІДЕЯ</a:t>
              </a:r>
              <a:endParaRPr/>
            </a:p>
          </p:txBody>
        </p:sp>
      </p:grpSp>
      <p:grpSp>
        <p:nvGrpSpPr>
          <p:cNvPr id="308" name="Google Shape;308;p17"/>
          <p:cNvGrpSpPr/>
          <p:nvPr/>
        </p:nvGrpSpPr>
        <p:grpSpPr>
          <a:xfrm>
            <a:off x="8077200" y="7277100"/>
            <a:ext cx="2133600" cy="2039156"/>
            <a:chOff x="5782309" y="4172755"/>
            <a:chExt cx="2781300" cy="2781300"/>
          </a:xfrm>
        </p:grpSpPr>
        <p:sp>
          <p:nvSpPr>
            <p:cNvPr id="309" name="Google Shape;309;p17"/>
            <p:cNvSpPr/>
            <p:nvPr/>
          </p:nvSpPr>
          <p:spPr>
            <a:xfrm>
              <a:off x="5782309" y="4172755"/>
              <a:ext cx="2781300" cy="2781300"/>
            </a:xfrm>
            <a:prstGeom prst="ellipse">
              <a:avLst/>
            </a:prstGeom>
            <a:solidFill>
              <a:srgbClr val="FC87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7"/>
            <p:cNvSpPr txBox="1"/>
            <p:nvPr/>
          </p:nvSpPr>
          <p:spPr>
            <a:xfrm>
              <a:off x="5936699" y="5298752"/>
              <a:ext cx="2501923" cy="6296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ВАЛІДАЦІЯ</a:t>
              </a:r>
              <a:endParaRPr/>
            </a:p>
          </p:txBody>
        </p:sp>
      </p:grpSp>
      <p:sp>
        <p:nvSpPr>
          <p:cNvPr id="311" name="Google Shape;311;p17"/>
          <p:cNvSpPr/>
          <p:nvPr/>
        </p:nvSpPr>
        <p:spPr>
          <a:xfrm rot="2361106">
            <a:off x="10306412" y="2996349"/>
            <a:ext cx="2180777" cy="841025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7"/>
          <p:cNvSpPr/>
          <p:nvPr/>
        </p:nvSpPr>
        <p:spPr>
          <a:xfrm rot="-7947656">
            <a:off x="5747147" y="7106691"/>
            <a:ext cx="2180777" cy="841025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7"/>
          <p:cNvSpPr/>
          <p:nvPr/>
        </p:nvSpPr>
        <p:spPr>
          <a:xfrm rot="7837038">
            <a:off x="10378059" y="7196028"/>
            <a:ext cx="2180777" cy="841025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6700704" y="4644516"/>
            <a:ext cx="489154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7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СТАРТАП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762000" y="190500"/>
            <a:ext cx="967740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LEAN APPROACH &amp;  FAIL FAST</a:t>
            </a:r>
            <a:endParaRPr sz="8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18" descr="503000012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4027" b="14026"/>
          <a:stretch/>
        </p:blipFill>
        <p:spPr>
          <a:xfrm>
            <a:off x="6708802" y="1714500"/>
            <a:ext cx="11579198" cy="70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8" descr="ProductMarketFit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714500"/>
            <a:ext cx="6781800" cy="7083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8"/>
          <p:cNvPicPr preferRelativeResize="0"/>
          <p:nvPr/>
        </p:nvPicPr>
        <p:blipFill rotWithShape="1">
          <a:blip r:embed="rId5">
            <a:alphaModFix/>
          </a:blip>
          <a:srcRect r="2077"/>
          <a:stretch/>
        </p:blipFill>
        <p:spPr>
          <a:xfrm>
            <a:off x="6477001" y="1711672"/>
            <a:ext cx="11811000" cy="7086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9"/>
          <p:cNvSpPr txBox="1">
            <a:spLocks noGrp="1"/>
          </p:cNvSpPr>
          <p:nvPr>
            <p:ph type="title"/>
          </p:nvPr>
        </p:nvSpPr>
        <p:spPr>
          <a:xfrm>
            <a:off x="191736" y="3690780"/>
            <a:ext cx="8915400" cy="32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dirty="0" smtClean="0">
                <a:solidFill>
                  <a:srgbClr val="FC8746"/>
                </a:solidFill>
              </a:rPr>
              <a:t>ДУМАЙ</a:t>
            </a:r>
            <a:br>
              <a:rPr lang="uk-UA" sz="8000" dirty="0" smtClean="0">
                <a:solidFill>
                  <a:srgbClr val="FC8746"/>
                </a:solidFill>
              </a:rPr>
            </a:br>
            <a:r>
              <a:rPr lang="uk-UA" sz="8000" dirty="0" smtClean="0">
                <a:solidFill>
                  <a:srgbClr val="FC8746"/>
                </a:solidFill>
              </a:rPr>
              <a:t>НЕСТАНДАРТНО!</a:t>
            </a:r>
            <a:endParaRPr sz="8000" dirty="0">
              <a:solidFill>
                <a:srgbClr val="FC8746"/>
              </a:solidFill>
            </a:endParaRPr>
          </a:p>
        </p:txBody>
      </p:sp>
      <p:sp>
        <p:nvSpPr>
          <p:cNvPr id="328" name="Google Shape;328;p1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17</a:t>
            </a:fld>
            <a:endParaRPr/>
          </a:p>
        </p:txBody>
      </p:sp>
      <p:pic>
        <p:nvPicPr>
          <p:cNvPr id="329" name="Google Shape;329;p19" descr="149060882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2600" y="1485900"/>
            <a:ext cx="8009521" cy="71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0" descr="Struggling to Find a Business Model for Your Idea? Read The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329" y="1714500"/>
            <a:ext cx="10458271" cy="64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0" descr="Стив Бланк, Стартап. Настольная книга основателя | Дорф Боб, Бланк ..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906000" y="1409700"/>
            <a:ext cx="5610225" cy="666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185</Words>
  <Application>Microsoft Office PowerPoint</Application>
  <PresentationFormat>Произвольный</PresentationFormat>
  <Paragraphs>44</Paragraphs>
  <Slides>18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Helvetica Neue</vt:lpstr>
      <vt:lpstr>Century Gothic</vt:lpstr>
      <vt:lpstr>Custom Design</vt:lpstr>
      <vt:lpstr>with subs</vt:lpstr>
      <vt:lpstr>1_Custom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ДУМАЙ НЕСТАНДАРТНО!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Andriy Zaikin</dc:creator>
  <cp:lastModifiedBy>user</cp:lastModifiedBy>
  <cp:revision>4</cp:revision>
  <dcterms:modified xsi:type="dcterms:W3CDTF">2021-09-28T12:14:27Z</dcterms:modified>
</cp:coreProperties>
</file>