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13" autoAdjust="0"/>
  </p:normalViewPr>
  <p:slideViewPr>
    <p:cSldViewPr>
      <p:cViewPr varScale="1">
        <p:scale>
          <a:sx n="70" d="100"/>
          <a:sy n="70" d="100"/>
        </p:scale>
        <p:origin x="-52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28.08.2020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9140000">
            <a:off x="1544204" y="2386659"/>
            <a:ext cx="5077543" cy="1294695"/>
          </a:xfrm>
        </p:spPr>
        <p:txBody>
          <a:bodyPr/>
          <a:lstStyle/>
          <a:p>
            <a:r>
              <a:rPr lang="uk-UA" sz="2400" dirty="0" smtClean="0"/>
              <a:t/>
            </a:r>
            <a:br>
              <a:rPr lang="uk-UA" sz="2400" dirty="0" smtClean="0"/>
            </a:br>
            <a:r>
              <a:rPr lang="uk-UA" sz="2400" dirty="0" smtClean="0"/>
              <a:t>Зчеплене успадкування та кросинговер</a:t>
            </a:r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847627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AutoNum type="arabicPeriod"/>
            </a:pP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таке зчеплене успадкування?</a:t>
            </a:r>
          </a:p>
          <a:p>
            <a:pPr>
              <a:buAutoNum type="arabicPeriod"/>
            </a:pP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відкриття зчепленого успадкування.</a:t>
            </a:r>
          </a:p>
          <a:p>
            <a:pPr>
              <a:buAutoNum type="arabicPeriod"/>
            </a:pP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Явище успадкування, зчеплення із статтю.</a:t>
            </a:r>
          </a:p>
          <a:p>
            <a:pPr>
              <a:buAutoNum type="arabicPeriod"/>
            </a:pP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 кросинговеру.</a:t>
            </a:r>
          </a:p>
          <a:p>
            <a:pPr>
              <a:buAutoNum type="arabicPeriod"/>
            </a:pP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Закономірності кросинговеру.</a:t>
            </a:r>
          </a:p>
          <a:p>
            <a:pPr>
              <a:buAutoNum type="arabicPeriod"/>
            </a:pPr>
            <a:r>
              <a:rPr lang="uk-UA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Види кросинговеру. </a:t>
            </a:r>
          </a:p>
          <a:p>
            <a:pPr>
              <a:buAutoNum type="arabicPeriod"/>
            </a:pPr>
            <a:endParaRPr lang="uk-UA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10151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822325" y="333375"/>
            <a:ext cx="7781925" cy="4346575"/>
          </a:xfrm>
        </p:spPr>
        <p:txBody>
          <a:bodyPr/>
          <a:lstStyle/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Зчеплене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зі статтю успадкування — успадкування ознак, що визначаються генами статевих хромосом. Характеризується відхиленням від стандартних менделівських закономірностей успадкування, зокрема спостерігається різне розщеплення у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потомствах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чоловічої і жіночої статі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При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визначенні статі за типом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XY (XX —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самиця (гомогаметна стать),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XY —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самець (гетерогаментна стать) існують три групи генів статевих хромосом, які успадковуються по-різному: гени розташовані тільки в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хромосомі, гени розташовані тільки в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Y-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хромосомі, і гени наявні в обидвох статевих хромосомах. «Зчепленими зі статтю» переважно називають тільки локуси виключно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хромосоми; розташовані тільки в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Y-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хромосомі гени називають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Y-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зчепленими, а ознаки, які вони контролюють, — голандричними (тобто наявними тільки у самців). Гомологічні ділянки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Y-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хромосом, а також і гени розташовані в них, позначають терміном псевдоавтосомні, оскільки вони успадковуються так само як і звичайні автосомні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гени. 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0558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60648"/>
            <a:ext cx="7804348" cy="4419829"/>
          </a:xfrm>
        </p:spPr>
        <p:txBody>
          <a:bodyPr/>
          <a:lstStyle/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Закономірності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успадкування деяких зчеплених зі статтю ознак були відомі людям ще у донаукові часи. Успадкування зчеплене зі статтю відкрив Томас Морган 1910 року, досліджуючи успадкування білоокості у плодової мушки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Drosophila melanogaster.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Мухи дикого типу мають червоні очі (алель позначається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w+).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Моргану вдалось отримати самця із мутацією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white,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проявлялась у білому забарвленні очей (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w).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Цього самця він схрестив із самицею дикого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типу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у першому поколінні (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F1)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отримав усе потомство з червоними очима, як і передбачалось згідно із першим законом Менделя. </a:t>
            </a:r>
            <a:endParaRPr lang="ru-RU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Проте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другому поколінні (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F2),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отриманому внаслідок схрещування особин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F1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 собою, розщеплення ознак відбулось нерівномірно у різних статей: всі самиці були червоноокими, в той час як половина самців мали фенотип дикого типу, а половина були білоокими. Із цих та інших експериментальних даних був зроблений висновок, що локус, який визначає біле забарвлення очей у плодової мушки розташований в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хромосомі.</a:t>
            </a:r>
          </a:p>
        </p:txBody>
      </p:sp>
    </p:spTree>
    <p:extLst>
      <p:ext uri="{BB962C8B-B14F-4D97-AF65-F5344CB8AC3E}">
        <p14:creationId xmlns="" xmlns:p14="http://schemas.microsoft.com/office/powerpoint/2010/main" val="2817683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" y="1340768"/>
            <a:ext cx="3481460" cy="36827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611560" y="116631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генетик Томас Морган та його учні в Колумбійському університеті з 1908 по 1910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вивчали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закономірності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успадкування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використовуючи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плодових мушок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дрозофіл.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824" t="-1829" r="824" b="1829"/>
          <a:stretch/>
        </p:blipFill>
        <p:spPr>
          <a:xfrm>
            <a:off x="3792975" y="2177440"/>
            <a:ext cx="2049828" cy="201622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857" t="9990" r="8857" b="1246"/>
          <a:stretch/>
        </p:blipFill>
        <p:spPr>
          <a:xfrm>
            <a:off x="6325413" y="2276872"/>
            <a:ext cx="1991003" cy="201099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Прямоугольник 7"/>
          <p:cNvSpPr/>
          <p:nvPr/>
        </p:nvSpPr>
        <p:spPr>
          <a:xfrm>
            <a:off x="3657717" y="4437112"/>
            <a:ext cx="2294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 </a:t>
            </a:r>
            <a:r>
              <a:rPr lang="ru-RU" dirty="0"/>
              <a:t>– нормальні крила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530050" y="4437112"/>
            <a:ext cx="2133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Б – зачаткові крила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26654" y="1412776"/>
            <a:ext cx="13917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</a:t>
            </a:r>
            <a:r>
              <a:rPr lang="ru-RU" dirty="0" smtClean="0"/>
              <a:t>розофіли</a:t>
            </a: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6530050" y="1782108"/>
            <a:ext cx="346206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5478025" y="1782108"/>
            <a:ext cx="364778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66625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32" y="260648"/>
            <a:ext cx="8892480" cy="576064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проведених Морганом схрещувань, що демонструють успадкування зчепленої зі статтю ознаки у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melanogaster —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білоокості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4" y="980728"/>
            <a:ext cx="9108182" cy="261073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6" y="3591461"/>
            <a:ext cx="9144000" cy="32438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20052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2656"/>
            <a:ext cx="7704856" cy="4622914"/>
          </a:xfrm>
        </p:spPr>
      </p:pic>
    </p:spTree>
    <p:extLst>
      <p:ext uri="{BB962C8B-B14F-4D97-AF65-F5344CB8AC3E}">
        <p14:creationId xmlns="" xmlns:p14="http://schemas.microsoft.com/office/powerpoint/2010/main" val="2294632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7520940" cy="548640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СХЕМА СХРЕЩУВАНЬ,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ПрОВЕДЕНИХ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МОРГАНОМ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100137"/>
            <a:ext cx="5642262" cy="39130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208950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6834" y="147040"/>
            <a:ext cx="7520940" cy="3579849"/>
          </a:xfrm>
        </p:spPr>
        <p:txBody>
          <a:bodyPr/>
          <a:lstStyle/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Незалежне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успадкування дає зовсім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інше успадкування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нащадків ніж зчеплене успадкування.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76" y="1328679"/>
            <a:ext cx="3033526" cy="27724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5" y="1261168"/>
            <a:ext cx="2903821" cy="28231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077966" y="796062"/>
            <a:ext cx="27085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Незалежне успадкування</a:t>
            </a:r>
          </a:p>
        </p:txBody>
      </p:sp>
    </p:spTree>
    <p:extLst>
      <p:ext uri="{BB962C8B-B14F-4D97-AF65-F5344CB8AC3E}">
        <p14:creationId xmlns="" xmlns:p14="http://schemas.microsoft.com/office/powerpoint/2010/main" val="1502549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520940" cy="548640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Явище успадкування, зчеплення із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статтю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20688"/>
            <a:ext cx="9144000" cy="4248472"/>
          </a:xfrm>
        </p:spPr>
        <p:txBody>
          <a:bodyPr/>
          <a:lstStyle/>
          <a:p>
            <a:pPr algn="just"/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людини описано близько 200 генів ( частина їх є рецесивними і спричиняють спадкові хвороби ), зчеплених з Х-хромосомою, крім того ряд генів є тільки в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-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хромосомі і відсутні в Х- </a:t>
            </a:r>
            <a:r>
              <a:rPr lang="ru-RU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хромосомі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Х-хромосома: розташування основних генів, порушення діяльності яких викликає спадкові захворювання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8840"/>
            <a:ext cx="9144000" cy="43928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27634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65760"/>
            <a:ext cx="8164388" cy="614968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Успадкування кольору шерсті 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котів,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зчепленого з Х-хромосомою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50" r="216"/>
          <a:stretch/>
        </p:blipFill>
        <p:spPr>
          <a:xfrm>
            <a:off x="1403648" y="1175657"/>
            <a:ext cx="6107495" cy="36335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110036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637472" cy="686976"/>
          </a:xfrm>
        </p:spPr>
        <p:txBody>
          <a:bodyPr/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 на прояв ознак впливає стать організму, хоча вони не контролюються генами статевих хромосом, називають залежним від статі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84784"/>
            <a:ext cx="2534004" cy="18957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1529236"/>
            <a:ext cx="2543530" cy="18862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117" y="1328605"/>
            <a:ext cx="1430071" cy="20868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475656" y="3563724"/>
            <a:ext cx="8420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АА,Аа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52567" y="3563724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56872" y="3542344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5492" y="422108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чоловіків ген облисіння перебуває в домінантному стані, а в жінок в – рецесивному, тому в жінок облисіння менш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931947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332656"/>
            <a:ext cx="4320480" cy="548640"/>
          </a:xfrm>
        </p:spPr>
        <p:txBody>
          <a:bodyPr/>
          <a:lstStyle/>
          <a:p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КРОСИНГОВЕР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5904656" cy="4248472"/>
          </a:xfrm>
        </p:spPr>
        <p:txBody>
          <a:bodyPr/>
          <a:lstStyle/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Кросинговер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явище обміну ділянками гомологічних хромосом після кон'югації у профазі 1 мейозу. Зазвичай ініціюється у зигонемі, до формування синаптонемного комплексу, і завершується безпосередньо в кінці профази 1. Власне перенесення ДНК відбувається, коли гомологічні регіони на відповідних хромосомах розриваються, а потім приєднуються до іншої хромосоми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цього процесу — обмін генетичної інформації, відомий як гомологічна рекомбінація.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32656"/>
            <a:ext cx="772754" cy="36998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332839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404664"/>
            <a:ext cx="3749040" cy="398944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Ілюстрація кросинговера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30" t="1224" r="-587" b="-328"/>
          <a:stretch/>
        </p:blipFill>
        <p:spPr>
          <a:xfrm>
            <a:off x="1743615" y="1005840"/>
            <a:ext cx="5597712" cy="3948392"/>
          </a:xfrm>
        </p:spPr>
      </p:pic>
    </p:spTree>
    <p:extLst>
      <p:ext uri="{BB962C8B-B14F-4D97-AF65-F5344CB8AC3E}">
        <p14:creationId xmlns="" xmlns:p14="http://schemas.microsoft.com/office/powerpoint/2010/main" val="2271704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260648"/>
            <a:ext cx="4469120" cy="4320481"/>
          </a:xfrm>
        </p:spPr>
        <p:txBody>
          <a:bodyPr/>
          <a:lstStyle/>
          <a:p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/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Процес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кросинговера вкрай важливий для підвищення різноманітності серед нащадків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uk-UA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Кроссинговер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був також помічений Т.Морганом і його учнями, тому його теорію спадковості, що складається з трьох основних пунктів, можна доповнити ще одним положенням: в процесі формування гамет гомологічні хромосоми кон'югують, і в результаті обмінюються алельними генами.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374"/>
          <a:stretch/>
        </p:blipFill>
        <p:spPr>
          <a:xfrm>
            <a:off x="6300192" y="548680"/>
            <a:ext cx="2284886" cy="37547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293783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6490"/>
            <a:ext cx="3816424" cy="522190"/>
          </a:xfrm>
        </p:spPr>
        <p:txBody>
          <a:bodyPr/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Закономірності кросинговеру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7"/>
            <a:ext cx="4896544" cy="2160241"/>
          </a:xfrm>
        </p:spPr>
        <p:txBody>
          <a:bodyPr>
            <a:normAutofit fontScale="92500"/>
          </a:bodyPr>
          <a:lstStyle/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Частота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кросинговеру між двома генами, розташованими в одній хромосомі, є величиною відносно постійною для кожної конкретної пари генів. </a:t>
            </a:r>
            <a:endParaRPr lang="ru-RU" b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Величина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кросинговеру вимірюється відношенням кількості кросоверних особин до загальної кількості особин у потомстві від аналізуючого схрещування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88640"/>
            <a:ext cx="1451416" cy="44240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0428344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332656"/>
            <a:ext cx="3893056" cy="398944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 на кросинговер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764704"/>
            <a:ext cx="7709480" cy="3915773"/>
          </a:xfrm>
        </p:spPr>
        <p:txBody>
          <a:bodyPr/>
          <a:lstStyle/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Хоча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кросинговеру між різними парами зчеплених генів є величиною відносно постійною, на неї можуть впливати деякі фактори зовнішнього й внутрішнього середовища (зміни в будові окремих хромосом, які ускладнюють або унеможливлюють процес кросинговеру, висока або низька температура, рентгенівські промені, деякі хімічні сполуки тощо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uk-UA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У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 організмів виявлено залежність частоти кросинговеру від віку (наприклад, у дрозофіли) або статі (миші, кури).</a:t>
            </a:r>
          </a:p>
        </p:txBody>
      </p:sp>
    </p:spTree>
    <p:extLst>
      <p:ext uri="{BB962C8B-B14F-4D97-AF65-F5344CB8AC3E}">
        <p14:creationId xmlns="" xmlns:p14="http://schemas.microsoft.com/office/powerpoint/2010/main" val="1777686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Одноточковий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кросинговер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Випадковим </a:t>
            </a: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чином визначається точка всередині хромосоми (точка розриву), в якій обидві хромосоми діляться на дві частини і обмінюються ними. Такий тип кросинговеру називаються одноточковим, так як при ньому батьківські хромосоми розділяються тільки в одній випадковій точці.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611597"/>
            <a:ext cx="7252131" cy="15511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47804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60648"/>
            <a:ext cx="4248472" cy="504056"/>
          </a:xfrm>
        </p:spPr>
        <p:txBody>
          <a:bodyPr/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Двоточковий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кросинговер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052736"/>
            <a:ext cx="3893056" cy="3627741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ньому хромосоми розглядаються як цикли, які формуються з'єднанням кінців лінійної хромосоми разом</a:t>
            </a:r>
            <a:r>
              <a:rPr lang="ru-RU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Хромосома, що розглядається як цикл, може містити більшу кількість стандартних блоків, так як вони можуть здійснити «циклічне повернення» в кінці рядка. Вважається, що двоточковий кросинговер кращий, ніж одноточковий.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941"/>
          <a:stretch/>
        </p:blipFill>
        <p:spPr>
          <a:xfrm>
            <a:off x="5220072" y="692696"/>
            <a:ext cx="3087905" cy="34197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81622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" y="0"/>
            <a:ext cx="9172600" cy="5679368"/>
          </a:xfrm>
        </p:spPr>
      </p:pic>
    </p:spTree>
    <p:extLst>
      <p:ext uri="{BB962C8B-B14F-4D97-AF65-F5344CB8AC3E}">
        <p14:creationId xmlns="" xmlns:p14="http://schemas.microsoft.com/office/powerpoint/2010/main" val="13454590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135</TotalTime>
  <Words>878</Words>
  <Application>Microsoft Office PowerPoint</Application>
  <PresentationFormat>Экран (4:3)</PresentationFormat>
  <Paragraphs>52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Углы</vt:lpstr>
      <vt:lpstr> Зчеплене успадкування та кросинговер</vt:lpstr>
      <vt:lpstr>план</vt:lpstr>
      <vt:lpstr>Слайд 3</vt:lpstr>
      <vt:lpstr>Слайд 4</vt:lpstr>
      <vt:lpstr>Слайд 5</vt:lpstr>
      <vt:lpstr>Схема проведених Морганом схрещувань, що демонструють успадкування зчепленої зі статтю ознаки у D. melanogaster — білоокості</vt:lpstr>
      <vt:lpstr>Слайд 7</vt:lpstr>
      <vt:lpstr>ЗАГАЛЬНА СХЕМА СХРЕЩУВАНЬ, ПрОВЕДЕНИХ МОРГАНОМ </vt:lpstr>
      <vt:lpstr>Слайд 9</vt:lpstr>
      <vt:lpstr>Явище успадкування, зчеплення із статтю </vt:lpstr>
      <vt:lpstr>Успадкування кольору шерсті в котів, зчепленого з Х-хромосомою</vt:lpstr>
      <vt:lpstr> коли на прояв ознак впливає стать організму, хоча вони не контролюються генами статевих хромосом, називають залежним від статі</vt:lpstr>
      <vt:lpstr>КРОСИНГОВЕР</vt:lpstr>
      <vt:lpstr>Ілюстрація кросинговера</vt:lpstr>
      <vt:lpstr>Слайд 15</vt:lpstr>
      <vt:lpstr>Закономірності кросинговеру</vt:lpstr>
      <vt:lpstr>Вплив на кросинговер </vt:lpstr>
      <vt:lpstr>                      Одноточковий кросинговер</vt:lpstr>
      <vt:lpstr>            Двоточковий кросинговер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на тему: Зчеплення та кросинговер</dc:title>
  <dc:creator>User</dc:creator>
  <cp:lastModifiedBy>Демонстрационная версия</cp:lastModifiedBy>
  <cp:revision>17</cp:revision>
  <dcterms:created xsi:type="dcterms:W3CDTF">2020-06-06T12:58:52Z</dcterms:created>
  <dcterms:modified xsi:type="dcterms:W3CDTF">2020-08-28T07:24:44Z</dcterms:modified>
</cp:coreProperties>
</file>