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  <p:sldMasterId id="2147483667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8288000" cy="10287000"/>
  <p:notesSz cx="6858000" cy="9144000"/>
  <p:embeddedFontLst>
    <p:embeddedFont>
      <p:font typeface="Helvetica Neue" charset="0"/>
      <p:regular r:id="rId19"/>
      <p:bold r:id="rId20"/>
      <p:italic r:id="rId21"/>
      <p:boldItalic r:id="rId22"/>
    </p:embeddedFont>
    <p:embeddedFont>
      <p:font typeface="Calibri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7" roundtripDataSignature="AMtx7mgTrUycWsaPvIiMWJnDjkFowIGb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8" d="100"/>
          <a:sy n="48" d="100"/>
        </p:scale>
        <p:origin x="-2034" y="-930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005982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9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8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9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40971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19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19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19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21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3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23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23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2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4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4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 with SUBS">
  <p:cSld name="DEFAULT SLIDE with SUB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6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SLIDE with SUBS">
  <p:cSld name="1_DEFAULT SLIDE with SUB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27"/>
          <p:cNvSpPr>
            <a:spLocks noGrp="1"/>
          </p:cNvSpPr>
          <p:nvPr>
            <p:ph type="pic" idx="2"/>
          </p:nvPr>
        </p:nvSpPr>
        <p:spPr>
          <a:xfrm>
            <a:off x="1844950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27"/>
          <p:cNvSpPr>
            <a:spLocks noGrp="1"/>
          </p:cNvSpPr>
          <p:nvPr>
            <p:ph type="pic" idx="3"/>
          </p:nvPr>
        </p:nvSpPr>
        <p:spPr>
          <a:xfrm>
            <a:off x="7260298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27"/>
          <p:cNvSpPr>
            <a:spLocks noGrp="1"/>
          </p:cNvSpPr>
          <p:nvPr>
            <p:ph type="pic" idx="4"/>
          </p:nvPr>
        </p:nvSpPr>
        <p:spPr>
          <a:xfrm>
            <a:off x="12675647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8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28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28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28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28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28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9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9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481720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29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2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30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30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30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3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1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31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3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32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32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32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3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33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3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6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7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37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8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40971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38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38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38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38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38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9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39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3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0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40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40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4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1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41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4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42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42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4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3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43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4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5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Google Shape;8;p15"/>
          <p:cNvCxnSpPr/>
          <p:nvPr/>
        </p:nvCxnSpPr>
        <p:spPr>
          <a:xfrm>
            <a:off x="0" y="966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" name="Google Shape;9;p15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Google Shape;10;p15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5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15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3" name="Google Shape;13;p15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5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i="0" u="none" strike="noStrike" cap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i="0" u="none" strike="noStrike" cap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15"/>
          <p:cNvSpPr/>
          <p:nvPr/>
        </p:nvSpPr>
        <p:spPr>
          <a:xfrm>
            <a:off x="11520288" y="9824020"/>
            <a:ext cx="5472584" cy="40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u="none" strike="noStrike" cap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000" b="1" i="0" u="none" strike="noStrike" cap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5"/>
          <p:cNvSpPr/>
          <p:nvPr/>
        </p:nvSpPr>
        <p:spPr>
          <a:xfrm>
            <a:off x="16811625" y="9752012"/>
            <a:ext cx="860425" cy="5349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18" name="Google Shape;18;p15" descr="short_logo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920864" y="120055"/>
            <a:ext cx="805972" cy="7749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5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5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" name="Google Shape;57;p25"/>
          <p:cNvCxnSpPr/>
          <p:nvPr/>
        </p:nvCxnSpPr>
        <p:spPr>
          <a:xfrm>
            <a:off x="0" y="1655763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" name="Google Shape;58;p25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25">
            <a:hlinkClick r:id="" action="ppaction://hlinkshowjump?jump=nextslide"/>
          </p:cNvPr>
          <p:cNvSpPr/>
          <p:nvPr/>
        </p:nvSpPr>
        <p:spPr>
          <a:xfrm>
            <a:off x="17311688" y="635000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5">
            <a:hlinkClick r:id="" action="ppaction://hlinkshowjump?jump=previousslide"/>
          </p:cNvPr>
          <p:cNvSpPr/>
          <p:nvPr/>
        </p:nvSpPr>
        <p:spPr>
          <a:xfrm flipH="1">
            <a:off x="16897349" y="635000"/>
            <a:ext cx="360363" cy="36036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5"/>
          <p:cNvCxnSpPr/>
          <p:nvPr/>
        </p:nvCxnSpPr>
        <p:spPr>
          <a:xfrm>
            <a:off x="2590800" y="9732963"/>
            <a:ext cx="0" cy="557212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2" name="Google Shape;62;p25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63" name="Google Shape;63;p25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5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u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" name="Google Shape;65;p25"/>
          <p:cNvSpPr/>
          <p:nvPr/>
        </p:nvSpPr>
        <p:spPr>
          <a:xfrm>
            <a:off x="11160224" y="9792518"/>
            <a:ext cx="5472584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400" b="1" u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5"/>
          <p:cNvSpPr txBox="1"/>
          <p:nvPr/>
        </p:nvSpPr>
        <p:spPr>
          <a:xfrm>
            <a:off x="16848856" y="9752012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</a:pPr>
            <a:fld id="{00000000-1234-1234-1234-123412341234}" type="slidenum">
              <a:rPr lang="uk-UA"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2400" b="1" i="0" u="none" strike="noStrike" cap="none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5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5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4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4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p34"/>
          <p:cNvCxnSpPr/>
          <p:nvPr/>
        </p:nvCxnSpPr>
        <p:spPr>
          <a:xfrm>
            <a:off x="0" y="966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8" name="Google Shape;118;p34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9" name="Google Shape;119;p34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4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34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22" name="Google Shape;122;p34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4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u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34"/>
          <p:cNvSpPr/>
          <p:nvPr/>
        </p:nvSpPr>
        <p:spPr>
          <a:xfrm>
            <a:off x="11520288" y="9824020"/>
            <a:ext cx="5472584" cy="40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000" b="1" u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4"/>
          <p:cNvSpPr/>
          <p:nvPr/>
        </p:nvSpPr>
        <p:spPr>
          <a:xfrm>
            <a:off x="16811625" y="9752012"/>
            <a:ext cx="860425" cy="5349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127" name="Google Shape;127;p34" descr="short_logo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957305" y="144016"/>
            <a:ext cx="781052" cy="7510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/>
          <p:nvPr/>
        </p:nvSpPr>
        <p:spPr>
          <a:xfrm>
            <a:off x="0" y="3314700"/>
            <a:ext cx="18288001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Візія.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Місія.</a:t>
            </a:r>
            <a:r>
              <a:rPr lang="uk-UA" sz="8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8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Цінності.</a:t>
            </a:r>
            <a:endParaRPr sz="8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"/>
          <p:cNvSpPr/>
          <p:nvPr/>
        </p:nvSpPr>
        <p:spPr>
          <a:xfrm>
            <a:off x="0" y="6743700"/>
            <a:ext cx="18288001" cy="838200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B8831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0" y="6743700"/>
            <a:ext cx="18288001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Ваша місія – це те, що ви робите щодня для досягнення вашої візії.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4" name="Google Shape;17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" y="1638300"/>
            <a:ext cx="7789333" cy="43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15400" y="1623060"/>
            <a:ext cx="7559040" cy="42519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"/>
          <p:cNvSpPr/>
          <p:nvPr/>
        </p:nvSpPr>
        <p:spPr>
          <a:xfrm>
            <a:off x="0" y="3695700"/>
            <a:ext cx="18288001" cy="2200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Візія = Колись</a:t>
            </a:r>
            <a:endParaRPr sz="6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66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Місія = Кожного дня</a:t>
            </a:r>
            <a:endParaRPr sz="6600" b="1" i="0" u="none" strike="noStrike" cap="none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3"/>
          <p:cNvSpPr/>
          <p:nvPr/>
        </p:nvSpPr>
        <p:spPr>
          <a:xfrm>
            <a:off x="0" y="6667500"/>
            <a:ext cx="1828800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Візія</a:t>
            </a:r>
            <a:r>
              <a:rPr lang="uk-U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відображає ідеальне успішне майбутнє, в яке кожен має повірити.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36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Місія</a:t>
            </a:r>
            <a:r>
              <a:rPr lang="uk-U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це шлях, який приведе вас до візії.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"/>
          <p:cNvSpPr/>
          <p:nvPr/>
        </p:nvSpPr>
        <p:spPr>
          <a:xfrm>
            <a:off x="0" y="4000500"/>
            <a:ext cx="18288001" cy="24365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2695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i="0" u="none" strike="noStrike" cap="none">
                <a:solidFill>
                  <a:srgbClr val="33475B"/>
                </a:solidFill>
                <a:latin typeface="Calibri"/>
                <a:ea typeface="Calibri"/>
                <a:cs typeface="Calibri"/>
                <a:sym typeface="Calibri"/>
              </a:rPr>
              <a:t>Візія має бути </a:t>
            </a:r>
            <a:r>
              <a:rPr lang="uk-UA" sz="60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ВЕЛИКОЮ</a:t>
            </a:r>
            <a:r>
              <a:rPr lang="uk-UA" sz="4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400" b="1" i="0" u="none" strike="noStrike" cap="none">
                <a:solidFill>
                  <a:srgbClr val="33475B"/>
                </a:solidFill>
                <a:latin typeface="Arial"/>
                <a:ea typeface="Arial"/>
                <a:cs typeface="Arial"/>
                <a:sym typeface="Arial"/>
              </a:rPr>
              <a:t>та </a:t>
            </a:r>
            <a:r>
              <a:rPr lang="uk-UA" sz="60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ВРАЖАЮЧОЮ</a:t>
            </a:r>
            <a:endParaRPr sz="6000" b="1" i="0" u="none" strike="noStrike" cap="none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uk-UA" sz="40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Візія має бути масштабною. Майже неможливою. </a:t>
            </a:r>
            <a:endParaRPr sz="4000" b="0" i="0" u="none" strike="noStrike" cap="none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0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Вона має надихати людей мріяти.</a:t>
            </a:r>
            <a:endParaRPr sz="6000" b="0" i="0" u="none" strike="noStrike" cap="none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Google Shape;191;p5" descr="Disney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77200" y="2324100"/>
            <a:ext cx="6934200" cy="272065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5"/>
          <p:cNvSpPr/>
          <p:nvPr/>
        </p:nvSpPr>
        <p:spPr>
          <a:xfrm>
            <a:off x="0" y="5448300"/>
            <a:ext cx="18288001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ВІЗІЯ:</a:t>
            </a:r>
            <a:r>
              <a:rPr lang="uk-UA" sz="4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400" b="0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</a:t>
            </a:r>
            <a:r>
              <a:rPr lang="uk-UA" sz="4400" b="0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</a:t>
            </a:r>
            <a:r>
              <a:rPr lang="uk-UA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</a:t>
            </a:r>
            <a:r>
              <a:rPr lang="uk-UA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happy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(Робити людей щасливими)</a:t>
            </a:r>
            <a:endParaRPr sz="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5"/>
          <p:cNvSpPr/>
          <p:nvPr/>
        </p:nvSpPr>
        <p:spPr>
          <a:xfrm>
            <a:off x="685800" y="114300"/>
            <a:ext cx="5638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ПРИКЛАДИ</a:t>
            </a:r>
            <a:endParaRPr sz="4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6"/>
          <p:cNvSpPr/>
          <p:nvPr/>
        </p:nvSpPr>
        <p:spPr>
          <a:xfrm>
            <a:off x="0" y="5426214"/>
            <a:ext cx="1828800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ВІЗІЯ:</a:t>
            </a:r>
            <a:r>
              <a:rPr lang="uk-UA" sz="4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Capture</a:t>
            </a:r>
            <a:r>
              <a:rPr lang="uk-UA" sz="4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</a:t>
            </a:r>
            <a:r>
              <a:rPr lang="uk-UA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Share</a:t>
            </a:r>
            <a:r>
              <a:rPr lang="uk-UA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lang="uk-UA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World’s</a:t>
            </a:r>
            <a:r>
              <a:rPr lang="uk-UA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Moments</a:t>
            </a:r>
            <a:r>
              <a:rPr lang="uk-UA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uk-UA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uk-UA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uk-UA" sz="4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Ловити та ділитися моментами, що відбуваються в світі</a:t>
            </a:r>
            <a:r>
              <a:rPr lang="uk-UA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4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9" name="Google Shape;199;p6" descr="instagram-logo-2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72400" y="2552700"/>
            <a:ext cx="2515342" cy="243844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6"/>
          <p:cNvSpPr/>
          <p:nvPr/>
        </p:nvSpPr>
        <p:spPr>
          <a:xfrm>
            <a:off x="685800" y="114300"/>
            <a:ext cx="5638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ПРИКЛАДИ</a:t>
            </a:r>
            <a:endParaRPr sz="4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"/>
          <p:cNvSpPr/>
          <p:nvPr/>
        </p:nvSpPr>
        <p:spPr>
          <a:xfrm>
            <a:off x="0" y="1943100"/>
            <a:ext cx="18288001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66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МІСІЯ</a:t>
            </a:r>
            <a:r>
              <a:rPr lang="uk-UA" sz="4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відповідає на питаня:</a:t>
            </a:r>
            <a:endParaRPr sz="6000" b="1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0" y="4312503"/>
            <a:ext cx="18288001" cy="830997"/>
          </a:xfrm>
          <a:prstGeom prst="rect">
            <a:avLst/>
          </a:prstGeom>
          <a:solidFill>
            <a:srgbClr val="FC930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ЩО</a:t>
            </a:r>
            <a:r>
              <a:rPr lang="uk-UA" sz="48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ви робите?   </a:t>
            </a:r>
            <a:r>
              <a:rPr lang="uk-UA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ХТО</a:t>
            </a:r>
            <a:r>
              <a:rPr lang="uk-UA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має від цього вигоду?  </a:t>
            </a:r>
            <a:r>
              <a:rPr lang="uk-UA" sz="4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ЯК</a:t>
            </a:r>
            <a:r>
              <a:rPr lang="uk-UA" sz="4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ви це робите?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152400" y="6819900"/>
            <a:ext cx="18288001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Що ви </a:t>
            </a:r>
            <a:r>
              <a:rPr lang="uk-UA" sz="4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можете</a:t>
            </a: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і що ви </a:t>
            </a:r>
            <a:r>
              <a:rPr lang="uk-UA" sz="400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будете</a:t>
            </a: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робити сьогодні і кожного дня,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щоб втілити вашу візію в життя?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8"/>
          <p:cNvSpPr/>
          <p:nvPr/>
        </p:nvSpPr>
        <p:spPr>
          <a:xfrm>
            <a:off x="2478839" y="4457700"/>
            <a:ext cx="1400466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Візія:</a:t>
            </a:r>
            <a:r>
              <a:rPr lang="uk-UA" sz="40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uk-UA" sz="40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Покращити повсякденне життя для багатьох людей.</a:t>
            </a:r>
            <a:r>
              <a:rPr lang="uk-UA" sz="40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8" descr="IKEA log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91400" y="1714500"/>
            <a:ext cx="55626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8"/>
          <p:cNvSpPr/>
          <p:nvPr/>
        </p:nvSpPr>
        <p:spPr>
          <a:xfrm>
            <a:off x="1219200" y="6057900"/>
            <a:ext cx="16078199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Mission</a:t>
            </a:r>
            <a:r>
              <a:rPr lang="uk-UA" sz="3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uk-UA" sz="3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Покращити повсякденне життя для багатьох людей. Наша бізнес-ідея доповнює нашу візію </a:t>
            </a:r>
            <a:r>
              <a:rPr lang="uk-UA" sz="36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пропонуючи широкий асортимент гарних, функціональних товарів для дому за настільки низькими цінами, щоб максимальна кількість людей могла собі це дозволити</a:t>
            </a:r>
            <a:r>
              <a:rPr lang="uk-UA" sz="360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3600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685800" y="114300"/>
            <a:ext cx="5638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ПРИКЛАДИ</a:t>
            </a:r>
            <a:endParaRPr sz="4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"/>
          <p:cNvSpPr/>
          <p:nvPr/>
        </p:nvSpPr>
        <p:spPr>
          <a:xfrm>
            <a:off x="7311840" y="4420731"/>
            <a:ext cx="8690160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dirty="0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YEP це глобальна мережа, яка створює безліч можливостей для розвитку молоді і допомагає кожній молодій людині знайти свій шлях, стати щасливішим і зробити величезний внесок у розвиток своєї країни та суспільства. </a:t>
            </a:r>
            <a:endParaRPr sz="2800" dirty="0">
              <a:solidFill>
                <a:srgbClr val="6576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 txBox="1"/>
          <p:nvPr/>
        </p:nvSpPr>
        <p:spPr>
          <a:xfrm>
            <a:off x="7315200" y="3684286"/>
            <a:ext cx="2929907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ВІЗІЯ</a:t>
            </a:r>
            <a:endParaRPr sz="4800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9"/>
          <p:cNvSpPr/>
          <p:nvPr/>
        </p:nvSpPr>
        <p:spPr>
          <a:xfrm>
            <a:off x="685800" y="114300"/>
            <a:ext cx="5638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ПРИКЛАДИ</a:t>
            </a:r>
            <a:endParaRPr sz="4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9" descr="logo_yep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1290" y="4313072"/>
            <a:ext cx="3599910" cy="17448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"/>
          <p:cNvSpPr txBox="1"/>
          <p:nvPr/>
        </p:nvSpPr>
        <p:spPr>
          <a:xfrm>
            <a:off x="7327200" y="1866900"/>
            <a:ext cx="296309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МІСІЯ</a:t>
            </a:r>
            <a:endParaRPr/>
          </a:p>
        </p:txBody>
      </p:sp>
      <p:sp>
        <p:nvSpPr>
          <p:cNvPr id="229" name="Google Shape;229;p10"/>
          <p:cNvSpPr txBox="1"/>
          <p:nvPr/>
        </p:nvSpPr>
        <p:spPr>
          <a:xfrm>
            <a:off x="7340435" y="2744331"/>
            <a:ext cx="8658205" cy="1815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dirty="0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Ми створюємо екосистему молодіжного підприємництва в Східній Європі, яка надає можливості молоді для персонального та професійного розвитку через підприємництво</a:t>
            </a:r>
            <a:r>
              <a:rPr lang="uk-UA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dirty="0">
              <a:solidFill>
                <a:srgbClr val="6576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0"/>
          <p:cNvSpPr/>
          <p:nvPr/>
        </p:nvSpPr>
        <p:spPr>
          <a:xfrm>
            <a:off x="685800" y="114300"/>
            <a:ext cx="56388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ПРИКЛАДИ</a:t>
            </a:r>
            <a:endParaRPr sz="4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p10" descr="logo_yep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91290" y="4313072"/>
            <a:ext cx="3599910" cy="174482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10"/>
          <p:cNvSpPr/>
          <p:nvPr/>
        </p:nvSpPr>
        <p:spPr>
          <a:xfrm>
            <a:off x="7315200" y="5319236"/>
            <a:ext cx="8454840" cy="3108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800" dirty="0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Ми реалізуємо свою місію через розвиток мережі підприємницьких клубів в університетах, інкубаційні та </a:t>
            </a:r>
            <a:r>
              <a:rPr lang="uk-UA" sz="2800" dirty="0" err="1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акселераційні</a:t>
            </a:r>
            <a:r>
              <a:rPr lang="uk-UA" sz="2800" dirty="0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 програми. Ми будуємо ефективні зв’язки та партнерства зі </a:t>
            </a:r>
            <a:r>
              <a:rPr lang="uk-UA" sz="2800" dirty="0" err="1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стейкхолдерами</a:t>
            </a:r>
            <a:r>
              <a:rPr lang="uk-UA" sz="2800" dirty="0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 та екосистемами зі всього світу, а також формуємо </a:t>
            </a:r>
            <a:r>
              <a:rPr lang="uk-UA" sz="2800" dirty="0" err="1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ком’юніті</a:t>
            </a:r>
            <a:r>
              <a:rPr lang="uk-UA" sz="2800" dirty="0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 менторів та експертів, щоб створювати більше можливостей для молодих </a:t>
            </a:r>
            <a:r>
              <a:rPr lang="uk-UA" sz="2800" dirty="0" smtClean="0">
                <a:solidFill>
                  <a:srgbClr val="657688"/>
                </a:solidFill>
                <a:latin typeface="Calibri"/>
                <a:ea typeface="Calibri"/>
                <a:cs typeface="Calibri"/>
                <a:sym typeface="Calibri"/>
              </a:rPr>
              <a:t>підприємців.</a:t>
            </a:r>
            <a:endParaRPr sz="2800" dirty="0">
              <a:solidFill>
                <a:srgbClr val="6576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"/>
          <p:cNvSpPr/>
          <p:nvPr/>
        </p:nvSpPr>
        <p:spPr>
          <a:xfrm>
            <a:off x="0" y="3467100"/>
            <a:ext cx="1828800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6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ЦІННОСТІ</a:t>
            </a:r>
            <a:endParaRPr sz="9600" b="1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1"/>
          <p:cNvSpPr/>
          <p:nvPr/>
        </p:nvSpPr>
        <p:spPr>
          <a:xfrm>
            <a:off x="0" y="5219700"/>
            <a:ext cx="18288001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це </a:t>
            </a:r>
            <a:r>
              <a:rPr lang="uk-UA" sz="4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основа, </a:t>
            </a: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 якій будуються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всі наші дії, судження та особистість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"/>
          <p:cNvSpPr/>
          <p:nvPr/>
        </p:nvSpPr>
        <p:spPr>
          <a:xfrm>
            <a:off x="2819400" y="3619500"/>
            <a:ext cx="13370200" cy="2985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rgbClr val="FC9308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Цінності </a:t>
            </a: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- це не завжди про мораль та етику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,</a:t>
            </a:r>
            <a:r>
              <a:rPr lang="en-US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а </a:t>
            </a: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про ті речі, які дійсно роблять тебе 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живим</a:t>
            </a:r>
            <a:r>
              <a:rPr lang="en-US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і </a:t>
            </a: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пристрасно відданим справі, якою ти займаєшся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.</a:t>
            </a:r>
            <a:r>
              <a:rPr lang="en-US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Для </a:t>
            </a: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когось – це служіння іншим, для когось – креативність 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чи</a:t>
            </a:r>
            <a:r>
              <a:rPr lang="en-US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робота </a:t>
            </a: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в команді, а для когось – випробовування та пригоди.</a:t>
            </a:r>
            <a:endParaRPr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"/>
          <p:cNvSpPr/>
          <p:nvPr/>
        </p:nvSpPr>
        <p:spPr>
          <a:xfrm>
            <a:off x="2991679" y="4007127"/>
            <a:ext cx="12052338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Цінності </a:t>
            </a: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впливають на ряд </a:t>
            </a:r>
            <a:r>
              <a:rPr lang="uk-UA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стратегічних речей</a:t>
            </a: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: як ви працюєте</a:t>
            </a:r>
            <a:r>
              <a:rPr lang="uk-UA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,</a:t>
            </a:r>
            <a:r>
              <a:rPr lang="en-US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як </a:t>
            </a: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ви вкладаєтесь в роботу, як ви взаємодієте </a:t>
            </a:r>
            <a:r>
              <a:rPr lang="uk-UA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з</a:t>
            </a:r>
            <a:r>
              <a:rPr lang="en-US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клієнтами</a:t>
            </a: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, постачальниками та інвесторами.</a:t>
            </a:r>
            <a:endParaRPr sz="1600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14" descr="values3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48000" y="1260311"/>
            <a:ext cx="12393756" cy="80973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30;p10"/>
          <p:cNvSpPr/>
          <p:nvPr/>
        </p:nvSpPr>
        <p:spPr>
          <a:xfrm>
            <a:off x="685799" y="114300"/>
            <a:ext cx="9319591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8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ПРИКЛАДИ ЦІННОСТЕЙ</a:t>
            </a:r>
            <a:endParaRPr sz="4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th subs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C067"/>
      </a:accent1>
      <a:accent2>
        <a:srgbClr val="03AE97"/>
      </a:accent2>
      <a:accent3>
        <a:srgbClr val="F7AC12"/>
      </a:accent3>
      <a:accent4>
        <a:srgbClr val="CD4E37"/>
      </a:accent4>
      <a:accent5>
        <a:srgbClr val="2C3D4B"/>
      </a:accent5>
      <a:accent6>
        <a:srgbClr val="282B2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Произвольный</PresentationFormat>
  <Paragraphs>36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Helvetica Neue</vt:lpstr>
      <vt:lpstr>Calibri</vt:lpstr>
      <vt:lpstr>Custom Design</vt:lpstr>
      <vt:lpstr>with subs</vt:lpstr>
      <vt:lpstr>1_Custom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AZaikin</dc:creator>
  <cp:lastModifiedBy>user</cp:lastModifiedBy>
  <cp:revision>1</cp:revision>
  <dcterms:modified xsi:type="dcterms:W3CDTF">2021-09-28T12:15:33Z</dcterms:modified>
</cp:coreProperties>
</file>