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6" r:id="rId3"/>
    <p:sldId id="288" r:id="rId4"/>
    <p:sldId id="287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57" r:id="rId16"/>
    <p:sldId id="264" r:id="rId17"/>
    <p:sldId id="265" r:id="rId18"/>
    <p:sldId id="266" r:id="rId19"/>
    <p:sldId id="299" r:id="rId20"/>
    <p:sldId id="267" r:id="rId21"/>
    <p:sldId id="268" r:id="rId22"/>
  </p:sldIdLst>
  <p:sldSz cx="18288000" cy="10287000"/>
  <p:notesSz cx="6858000" cy="9144000"/>
  <p:embeddedFontLst>
    <p:embeddedFont>
      <p:font typeface="Helvetica Neue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Montserrat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hksxku1uDBNT2XtpeejKIJW7MC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522" autoAdjust="0"/>
  </p:normalViewPr>
  <p:slideViewPr>
    <p:cSldViewPr>
      <p:cViewPr>
        <p:scale>
          <a:sx n="60" d="100"/>
          <a:sy n="60" d="100"/>
        </p:scale>
        <p:origin x="-1314" y="-7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7236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9" name="Google Shape;54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4300"/>
              <a:buFont typeface="Helvetica Neue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4300"/>
              <a:buFont typeface="Helvetica Neue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1" name="Google Shape;621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https://www.youtube.com/watch?v=Hla1jzhan78</a:t>
            </a:r>
            <a:endParaRPr sz="4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9" name="Google Shape;479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8" name="Google Shape;488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7" name="Google Shape;497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8" name="Google Shape;44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3" name="Google Shape;503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8" name="Google Shape;508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15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791072" y="174948"/>
            <a:ext cx="15625737" cy="73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sldNum" idx="12"/>
          </p:nvPr>
        </p:nvSpPr>
        <p:spPr>
          <a:xfrm>
            <a:off x="10972800" y="9260681"/>
            <a:ext cx="4267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bg>
      <p:bgPr>
        <a:solidFill>
          <a:srgbClr val="F2F2F2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3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3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" name="Google Shape;27;p33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" name="Google Shape;28;p33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33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3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" name="Google Shape;31;p33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2" name="Google Shape;32;p33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3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4" name="Google Shape;34;p33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5" name="Google Shape;35;p33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Google Shape;36;p33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3"/>
          <p:cNvSpPr txBox="1">
            <a:spLocks noGrp="1"/>
          </p:cNvSpPr>
          <p:nvPr>
            <p:ph type="sldNum" idx="12"/>
          </p:nvPr>
        </p:nvSpPr>
        <p:spPr>
          <a:xfrm>
            <a:off x="10972800" y="9260681"/>
            <a:ext cx="4267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ULL SCREEN IMAGE BACK">
  <p:cSld name="1_FULL SCREEN IMAGE BAC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sldNum" idx="12"/>
          </p:nvPr>
        </p:nvSpPr>
        <p:spPr>
          <a:xfrm>
            <a:off x="12879095" y="9303692"/>
            <a:ext cx="4546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10972800" y="9260681"/>
            <a:ext cx="4267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409713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5"/>
          <p:cNvSpPr>
            <a:spLocks noGrp="1"/>
          </p:cNvSpPr>
          <p:nvPr>
            <p:ph type="pic" idx="2"/>
          </p:nvPr>
        </p:nvSpPr>
        <p:spPr>
          <a:xfrm>
            <a:off x="769145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45"/>
          <p:cNvSpPr>
            <a:spLocks noGrp="1"/>
          </p:cNvSpPr>
          <p:nvPr>
            <p:ph type="pic" idx="3"/>
          </p:nvPr>
        </p:nvSpPr>
        <p:spPr>
          <a:xfrm>
            <a:off x="5226773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5"/>
          <p:cNvSpPr>
            <a:spLocks noGrp="1"/>
          </p:cNvSpPr>
          <p:nvPr>
            <p:ph type="pic" idx="4"/>
          </p:nvPr>
        </p:nvSpPr>
        <p:spPr>
          <a:xfrm>
            <a:off x="9684401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45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- IMG CENTER">
  <p:cSld name="DEFAULT - IMG CENT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6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6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" name="Google Shape;74;p46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75;p46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" name="Google Shape;76;p46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6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" name="Google Shape;78;p46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79" name="Google Shape;79;p46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6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81" name="Google Shape;81;p46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82" name="Google Shape;82;p46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46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6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46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6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EFAULT - IMG CENTER">
  <p:cSld name="1_DEFAULT - IMG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7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7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47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91;p47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p47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7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47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95" name="Google Shape;95;p47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47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97" name="Google Shape;97;p47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98" name="Google Shape;98;p47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47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7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47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47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7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EFAULT - IMG CENTER">
  <p:cSld name="3_DEFAULT - IMG CENT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8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8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48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p48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" name="Google Shape;109;p48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8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48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12" name="Google Shape;112;p48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8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14" name="Google Shape;114;p48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15" name="Google Shape;115;p48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48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8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48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8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EFAULT - IMG CENTER">
  <p:cSld name="2_DEFAULT - IMG CENT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9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9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49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p49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5" name="Google Shape;125;p49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9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49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28" name="Google Shape;128;p49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9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30" name="Google Shape;130;p49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31" name="Google Shape;131;p49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49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9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49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49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9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EFAULT - IMG CENTER">
  <p:cSld name="4_DEFAULT - IMG CENTER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0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0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0" name="Google Shape;140;p50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1" name="Google Shape;141;p50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2" name="Google Shape;142;p50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0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50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45" name="Google Shape;145;p50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0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47" name="Google Shape;147;p50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48" name="Google Shape;148;p50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50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0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50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0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SLIDE with SUBS">
  <p:cSld name="DEFAULT SLIDE with SUBS">
    <p:bg>
      <p:bgPr>
        <a:solidFill>
          <a:srgbClr val="F2F2F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1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1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" name="Google Shape;156;p51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51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51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1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0" name="Google Shape;160;p51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61" name="Google Shape;161;p51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62" name="Google Shape;162;p51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1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64" name="Google Shape;164;p51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65" name="Google Shape;165;p51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6" name="Google Shape;166;p51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1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1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51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30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EFAULT SLIDE with SUBS">
  <p:cSld name="1_DEFAULT SLIDE with SUBS">
    <p:bg>
      <p:bgPr>
        <a:solidFill>
          <a:srgbClr val="F2F2F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2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2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3" name="Google Shape;173;p52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52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5" name="Google Shape;175;p52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2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52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78" name="Google Shape;178;p52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79" name="Google Shape;179;p52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52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81" name="Google Shape;181;p52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82" name="Google Shape;182;p52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83" name="Google Shape;183;p52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2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2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2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30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52"/>
          <p:cNvSpPr>
            <a:spLocks noGrp="1"/>
          </p:cNvSpPr>
          <p:nvPr>
            <p:ph type="pic" idx="2"/>
          </p:nvPr>
        </p:nvSpPr>
        <p:spPr>
          <a:xfrm>
            <a:off x="1844949" y="6295628"/>
            <a:ext cx="3767404" cy="211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52"/>
          <p:cNvSpPr>
            <a:spLocks noGrp="1"/>
          </p:cNvSpPr>
          <p:nvPr>
            <p:ph type="pic" idx="3"/>
          </p:nvPr>
        </p:nvSpPr>
        <p:spPr>
          <a:xfrm>
            <a:off x="7260297" y="6295628"/>
            <a:ext cx="3767404" cy="211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52"/>
          <p:cNvSpPr>
            <a:spLocks noGrp="1"/>
          </p:cNvSpPr>
          <p:nvPr>
            <p:ph type="pic" idx="4"/>
          </p:nvPr>
        </p:nvSpPr>
        <p:spPr>
          <a:xfrm>
            <a:off x="12675647" y="6295628"/>
            <a:ext cx="3767404" cy="211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 block photo">
  <p:cSld name="4 block photo 2">
    <p:bg>
      <p:bgPr>
        <a:solidFill>
          <a:srgbClr val="F2F2F2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3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3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" name="Google Shape;193;p53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4" name="Google Shape;194;p53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5" name="Google Shape;195;p53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53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53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98" name="Google Shape;198;p53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99" name="Google Shape;199;p53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53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01" name="Google Shape;201;p53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02" name="Google Shape;202;p53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3" name="Google Shape;203;p53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3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53"/>
          <p:cNvSpPr>
            <a:spLocks noGrp="1"/>
          </p:cNvSpPr>
          <p:nvPr>
            <p:ph type="pic" idx="2"/>
          </p:nvPr>
        </p:nvSpPr>
        <p:spPr>
          <a:xfrm>
            <a:off x="769145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p53"/>
          <p:cNvSpPr>
            <a:spLocks noGrp="1"/>
          </p:cNvSpPr>
          <p:nvPr>
            <p:ph type="pic" idx="3"/>
          </p:nvPr>
        </p:nvSpPr>
        <p:spPr>
          <a:xfrm>
            <a:off x="5226773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53"/>
          <p:cNvSpPr>
            <a:spLocks noGrp="1"/>
          </p:cNvSpPr>
          <p:nvPr>
            <p:ph type="pic" idx="4"/>
          </p:nvPr>
        </p:nvSpPr>
        <p:spPr>
          <a:xfrm>
            <a:off x="9684401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53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53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3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30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- IMG CENTER">
  <p:cSld name="DEFAULT - IMG CENTER 2">
    <p:bg>
      <p:bgPr>
        <a:solidFill>
          <a:srgbClr val="F2F2F2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4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54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" name="Google Shape;214;p54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" name="Google Shape;215;p54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6" name="Google Shape;216;p54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4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54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19" name="Google Shape;219;p54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220" name="Google Shape;220;p54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54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22" name="Google Shape;222;p54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23" name="Google Shape;223;p54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4" name="Google Shape;224;p54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54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54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54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48172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54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EFAULT - IMG CENTER">
  <p:cSld name="1_DEFAULT - IMG CENTER 2">
    <p:bg>
      <p:bgPr>
        <a:solidFill>
          <a:srgbClr val="F2F2F2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5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55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p55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3" name="Google Shape;233;p55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4" name="Google Shape;234;p55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55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55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37" name="Google Shape;237;p55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238" name="Google Shape;238;p55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5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40" name="Google Shape;240;p55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41" name="Google Shape;241;p55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42" name="Google Shape;242;p55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55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55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55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55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55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EFAULT - IMG CENTER">
  <p:cSld name="3_DEFAULT - IMG CENTER 2">
    <p:bg>
      <p:bgPr>
        <a:solidFill>
          <a:srgbClr val="F2F2F2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6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56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1" name="Google Shape;251;p56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2" name="Google Shape;252;p56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" name="Google Shape;253;p56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56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5" name="Google Shape;255;p56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56" name="Google Shape;256;p56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257" name="Google Shape;257;p56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56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59" name="Google Shape;259;p56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60" name="Google Shape;260;p56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1" name="Google Shape;261;p56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56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56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56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56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EFAULT - IMG CENTER">
  <p:cSld name="2_DEFAULT - IMG CENTER 2">
    <p:bg>
      <p:bgPr>
        <a:solidFill>
          <a:srgbClr val="F2F2F2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7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57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9" name="Google Shape;269;p57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0" name="Google Shape;270;p57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1" name="Google Shape;271;p57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57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" name="Google Shape;273;p57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74" name="Google Shape;274;p57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275" name="Google Shape;275;p57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7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77" name="Google Shape;277;p57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78" name="Google Shape;278;p57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79" name="Google Shape;279;p57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57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57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7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57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57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EFAULT - IMG CENTER">
  <p:cSld name="4_DEFAULT - IMG CENTER 2">
    <p:bg>
      <p:bgPr>
        <a:solidFill>
          <a:srgbClr val="F2F2F2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8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58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8" name="Google Shape;288;p58"/>
          <p:cNvCxnSpPr/>
          <p:nvPr/>
        </p:nvCxnSpPr>
        <p:spPr>
          <a:xfrm>
            <a:off x="0" y="1655763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9" name="Google Shape;289;p58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0" name="Google Shape;290;p58">
            <a:hlinkClick r:id="" action="ppaction://hlinkshowjump?jump=nextslide"/>
          </p:cNvPr>
          <p:cNvSpPr/>
          <p:nvPr/>
        </p:nvSpPr>
        <p:spPr>
          <a:xfrm>
            <a:off x="17311688" y="634999"/>
            <a:ext cx="360363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58">
            <a:hlinkClick r:id="" action="ppaction://hlinkshowjump?jump=previousslide"/>
          </p:cNvPr>
          <p:cNvSpPr/>
          <p:nvPr/>
        </p:nvSpPr>
        <p:spPr>
          <a:xfrm flipH="1">
            <a:off x="16897350" y="634999"/>
            <a:ext cx="360364" cy="360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rgbClr val="E5DEDB">
              <a:alpha val="2000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2" name="Google Shape;292;p58"/>
          <p:cNvCxnSpPr/>
          <p:nvPr/>
        </p:nvCxnSpPr>
        <p:spPr>
          <a:xfrm>
            <a:off x="2590800" y="9732963"/>
            <a:ext cx="0" cy="557213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93" name="Google Shape;293;p58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294" name="Google Shape;294;p58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58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296" name="Google Shape;296;p58"/>
          <p:cNvSpPr txBox="1"/>
          <p:nvPr/>
        </p:nvSpPr>
        <p:spPr>
          <a:xfrm>
            <a:off x="11160224" y="9792517"/>
            <a:ext cx="5472585" cy="39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ru-RU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297" name="Google Shape;297;p58"/>
          <p:cNvSpPr txBox="1">
            <a:spLocks noGrp="1"/>
          </p:cNvSpPr>
          <p:nvPr>
            <p:ph type="sldNum" idx="12"/>
          </p:nvPr>
        </p:nvSpPr>
        <p:spPr>
          <a:xfrm>
            <a:off x="17072514" y="9830414"/>
            <a:ext cx="413108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98" name="Google Shape;298;p58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8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58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1" name="Google Shape;301;p58"/>
          <p:cNvSpPr txBox="1">
            <a:spLocks noGrp="1"/>
          </p:cNvSpPr>
          <p:nvPr>
            <p:ph type="title"/>
          </p:nvPr>
        </p:nvSpPr>
        <p:spPr>
          <a:xfrm>
            <a:off x="791072" y="446614"/>
            <a:ext cx="15553730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58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None/>
              <a:defRPr sz="2400">
                <a:solidFill>
                  <a:srgbClr val="666666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Calibri"/>
              <a:buChar char="•"/>
              <a:defRPr sz="2400">
                <a:solidFill>
                  <a:srgbClr val="66666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 SCREEN IMAGE BACK">
  <p:cSld name="FULL SCREEN IMAGE BACK 2">
    <p:bg>
      <p:bgPr>
        <a:solidFill>
          <a:srgbClr val="F2F2F2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9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9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59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7" name="Google Shape;307;p59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8" name="Google Shape;308;p59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59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0" name="Google Shape;310;p59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11" name="Google Shape;311;p59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59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13" name="Google Shape;313;p59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14" name="Google Shape;314;p59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59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9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59"/>
          <p:cNvSpPr txBox="1">
            <a:spLocks noGrp="1"/>
          </p:cNvSpPr>
          <p:nvPr>
            <p:ph type="sldNum" idx="12"/>
          </p:nvPr>
        </p:nvSpPr>
        <p:spPr>
          <a:xfrm>
            <a:off x="10972800" y="9260681"/>
            <a:ext cx="4267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SLIDE">
  <p:cSld name="DEFAULT SLIDE 2">
    <p:bg>
      <p:bgPr>
        <a:solidFill>
          <a:srgbClr val="F2F2F2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0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60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60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2" name="Google Shape;322;p60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3" name="Google Shape;323;p60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60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5" name="Google Shape;325;p60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26" name="Google Shape;326;p60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60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28" name="Google Shape;328;p60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29" name="Google Shape;329;p60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60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60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60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 block photo">
  <p:cSld name="4 block photo 3">
    <p:bg>
      <p:bgPr>
        <a:solidFill>
          <a:srgbClr val="F2F2F2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1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61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6" name="Google Shape;336;p61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61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8" name="Google Shape;338;p61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61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0" name="Google Shape;340;p61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41" name="Google Shape;341;p61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61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43" name="Google Shape;343;p61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44" name="Google Shape;344;p61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61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61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409713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61"/>
          <p:cNvSpPr>
            <a:spLocks noGrp="1"/>
          </p:cNvSpPr>
          <p:nvPr>
            <p:ph type="pic" idx="2"/>
          </p:nvPr>
        </p:nvSpPr>
        <p:spPr>
          <a:xfrm>
            <a:off x="769145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61"/>
          <p:cNvSpPr>
            <a:spLocks noGrp="1"/>
          </p:cNvSpPr>
          <p:nvPr>
            <p:ph type="pic" idx="3"/>
          </p:nvPr>
        </p:nvSpPr>
        <p:spPr>
          <a:xfrm>
            <a:off x="5226773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9" name="Google Shape;349;p61"/>
          <p:cNvSpPr>
            <a:spLocks noGrp="1"/>
          </p:cNvSpPr>
          <p:nvPr>
            <p:ph type="pic" idx="4"/>
          </p:nvPr>
        </p:nvSpPr>
        <p:spPr>
          <a:xfrm>
            <a:off x="9684401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0" name="Google Shape;350;p61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7" cy="336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1" name="Google Shape;351;p61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- IMG CENTER">
  <p:cSld name="DEFAULT - IMG CENTER 3">
    <p:bg>
      <p:bgPr>
        <a:solidFill>
          <a:srgbClr val="F2F2F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2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62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5" name="Google Shape;355;p62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6" name="Google Shape;356;p62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7" name="Google Shape;357;p62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62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9" name="Google Shape;359;p62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60" name="Google Shape;360;p62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2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62" name="Google Shape;362;p62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63" name="Google Shape;363;p62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62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62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62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EFAULT - IMG CENTER">
  <p:cSld name="1_DEFAULT - IMG CENTER 3">
    <p:bg>
      <p:bgPr>
        <a:solidFill>
          <a:srgbClr val="F2F2F2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3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63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1" name="Google Shape;371;p63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2" name="Google Shape;372;p63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63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63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5" name="Google Shape;375;p63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76" name="Google Shape;376;p63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63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78" name="Google Shape;378;p63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79" name="Google Shape;379;p63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63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63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2" name="Google Shape;382;p63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63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3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EFAULT - IMG CENTER">
  <p:cSld name="3_DEFAULT - IMG CENTER 3">
    <p:bg>
      <p:bgPr>
        <a:solidFill>
          <a:srgbClr val="F2F2F2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4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64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8" name="Google Shape;388;p64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9" name="Google Shape;389;p64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0" name="Google Shape;390;p64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64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2" name="Google Shape;392;p64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393" name="Google Shape;393;p64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64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395" name="Google Shape;395;p64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396" name="Google Shape;396;p64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" name="Google Shape;397;p64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4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9" name="Google Shape;399;p64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64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EFAULT - IMG CENTER">
  <p:cSld name="2_DEFAULT - IMG CENTER 3">
    <p:bg>
      <p:bgPr>
        <a:solidFill>
          <a:srgbClr val="F2F2F2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5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65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4" name="Google Shape;404;p65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5" name="Google Shape;405;p65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6" name="Google Shape;406;p65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65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8" name="Google Shape;408;p65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409" name="Google Shape;409;p65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65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411" name="Google Shape;411;p65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412" name="Google Shape;412;p65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3" name="Google Shape;413;p65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65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5" name="Google Shape;415;p65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6" name="Google Shape;416;p65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5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EFAULT - IMG CENTER">
  <p:cSld name="4_DEFAULT - IMG CENTER 3">
    <p:bg>
      <p:bgPr>
        <a:solidFill>
          <a:srgbClr val="F2F2F2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6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66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1" name="Google Shape;421;p66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2" name="Google Shape;422;p66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3" name="Google Shape;423;p66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66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FCA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5" name="Google Shape;425;p66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426" name="Google Shape;426;p66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66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428" name="Google Shape;428;p66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429" name="Google Shape;429;p66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66" descr="Рисунок 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7305" y="144016"/>
            <a:ext cx="781053" cy="751013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66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4" cy="604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2" name="Google Shape;432;p66"/>
          <p:cNvSpPr txBox="1">
            <a:spLocks noGrp="1"/>
          </p:cNvSpPr>
          <p:nvPr>
            <p:ph type="title"/>
          </p:nvPr>
        </p:nvSpPr>
        <p:spPr>
          <a:xfrm>
            <a:off x="791072" y="534987"/>
            <a:ext cx="15625737" cy="736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66"/>
          <p:cNvSpPr txBox="1">
            <a:spLocks noGrp="1"/>
          </p:cNvSpPr>
          <p:nvPr>
            <p:ph type="sldNum" idx="12"/>
          </p:nvPr>
        </p:nvSpPr>
        <p:spPr>
          <a:xfrm>
            <a:off x="17035283" y="9811365"/>
            <a:ext cx="413109" cy="39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>
                <a:solidFill>
                  <a:srgbClr val="FC930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3025649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FULL SCREEN IMAGE BACK">
  <p:cSld name="3_FULL SCREEN IMAGE BAC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66047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FULL SCREEN IMAGE BACK">
  <p:cSld name="7_FULL SCREEN IMAGE BAC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8373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FULL SCREEN IMAGE BACK">
  <p:cSld name="9_FULL SCREEN IMAGE BAC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3157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FULL SCREEN IMAGE BACK">
  <p:cSld name="10_FULL SCREEN IMAGE BAC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2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489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31"/>
          <p:cNvSpPr/>
          <p:nvPr/>
        </p:nvSpPr>
        <p:spPr>
          <a:xfrm>
            <a:off x="0" y="9729788"/>
            <a:ext cx="18288001" cy="5572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8;p31"/>
          <p:cNvCxnSpPr/>
          <p:nvPr/>
        </p:nvCxnSpPr>
        <p:spPr>
          <a:xfrm>
            <a:off x="0" y="966787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9;p31"/>
          <p:cNvCxnSpPr/>
          <p:nvPr/>
        </p:nvCxnSpPr>
        <p:spPr>
          <a:xfrm>
            <a:off x="0" y="9729788"/>
            <a:ext cx="18288001" cy="1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0;p31"/>
          <p:cNvSpPr/>
          <p:nvPr/>
        </p:nvSpPr>
        <p:spPr>
          <a:xfrm>
            <a:off x="795337" y="-1"/>
            <a:ext cx="1347788" cy="7461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31"/>
          <p:cNvSpPr/>
          <p:nvPr/>
        </p:nvSpPr>
        <p:spPr>
          <a:xfrm>
            <a:off x="2143125" y="-1"/>
            <a:ext cx="1346200" cy="74615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31"/>
          <p:cNvGrpSpPr/>
          <p:nvPr/>
        </p:nvGrpSpPr>
        <p:grpSpPr>
          <a:xfrm>
            <a:off x="-2" y="9732962"/>
            <a:ext cx="2951167" cy="557215"/>
            <a:chOff x="-1" y="-1"/>
            <a:chExt cx="2951165" cy="557214"/>
          </a:xfrm>
        </p:grpSpPr>
        <p:sp>
          <p:nvSpPr>
            <p:cNvPr id="13" name="Google Shape;13;p31"/>
            <p:cNvSpPr/>
            <p:nvPr/>
          </p:nvSpPr>
          <p:spPr>
            <a:xfrm>
              <a:off x="-1" y="-1"/>
              <a:ext cx="2951165" cy="557214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1"/>
            <p:cNvSpPr txBox="1"/>
            <p:nvPr/>
          </p:nvSpPr>
          <p:spPr>
            <a:xfrm>
              <a:off x="-1" y="1586"/>
              <a:ext cx="2951165" cy="483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lang="ru-RU" sz="2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/>
            </a:p>
          </p:txBody>
        </p:sp>
      </p:grpSp>
      <p:sp>
        <p:nvSpPr>
          <p:cNvPr id="15" name="Google Shape;15;p31"/>
          <p:cNvSpPr txBox="1"/>
          <p:nvPr/>
        </p:nvSpPr>
        <p:spPr>
          <a:xfrm>
            <a:off x="11520288" y="9824019"/>
            <a:ext cx="5472585" cy="34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/>
          </a:p>
        </p:txBody>
      </p:sp>
      <p:sp>
        <p:nvSpPr>
          <p:cNvPr id="16" name="Google Shape;16;p31"/>
          <p:cNvSpPr/>
          <p:nvPr/>
        </p:nvSpPr>
        <p:spPr>
          <a:xfrm>
            <a:off x="16811625" y="9752011"/>
            <a:ext cx="860425" cy="5349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31" descr="Рисунок 47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16920863" y="120055"/>
            <a:ext cx="805973" cy="77497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1"/>
          <p:cNvSpPr txBox="1">
            <a:spLocks noGrp="1"/>
          </p:cNvSpPr>
          <p:nvPr>
            <p:ph type="title"/>
          </p:nvPr>
        </p:nvSpPr>
        <p:spPr>
          <a:xfrm>
            <a:off x="791072" y="174948"/>
            <a:ext cx="15625737" cy="73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10972800" y="9260681"/>
            <a:ext cx="4267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www.youtube.com/watch?v=Hla1jzhan7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"/>
          <p:cNvSpPr/>
          <p:nvPr/>
        </p:nvSpPr>
        <p:spPr>
          <a:xfrm>
            <a:off x="0" y="2911252"/>
            <a:ext cx="18288000" cy="464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r>
              <a:rPr lang="en-US" sz="66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CUSTOMER DEVELOPMENT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endParaRPr lang="ru-RU" sz="5400" b="1" i="0" u="none" strike="noStrike" cap="none" dirty="0" smtClean="0">
              <a:solidFill>
                <a:srgbClr val="FC874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r>
              <a:rPr lang="ru-RU" sz="540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Портрет </a:t>
            </a:r>
            <a:r>
              <a:rPr lang="ru-RU" sz="540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клієнта</a:t>
            </a:r>
            <a:r>
              <a:rPr lang="ru-RU" sz="54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r>
              <a:rPr lang="ru-RU" sz="540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Валідація</a:t>
            </a:r>
            <a:r>
              <a:rPr lang="ru-RU" sz="54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5400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гіпотез</a:t>
            </a:r>
            <a:r>
              <a:rPr lang="ru-RU" sz="540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algn="ctr">
              <a:buClr>
                <a:srgbClr val="FC8746"/>
              </a:buClr>
              <a:buSzPts val="5400"/>
            </a:pPr>
            <a:r>
              <a:rPr lang="ru-RU" sz="5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Канва </a:t>
            </a:r>
            <a:r>
              <a:rPr lang="ru-RU" sz="5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ціннісної</a:t>
            </a:r>
            <a:r>
              <a:rPr lang="ru-RU" sz="5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54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пропозиії</a:t>
            </a:r>
            <a:r>
              <a:rPr lang="ru-RU" sz="5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54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tartupik-97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00"/>
            <a:ext cx="18288000" cy="8766048"/>
          </a:xfrm>
          <a:prstGeom prst="rect">
            <a:avLst/>
          </a:prstGeom>
        </p:spPr>
      </p:pic>
      <p:sp>
        <p:nvSpPr>
          <p:cNvPr id="4" name="Прямоугольник 2">
            <a:extLst>
              <a:ext uri="{FF2B5EF4-FFF2-40B4-BE49-F238E27FC236}">
                <a16:creationId xmlns="" xmlns:a16="http://schemas.microsoft.com/office/drawing/2014/main" id="{C1D8E78E-73A2-4599-8E86-13FC0BBC1E58}"/>
              </a:ext>
            </a:extLst>
          </p:cNvPr>
          <p:cNvSpPr/>
          <p:nvPr/>
        </p:nvSpPr>
        <p:spPr>
          <a:xfrm>
            <a:off x="8801100" y="1181100"/>
            <a:ext cx="9334500" cy="4524315"/>
          </a:xfrm>
          <a:prstGeom prst="rect">
            <a:avLst/>
          </a:prstGeom>
          <a:solidFill>
            <a:srgbClr val="FC8746">
              <a:alpha val="79000"/>
            </a:srgbClr>
          </a:solidFill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+mn-lt"/>
              </a:rPr>
              <a:t>CUSTOMER DEVELOPMENT</a:t>
            </a:r>
            <a:r>
              <a:rPr lang="en-US" sz="4800" dirty="0">
                <a:solidFill>
                  <a:schemeClr val="bg1"/>
                </a:solidFill>
                <a:latin typeface="+mn-lt"/>
              </a:rPr>
              <a:t> (CUSTDEV</a:t>
            </a:r>
            <a:r>
              <a:rPr lang="ru-RU" sz="4800" dirty="0">
                <a:solidFill>
                  <a:schemeClr val="bg1"/>
                </a:solidFill>
                <a:latin typeface="+mn-lt"/>
              </a:rPr>
              <a:t>) —</a:t>
            </a:r>
            <a:r>
              <a:rPr lang="en-US" sz="4800" dirty="0">
                <a:solidFill>
                  <a:schemeClr val="bg1"/>
                </a:solidFill>
                <a:latin typeface="+mn-lt"/>
              </a:rPr>
              <a:t> testing an idea or prototype of a future product on potential customers. The term was introduced in 90s by American serial entrepreneur Steve Blank.</a:t>
            </a:r>
            <a:endParaRPr lang="ru-RU" sz="4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64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15" descr="Целевая аудитория - Olga Shumilova - Medi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" y="1790701"/>
            <a:ext cx="18249901" cy="7886702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15"/>
          <p:cNvSpPr txBox="1"/>
          <p:nvPr/>
        </p:nvSpPr>
        <p:spPr>
          <a:xfrm>
            <a:off x="0" y="1028700"/>
            <a:ext cx="15552712" cy="838200"/>
          </a:xfrm>
          <a:prstGeom prst="rect">
            <a:avLst/>
          </a:prstGeom>
          <a:solidFill>
            <a:srgbClr val="FC874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ru-RU" sz="4400" b="0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ru-RU" sz="4400" b="1" i="0" u="none" strike="noStrike" cap="none" dirty="0" err="1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Дослідження</a:t>
            </a:r>
            <a:r>
              <a:rPr lang="ru-RU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 </a:t>
            </a:r>
            <a:r>
              <a:rPr lang="ru-RU" sz="4400" b="1" i="0" u="none" strike="noStrike" cap="none" dirty="0" err="1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клієнтів</a:t>
            </a:r>
            <a:r>
              <a:rPr lang="ru-RU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, </a:t>
            </a:r>
            <a:r>
              <a:rPr lang="ru-RU" sz="4400" b="1" i="0" u="none" strike="noStrike" cap="none" dirty="0" err="1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сегментів</a:t>
            </a:r>
            <a:r>
              <a:rPr lang="ru-RU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, </a:t>
            </a:r>
            <a:r>
              <a:rPr lang="ru-RU" sz="4400" b="1" i="0" u="none" strike="noStrike" cap="none" dirty="0" err="1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портретів</a:t>
            </a:r>
            <a:r>
              <a:rPr lang="en-US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 – </a:t>
            </a:r>
            <a:r>
              <a:rPr lang="uk-UA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важливо!</a:t>
            </a:r>
            <a:r>
              <a:rPr lang="ru-RU" sz="4400" b="1" i="0" u="none" strike="noStrike" cap="none" dirty="0" smtClean="0">
                <a:solidFill>
                  <a:schemeClr val="tx1"/>
                </a:solidFill>
                <a:latin typeface="Calibri" pitchFamily="34" charset="0"/>
                <a:ea typeface="Helvetica Neue"/>
                <a:cs typeface="Calibri" pitchFamily="34" charset="0"/>
                <a:sym typeface="Helvetica Neue"/>
              </a:rPr>
              <a:t> </a:t>
            </a:r>
            <a:endParaRPr sz="4400" b="1" i="0" u="none" strike="noStrike" cap="none" dirty="0">
              <a:solidFill>
                <a:schemeClr val="tx1"/>
              </a:solidFill>
              <a:latin typeface="Calibri" pitchFamily="34" charset="0"/>
              <a:ea typeface="Helvetica Neue"/>
              <a:cs typeface="Calibri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3342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11052"/>
            <a:ext cx="1828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КРИВА АДАПТАЦІЇ ПРОДУКТУ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Google Shape;58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07296" y="1759124"/>
            <a:ext cx="13258800" cy="7458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8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14" descr="Cust-dev-cycl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063604"/>
            <a:ext cx="12088989" cy="8423297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14"/>
          <p:cNvSpPr txBox="1"/>
          <p:nvPr/>
        </p:nvSpPr>
        <p:spPr>
          <a:xfrm>
            <a:off x="0" y="1104900"/>
            <a:ext cx="9067800" cy="990600"/>
          </a:xfrm>
          <a:prstGeom prst="rect">
            <a:avLst/>
          </a:prstGeom>
          <a:solidFill>
            <a:srgbClr val="FC874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ru-RU" sz="44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Цикл </a:t>
            </a:r>
            <a:r>
              <a:rPr lang="ru-RU" sz="4400" b="1" i="0" u="none" strike="noStrike" cap="none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customer</a:t>
            </a:r>
            <a:r>
              <a:rPr lang="ru-RU" sz="44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4400" b="1" i="0" u="none" strike="noStrike" cap="none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development</a:t>
            </a:r>
            <a:endParaRPr sz="44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</a:pPr>
            <a:r>
              <a:rPr lang="ru-RU" sz="44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4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14"/>
          <p:cNvSpPr txBox="1"/>
          <p:nvPr/>
        </p:nvSpPr>
        <p:spPr>
          <a:xfrm>
            <a:off x="1447800" y="3848100"/>
            <a:ext cx="4771800" cy="22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23" marR="0" lvl="0" indent="-381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кроки</a:t>
            </a: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23" marR="0" lvl="0" indent="-381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23" marR="0" lvl="0" indent="-381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Гіпотези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23" marR="0" lvl="0" indent="-381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Валідація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4"/>
          <p:cNvSpPr txBox="1"/>
          <p:nvPr/>
        </p:nvSpPr>
        <p:spPr>
          <a:xfrm>
            <a:off x="11376248" y="2335188"/>
            <a:ext cx="1589400" cy="5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Calibri"/>
              <a:buNone/>
            </a:pPr>
            <a:r>
              <a:rPr lang="ru-RU" sz="320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Гіпотези</a:t>
            </a:r>
            <a:endParaRPr sz="32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4"/>
          <p:cNvSpPr txBox="1"/>
          <p:nvPr/>
        </p:nvSpPr>
        <p:spPr>
          <a:xfrm>
            <a:off x="14472592" y="5134829"/>
            <a:ext cx="2592288" cy="5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Calibri"/>
              <a:buNone/>
            </a:pPr>
            <a:r>
              <a:rPr lang="ru-RU" sz="3200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Експерименти</a:t>
            </a:r>
            <a:endParaRPr sz="32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4"/>
          <p:cNvSpPr txBox="1"/>
          <p:nvPr/>
        </p:nvSpPr>
        <p:spPr>
          <a:xfrm>
            <a:off x="11016208" y="7735788"/>
            <a:ext cx="2232248" cy="5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Calibri"/>
              <a:buNone/>
            </a:pPr>
            <a:r>
              <a:rPr lang="ru-RU" sz="3200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Тестування</a:t>
            </a:r>
            <a:endParaRPr sz="3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4"/>
          <p:cNvSpPr txBox="1"/>
          <p:nvPr/>
        </p:nvSpPr>
        <p:spPr>
          <a:xfrm>
            <a:off x="7703840" y="5071492"/>
            <a:ext cx="1512168" cy="5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Calibri"/>
              <a:buNone/>
            </a:pPr>
            <a:r>
              <a:rPr lang="ru-RU" sz="3200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Інсайти</a:t>
            </a:r>
            <a:endParaRPr sz="32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752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17;p14"/>
          <p:cNvSpPr txBox="1"/>
          <p:nvPr/>
        </p:nvSpPr>
        <p:spPr>
          <a:xfrm>
            <a:off x="0" y="3991372"/>
            <a:ext cx="18288000" cy="208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uk-UA" sz="7200" i="0" u="none" strike="noStrike" cap="none" dirty="0" smtClean="0">
                <a:solidFill>
                  <a:schemeClr val="accent3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Сегментація клієнтів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uk-UA" sz="7200" dirty="0" smtClean="0">
                <a:solidFill>
                  <a:schemeClr val="accent3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Створення портретів клієнтів</a:t>
            </a:r>
            <a:endParaRPr sz="7200" i="0" u="none" strike="noStrike" cap="none" dirty="0">
              <a:solidFill>
                <a:schemeClr val="accent3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Montserrat"/>
              <a:buNone/>
            </a:pPr>
            <a:r>
              <a:rPr lang="ru-RU" sz="7200" i="0" u="none" strike="noStrike" cap="none" dirty="0">
                <a:solidFill>
                  <a:schemeClr val="accent3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7200" i="0" u="none" strike="noStrike" cap="none" dirty="0">
              <a:solidFill>
                <a:schemeClr val="accent3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999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7"/>
          <p:cNvSpPr txBox="1">
            <a:spLocks noGrp="1"/>
          </p:cNvSpPr>
          <p:nvPr>
            <p:ph type="sldNum" idx="12"/>
          </p:nvPr>
        </p:nvSpPr>
        <p:spPr>
          <a:xfrm>
            <a:off x="12930391" y="9303692"/>
            <a:ext cx="4033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  <p:pic>
        <p:nvPicPr>
          <p:cNvPr id="540" name="Google Shape;540;p17" descr="Screen-shot-2014-03-25-at-7.40.29-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3771900"/>
            <a:ext cx="499779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17" descr="Screen-shot-2014-03-25-at-7.40.29-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3200" y="3771900"/>
            <a:ext cx="499779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7" descr="Screen-shot-2014-03-25-at-7.40.29-P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96800" y="3771900"/>
            <a:ext cx="4997790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7"/>
          <p:cNvSpPr txBox="1"/>
          <p:nvPr/>
        </p:nvSpPr>
        <p:spPr>
          <a:xfrm>
            <a:off x="14249400" y="2628900"/>
            <a:ext cx="1371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alibri"/>
              <a:buNone/>
            </a:pPr>
            <a:r>
              <a:rPr lang="ru-RU" sz="6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#3</a:t>
            </a:r>
            <a:endParaRPr sz="6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7"/>
          <p:cNvSpPr txBox="1"/>
          <p:nvPr/>
        </p:nvSpPr>
        <p:spPr>
          <a:xfrm>
            <a:off x="2438400" y="2628900"/>
            <a:ext cx="1371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alibri"/>
              <a:buNone/>
            </a:pPr>
            <a:r>
              <a:rPr lang="ru-RU" sz="6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sz="6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7"/>
          <p:cNvSpPr txBox="1"/>
          <p:nvPr/>
        </p:nvSpPr>
        <p:spPr>
          <a:xfrm>
            <a:off x="8458200" y="2628900"/>
            <a:ext cx="1371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Calibri"/>
              <a:buNone/>
            </a:pPr>
            <a:r>
              <a:rPr lang="ru-RU" sz="6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#2</a:t>
            </a:r>
            <a:endParaRPr sz="6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7"/>
          <p:cNvSpPr/>
          <p:nvPr/>
        </p:nvSpPr>
        <p:spPr>
          <a:xfrm>
            <a:off x="1" y="1460839"/>
            <a:ext cx="18288002" cy="769441"/>
          </a:xfrm>
          <a:prstGeom prst="rect">
            <a:avLst/>
          </a:prstGeom>
          <a:solidFill>
            <a:srgbClr val="FC874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ru-RU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Може бути декілька клієнтських сегментів/портретів 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643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8"/>
          <p:cNvSpPr txBox="1"/>
          <p:nvPr/>
        </p:nvSpPr>
        <p:spPr>
          <a:xfrm>
            <a:off x="816712" y="1118652"/>
            <a:ext cx="3934800" cy="89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1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Географія</a:t>
            </a:r>
            <a:r>
              <a:rPr lang="ru-RU" sz="4000" b="1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Країна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Місто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Мова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Клімат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Населення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Культурний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код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</p:txBody>
      </p:sp>
      <p:sp>
        <p:nvSpPr>
          <p:cNvPr id="552" name="Google Shape;552;p18"/>
          <p:cNvSpPr txBox="1"/>
          <p:nvPr/>
        </p:nvSpPr>
        <p:spPr>
          <a:xfrm>
            <a:off x="13635000" y="1111052"/>
            <a:ext cx="4338000" cy="87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1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Поведінка</a:t>
            </a: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Очікувані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переваги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Як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купує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?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Як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використовує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?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Намір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Умови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для покупки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Як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приймає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рішення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про покупку?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Lifecycle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stage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3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18"/>
          <p:cNvSpPr txBox="1"/>
          <p:nvPr/>
        </p:nvSpPr>
        <p:spPr>
          <a:xfrm>
            <a:off x="4777152" y="1121660"/>
            <a:ext cx="3934800" cy="90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1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Демографія</a:t>
            </a: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Вік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Стать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Дохід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Освіта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Соц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статус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Сім’я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Життєвий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етап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Зайнятість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/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Кар’єра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36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18"/>
          <p:cNvSpPr txBox="1"/>
          <p:nvPr/>
        </p:nvSpPr>
        <p:spPr>
          <a:xfrm>
            <a:off x="8954240" y="1111052"/>
            <a:ext cx="4150200" cy="88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1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Психографіка</a:t>
            </a: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4000" b="1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Стиль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життя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AIO: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Activity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Interest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 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Opinion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Тривоги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Особистість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(</a:t>
            </a: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соціоніка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)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Цінності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ru-RU" sz="40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Світосприйняття</a:t>
            </a:r>
            <a:r>
              <a:rPr lang="ru-RU" sz="4000" b="0" i="0" u="none" strike="noStrike" cap="none" dirty="0">
                <a:solidFill>
                  <a:schemeClr val="dk1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4000" b="0" i="0" u="none" strike="noStrike" cap="none" dirty="0">
              <a:solidFill>
                <a:schemeClr val="dk1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</p:txBody>
      </p:sp>
      <p:sp>
        <p:nvSpPr>
          <p:cNvPr id="555" name="Google Shape;555;p18"/>
          <p:cNvSpPr txBox="1"/>
          <p:nvPr/>
        </p:nvSpPr>
        <p:spPr>
          <a:xfrm>
            <a:off x="1015919" y="215521"/>
            <a:ext cx="9757157" cy="6462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DCDCDC"/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</a:pPr>
            <a:r>
              <a:rPr lang="ru-RU" sz="36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СЕГМЕНТАЦІЯ КЛІЄНТСЬКОГО ПРОФІЛЮ</a:t>
            </a:r>
            <a:endParaRPr sz="36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182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9"/>
          <p:cNvSpPr txBox="1"/>
          <p:nvPr/>
        </p:nvSpPr>
        <p:spPr>
          <a:xfrm>
            <a:off x="853650" y="930850"/>
            <a:ext cx="3934800" cy="89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19"/>
          <p:cNvSpPr txBox="1"/>
          <p:nvPr/>
        </p:nvSpPr>
        <p:spPr>
          <a:xfrm>
            <a:off x="13635000" y="930850"/>
            <a:ext cx="4338000" cy="87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19"/>
          <p:cNvSpPr txBox="1"/>
          <p:nvPr/>
        </p:nvSpPr>
        <p:spPr>
          <a:xfrm>
            <a:off x="8697976" y="874450"/>
            <a:ext cx="4150200" cy="88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19"/>
          <p:cNvSpPr/>
          <p:nvPr/>
        </p:nvSpPr>
        <p:spPr>
          <a:xfrm>
            <a:off x="762852" y="1831132"/>
            <a:ext cx="16950100" cy="606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None/>
            </a:pPr>
            <a:r>
              <a:rPr lang="ru-RU" sz="28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Портрет </a:t>
            </a:r>
            <a:r>
              <a:rPr lang="ru-RU" sz="28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жінки-покупця</a:t>
            </a:r>
            <a:r>
              <a:rPr lang="ru-RU" sz="28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нішевої</a:t>
            </a:r>
            <a:r>
              <a:rPr lang="ru-RU" sz="28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8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парфумерії</a:t>
            </a:r>
            <a:r>
              <a:rPr lang="ru-RU" sz="28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Аліна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29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років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незаміжня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дітей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немає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Живе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Києві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однокімнатна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квартира.</a:t>
            </a:r>
            <a:endParaRPr dirty="0"/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Вища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економічна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освіта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менеджер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середньої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ланки,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рівень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доходу – 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600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у. е.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endParaRPr sz="2000" b="0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Аліні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подобається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її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роботі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спілкування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з людьми, але вона все одно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вважає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її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рутинною та такою,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що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віднімає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багато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сил і часу.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Аліна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прагне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до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більшої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свободи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контролю над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своїм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життям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Вона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обожнює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подорожувати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мріє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про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власний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бізнес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який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відкриє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перед нею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нові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можливості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для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самореалізації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заробітку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досить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високі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запити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до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майбутнього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обранця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солідний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досвід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невдалих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відносин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endParaRPr sz="2000" b="0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Аліна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цінує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іміджеві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аксесуари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і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статусні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речі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які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завжди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їй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по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кишені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Перевантаженість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повсякденними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обов’язками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народжує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потребу в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компенсації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яка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втілюється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імпульсних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покупках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endParaRPr sz="2000" b="0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Веде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сторінки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Інстаграмі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та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Фейсбуці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чимало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передплатників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підтримує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активну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переписку з ними.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Цікавиться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групами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з тематиками –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подорожі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здорове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харчування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спорт,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мистецтво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None/>
            </a:pPr>
            <a:endParaRPr sz="2000" b="0" i="0" u="none" strike="noStrike" cap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Helvetica Neue"/>
              <a:buAutoNum type="arabicPeriod"/>
            </a:pP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Аліна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амбітна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відчуває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що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заслуговує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більшого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ніж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має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Вона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самостійно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забезпечує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себе 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на базовому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рівні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але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її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пригнічує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відсутність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багатьох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недоступних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атрибутів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комфорту.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Купівля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дорогої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парфумерії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стає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для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неї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нагальною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потребою,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оскільки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тонкий аромат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підкреслює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її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обраність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виробляє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ефектне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враження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на </a:t>
            </a:r>
            <a:r>
              <a:rPr lang="ru-RU" sz="2000" b="0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оточуючих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і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піднімає</a:t>
            </a:r>
            <a:r>
              <a:rPr lang="ru-RU" sz="2000" b="1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0" u="none" strike="noStrike" cap="none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самооцінку</a:t>
            </a:r>
            <a:r>
              <a:rPr lang="ru-RU" sz="2000" b="0" i="0" u="none" strike="noStrike" cap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565" name="Google Shape;565;p19"/>
          <p:cNvSpPr txBox="1"/>
          <p:nvPr/>
        </p:nvSpPr>
        <p:spPr>
          <a:xfrm>
            <a:off x="719064" y="102940"/>
            <a:ext cx="10216313" cy="64629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DCDCDC"/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alibri"/>
              <a:buNone/>
            </a:pPr>
            <a:r>
              <a:rPr lang="ru-RU" sz="36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Сегментація</a:t>
            </a:r>
            <a:r>
              <a:rPr lang="ru-RU" sz="36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клієнтського</a:t>
            </a:r>
            <a:r>
              <a:rPr lang="ru-RU" sz="36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600" b="1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профілю</a:t>
            </a:r>
            <a:r>
              <a:rPr lang="en-US" sz="36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uk-UA" sz="36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ПРИКЛАД</a:t>
            </a:r>
            <a:endParaRPr sz="36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5577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5"/>
          <p:cNvSpPr txBox="1"/>
          <p:nvPr/>
        </p:nvSpPr>
        <p:spPr>
          <a:xfrm>
            <a:off x="0" y="4381500"/>
            <a:ext cx="18288001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23" marR="0" lvl="0" indent="-3810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ru-RU" sz="8001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Валідація</a:t>
            </a:r>
            <a:endParaRPr sz="8001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39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8"/>
          <p:cNvSpPr txBox="1">
            <a:spLocks noGrp="1"/>
          </p:cNvSpPr>
          <p:nvPr>
            <p:ph type="sldNum" idx="12"/>
          </p:nvPr>
        </p:nvSpPr>
        <p:spPr>
          <a:xfrm>
            <a:off x="12930391" y="9303692"/>
            <a:ext cx="4033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  <p:sp>
        <p:nvSpPr>
          <p:cNvPr id="617" name="Google Shape;617;p28"/>
          <p:cNvSpPr txBox="1"/>
          <p:nvPr/>
        </p:nvSpPr>
        <p:spPr>
          <a:xfrm>
            <a:off x="3671392" y="1004640"/>
            <a:ext cx="7010400" cy="8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2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6000"/>
              <a:buFont typeface="Montserrat"/>
              <a:buNone/>
            </a:pPr>
            <a:r>
              <a:rPr lang="ru-RU" sz="6000" b="1" i="0" u="none" strike="noStrike" cap="none" dirty="0" err="1">
                <a:solidFill>
                  <a:srgbClr val="FC8746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Валідація</a:t>
            </a:r>
            <a:r>
              <a:rPr lang="ru-RU" sz="6000" b="1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sz="6000" b="1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45722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endParaRPr sz="60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23" marR="0" lvl="0" indent="-3556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Якісна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: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Дослідження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Google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тренди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Збір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аналітики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None/>
            </a:pP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457223" marR="0" lvl="0" indent="-3556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rabi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Кількісна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: 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Фокус </a:t>
            </a: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групи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Інтерв’ю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,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914444" marR="0" lvl="1" indent="-355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AutoNum type="alphaLcPeriod"/>
            </a:pPr>
            <a:r>
              <a:rPr lang="ru-RU" sz="40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Опитники</a:t>
            </a:r>
            <a:r>
              <a:rPr lang="ru-RU" sz="4000" b="0" i="0" u="none" strike="noStrike" cap="none" dirty="0">
                <a:solidFill>
                  <a:srgbClr val="000000"/>
                </a:solidFill>
                <a:latin typeface="Calibri" pitchFamily="34" charset="0"/>
                <a:ea typeface="Montserrat"/>
                <a:cs typeface="Calibri" pitchFamily="34" charset="0"/>
                <a:sym typeface="Montserrat"/>
              </a:rPr>
              <a:t> онлайн</a:t>
            </a:r>
            <a:endParaRPr sz="4000" b="0" i="0" u="none" strike="noStrike" cap="none" dirty="0">
              <a:solidFill>
                <a:srgbClr val="000000"/>
              </a:solidFill>
              <a:latin typeface="Calibri" pitchFamily="34" charset="0"/>
              <a:ea typeface="Montserrat"/>
              <a:cs typeface="Calibri" pitchFamily="34" charset="0"/>
              <a:sym typeface="Montserrat"/>
            </a:endParaRPr>
          </a:p>
          <a:p>
            <a:pPr marL="45722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1"/>
              <a:buFont typeface="Calibri"/>
              <a:buNone/>
            </a:pPr>
            <a:endParaRPr sz="40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</a:pPr>
            <a:endParaRPr sz="60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8" name="Google Shape;618;p28" descr="questions-1922476_960_7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5968" y="1255068"/>
            <a:ext cx="7543800" cy="754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13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29" descr="1260092_33f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7002" y="1562100"/>
            <a:ext cx="13271801" cy="7467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9"/>
          <p:cNvSpPr/>
          <p:nvPr/>
        </p:nvSpPr>
        <p:spPr>
          <a:xfrm>
            <a:off x="9565358" y="1562101"/>
            <a:ext cx="8502649" cy="59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33160"/>
              </a:buClr>
              <a:buSzPts val="3200"/>
              <a:buFont typeface="Calibri"/>
              <a:buNone/>
            </a:pPr>
            <a:r>
              <a:rPr lang="ru-RU" sz="3200" b="0" i="0" u="sng" strike="noStrike" cap="none">
                <a:solidFill>
                  <a:srgbClr val="03316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https://www.youtube.com/watch?v=Hla1jzhan78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86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 txBox="1"/>
          <p:nvPr/>
        </p:nvSpPr>
        <p:spPr>
          <a:xfrm>
            <a:off x="0" y="1257301"/>
            <a:ext cx="18288001" cy="136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8001"/>
              <a:buFont typeface="Calibri"/>
              <a:buNone/>
            </a:pPr>
            <a:r>
              <a:rPr lang="ru-RU" sz="8001" b="1" i="0" u="none" strike="noStrike" cap="none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The Mom test</a:t>
            </a:r>
            <a:endParaRPr sz="8001" b="0" i="0" u="none" strike="noStrike" cap="none">
              <a:solidFill>
                <a:srgbClr val="1414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0"/>
          <p:cNvSpPr/>
          <p:nvPr/>
        </p:nvSpPr>
        <p:spPr>
          <a:xfrm>
            <a:off x="1355104" y="2695228"/>
            <a:ext cx="1592580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88" marR="0" lvl="0" indent="-7429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AutoNum type="arabicPeriod"/>
            </a:pP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Говоріть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про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їх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життя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не про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ідею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 </a:t>
            </a:r>
            <a:endParaRPr sz="12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Мета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валідації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– не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розказати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все про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свій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продукт і «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продати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»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його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 Мета –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отримати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інформацію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дані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статистику,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інсайти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що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допоможуть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покращити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продукт. </a:t>
            </a:r>
            <a:endParaRPr sz="3200" b="0" i="0" u="none" strike="noStrike" cap="none" dirty="0">
              <a:solidFill>
                <a:srgbClr val="00000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631" name="Google Shape;631;p30"/>
          <p:cNvSpPr/>
          <p:nvPr/>
        </p:nvSpPr>
        <p:spPr>
          <a:xfrm>
            <a:off x="1355104" y="4783460"/>
            <a:ext cx="159258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ru-RU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Говоріть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конкретно, не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гіпотетично</a:t>
            </a:r>
            <a:endParaRPr sz="4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Опирайтеся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лише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на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конкретну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інформацію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з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минулого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Уникайте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питань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якби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…,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так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зробили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…”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або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ящо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ми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зробимо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купили /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використали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…” </a:t>
            </a: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0"/>
          <p:cNvSpPr/>
          <p:nvPr/>
        </p:nvSpPr>
        <p:spPr>
          <a:xfrm>
            <a:off x="1355104" y="7353302"/>
            <a:ext cx="159258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ru-RU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Не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говоріть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4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Слухайте</a:t>
            </a:r>
            <a:r>
              <a:rPr lang="ru-RU" sz="4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Інтерв’ю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не час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пітчити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свою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ідею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час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слухати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сприймати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і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аналізувати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фідбек</a:t>
            </a:r>
            <a:r>
              <a:rPr lang="ru-RU" sz="3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530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38;p1"/>
          <p:cNvSpPr/>
          <p:nvPr/>
        </p:nvSpPr>
        <p:spPr>
          <a:xfrm>
            <a:off x="0" y="5359524"/>
            <a:ext cx="182880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r>
              <a:rPr lang="ru-RU" sz="5400" b="1" i="0" u="none" strike="noStrike" cap="none" dirty="0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КАНВА ЦІННІСНОЇ ПРОПОЗИЦІЇ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31232" y="3068083"/>
            <a:ext cx="143295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latin typeface="Calibri" pitchFamily="34" charset="0"/>
                <a:cs typeface="Calibri" pitchFamily="34" charset="0"/>
              </a:rPr>
              <a:t>Унікальна</a:t>
            </a:r>
            <a:r>
              <a:rPr lang="ru-RU" sz="4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dirty="0" err="1">
                <a:latin typeface="Calibri" pitchFamily="34" charset="0"/>
                <a:cs typeface="Calibri" pitchFamily="34" charset="0"/>
              </a:rPr>
              <a:t>ціннісна</a:t>
            </a:r>
            <a:r>
              <a:rPr lang="ru-RU" sz="4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b="1" dirty="0" err="1">
                <a:latin typeface="Calibri" pitchFamily="34" charset="0"/>
                <a:cs typeface="Calibri" pitchFamily="34" charset="0"/>
              </a:rPr>
              <a:t>пропозиція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-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це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та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унікальна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цінність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, яку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підприємці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прагнуть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донести до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клієнтів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та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користувачів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. </a:t>
            </a:r>
            <a:endParaRPr lang="en-US" sz="40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4000" dirty="0" err="1" smtClean="0">
                <a:latin typeface="Calibri" pitchFamily="34" charset="0"/>
                <a:cs typeface="Calibri" pitchFamily="34" charset="0"/>
              </a:rPr>
              <a:t>Щоб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її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err="1">
                <a:latin typeface="Calibri" pitchFamily="34" charset="0"/>
                <a:cs typeface="Calibri" pitchFamily="34" charset="0"/>
              </a:rPr>
              <a:t>визначити</a:t>
            </a:r>
            <a:r>
              <a:rPr lang="ru-RU" sz="4000" dirty="0">
                <a:latin typeface="Calibri" pitchFamily="34" charset="0"/>
                <a:cs typeface="Calibri" pitchFamily="34" charset="0"/>
              </a:rPr>
              <a:t>, </a:t>
            </a:r>
            <a:r>
              <a:rPr lang="uk-UA" sz="4000" dirty="0" smtClean="0">
                <a:latin typeface="Calibri" pitchFamily="34" charset="0"/>
                <a:cs typeface="Calibri" pitchFamily="34" charset="0"/>
              </a:rPr>
              <a:t>існує хороший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4000" dirty="0" err="1" smtClean="0">
                <a:latin typeface="Calibri" pitchFamily="34" charset="0"/>
                <a:cs typeface="Calibri" pitchFamily="34" charset="0"/>
              </a:rPr>
              <a:t>інструмент</a:t>
            </a:r>
            <a:r>
              <a:rPr lang="ru-RU" sz="4000" dirty="0" smtClean="0">
                <a:latin typeface="Calibri" pitchFamily="34" charset="0"/>
                <a:cs typeface="Calibri" pitchFamily="34" charset="0"/>
              </a:rPr>
              <a:t> –</a:t>
            </a:r>
          </a:p>
          <a:p>
            <a:pPr algn="ctr"/>
            <a:r>
              <a:rPr lang="ru-RU" sz="4000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00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30663" y="71437"/>
            <a:ext cx="1414463" cy="141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7216" y="1687116"/>
            <a:ext cx="14760624" cy="70259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38;p1"/>
          <p:cNvSpPr/>
          <p:nvPr/>
        </p:nvSpPr>
        <p:spPr>
          <a:xfrm>
            <a:off x="719064" y="115174"/>
            <a:ext cx="804899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5400"/>
              <a:buFont typeface="Calibri"/>
              <a:buNone/>
            </a:pPr>
            <a:r>
              <a:rPr lang="ru-RU" sz="40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КАНВА ЦІННІСНОЇ ПРОПОЗИЦІЇ</a:t>
            </a:r>
            <a:endParaRPr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9" descr="A close up of a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b="7634"/>
          <a:stretch/>
        </p:blipFill>
        <p:spPr>
          <a:xfrm>
            <a:off x="965200" y="1238122"/>
            <a:ext cx="16357600" cy="7214343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9"/>
          <p:cNvSpPr txBox="1"/>
          <p:nvPr/>
        </p:nvSpPr>
        <p:spPr>
          <a:xfrm>
            <a:off x="12482373" y="3721909"/>
            <a:ext cx="4840426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Подзвонити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таксі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Знайти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машину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Сказати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куди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потрібно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їхати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і</a:t>
            </a:r>
            <a:r>
              <a:rPr lang="en-US" dirty="0">
                <a:latin typeface="Calibri" pitchFamily="34" charset="0"/>
                <a:ea typeface="Calibri"/>
                <a:cs typeface="Calibri" pitchFamily="34" charset="0"/>
              </a:rPr>
              <a:t> 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якими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умовами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Сплатити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483" name="Google Shape;483;p9"/>
          <p:cNvSpPr txBox="1"/>
          <p:nvPr/>
        </p:nvSpPr>
        <p:spPr>
          <a:xfrm>
            <a:off x="677477" y="2319508"/>
            <a:ext cx="5802227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Вчасно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приїхала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машина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Вчасно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доїхав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до </a:t>
            </a: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місця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Професійність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водія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Легка 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оплата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484" name="Google Shape;484;p9"/>
          <p:cNvSpPr txBox="1"/>
          <p:nvPr/>
        </p:nvSpPr>
        <p:spPr>
          <a:xfrm>
            <a:off x="791072" y="6655668"/>
            <a:ext cx="699165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Довго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очікувати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на машину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Небезпечний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водій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Встигнути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швидко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замовити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Зависока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ціна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485" name="Google Shape;485;p9"/>
          <p:cNvSpPr/>
          <p:nvPr/>
        </p:nvSpPr>
        <p:spPr>
          <a:xfrm>
            <a:off x="741600" y="174948"/>
            <a:ext cx="139470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Канва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ціннісної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пропозиції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служби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0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- ПРИКЛАД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7" name="Google Shape;485;p9"/>
          <p:cNvSpPr/>
          <p:nvPr/>
        </p:nvSpPr>
        <p:spPr>
          <a:xfrm>
            <a:off x="12118864" y="2796271"/>
            <a:ext cx="609814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3200" b="1" i="0" u="none" strike="noStrike" cap="none" dirty="0" err="1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Задачі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1" i="0" u="none" strike="noStrike" cap="none" dirty="0" err="1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клієнта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Jobs To Be Done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 dirty="0"/>
          </a:p>
        </p:txBody>
      </p:sp>
      <p:sp>
        <p:nvSpPr>
          <p:cNvPr id="8" name="Google Shape;485;p9"/>
          <p:cNvSpPr/>
          <p:nvPr/>
        </p:nvSpPr>
        <p:spPr>
          <a:xfrm>
            <a:off x="503040" y="6007596"/>
            <a:ext cx="609814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uk-UA" sz="3200" b="1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Болі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1" i="0" u="none" strike="noStrike" cap="none" dirty="0" err="1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клієнта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Pains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 dirty="0"/>
          </a:p>
        </p:txBody>
      </p:sp>
      <p:sp>
        <p:nvSpPr>
          <p:cNvPr id="9" name="Google Shape;485;p9"/>
          <p:cNvSpPr/>
          <p:nvPr/>
        </p:nvSpPr>
        <p:spPr>
          <a:xfrm>
            <a:off x="571105" y="1687116"/>
            <a:ext cx="609814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uk-UA" sz="3200" b="1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Вигоди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b="1" i="0" u="none" strike="noStrike" cap="none" dirty="0" err="1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клієнта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Gains</a:t>
            </a:r>
            <a:r>
              <a:rPr lang="ru-RU" sz="3200" b="1" i="0" u="none" strike="noStrike" cap="none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10" descr="A screenshot of a cell pho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5143" t="4407" r="29275" b="14439"/>
          <a:stretch/>
        </p:blipFill>
        <p:spPr>
          <a:xfrm>
            <a:off x="4895528" y="1890092"/>
            <a:ext cx="75057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0"/>
          <p:cNvSpPr txBox="1"/>
          <p:nvPr/>
        </p:nvSpPr>
        <p:spPr>
          <a:xfrm>
            <a:off x="13248456" y="3039627"/>
            <a:ext cx="3856182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Професійні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водії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Зберігаю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час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uk-UA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Навігація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Система рейтингу</a:t>
            </a:r>
            <a:endParaRPr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2" name="Google Shape;492;p10"/>
          <p:cNvSpPr txBox="1"/>
          <p:nvPr/>
        </p:nvSpPr>
        <p:spPr>
          <a:xfrm>
            <a:off x="13345200" y="6424003"/>
            <a:ext cx="464966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Миттєве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бронювання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Без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готівки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Система </a:t>
            </a:r>
            <a:r>
              <a:rPr lang="ru-RU" sz="2800" i="0" u="none" strike="noStrike" cap="none" dirty="0" smtClean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оплати</a:t>
            </a:r>
            <a:endParaRPr dirty="0">
              <a:latin typeface="Calibri" pitchFamily="34" charset="0"/>
              <a:cs typeface="Calibri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 pitchFamily="34" charset="0"/>
              <a:buChar char="•"/>
            </a:pP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Закріплений</a:t>
            </a:r>
            <a:r>
              <a:rPr lang="ru-RU" sz="2800" i="0" u="none" strike="noStrike" cap="none" dirty="0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ru-RU" sz="2800" i="0" u="none" strike="noStrike" cap="none" dirty="0" err="1">
                <a:solidFill>
                  <a:srgbClr val="3E3E3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водій</a:t>
            </a:r>
            <a:endParaRPr sz="2800" i="0" u="none" strike="noStrike" cap="none" dirty="0">
              <a:solidFill>
                <a:srgbClr val="3E3E3E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493" name="Google Shape;493;p10"/>
          <p:cNvSpPr txBox="1"/>
          <p:nvPr/>
        </p:nvSpPr>
        <p:spPr>
          <a:xfrm>
            <a:off x="1463880" y="4786402"/>
            <a:ext cx="487889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Calibri"/>
              <a:buNone/>
            </a:pPr>
            <a:r>
              <a:rPr lang="ru-RU" sz="3200" i="0" u="none" strike="noStrike" cap="none" dirty="0" err="1" smtClean="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додаток</a:t>
            </a:r>
            <a:r>
              <a:rPr lang="ru-RU" sz="3200" i="0" u="none" strike="noStrike" cap="none" dirty="0" smtClean="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 для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Calibri"/>
              <a:buNone/>
            </a:pPr>
            <a:r>
              <a:rPr lang="ru-RU" sz="3200" i="0" u="none" strike="noStrike" cap="none" dirty="0" err="1" smtClean="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замовлення</a:t>
            </a:r>
            <a:r>
              <a:rPr lang="ru-RU" sz="3200" i="0" u="none" strike="noStrike" cap="none" dirty="0" smtClean="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3200" i="0" u="none" strike="noStrike" cap="none" dirty="0" err="1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endParaRPr sz="3200" i="0" u="none" strike="noStrike" cap="none" dirty="0">
              <a:solidFill>
                <a:srgbClr val="3E3E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85;p9"/>
          <p:cNvSpPr/>
          <p:nvPr/>
        </p:nvSpPr>
        <p:spPr>
          <a:xfrm>
            <a:off x="741600" y="174948"/>
            <a:ext cx="139470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Канва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ціннісної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пропозиції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служби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0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- ПРИКЛАД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8" name="Google Shape;485;p9"/>
          <p:cNvSpPr/>
          <p:nvPr/>
        </p:nvSpPr>
        <p:spPr>
          <a:xfrm>
            <a:off x="1439144" y="4201667"/>
            <a:ext cx="30490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uk-UA" sz="3200" b="1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Продукт -</a:t>
            </a:r>
            <a:endParaRPr sz="1800" b="1" dirty="0"/>
          </a:p>
        </p:txBody>
      </p:sp>
      <p:sp>
        <p:nvSpPr>
          <p:cNvPr id="9" name="Google Shape;485;p9"/>
          <p:cNvSpPr/>
          <p:nvPr/>
        </p:nvSpPr>
        <p:spPr>
          <a:xfrm>
            <a:off x="13248456" y="2334028"/>
            <a:ext cx="30490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uk-UA" sz="3200" b="1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Вигоди:</a:t>
            </a:r>
            <a:endParaRPr sz="1800" b="1" dirty="0"/>
          </a:p>
        </p:txBody>
      </p:sp>
      <p:sp>
        <p:nvSpPr>
          <p:cNvPr id="10" name="Google Shape;485;p9"/>
          <p:cNvSpPr/>
          <p:nvPr/>
        </p:nvSpPr>
        <p:spPr>
          <a:xfrm>
            <a:off x="13248456" y="5790992"/>
            <a:ext cx="304907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uk-UA" sz="3200" b="1" dirty="0" err="1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Знеболювачі</a:t>
            </a:r>
            <a:r>
              <a:rPr lang="uk-UA" sz="3200" b="1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11" descr="A close up of a 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149" t="1" r="-1" b="11169"/>
          <a:stretch/>
        </p:blipFill>
        <p:spPr>
          <a:xfrm>
            <a:off x="995313" y="1536775"/>
            <a:ext cx="16357599" cy="7423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85;p9"/>
          <p:cNvSpPr/>
          <p:nvPr/>
        </p:nvSpPr>
        <p:spPr>
          <a:xfrm>
            <a:off x="741600" y="174948"/>
            <a:ext cx="139470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Канва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ціннісної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пропозиції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40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служби</a:t>
            </a:r>
            <a:r>
              <a:rPr lang="ru-RU" sz="4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000" b="1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0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- ПРИКЛАД</a:t>
            </a: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19664" y="1240758"/>
            <a:ext cx="11233248" cy="81369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85;p9"/>
          <p:cNvSpPr/>
          <p:nvPr/>
        </p:nvSpPr>
        <p:spPr>
          <a:xfrm>
            <a:off x="1007096" y="3631332"/>
            <a:ext cx="4464496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480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Приклад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2400"/>
              <a:buFont typeface="Calibri"/>
              <a:buNone/>
            </a:pPr>
            <a:r>
              <a:rPr lang="ru-RU" sz="4800" i="0" u="none" strike="noStrike" cap="none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канви</a:t>
            </a:r>
            <a:r>
              <a:rPr lang="ru-RU" sz="480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80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ціннісної</a:t>
            </a:r>
            <a:r>
              <a:rPr lang="ru-RU" sz="4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80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пропозиції</a:t>
            </a:r>
            <a:r>
              <a:rPr lang="ru-RU" sz="4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800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ru-RU" sz="48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ТЕСЛА</a:t>
            </a:r>
            <a:endParaRPr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907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12" descr="A screenshot of a cell pho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170" b="1"/>
          <a:stretch/>
        </p:blipFill>
        <p:spPr>
          <a:xfrm>
            <a:off x="965200" y="1130301"/>
            <a:ext cx="16357599" cy="835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3"/>
          <p:cNvSpPr txBox="1"/>
          <p:nvPr/>
        </p:nvSpPr>
        <p:spPr>
          <a:xfrm>
            <a:off x="4587766" y="1292772"/>
            <a:ext cx="92396" cy="36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3"/>
          <p:cNvSpPr txBox="1"/>
          <p:nvPr/>
        </p:nvSpPr>
        <p:spPr>
          <a:xfrm>
            <a:off x="2447256" y="2479204"/>
            <a:ext cx="14924918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44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Наш</a:t>
            </a:r>
            <a: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додаток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для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замовлення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ru-RU" sz="4400" b="0" i="0" u="none" strike="noStrike" cap="none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4400" b="0" i="1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допомагає</a:t>
            </a:r>
            <a:r>
              <a:rPr lang="ru-RU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пасажирам</a:t>
            </a:r>
            <a:r>
              <a:rPr lang="ru-RU" sz="44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400" b="1" i="0" u="none" strike="noStrike" cap="none" dirty="0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ru-RU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які</a:t>
            </a:r>
            <a: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хочуть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замовити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машину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44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 </a:t>
            </a:r>
            <a:r>
              <a:rPr lang="ru-RU" sz="4400" b="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рахунок</a:t>
            </a:r>
            <a:r>
              <a:rPr lang="ru-RU" sz="44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скорочення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часу </a:t>
            </a:r>
            <a:r>
              <a:rPr lang="ru-RU" sz="4400" b="1" i="0" u="none" strike="noStrike" cap="none" dirty="0" err="1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очікування</a:t>
            </a:r>
            <a:r>
              <a:rPr lang="ru-RU" sz="4400" b="1" i="0" u="none" strike="noStrike" cap="none" dirty="0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 smtClean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автомобілю</a:t>
            </a:r>
            <a:endParaRPr lang="ru-RU" sz="4400" b="1" i="0" u="none" strike="noStrike" cap="none" dirty="0" smtClean="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ru-RU" sz="4400" b="0" i="1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та</a:t>
            </a:r>
            <a:r>
              <a:rPr lang="ru-RU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забезпечення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доступних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цін</a:t>
            </a:r>
            <a: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44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ru-RU" sz="44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</a:t>
            </a:r>
            <a:r>
              <a:rPr lang="ru-RU" sz="4400" b="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відміну</a:t>
            </a:r>
            <a:r>
              <a:rPr lang="ru-RU" sz="44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від</a:t>
            </a:r>
            <a:r>
              <a:rPr lang="ru-RU" sz="44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класичних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телефонних</a:t>
            </a:r>
            <a:r>
              <a:rPr lang="ru-RU" sz="4400" b="1" i="0" u="none" strike="noStrike" cap="none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 служб </a:t>
            </a:r>
            <a:r>
              <a:rPr lang="ru-RU" sz="4400" b="1" i="0" u="none" strike="noStrike" cap="none" dirty="0" err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таксі</a:t>
            </a:r>
            <a:r>
              <a:rPr lang="ru-RU" sz="44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ru-RU" sz="4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ru-RU" sz="4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689</Words>
  <Application>Microsoft Office PowerPoint</Application>
  <PresentationFormat>Произвольный</PresentationFormat>
  <Paragraphs>146</Paragraphs>
  <Slides>21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Helvetica Neue</vt:lpstr>
      <vt:lpstr>Calibri</vt:lpstr>
      <vt:lpstr>Montserrat</vt:lpstr>
      <vt:lpstr>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</cp:revision>
  <dcterms:modified xsi:type="dcterms:W3CDTF">2021-09-28T12:16:44Z</dcterms:modified>
</cp:coreProperties>
</file>