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10A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7994848" cy="2606129"/>
          </a:xfrm>
        </p:spPr>
        <p:txBody>
          <a:bodyPr/>
          <a:lstStyle/>
          <a:p>
            <a:pPr algn="ctr"/>
            <a:r>
              <a:rPr lang="uk-UA" sz="4000" dirty="0" smtClean="0"/>
              <a:t>Геномні </a:t>
            </a:r>
            <a:r>
              <a:rPr lang="uk-UA" sz="4000" dirty="0" smtClean="0"/>
              <a:t>мутації (гаплоідія,поліплоідія, анеуплодія</a:t>
            </a:r>
            <a:r>
              <a:rPr lang="uk-UA" sz="4000" dirty="0" smtClean="0"/>
              <a:t>)</a:t>
            </a:r>
            <a:endParaRPr lang="ru-RU" sz="40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1436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640960" cy="5256584"/>
          </a:xfrm>
        </p:spPr>
        <p:txBody>
          <a:bodyPr>
            <a:normAutofit/>
          </a:bodyPr>
          <a:lstStyle/>
          <a:p>
            <a:r>
              <a:rPr lang="uk-UA" dirty="0" smtClean="0"/>
              <a:t>Генні мутації – це стійкі зміни окремих генів, спричинені порушенням послідовності нуклеотидів у молекулах нуклеїнових кислот.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857250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66607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75856" y="1268760"/>
            <a:ext cx="2592288" cy="129614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36704" y="3290696"/>
            <a:ext cx="2736304" cy="151216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901248" y="3294120"/>
            <a:ext cx="2736304" cy="15121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182096" y="4581128"/>
            <a:ext cx="2736304" cy="151216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63888" y="170080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Мутації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386104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err="1" smtClean="0"/>
              <a:t>Геномні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615288" y="515254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Генні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372200" y="386104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Хромосомні </a:t>
            </a:r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 rot="2960007">
            <a:off x="2628713" y="2522639"/>
            <a:ext cx="504056" cy="926812"/>
          </a:xfrm>
          <a:prstGeom prst="downArrow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325080" y="2759114"/>
            <a:ext cx="432048" cy="1440160"/>
          </a:xfrm>
          <a:prstGeom prst="downArrow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8842015">
            <a:off x="5985526" y="2460777"/>
            <a:ext cx="504056" cy="926812"/>
          </a:xfrm>
          <a:prstGeom prst="downArrow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5471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4033"/>
            <a:ext cx="7848600" cy="1676776"/>
          </a:xfrm>
        </p:spPr>
        <p:txBody>
          <a:bodyPr/>
          <a:lstStyle/>
          <a:p>
            <a:r>
              <a:rPr lang="uk-UA" sz="4400" dirty="0" err="1" smtClean="0"/>
              <a:t>Геномні</a:t>
            </a:r>
            <a:r>
              <a:rPr lang="uk-UA" sz="4400" dirty="0" smtClean="0"/>
              <a:t> мутації – зміна кількості хромосом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700808"/>
            <a:ext cx="7918648" cy="4176464"/>
          </a:xfrm>
        </p:spPr>
        <p:txBody>
          <a:bodyPr/>
          <a:lstStyle/>
          <a:p>
            <a:endParaRPr lang="uk-UA" dirty="0" smtClean="0"/>
          </a:p>
          <a:p>
            <a:endParaRPr lang="uk-UA" dirty="0"/>
          </a:p>
          <a:p>
            <a:r>
              <a:rPr lang="uk-UA" dirty="0" err="1" smtClean="0"/>
              <a:t>Полілодія</a:t>
            </a:r>
            <a:r>
              <a:rPr lang="uk-UA" dirty="0" smtClean="0"/>
              <a:t>                 </a:t>
            </a:r>
          </a:p>
          <a:p>
            <a:r>
              <a:rPr lang="uk-UA" dirty="0" smtClean="0"/>
              <a:t>                            Зміна кількості </a:t>
            </a:r>
            <a:r>
              <a:rPr lang="uk-UA" dirty="0" err="1" smtClean="0"/>
              <a:t>гаплоїдних</a:t>
            </a:r>
            <a:r>
              <a:rPr lang="uk-UA" dirty="0" smtClean="0"/>
              <a:t> наборів</a:t>
            </a:r>
            <a:endParaRPr lang="uk-UA" dirty="0"/>
          </a:p>
          <a:p>
            <a:r>
              <a:rPr lang="uk-UA" dirty="0" err="1" smtClean="0"/>
              <a:t>Гаплоїдія</a:t>
            </a:r>
            <a:endParaRPr lang="uk-UA" dirty="0" smtClean="0"/>
          </a:p>
          <a:p>
            <a:endParaRPr lang="uk-UA" dirty="0"/>
          </a:p>
          <a:p>
            <a:r>
              <a:rPr lang="uk-UA" dirty="0" smtClean="0"/>
              <a:t>Анеуплоїдія    Зміна кількості хромосом на 1-2</a:t>
            </a:r>
            <a:endParaRPr lang="ru-RU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2262056" y="2780928"/>
            <a:ext cx="864096" cy="100811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2622096" y="4365104"/>
            <a:ext cx="144016" cy="43204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0449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48680"/>
            <a:ext cx="8640960" cy="568863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 smtClean="0"/>
              <a:t>Поліплоїдія – кратне </a:t>
            </a:r>
            <a:r>
              <a:rPr lang="uk-UA" dirty="0" err="1" smtClean="0"/>
              <a:t>гаплоїдному</a:t>
            </a:r>
            <a:r>
              <a:rPr lang="uk-UA" dirty="0" smtClean="0"/>
              <a:t> збільшення кількості хромосом, тобто збільшення кількості </a:t>
            </a:r>
            <a:r>
              <a:rPr lang="uk-UA" dirty="0" err="1" smtClean="0"/>
              <a:t>гаплоїдних</a:t>
            </a:r>
            <a:r>
              <a:rPr lang="uk-UA" dirty="0" smtClean="0"/>
              <a:t> наборів (2</a:t>
            </a:r>
            <a:r>
              <a:rPr lang="en-US" dirty="0" smtClean="0"/>
              <a:t>n     3n, 4n, 6n)</a:t>
            </a:r>
            <a:r>
              <a:rPr lang="uk-UA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 err="1" smtClean="0"/>
              <a:t>Гаплоїдія</a:t>
            </a:r>
            <a:r>
              <a:rPr lang="uk-UA" dirty="0" smtClean="0"/>
              <a:t> – зменшення вдвічі диплоїдного набору хромосом (</a:t>
            </a:r>
            <a:r>
              <a:rPr lang="uk-UA" dirty="0"/>
              <a:t>2</a:t>
            </a:r>
            <a:r>
              <a:rPr lang="en-US" dirty="0"/>
              <a:t>n </a:t>
            </a:r>
            <a:r>
              <a:rPr lang="uk-UA" dirty="0" smtClean="0"/>
              <a:t>   </a:t>
            </a:r>
            <a:r>
              <a:rPr lang="en-US" dirty="0" smtClean="0"/>
              <a:t>n</a:t>
            </a:r>
            <a:r>
              <a:rPr lang="uk-UA" dirty="0" smtClean="0"/>
              <a:t>).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uk-UA" dirty="0" smtClean="0"/>
              <a:t>Анеуплоїдія – не кратна </a:t>
            </a:r>
            <a:r>
              <a:rPr lang="uk-UA" dirty="0" err="1" smtClean="0"/>
              <a:t>гаплоїдному</a:t>
            </a:r>
            <a:r>
              <a:rPr lang="uk-UA" dirty="0" smtClean="0"/>
              <a:t> набору зміна кількості хромосом.</a:t>
            </a:r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339752" y="1536296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2641968" y="2348880"/>
            <a:ext cx="2880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5407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" y="1628800"/>
            <a:ext cx="4608512" cy="496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10760" y="1484784"/>
            <a:ext cx="4464496" cy="2359273"/>
          </a:xfrm>
        </p:spPr>
        <p:txBody>
          <a:bodyPr/>
          <a:lstStyle/>
          <a:p>
            <a:r>
              <a:rPr lang="ru-RU" sz="4400" dirty="0" err="1"/>
              <a:t>Хромосомні</a:t>
            </a:r>
            <a:r>
              <a:rPr lang="ru-RU" sz="4400" dirty="0"/>
              <a:t> </a:t>
            </a:r>
            <a:r>
              <a:rPr lang="ru-RU" sz="4400" dirty="0" err="1"/>
              <a:t>набори</a:t>
            </a:r>
            <a:r>
              <a:rPr lang="ru-RU" sz="4400" dirty="0"/>
              <a:t> </a:t>
            </a:r>
            <a:r>
              <a:rPr lang="ru-RU" sz="4400" dirty="0" err="1"/>
              <a:t>різної</a:t>
            </a:r>
            <a:r>
              <a:rPr lang="ru-RU" sz="4400" dirty="0"/>
              <a:t> </a:t>
            </a:r>
            <a:r>
              <a:rPr lang="ru-RU" sz="4400" dirty="0" err="1"/>
              <a:t>плоїдності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2148443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7189" y="3500156"/>
            <a:ext cx="3751363" cy="329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848600" cy="949945"/>
          </a:xfrm>
        </p:spPr>
        <p:txBody>
          <a:bodyPr/>
          <a:lstStyle/>
          <a:p>
            <a:pPr algn="ctr"/>
            <a:r>
              <a:rPr lang="ru-RU" dirty="0" err="1"/>
              <a:t>Анеуплоїдія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424936" cy="4824536"/>
          </a:xfrm>
        </p:spPr>
        <p:txBody>
          <a:bodyPr numCol="1"/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ru-RU" dirty="0" smtClean="0"/>
          </a:p>
          <a:p>
            <a:endParaRPr lang="ru-RU" sz="1800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18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1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294884"/>
            <a:ext cx="2160240" cy="792088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581328" y="1238430"/>
            <a:ext cx="2160240" cy="792088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18736" y="1289196"/>
            <a:ext cx="2160240" cy="792088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9532" y="2524034"/>
            <a:ext cx="2088232" cy="720080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596732" y="2520948"/>
            <a:ext cx="2088232" cy="720080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437306" y="2536596"/>
            <a:ext cx="2088232" cy="720080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03548" y="151246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err="1" smtClean="0"/>
              <a:t>Моносомія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598756" y="151246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err="1" smtClean="0"/>
              <a:t>Трисомія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732240" y="144980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err="1" smtClean="0"/>
              <a:t>Нулісомія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31060" y="271197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2n - 1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616190" y="2699408"/>
            <a:ext cx="1765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2n + 1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649888" y="2733824"/>
            <a:ext cx="202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2n - 2</a:t>
            </a:r>
            <a:endParaRPr lang="ru-RU" dirty="0"/>
          </a:p>
        </p:txBody>
      </p:sp>
      <p:sp>
        <p:nvSpPr>
          <p:cNvPr id="16" name="Стрелка вниз 15"/>
          <p:cNvSpPr/>
          <p:nvPr/>
        </p:nvSpPr>
        <p:spPr>
          <a:xfrm>
            <a:off x="1194520" y="2076978"/>
            <a:ext cx="360040" cy="432048"/>
          </a:xfrm>
          <a:prstGeom prst="down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481428" y="2030518"/>
            <a:ext cx="360040" cy="432048"/>
          </a:xfrm>
          <a:prstGeom prst="down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4282832" y="2086972"/>
            <a:ext cx="360040" cy="432048"/>
          </a:xfrm>
          <a:prstGeom prst="down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1060120" y="3256676"/>
            <a:ext cx="360040" cy="432048"/>
          </a:xfrm>
          <a:prstGeom prst="downArrow">
            <a:avLst/>
          </a:prstGeom>
          <a:solidFill>
            <a:srgbClr val="DE10A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7498444" y="3241028"/>
            <a:ext cx="360040" cy="432048"/>
          </a:xfrm>
          <a:prstGeom prst="downArrow">
            <a:avLst/>
          </a:prstGeom>
          <a:solidFill>
            <a:srgbClr val="DE10A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5345518" y="3256308"/>
            <a:ext cx="360040" cy="432048"/>
          </a:xfrm>
          <a:prstGeom prst="downArrow">
            <a:avLst/>
          </a:prstGeom>
          <a:solidFill>
            <a:srgbClr val="DE10A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3278976" y="3272944"/>
            <a:ext cx="360040" cy="432048"/>
          </a:xfrm>
          <a:prstGeom prst="downArrow">
            <a:avLst/>
          </a:prstGeom>
          <a:solidFill>
            <a:srgbClr val="DE10A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661" y="3714644"/>
            <a:ext cx="1582958" cy="314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Скругленный прямоугольник 22"/>
          <p:cNvSpPr/>
          <p:nvPr/>
        </p:nvSpPr>
        <p:spPr>
          <a:xfrm>
            <a:off x="6732240" y="3673076"/>
            <a:ext cx="2232248" cy="764036"/>
          </a:xfrm>
          <a:prstGeom prst="roundRec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804248" y="3902162"/>
            <a:ext cx="196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Нежиттєздатний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4083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848600" cy="833264"/>
          </a:xfrm>
        </p:spPr>
        <p:txBody>
          <a:bodyPr/>
          <a:lstStyle/>
          <a:p>
            <a:pPr algn="ctr"/>
            <a:r>
              <a:rPr lang="ru-RU" sz="4000" dirty="0" err="1"/>
              <a:t>Каріотип</a:t>
            </a:r>
            <a:r>
              <a:rPr lang="ru-RU" sz="4000" dirty="0"/>
              <a:t> 47, (21 </a:t>
            </a:r>
            <a:r>
              <a:rPr lang="ru-RU" sz="4000" dirty="0" err="1"/>
              <a:t>трисомія</a:t>
            </a:r>
            <a:r>
              <a:rPr lang="ru-RU" sz="4000" dirty="0"/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200800" cy="4583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38822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848600" cy="761256"/>
          </a:xfrm>
        </p:spPr>
        <p:txBody>
          <a:bodyPr/>
          <a:lstStyle/>
          <a:p>
            <a:pPr algn="ctr"/>
            <a:r>
              <a:rPr lang="ru-RU" dirty="0" err="1"/>
              <a:t>Каріотип</a:t>
            </a:r>
            <a:r>
              <a:rPr lang="ru-RU" dirty="0"/>
              <a:t> 47, (</a:t>
            </a:r>
            <a:r>
              <a:rPr lang="en-US" dirty="0"/>
              <a:t>XXY)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85900"/>
            <a:ext cx="6171140" cy="482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8064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848600" cy="977280"/>
          </a:xfrm>
        </p:spPr>
        <p:txBody>
          <a:bodyPr/>
          <a:lstStyle/>
          <a:p>
            <a:pPr algn="ctr"/>
            <a:r>
              <a:rPr lang="ru-RU" dirty="0" err="1"/>
              <a:t>Каріотип</a:t>
            </a:r>
            <a:r>
              <a:rPr lang="ru-RU" dirty="0"/>
              <a:t> 45, Х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8366" y="1556792"/>
            <a:ext cx="707925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37283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848600" cy="877937"/>
          </a:xfrm>
        </p:spPr>
        <p:txBody>
          <a:bodyPr/>
          <a:lstStyle/>
          <a:p>
            <a:pPr algn="ctr"/>
            <a:r>
              <a:rPr lang="uk-UA" sz="4800" dirty="0" smtClean="0"/>
              <a:t>Поліплоїдія</a:t>
            </a:r>
            <a:endParaRPr lang="ru-RU" sz="4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32" y="1196752"/>
            <a:ext cx="53149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4645" y="3977630"/>
            <a:ext cx="2657475" cy="2351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057" y="4005064"/>
            <a:ext cx="24574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228728"/>
            <a:ext cx="2667766" cy="252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005064"/>
            <a:ext cx="28575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86016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848600" cy="805929"/>
          </a:xfrm>
        </p:spPr>
        <p:txBody>
          <a:bodyPr/>
          <a:lstStyle/>
          <a:p>
            <a:pPr algn="ctr"/>
            <a:r>
              <a:rPr lang="uk-UA" sz="4400" dirty="0" err="1" smtClean="0"/>
              <a:t>Гаплоїдія</a:t>
            </a:r>
            <a:endParaRPr lang="ru-RU" sz="4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850" y="1268760"/>
            <a:ext cx="4183382" cy="551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19685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7848600" cy="949945"/>
          </a:xfrm>
        </p:spPr>
        <p:txBody>
          <a:bodyPr/>
          <a:lstStyle/>
          <a:p>
            <a:pPr algn="ctr"/>
            <a:r>
              <a:rPr lang="uk-UA" sz="4000" dirty="0" smtClean="0"/>
              <a:t>За причинами виникнення</a:t>
            </a:r>
            <a:endParaRPr lang="ru-RU" sz="40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87824" y="1628800"/>
            <a:ext cx="2952328" cy="1080120"/>
          </a:xfrm>
          <a:prstGeom prst="round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85808" y="5085184"/>
            <a:ext cx="2952328" cy="1080120"/>
          </a:xfrm>
          <a:prstGeom prst="roundRect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4576" y="5085184"/>
            <a:ext cx="2952328" cy="1080120"/>
          </a:xfrm>
          <a:prstGeom prst="roundRect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64088" y="3318520"/>
            <a:ext cx="2952328" cy="1080120"/>
          </a:xfrm>
          <a:prstGeom prst="roundRect">
            <a:avLst/>
          </a:prstGeom>
          <a:solidFill>
            <a:srgbClr val="FFC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4576" y="3318520"/>
            <a:ext cx="2952328" cy="1080120"/>
          </a:xfrm>
          <a:prstGeom prst="roundRect">
            <a:avLst/>
          </a:prstGeom>
          <a:solidFill>
            <a:srgbClr val="FFC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91880" y="198884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Мутації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55576" y="364502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Спонтанні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652120" y="364502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Індуковані(штучні)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11560" y="5163579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Спричинені природними факторами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652120" y="5373216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Спричинені втручанням людини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2627784" y="2708920"/>
            <a:ext cx="50405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940152" y="2712352"/>
            <a:ext cx="353200" cy="5255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871700" y="4398640"/>
            <a:ext cx="0" cy="6145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870960" y="4419772"/>
            <a:ext cx="0" cy="6145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35965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848600" cy="1927225"/>
          </a:xfrm>
        </p:spPr>
        <p:txBody>
          <a:bodyPr/>
          <a:lstStyle/>
          <a:p>
            <a:pPr algn="ctr"/>
            <a:r>
              <a:rPr lang="uk-UA" sz="3600" dirty="0" smtClean="0"/>
              <a:t>Спадкові хвороби, </a:t>
            </a:r>
            <a:r>
              <a:rPr lang="uk-UA" sz="3600" dirty="0" smtClean="0"/>
              <a:t>виклИкані </a:t>
            </a:r>
            <a:r>
              <a:rPr lang="uk-UA" sz="3600" dirty="0" smtClean="0"/>
              <a:t>нерозмноженням статевих хромосом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2232" y="2276872"/>
            <a:ext cx="6374432" cy="4176464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b="1" dirty="0" smtClean="0"/>
              <a:t>Синдром </a:t>
            </a:r>
            <a:r>
              <a:rPr lang="uk-UA" b="1" dirty="0" smtClean="0"/>
              <a:t>Шерешевського-Тернера</a:t>
            </a:r>
            <a:endParaRPr lang="uk-UA" b="1" dirty="0" smtClean="0"/>
          </a:p>
          <a:p>
            <a:pPr algn="ctr"/>
            <a:r>
              <a:rPr lang="en-US" dirty="0" smtClean="0"/>
              <a:t>2n</a:t>
            </a:r>
            <a:r>
              <a:rPr lang="uk-UA" dirty="0" smtClean="0"/>
              <a:t>=45 хромом</a:t>
            </a:r>
          </a:p>
          <a:p>
            <a:pPr algn="ctr"/>
            <a:r>
              <a:rPr lang="uk-UA" dirty="0" smtClean="0"/>
              <a:t>Відсутня одна статева хромосома(Х0).</a:t>
            </a:r>
          </a:p>
          <a:p>
            <a:pPr algn="ctr"/>
            <a:r>
              <a:rPr lang="uk-UA" dirty="0" smtClean="0"/>
              <a:t>Спостерігається у </a:t>
            </a:r>
            <a:r>
              <a:rPr lang="uk-UA" dirty="0" err="1" smtClean="0"/>
              <a:t>дівчаток</a:t>
            </a:r>
            <a:endParaRPr lang="uk-UA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smtClean="0"/>
              <a:t>Порушення пропорції тіла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smtClean="0"/>
              <a:t>Розумова відсталість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err="1" smtClean="0"/>
              <a:t>Криловидна</a:t>
            </a:r>
            <a:r>
              <a:rPr lang="uk-UA" dirty="0" smtClean="0"/>
              <a:t> шкірна складка шиї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err="1" smtClean="0"/>
              <a:t>Пороки</a:t>
            </a:r>
            <a:r>
              <a:rPr lang="uk-UA" dirty="0" smtClean="0"/>
              <a:t> внутрішніх органів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smtClean="0"/>
              <a:t>Недорозвиненість статевих органів, безпліддя.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772816"/>
            <a:ext cx="240030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22779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96" y="1124744"/>
            <a:ext cx="6696744" cy="4896544"/>
          </a:xfrm>
        </p:spPr>
        <p:txBody>
          <a:bodyPr/>
          <a:lstStyle/>
          <a:p>
            <a:pPr algn="ctr"/>
            <a:r>
              <a:rPr lang="uk-UA" b="1" dirty="0" smtClean="0"/>
              <a:t>Синдром </a:t>
            </a:r>
            <a:r>
              <a:rPr lang="uk-UA" b="1" dirty="0" err="1" smtClean="0"/>
              <a:t>Клайнфельтера</a:t>
            </a:r>
            <a:endParaRPr lang="uk-UA" b="1" dirty="0" smtClean="0"/>
          </a:p>
          <a:p>
            <a:pPr algn="ctr"/>
            <a:r>
              <a:rPr lang="en-US" dirty="0" smtClean="0"/>
              <a:t>2n</a:t>
            </a:r>
            <a:r>
              <a:rPr lang="uk-UA" dirty="0" smtClean="0"/>
              <a:t> = 47,48,49 хромосом – 44 + ХХУ; </a:t>
            </a:r>
          </a:p>
          <a:p>
            <a:pPr algn="ctr"/>
            <a:r>
              <a:rPr lang="uk-UA" dirty="0" smtClean="0"/>
              <a:t>44 + ХХХУ; 44 + ХУУ; 44 + ХХУУ</a:t>
            </a:r>
          </a:p>
          <a:p>
            <a:pPr algn="ctr"/>
            <a:r>
              <a:rPr lang="uk-UA" dirty="0" smtClean="0"/>
              <a:t>Спостерігається у хлопців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smtClean="0"/>
              <a:t>Високий зріст, порушення пропорцій тіла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smtClean="0"/>
              <a:t>Відсталість у розвитку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smtClean="0"/>
              <a:t>Недорозвиненість статевої системи, безпліддя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smtClean="0"/>
              <a:t>жорстокі</a:t>
            </a:r>
          </a:p>
          <a:p>
            <a:pPr algn="ctr"/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3321"/>
            <a:ext cx="1745164" cy="642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77654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6048672" cy="4824536"/>
          </a:xfrm>
        </p:spPr>
        <p:txBody>
          <a:bodyPr/>
          <a:lstStyle/>
          <a:p>
            <a:pPr algn="ctr"/>
            <a:r>
              <a:rPr lang="uk-UA" b="1" dirty="0" smtClean="0"/>
              <a:t>Синдром </a:t>
            </a:r>
            <a:r>
              <a:rPr lang="uk-UA" b="1" dirty="0" err="1" smtClean="0"/>
              <a:t>трисомії</a:t>
            </a:r>
            <a:r>
              <a:rPr lang="uk-UA" b="1" dirty="0" smtClean="0"/>
              <a:t> Х</a:t>
            </a:r>
          </a:p>
          <a:p>
            <a:pPr algn="ctr"/>
            <a:r>
              <a:rPr lang="en-US" dirty="0"/>
              <a:t>2n</a:t>
            </a:r>
            <a:r>
              <a:rPr lang="uk-UA" dirty="0"/>
              <a:t> </a:t>
            </a:r>
            <a:r>
              <a:rPr lang="uk-UA" dirty="0" smtClean="0"/>
              <a:t>= 47 = 44 + ХХХ</a:t>
            </a:r>
          </a:p>
          <a:p>
            <a:pPr algn="ctr"/>
            <a:r>
              <a:rPr lang="uk-UA" dirty="0" smtClean="0"/>
              <a:t>Хворіють тільки дівчата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smtClean="0"/>
              <a:t>Нерівні пропорції тіла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smtClean="0"/>
              <a:t>Розумова відсталість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smtClean="0"/>
              <a:t>Недорозвиненість статевих залоз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 smtClean="0"/>
              <a:t>безпліддя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45024"/>
            <a:ext cx="5110428" cy="311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74050"/>
            <a:ext cx="2806799" cy="355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348827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675</TotalTime>
  <Words>243</Words>
  <Application>Microsoft Office PowerPoint</Application>
  <PresentationFormat>Экран (4:3)</PresentationFormat>
  <Paragraphs>64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Ясность</vt:lpstr>
      <vt:lpstr>Геномні мутації (гаплоідія,поліплоідія, анеуплодія)</vt:lpstr>
      <vt:lpstr>Слайд 2</vt:lpstr>
      <vt:lpstr>Слайд 3</vt:lpstr>
      <vt:lpstr>Геномні мутації – зміна кількості хромосом</vt:lpstr>
      <vt:lpstr>Слайд 5</vt:lpstr>
      <vt:lpstr>Хромосомні набори різної плоїдності</vt:lpstr>
      <vt:lpstr>Анеуплоїдія</vt:lpstr>
      <vt:lpstr>Каріотип 47, (21 трисомія)</vt:lpstr>
      <vt:lpstr>Каріотип 47, (XXY)</vt:lpstr>
      <vt:lpstr>Каріотип 45, Х</vt:lpstr>
      <vt:lpstr>Поліплоїдія</vt:lpstr>
      <vt:lpstr>Гаплоїдія</vt:lpstr>
      <vt:lpstr>За причинами виникнення</vt:lpstr>
      <vt:lpstr>Спадкові хвороби, виклИкані нерозмноженням статевих хромосом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Індивідуальне завдання на тему:«Геномні мутації (гаплоідія,поліплоідія, анеуплодія)»</dc:title>
  <dc:creator>Оля</dc:creator>
  <cp:lastModifiedBy>Демонстрационная версия</cp:lastModifiedBy>
  <cp:revision>13</cp:revision>
  <dcterms:created xsi:type="dcterms:W3CDTF">2020-06-12T19:16:34Z</dcterms:created>
  <dcterms:modified xsi:type="dcterms:W3CDTF">2020-08-28T08:02:59Z</dcterms:modified>
</cp:coreProperties>
</file>