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2" r:id="rId1"/>
  </p:sldMasterIdLst>
  <p:sldIdLst>
    <p:sldId id="256" r:id="rId2"/>
    <p:sldId id="267" r:id="rId3"/>
    <p:sldId id="266" r:id="rId4"/>
    <p:sldId id="258" r:id="rId5"/>
    <p:sldId id="271" r:id="rId6"/>
    <p:sldId id="270" r:id="rId7"/>
    <p:sldId id="272" r:id="rId8"/>
    <p:sldId id="284" r:id="rId9"/>
    <p:sldId id="285" r:id="rId10"/>
    <p:sldId id="273" r:id="rId11"/>
    <p:sldId id="264" r:id="rId12"/>
    <p:sldId id="26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6" r:id="rId22"/>
    <p:sldId id="289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3" d="100"/>
          <a:sy n="83" d="100"/>
        </p:scale>
        <p:origin x="-22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145966-C933-430A-BE11-68307AE899C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7FCF3186-C248-4A95-9A75-30BFE2EEF576}">
      <dgm:prSet phldrT="[Текст]" custT="1"/>
      <dgm:spPr>
        <a:solidFill>
          <a:srgbClr val="00B050"/>
        </a:solidFill>
      </dgm:spPr>
      <dgm:t>
        <a:bodyPr/>
        <a:lstStyle/>
        <a:p>
          <a:r>
            <a:rPr lang="uk-UA" sz="2000" b="1" dirty="0" smtClean="0"/>
            <a:t>сприятливі</a:t>
          </a:r>
          <a:endParaRPr lang="ru-RU" sz="2000" b="1" dirty="0"/>
        </a:p>
      </dgm:t>
    </dgm:pt>
    <dgm:pt modelId="{1347E326-FBAA-4699-9107-4230BE88037A}" type="parTrans" cxnId="{6E5685ED-01C1-47E1-BD98-54AA257D2A8F}">
      <dgm:prSet/>
      <dgm:spPr/>
      <dgm:t>
        <a:bodyPr/>
        <a:lstStyle/>
        <a:p>
          <a:endParaRPr lang="ru-RU"/>
        </a:p>
      </dgm:t>
    </dgm:pt>
    <dgm:pt modelId="{2576CEF6-A906-4B10-9A6A-23A0CE204A59}" type="sibTrans" cxnId="{6E5685ED-01C1-47E1-BD98-54AA257D2A8F}">
      <dgm:prSet/>
      <dgm:spPr/>
      <dgm:t>
        <a:bodyPr/>
        <a:lstStyle/>
        <a:p>
          <a:endParaRPr lang="ru-RU"/>
        </a:p>
      </dgm:t>
    </dgm:pt>
    <dgm:pt modelId="{FC123318-B5E1-4DF3-ACF2-026E2B8BAE49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uk-UA" sz="2000" b="1" dirty="0" smtClean="0">
              <a:solidFill>
                <a:schemeClr val="tx1"/>
              </a:solidFill>
            </a:rPr>
            <a:t>проміжні</a:t>
          </a:r>
          <a:endParaRPr lang="ru-RU" sz="2000" b="1" dirty="0">
            <a:solidFill>
              <a:schemeClr val="tx1"/>
            </a:solidFill>
          </a:endParaRPr>
        </a:p>
      </dgm:t>
    </dgm:pt>
    <dgm:pt modelId="{044963C8-A5A0-4F09-AC22-8B9FE02634DE}" type="parTrans" cxnId="{730FC92A-5B92-479F-98DE-AAA76CEFB89C}">
      <dgm:prSet/>
      <dgm:spPr/>
      <dgm:t>
        <a:bodyPr/>
        <a:lstStyle/>
        <a:p>
          <a:endParaRPr lang="ru-RU"/>
        </a:p>
      </dgm:t>
    </dgm:pt>
    <dgm:pt modelId="{EDB0EECD-BB1C-4B58-B282-6A4BC5B1DB70}" type="sibTrans" cxnId="{730FC92A-5B92-479F-98DE-AAA76CEFB89C}">
      <dgm:prSet/>
      <dgm:spPr/>
      <dgm:t>
        <a:bodyPr/>
        <a:lstStyle/>
        <a:p>
          <a:endParaRPr lang="ru-RU"/>
        </a:p>
      </dgm:t>
    </dgm:pt>
    <dgm:pt modelId="{FDCF4415-27C1-446B-BA5E-88DEDE47A325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uk-UA" sz="2000" b="1" dirty="0" smtClean="0"/>
            <a:t>несприятливі</a:t>
          </a:r>
          <a:endParaRPr lang="ru-RU" sz="2000" b="1" dirty="0"/>
        </a:p>
      </dgm:t>
    </dgm:pt>
    <dgm:pt modelId="{85D1B634-1D73-4160-95C4-5420B328CB5D}" type="parTrans" cxnId="{7F6BBA2C-04AA-4D81-B76F-4742FC86EBC8}">
      <dgm:prSet/>
      <dgm:spPr/>
      <dgm:t>
        <a:bodyPr/>
        <a:lstStyle/>
        <a:p>
          <a:endParaRPr lang="ru-RU"/>
        </a:p>
      </dgm:t>
    </dgm:pt>
    <dgm:pt modelId="{E014443D-9D68-4BC8-B7EE-1A625CA1E5D5}" type="sibTrans" cxnId="{7F6BBA2C-04AA-4D81-B76F-4742FC86EBC8}">
      <dgm:prSet/>
      <dgm:spPr/>
      <dgm:t>
        <a:bodyPr/>
        <a:lstStyle/>
        <a:p>
          <a:endParaRPr lang="ru-RU"/>
        </a:p>
      </dgm:t>
    </dgm:pt>
    <dgm:pt modelId="{219D112D-EABE-4D9C-BDFC-A7686C32DDE0}" type="pres">
      <dgm:prSet presAssocID="{A2145966-C933-430A-BE11-68307AE899C4}" presName="Name0" presStyleCnt="0">
        <dgm:presLayoutVars>
          <dgm:dir/>
          <dgm:animLvl val="lvl"/>
          <dgm:resizeHandles val="exact"/>
        </dgm:presLayoutVars>
      </dgm:prSet>
      <dgm:spPr/>
    </dgm:pt>
    <dgm:pt modelId="{27EE6305-ACBB-40CE-93D4-EC6AD383180B}" type="pres">
      <dgm:prSet presAssocID="{7FCF3186-C248-4A95-9A75-30BFE2EEF576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604506-A256-4A37-8120-57F8E2A0654F}" type="pres">
      <dgm:prSet presAssocID="{2576CEF6-A906-4B10-9A6A-23A0CE204A59}" presName="parTxOnlySpace" presStyleCnt="0"/>
      <dgm:spPr/>
    </dgm:pt>
    <dgm:pt modelId="{407A48A0-C723-4A27-A25E-3848D579DD18}" type="pres">
      <dgm:prSet presAssocID="{FC123318-B5E1-4DF3-ACF2-026E2B8BAE49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4501E8-095B-4BE4-BC72-5D1E281290BE}" type="pres">
      <dgm:prSet presAssocID="{EDB0EECD-BB1C-4B58-B282-6A4BC5B1DB70}" presName="parTxOnlySpace" presStyleCnt="0"/>
      <dgm:spPr/>
    </dgm:pt>
    <dgm:pt modelId="{6D7C1E22-2579-4857-98A2-5C825FFCB7D6}" type="pres">
      <dgm:prSet presAssocID="{FDCF4415-27C1-446B-BA5E-88DEDE47A325}" presName="parTxOnly" presStyleLbl="node1" presStyleIdx="2" presStyleCnt="3" custScaleX="1046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5ADE79-1B4D-4CFA-867B-077AC0EC6A1F}" type="presOf" srcId="{A2145966-C933-430A-BE11-68307AE899C4}" destId="{219D112D-EABE-4D9C-BDFC-A7686C32DDE0}" srcOrd="0" destOrd="0" presId="urn:microsoft.com/office/officeart/2005/8/layout/chevron1"/>
    <dgm:cxn modelId="{730FC92A-5B92-479F-98DE-AAA76CEFB89C}" srcId="{A2145966-C933-430A-BE11-68307AE899C4}" destId="{FC123318-B5E1-4DF3-ACF2-026E2B8BAE49}" srcOrd="1" destOrd="0" parTransId="{044963C8-A5A0-4F09-AC22-8B9FE02634DE}" sibTransId="{EDB0EECD-BB1C-4B58-B282-6A4BC5B1DB70}"/>
    <dgm:cxn modelId="{6E5685ED-01C1-47E1-BD98-54AA257D2A8F}" srcId="{A2145966-C933-430A-BE11-68307AE899C4}" destId="{7FCF3186-C248-4A95-9A75-30BFE2EEF576}" srcOrd="0" destOrd="0" parTransId="{1347E326-FBAA-4699-9107-4230BE88037A}" sibTransId="{2576CEF6-A906-4B10-9A6A-23A0CE204A59}"/>
    <dgm:cxn modelId="{7F6BBA2C-04AA-4D81-B76F-4742FC86EBC8}" srcId="{A2145966-C933-430A-BE11-68307AE899C4}" destId="{FDCF4415-27C1-446B-BA5E-88DEDE47A325}" srcOrd="2" destOrd="0" parTransId="{85D1B634-1D73-4160-95C4-5420B328CB5D}" sibTransId="{E014443D-9D68-4BC8-B7EE-1A625CA1E5D5}"/>
    <dgm:cxn modelId="{A3340969-6DE4-47B4-AC2D-A57CEDB0619E}" type="presOf" srcId="{FDCF4415-27C1-446B-BA5E-88DEDE47A325}" destId="{6D7C1E22-2579-4857-98A2-5C825FFCB7D6}" srcOrd="0" destOrd="0" presId="urn:microsoft.com/office/officeart/2005/8/layout/chevron1"/>
    <dgm:cxn modelId="{46108E6D-2BA9-4B61-A615-D369F449A930}" type="presOf" srcId="{7FCF3186-C248-4A95-9A75-30BFE2EEF576}" destId="{27EE6305-ACBB-40CE-93D4-EC6AD383180B}" srcOrd="0" destOrd="0" presId="urn:microsoft.com/office/officeart/2005/8/layout/chevron1"/>
    <dgm:cxn modelId="{6855BC3F-E884-4C08-97FB-95D380CB23F1}" type="presOf" srcId="{FC123318-B5E1-4DF3-ACF2-026E2B8BAE49}" destId="{407A48A0-C723-4A27-A25E-3848D579DD18}" srcOrd="0" destOrd="0" presId="urn:microsoft.com/office/officeart/2005/8/layout/chevron1"/>
    <dgm:cxn modelId="{90D62BEA-BAA0-4DC8-B4AD-48C41AA8847F}" type="presParOf" srcId="{219D112D-EABE-4D9C-BDFC-A7686C32DDE0}" destId="{27EE6305-ACBB-40CE-93D4-EC6AD383180B}" srcOrd="0" destOrd="0" presId="urn:microsoft.com/office/officeart/2005/8/layout/chevron1"/>
    <dgm:cxn modelId="{90468BDF-AA59-41D5-84E6-02DE1B05A954}" type="presParOf" srcId="{219D112D-EABE-4D9C-BDFC-A7686C32DDE0}" destId="{D8604506-A256-4A37-8120-57F8E2A0654F}" srcOrd="1" destOrd="0" presId="urn:microsoft.com/office/officeart/2005/8/layout/chevron1"/>
    <dgm:cxn modelId="{8351CA7F-3AD4-46ED-BE70-B55A75FB3BE8}" type="presParOf" srcId="{219D112D-EABE-4D9C-BDFC-A7686C32DDE0}" destId="{407A48A0-C723-4A27-A25E-3848D579DD18}" srcOrd="2" destOrd="0" presId="urn:microsoft.com/office/officeart/2005/8/layout/chevron1"/>
    <dgm:cxn modelId="{FF632F24-109C-4E57-821E-84389B496D4C}" type="presParOf" srcId="{219D112D-EABE-4D9C-BDFC-A7686C32DDE0}" destId="{964501E8-095B-4BE4-BC72-5D1E281290BE}" srcOrd="3" destOrd="0" presId="urn:microsoft.com/office/officeart/2005/8/layout/chevron1"/>
    <dgm:cxn modelId="{DC0D49BB-9271-407D-A69B-C3AB0BA1AECC}" type="presParOf" srcId="{219D112D-EABE-4D9C-BDFC-A7686C32DDE0}" destId="{6D7C1E22-2579-4857-98A2-5C825FFCB7D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EE6305-ACBB-40CE-93D4-EC6AD383180B}">
      <dsp:nvSpPr>
        <dsp:cNvPr id="0" name=""/>
        <dsp:cNvSpPr/>
      </dsp:nvSpPr>
      <dsp:spPr>
        <a:xfrm>
          <a:off x="2383" y="2138627"/>
          <a:ext cx="2853531" cy="1141412"/>
        </a:xfrm>
        <a:prstGeom prst="chevron">
          <a:avLst/>
        </a:prstGeom>
        <a:solidFill>
          <a:srgbClr val="00B05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сприятливі</a:t>
          </a:r>
          <a:endParaRPr lang="ru-RU" sz="2000" b="1" kern="1200" dirty="0"/>
        </a:p>
      </dsp:txBody>
      <dsp:txXfrm>
        <a:off x="573089" y="2138627"/>
        <a:ext cx="1712119" cy="1141412"/>
      </dsp:txXfrm>
    </dsp:sp>
    <dsp:sp modelId="{407A48A0-C723-4A27-A25E-3848D579DD18}">
      <dsp:nvSpPr>
        <dsp:cNvPr id="0" name=""/>
        <dsp:cNvSpPr/>
      </dsp:nvSpPr>
      <dsp:spPr>
        <a:xfrm>
          <a:off x="2570561" y="2138627"/>
          <a:ext cx="2853531" cy="1141412"/>
        </a:xfrm>
        <a:prstGeom prst="chevron">
          <a:avLst/>
        </a:prstGeom>
        <a:solidFill>
          <a:srgbClr val="FFFF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>
              <a:solidFill>
                <a:schemeClr val="tx1"/>
              </a:solidFill>
            </a:rPr>
            <a:t>проміжні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3141267" y="2138627"/>
        <a:ext cx="1712119" cy="1141412"/>
      </dsp:txXfrm>
    </dsp:sp>
    <dsp:sp modelId="{6D7C1E22-2579-4857-98A2-5C825FFCB7D6}">
      <dsp:nvSpPr>
        <dsp:cNvPr id="0" name=""/>
        <dsp:cNvSpPr/>
      </dsp:nvSpPr>
      <dsp:spPr>
        <a:xfrm>
          <a:off x="5138739" y="2138627"/>
          <a:ext cx="2986876" cy="1141412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несприятливі</a:t>
          </a:r>
          <a:endParaRPr lang="ru-RU" sz="2000" b="1" kern="1200" dirty="0"/>
        </a:p>
      </dsp:txBody>
      <dsp:txXfrm>
        <a:off x="5709445" y="2138627"/>
        <a:ext cx="1845464" cy="1141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2550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2776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9155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4841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842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38457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805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3539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128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0480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60057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262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96103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9373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5945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95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997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40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94647" y="517245"/>
            <a:ext cx="9144000" cy="2387600"/>
          </a:xfrm>
        </p:spPr>
        <p:txBody>
          <a:bodyPr>
            <a:normAutofit/>
          </a:bodyPr>
          <a:lstStyle/>
          <a:p>
            <a:pPr algn="r"/>
            <a:r>
              <a:rPr lang="ru-RU" sz="6000" dirty="0" err="1" smtClean="0"/>
              <a:t>Рекреац</a:t>
            </a:r>
            <a:r>
              <a:rPr lang="uk-UA" sz="6000" dirty="0" err="1" smtClean="0"/>
              <a:t>ійне</a:t>
            </a:r>
            <a:r>
              <a:rPr lang="uk-UA" sz="6000" dirty="0" smtClean="0"/>
              <a:t> природокористування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94647" y="4946744"/>
            <a:ext cx="9144000" cy="1655762"/>
          </a:xfrm>
        </p:spPr>
        <p:txBody>
          <a:bodyPr>
            <a:normAutofit/>
          </a:bodyPr>
          <a:lstStyle/>
          <a:p>
            <a:pPr algn="r"/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91991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dirty="0" smtClean="0"/>
              <a:t>Рекреація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uk-UA" sz="3200" dirty="0" smtClean="0"/>
              <a:t>Відновлення здоров'я та працездатності шляхом відпочинку поза житлом – на лоні природи або під час туристичної поїздки, що пов'язана </a:t>
            </a:r>
            <a:r>
              <a:rPr lang="uk-UA" sz="3200" dirty="0"/>
              <a:t>з відвідуванням </a:t>
            </a:r>
            <a:r>
              <a:rPr lang="uk-UA" sz="3200" dirty="0" smtClean="0"/>
              <a:t>цікавих та визначних  місць (національних парків, архітектурних та історичних пам'яток, музеїв.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102048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dirty="0" err="1"/>
              <a:t>Рекреаційне</a:t>
            </a:r>
            <a:r>
              <a:rPr lang="ru-RU" sz="4000" dirty="0"/>
              <a:t> </a:t>
            </a:r>
            <a:r>
              <a:rPr lang="ru-RU" sz="4000" dirty="0" err="1"/>
              <a:t>природокористування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307770"/>
            <a:ext cx="8915400" cy="3603451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форма та </a:t>
            </a:r>
            <a:r>
              <a:rPr lang="ru-RU" sz="3200" dirty="0" err="1" smtClean="0"/>
              <a:t>способи</a:t>
            </a:r>
            <a:r>
              <a:rPr lang="ru-RU" sz="3200" dirty="0" smtClean="0"/>
              <a:t> </a:t>
            </a:r>
            <a:r>
              <a:rPr lang="ru-RU" sz="3200" dirty="0" err="1" smtClean="0"/>
              <a:t>використання</a:t>
            </a:r>
            <a:r>
              <a:rPr lang="ru-RU" sz="3200" dirty="0" smtClean="0"/>
              <a:t> </a:t>
            </a:r>
            <a:r>
              <a:rPr lang="ru-RU" sz="3200" dirty="0" err="1" smtClean="0"/>
              <a:t>природних</a:t>
            </a:r>
            <a:r>
              <a:rPr lang="ru-RU" sz="3200" dirty="0" smtClean="0"/>
              <a:t> умов і </a:t>
            </a:r>
            <a:r>
              <a:rPr lang="ru-RU" sz="3200" dirty="0" err="1" smtClean="0"/>
              <a:t>ресурсів</a:t>
            </a:r>
            <a:r>
              <a:rPr lang="ru-RU" sz="3200" dirty="0" smtClean="0"/>
              <a:t> для </a:t>
            </a:r>
            <a:r>
              <a:rPr lang="ru-RU" sz="3200" dirty="0" err="1" smtClean="0"/>
              <a:t>рекреації</a:t>
            </a:r>
            <a:endParaRPr lang="ru-RU" sz="3200" dirty="0" smtClean="0"/>
          </a:p>
          <a:p>
            <a:r>
              <a:rPr lang="uk-UA" sz="3200" dirty="0" smtClean="0"/>
              <a:t>Включає в себе: </a:t>
            </a:r>
          </a:p>
          <a:p>
            <a:pPr lvl="1"/>
            <a:r>
              <a:rPr lang="uk-UA" sz="2800" dirty="0" smtClean="0"/>
              <a:t>Вплив природи на людину</a:t>
            </a:r>
          </a:p>
          <a:p>
            <a:pPr lvl="1"/>
            <a:r>
              <a:rPr lang="uk-UA" sz="2800" dirty="0" smtClean="0"/>
              <a:t>Вплив людини на природу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2042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3600" dirty="0" smtClean="0"/>
              <a:t>Рекреаційні ресурси – це….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167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Рекреаційні ресурси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Це об'єкти та явища природного та антропогенного походження, що мають цінні медико-біологічні, психолого-естетичні та науково-пізнавальні властивості і можуть бути використані в рекреаційній діяльності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89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Розвиток </a:t>
            </a:r>
            <a:r>
              <a:rPr lang="uk-UA" dirty="0" smtClean="0"/>
              <a:t>рекреації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tourlib.net/statti_ukr/images/solovjo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326" y="1510022"/>
            <a:ext cx="6699704" cy="5024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764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Природні рекреаційні ресурси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4151086"/>
          </a:xfrm>
        </p:spPr>
        <p:txBody>
          <a:bodyPr>
            <a:normAutofit/>
          </a:bodyPr>
          <a:lstStyle/>
          <a:p>
            <a:r>
              <a:rPr lang="uk-UA" dirty="0" smtClean="0"/>
              <a:t>Рекреаційні ландшафти</a:t>
            </a:r>
          </a:p>
          <a:p>
            <a:r>
              <a:rPr lang="uk-UA" dirty="0" smtClean="0"/>
              <a:t>Біокліматичні ресурси</a:t>
            </a:r>
          </a:p>
          <a:p>
            <a:r>
              <a:rPr lang="uk-UA" dirty="0" smtClean="0"/>
              <a:t>Гідромінеральні </a:t>
            </a:r>
            <a:r>
              <a:rPr lang="uk-UA" dirty="0" smtClean="0"/>
              <a:t>ресурси</a:t>
            </a:r>
            <a:endParaRPr lang="uk-UA" dirty="0" smtClean="0"/>
          </a:p>
          <a:p>
            <a:r>
              <a:rPr lang="uk-UA" dirty="0" smtClean="0"/>
              <a:t>Як і інші види ресурсів, вони є вичерпними, мають певний потенціал (запас), час та умови використання, вартість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6626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95808" y="4425822"/>
            <a:ext cx="2196192" cy="2047549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Класифікація</a:t>
            </a:r>
            <a:r>
              <a:rPr lang="ru-RU" sz="1800" dirty="0" smtClean="0"/>
              <a:t> </a:t>
            </a:r>
          </a:p>
          <a:p>
            <a:pPr marL="0" indent="0">
              <a:buNone/>
            </a:pPr>
            <a:r>
              <a:rPr lang="ru-RU" sz="1800" dirty="0" err="1" smtClean="0"/>
              <a:t>рекреаційно</a:t>
            </a:r>
            <a:r>
              <a:rPr lang="ru-RU" sz="1800" dirty="0" smtClean="0"/>
              <a:t>-</a:t>
            </a:r>
          </a:p>
          <a:p>
            <a:pPr marL="0" indent="0">
              <a:buNone/>
            </a:pPr>
            <a:r>
              <a:rPr lang="ru-RU" sz="1800" dirty="0" err="1" smtClean="0"/>
              <a:t>туристичних</a:t>
            </a:r>
            <a:r>
              <a:rPr lang="ru-RU" sz="1800" dirty="0" smtClean="0"/>
              <a:t> </a:t>
            </a:r>
          </a:p>
          <a:p>
            <a:pPr marL="0" indent="0">
              <a:buNone/>
            </a:pPr>
            <a:r>
              <a:rPr lang="ru-RU" sz="1800" dirty="0" err="1" smtClean="0"/>
              <a:t>ресурсів</a:t>
            </a:r>
            <a:r>
              <a:rPr lang="ru-RU" sz="1800" dirty="0" smtClean="0"/>
              <a:t> </a:t>
            </a:r>
            <a:r>
              <a:rPr lang="ru-RU" sz="1800" dirty="0"/>
              <a:t>за </a:t>
            </a: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/>
              <a:t>І.В</a:t>
            </a:r>
            <a:r>
              <a:rPr lang="ru-RU" sz="1800" dirty="0"/>
              <a:t>. </a:t>
            </a:r>
            <a:r>
              <a:rPr lang="ru-RU" sz="1800" dirty="0" err="1"/>
              <a:t>Смалом</a:t>
            </a:r>
            <a:endParaRPr lang="ru-RU" sz="1800" dirty="0"/>
          </a:p>
        </p:txBody>
      </p:sp>
      <p:pic>
        <p:nvPicPr>
          <p:cNvPr id="13314" name="Picture 2" descr="&amp;Kcy;&amp;lcy;&amp;acy;&amp;scy;&amp;icy;&amp;fcy;&amp;iukcy;&amp;kcy;&amp;acy;&amp;tscy;&amp;iukcy;&amp;yacy; &amp;rcy;&amp;iecy;&amp;kcy;&amp;rcy;&amp;iecy;&amp;acy;&amp;tscy;&amp;iukcy;&amp;jcy;&amp;ncy;&amp;ocy;-&amp;tcy;&amp;ucy;&amp;rcy;&amp;icy;&amp;scy;&amp;tcy;&amp;icy;&amp;chcy;&amp;ncy;&amp;icy;&amp;khcy; &amp;rcy;&amp;iecy;&amp;scy;&amp;ucy;&amp;rcy;&amp;scy;&amp;iukcy;&amp;vcy; &amp;zcy;&amp;acy; &amp;Iukcy;.&amp;Vcy;. &amp;Scy;&amp;mcy;&amp;acy;&amp;lcy;&amp;ocy;&amp;m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275768"/>
            <a:ext cx="7629979" cy="6341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15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http://ua.textreferat.com/images/referats/946/image0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6216" y="431800"/>
            <a:ext cx="5701392" cy="623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170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Рекреаційні цикли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Добовий відпочинок</a:t>
            </a:r>
          </a:p>
          <a:p>
            <a:r>
              <a:rPr lang="uk-UA" dirty="0" smtClean="0"/>
              <a:t>Щотижневий відпочинок</a:t>
            </a:r>
          </a:p>
          <a:p>
            <a:r>
              <a:rPr lang="uk-UA" dirty="0" smtClean="0"/>
              <a:t>Квартальний відпочинок</a:t>
            </a:r>
          </a:p>
          <a:p>
            <a:r>
              <a:rPr lang="uk-UA" dirty="0" smtClean="0"/>
              <a:t>Щорічний відпочинок</a:t>
            </a:r>
          </a:p>
          <a:p>
            <a:r>
              <a:rPr lang="uk-UA" dirty="0" smtClean="0"/>
              <a:t>Життєвий відпочинок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1622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За просторовими ознаками рекреація поділяється на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Пасивну (без виїзду за межі місця проживання)</a:t>
            </a:r>
          </a:p>
          <a:p>
            <a:r>
              <a:rPr lang="uk-UA" dirty="0" smtClean="0"/>
              <a:t>Активну (з виїздом на незначні відстані)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523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За рівнем </a:t>
            </a:r>
            <a:r>
              <a:rPr lang="uk-UA" dirty="0" err="1" smtClean="0"/>
              <a:t>освоєності</a:t>
            </a:r>
            <a:r>
              <a:rPr lang="uk-UA" dirty="0" smtClean="0"/>
              <a:t> простору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k-UA" dirty="0" smtClean="0"/>
              <a:t>Невідомий простір</a:t>
            </a:r>
          </a:p>
          <a:p>
            <a:r>
              <a:rPr lang="uk-UA" dirty="0" smtClean="0"/>
              <a:t>Піонерний простір</a:t>
            </a:r>
          </a:p>
          <a:p>
            <a:r>
              <a:rPr lang="uk-UA" dirty="0" smtClean="0"/>
              <a:t>Периферія</a:t>
            </a:r>
          </a:p>
          <a:p>
            <a:r>
              <a:rPr lang="uk-UA" dirty="0" smtClean="0"/>
              <a:t>Місце (визначна пам'ятка)</a:t>
            </a:r>
          </a:p>
          <a:p>
            <a:r>
              <a:rPr lang="uk-UA" dirty="0" smtClean="0"/>
              <a:t>«Свій» простір (закріплений за своїм народом)</a:t>
            </a:r>
          </a:p>
          <a:p>
            <a:r>
              <a:rPr lang="uk-UA" dirty="0" smtClean="0"/>
              <a:t>«Чужий» простір (закріплений за іншим народом)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7853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Оцінка рекреаційних ресурсів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це</a:t>
            </a:r>
            <a:endParaRPr lang="ru-RU" dirty="0"/>
          </a:p>
        </p:txBody>
      </p:sp>
      <p:pic>
        <p:nvPicPr>
          <p:cNvPr id="8194" name="Picture 2" descr="http://tourlib.net/statti_ukr/images/diall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9803" y="1609865"/>
            <a:ext cx="5026025" cy="5026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368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/>
              <a:t>Оцінка рекреаційних </a:t>
            </a:r>
            <a:r>
              <a:rPr lang="uk-UA" dirty="0" smtClean="0"/>
              <a:t>ресурсів включає в себе: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Оцінку ландшафтів, біокліматичних умов, екологічного стану навколишнього середовища, мінеральні води, лікувальні грязі</a:t>
            </a:r>
          </a:p>
          <a:p>
            <a:r>
              <a:rPr lang="uk-UA" dirty="0" smtClean="0"/>
              <a:t>Можливість поєднання цих ресурсів між собою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33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Оцінка рекреаційних ресурсів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Технологічна оцінка (відсутність несприятливих процесів)</a:t>
            </a:r>
          </a:p>
          <a:p>
            <a:r>
              <a:rPr lang="uk-UA" dirty="0" smtClean="0"/>
              <a:t>Фізіологічна оцінка (оптимальність параметрів, що впливають на організм)</a:t>
            </a:r>
          </a:p>
          <a:p>
            <a:r>
              <a:rPr lang="uk-UA" dirty="0" smtClean="0"/>
              <a:t>Психологічна оцінка (комфортність, відповідність між очікуванням та потребами рекреантів)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3927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Оцінка рекреаційних ресурсів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Естетична оцінка (емоційне сприйняття)</a:t>
            </a:r>
          </a:p>
          <a:p>
            <a:r>
              <a:rPr lang="uk-UA" dirty="0" smtClean="0"/>
              <a:t>Екологічна оцінка (взаємодія природних факторів та рекреаційної діяльності, баланс між ними)</a:t>
            </a:r>
          </a:p>
          <a:p>
            <a:r>
              <a:rPr lang="uk-UA" dirty="0" smtClean="0"/>
              <a:t>Економічна оцінка (рента – вартість природних угідь та трудових ресурсів)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4165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Оцінка рекреаційних ресурсів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Має враховувати ступінь вивченості природних і культурних комплексів для їх використання в тій чи іншій рекреаційній діяльності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78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/>
              <a:t>Оцінка рекреаційних </a:t>
            </a:r>
            <a:r>
              <a:rPr lang="uk-UA" dirty="0" smtClean="0"/>
              <a:t>ресурсів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Шкала оцінки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759873364"/>
              </p:ext>
            </p:extLst>
          </p:nvPr>
        </p:nvGraphicFramePr>
        <p:xfrm>
          <a:off x="2423886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08514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Оцінка рекреаційних ресурсів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Ресурси, що активізують рекреацію (кількість днів, що мать полярне сяйво)</a:t>
            </a:r>
          </a:p>
          <a:p>
            <a:r>
              <a:rPr lang="uk-UA" dirty="0" smtClean="0"/>
              <a:t>Ресурси, що гальмують рекреацію (кількість днів з опадами)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3942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В залежності від мети рекреаційні ресурси поділяють на: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Лікувальні</a:t>
            </a:r>
          </a:p>
          <a:p>
            <a:r>
              <a:rPr lang="uk-UA" dirty="0" smtClean="0"/>
              <a:t>Пізнавальні</a:t>
            </a:r>
          </a:p>
          <a:p>
            <a:r>
              <a:rPr lang="uk-UA" dirty="0" smtClean="0"/>
              <a:t>Трудові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2290" name="Picture 2" descr="http://www.lesovod.org.ua/sites/default/files/images/BILD03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575" y="3348996"/>
            <a:ext cx="3409950" cy="256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209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Практична </a:t>
            </a:r>
            <a:r>
              <a:rPr lang="uk-UA" dirty="0" smtClean="0"/>
              <a:t>робота:</a:t>
            </a:r>
            <a:endParaRPr lang="ru-RU" dirty="0"/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Оцінка природних рекреаційних ресурсів адміністративного району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680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>
          <a:xfrm>
            <a:off x="2423886" y="449942"/>
            <a:ext cx="8915399" cy="84401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Дякую за увагу!</a:t>
            </a:r>
            <a:endParaRPr lang="ru-RU" dirty="0"/>
          </a:p>
        </p:txBody>
      </p:sp>
      <p:sp>
        <p:nvSpPr>
          <p:cNvPr id="7" name="Подзаголовок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 descr="http://ukr-web.org.ua/uploads/posts/2010-05/thumbs/1274511130_q9i0toeuzvhcldw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320"/>
          <a:stretch/>
        </p:blipFill>
        <p:spPr bwMode="auto">
          <a:xfrm>
            <a:off x="2423885" y="1532049"/>
            <a:ext cx="7474857" cy="518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019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462</TotalTime>
  <Words>389</Words>
  <Application>Microsoft Office PowerPoint</Application>
  <PresentationFormat>Произвольный</PresentationFormat>
  <Paragraphs>68</Paragraphs>
  <Slides>22</Slides>
  <Notes>0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Легкий дым</vt:lpstr>
      <vt:lpstr>Рекреаційне природокористування</vt:lpstr>
      <vt:lpstr>Рекреація</vt:lpstr>
      <vt:lpstr>Рекреаційне природокористування</vt:lpstr>
      <vt:lpstr>Презентация PowerPoint</vt:lpstr>
      <vt:lpstr>Рекреаційні ресурси</vt:lpstr>
      <vt:lpstr>Розвиток рекреації</vt:lpstr>
      <vt:lpstr>Природні рекреаційні ресурси</vt:lpstr>
      <vt:lpstr>Презентация PowerPoint</vt:lpstr>
      <vt:lpstr>Презентация PowerPoint</vt:lpstr>
      <vt:lpstr>Рекреаційні цикли</vt:lpstr>
      <vt:lpstr>За просторовими ознаками рекреація поділяється на </vt:lpstr>
      <vt:lpstr>За рівнем освоєності простору</vt:lpstr>
      <vt:lpstr>Оцінка рекреаційних ресурсів</vt:lpstr>
      <vt:lpstr>Оцінка рекреаційних ресурсів включає в себе:</vt:lpstr>
      <vt:lpstr>Оцінка рекреаційних ресурсів</vt:lpstr>
      <vt:lpstr>Оцінка рекреаційних ресурсів</vt:lpstr>
      <vt:lpstr>Оцінка рекреаційних ресурсів</vt:lpstr>
      <vt:lpstr>Оцінка рекреаційних ресурсів</vt:lpstr>
      <vt:lpstr>Оцінка рекреаційних ресурсів</vt:lpstr>
      <vt:lpstr>В залежності від мети рекреаційні ресурси поділяють на:</vt:lpstr>
      <vt:lpstr>Практична робота:</vt:lpstr>
      <vt:lpstr>Дякую за увагу!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Рекреаційне природокористування</dc:title>
  <dc:creator>Oxana</dc:creator>
  <cp:lastModifiedBy>User</cp:lastModifiedBy>
  <cp:revision>19</cp:revision>
  <dcterms:created xsi:type="dcterms:W3CDTF">2015-10-05T12:53:44Z</dcterms:created>
  <dcterms:modified xsi:type="dcterms:W3CDTF">2025-05-05T08:34:45Z</dcterms:modified>
</cp:coreProperties>
</file>