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5" r:id="rId3"/>
  </p:sldMasterIdLst>
  <p:notesMasterIdLst>
    <p:notesMasterId r:id="rId72"/>
  </p:notesMasterIdLst>
  <p:sldIdLst>
    <p:sldId id="318" r:id="rId4"/>
    <p:sldId id="387" r:id="rId5"/>
    <p:sldId id="365" r:id="rId6"/>
    <p:sldId id="319" r:id="rId7"/>
    <p:sldId id="366" r:id="rId8"/>
    <p:sldId id="320" r:id="rId9"/>
    <p:sldId id="321" r:id="rId10"/>
    <p:sldId id="367" r:id="rId11"/>
    <p:sldId id="287" r:id="rId12"/>
    <p:sldId id="315" r:id="rId13"/>
    <p:sldId id="368" r:id="rId14"/>
    <p:sldId id="289" r:id="rId15"/>
    <p:sldId id="369" r:id="rId16"/>
    <p:sldId id="323" r:id="rId17"/>
    <p:sldId id="370" r:id="rId18"/>
    <p:sldId id="292" r:id="rId19"/>
    <p:sldId id="293" r:id="rId20"/>
    <p:sldId id="371" r:id="rId21"/>
    <p:sldId id="294" r:id="rId22"/>
    <p:sldId id="372" r:id="rId23"/>
    <p:sldId id="373" r:id="rId24"/>
    <p:sldId id="295" r:id="rId25"/>
    <p:sldId id="324" r:id="rId26"/>
    <p:sldId id="374" r:id="rId27"/>
    <p:sldId id="297" r:id="rId28"/>
    <p:sldId id="375" r:id="rId29"/>
    <p:sldId id="376" r:id="rId30"/>
    <p:sldId id="325" r:id="rId31"/>
    <p:sldId id="377" r:id="rId32"/>
    <p:sldId id="378" r:id="rId33"/>
    <p:sldId id="379" r:id="rId34"/>
    <p:sldId id="301" r:id="rId35"/>
    <p:sldId id="380" r:id="rId36"/>
    <p:sldId id="299" r:id="rId37"/>
    <p:sldId id="277" r:id="rId38"/>
    <p:sldId id="329" r:id="rId39"/>
    <p:sldId id="381" r:id="rId40"/>
    <p:sldId id="300" r:id="rId41"/>
    <p:sldId id="382" r:id="rId42"/>
    <p:sldId id="363" r:id="rId43"/>
    <p:sldId id="383" r:id="rId44"/>
    <p:sldId id="384" r:id="rId45"/>
    <p:sldId id="322" r:id="rId46"/>
    <p:sldId id="385" r:id="rId47"/>
    <p:sldId id="386" r:id="rId48"/>
    <p:sldId id="312" r:id="rId49"/>
    <p:sldId id="256" r:id="rId50"/>
    <p:sldId id="274" r:id="rId51"/>
    <p:sldId id="257" r:id="rId52"/>
    <p:sldId id="258" r:id="rId53"/>
    <p:sldId id="268" r:id="rId54"/>
    <p:sldId id="260" r:id="rId55"/>
    <p:sldId id="272" r:id="rId56"/>
    <p:sldId id="261" r:id="rId57"/>
    <p:sldId id="259" r:id="rId58"/>
    <p:sldId id="262" r:id="rId59"/>
    <p:sldId id="263" r:id="rId60"/>
    <p:sldId id="264" r:id="rId61"/>
    <p:sldId id="266" r:id="rId62"/>
    <p:sldId id="265" r:id="rId63"/>
    <p:sldId id="267" r:id="rId64"/>
    <p:sldId id="269" r:id="rId65"/>
    <p:sldId id="271" r:id="rId66"/>
    <p:sldId id="273" r:id="rId67"/>
    <p:sldId id="276" r:id="rId68"/>
    <p:sldId id="314" r:id="rId69"/>
    <p:sldId id="313" r:id="rId70"/>
    <p:sldId id="362" r:id="rId7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7C80"/>
    <a:srgbClr val="3333FF"/>
    <a:srgbClr val="FFFF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07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17C7D-49A4-448B-9F25-52F8B0F9F988}" type="datetimeFigureOut">
              <a:rPr lang="ru-RU" smtClean="0"/>
              <a:pPr/>
              <a:t>09.11.2023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10408C-592B-4FA9-8A72-4ECEAA7F43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903F5-DFE4-4E6A-81AE-88648B9791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6AE5B-065B-4BA0-8717-20494A09D4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8D813-41B2-4779-BAB5-AA42211E27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D42B7-14B2-4B4B-9048-03FCD33588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318EF-EF1E-46FC-9632-26976A9D79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C66A3-6766-4C77-9C8E-83F819170D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982F1-5CB3-4377-97C7-975FB41392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EAEA9-C6A1-4C16-911C-8614E1709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690E0-5E3F-4532-ACBE-19F93B2D9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8A956-5B93-4CF9-8F31-2D1A376593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0CA24-3EBB-4D53-887C-734F66B2C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19088"/>
            <a:ext cx="73914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076325"/>
            <a:ext cx="4229100" cy="5248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076325"/>
            <a:ext cx="4229100" cy="25479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6300" y="3776663"/>
            <a:ext cx="4229100" cy="25479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7D2AF-3D6E-40B5-991A-ED8CC6D9A9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5AA2D56-7077-42C9-84C8-305DAA557A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72938EB-B04E-45A7-8DC2-F2C328A71B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43466B6-3AD0-4111-A090-C261BE8ECA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EAD3C-07D5-4FCF-BE60-6D030BB0ECE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8481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96426C-755E-4305-80A4-7B294B6DC4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D1DCD3-3516-476E-8F38-90205DF3EE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76E1371-734F-4815-9314-967AF88541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30B7A-975B-405D-BCC2-BAB4153EAAF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376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2783F99-19D8-45A7-804B-8510387BA1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A414B88-FCE1-4636-A9AC-B3CBA9A8CF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1EE0A2-721F-4841-AFA4-2938F39CCC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72F97-8C67-438B-930A-45C41DDA97E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0810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E5C40D-4A2C-4E10-B1CF-908E679068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5C7D2-8D57-424A-897B-3C7B847688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392077-3D39-4B5E-92F4-B7D6FEE287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A1DFB-925E-43B0-B734-06DAE674E9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40411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C7AF46B-AF71-44DA-A32A-9763FCFEB7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C9E0176-4C32-47A3-8CEC-9788F6F26D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5043817-1FF6-4A28-B27A-0C2E680364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8D0A3-F023-417C-86B1-2C4024206C1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644080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7536604-73CD-4014-992F-B7AC638A48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C6099C3-AC38-4606-8C4B-AFA7631AE8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FFD1B21-3B90-4D72-8CB3-CCC5B335DB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19A65-F91B-4346-A55C-54BB1C3499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1011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D5B5CA4-4942-422D-904D-ACDA8798C7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F29AC0A-F68F-40EF-BE6E-6070CF844E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F36BF8-853E-4F28-860A-41F8C97596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09F9D-F19F-4BDF-938D-5681834A4CF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61180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CE28AA-DC41-44BD-985B-298DEE354D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5145C4-877F-4C36-9700-73EB992604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9E97FE-4D49-4CBC-A71B-5B9E90BC42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F0D39-AF93-43A8-B032-1425E6EA51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926753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7374DA-110E-4D6E-9D5D-DB4186FB25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6E3C9F-A53D-40D3-BD1E-35EECF8C8D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62059A-DE2C-43FD-9534-CC13590F07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6E553-69AD-480B-BCDF-6C30D8D9327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713416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825E4F-1CDD-48D9-9115-ED36806B1D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44A2504-EE1E-4278-AB15-0BFEE27E90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04C749-F15B-4CE6-9BD1-5E7A5E72C8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5752C-1078-4635-BDAB-3B20D1B34F0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210353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3D1AD4A-9BAB-4D7F-9F08-A8891FD2DC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2D8F778-A99A-41E8-9BFC-483F878DC5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FD7ACD7-2E44-4691-8548-29F33CDA5B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5F566-D09B-45BB-AD5B-7CE9774B08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99027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A41DF9-D11E-4139-B039-D7C0F233C9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A668F1-454D-4E34-B0DC-763B65BE78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9501FD-75DE-46D5-93D5-69C06252B7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D0F13-B749-40C9-B107-B13A61D2820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46516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FB720CF-8910-4637-9E47-6B0370DA72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F3EF4DC-887E-46CC-8302-5C14F205FC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FE5303BC-8434-454A-A0A7-6C4D057ECF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E848F-622D-4B26-A509-373B8A0EE76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83018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25B698-1E55-4BE9-A14A-1C8EB2E864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F5DF288-A282-48D5-A985-08422924AC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A03B42-3E8A-467A-ADB5-FFBC8E524B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34147-77CA-4693-BB51-085D617C56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2476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1FE6194-F1E7-4F26-97C1-26DDCA3CE1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F9DA677-BB1A-4143-84F7-E1D34CCCB1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C71FCA-64D1-4D52-B50C-6811FB5385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A49F4-E4DC-443B-8F7E-1F74B93A9B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3389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42F7804-43A2-4FE6-8B37-106F874EB5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156846-54F9-49E4-938F-0F911F1F9B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14DA55C-86D6-4387-AD1E-FEBEAB8AD8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D414E-80C7-4EFA-83EE-4F69C83F23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074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D393C9-B7EC-40BD-BC54-EED3B06A0F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65BBEC-A199-4DD8-A887-9F6731A7F7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BFBCDB-5F16-44A1-B94B-19983C15CF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408E7-87CF-4ACA-B668-6BDACD68D9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6089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009E8AC-56BA-4843-A348-3C47B6A631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1BF465A-E3A5-4E3D-B0F0-590610E903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4EBCF8B-EF6F-4214-B302-799B2CD5FA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2041F-BB00-4B88-AE72-9235982EFE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4082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94E5FA4-4651-4C30-AF2F-0A783EE583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0D1F23F-3B9C-469E-87BF-F5F1D141F7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1942DBA-CBA6-46D7-8144-4A75B332BF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DAB65-812C-4CF8-B027-CFC26DC1DC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7382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DF2B72C-3C44-4228-AAC1-75AB03845E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F8E022B-6FAF-4B0C-979A-C06D34695B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55F15F4-A709-4D65-A5FC-C65B7C8B8E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24B30-DA05-4141-87C6-D197A74825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9591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B545-9B2F-4EF2-AA9E-2C07141563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BDCBC0-29BD-4135-B029-DA29F9C05C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4E7432-61B9-4EE3-AF50-82E5BC4786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0AAA5-B857-4DB7-A098-FDBB80C797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1780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B9E4D9-B2A0-4EA4-B481-00DE0B9749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FA6E12-989A-48F0-BC0E-A1957F45DB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08CE85-E14C-4FCF-9CEC-AD439436E5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1F5E6-2537-4B6A-B6B4-93E9134E97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3122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33B9D3D-9D51-4C16-BE5E-B9770F7E39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84095B-3ACC-440F-8CC4-B59D3370AF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1FF1B62-8E6A-42FA-BBDC-1ADC4A52FA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CE643-22D1-4CA4-A9A4-2AFE4F1F93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339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088C1D-4A21-4B95-B19A-25C33865D7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9B5C3BF-4534-4F6F-80AE-1B8D3BC50E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C1E3DF-D514-4868-85D4-1366A517C0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86422-BC6C-41F1-8E9A-8B787DFA9D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4351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19088"/>
            <a:ext cx="73914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076325"/>
            <a:ext cx="4229100" cy="5248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076325"/>
            <a:ext cx="4229100" cy="25479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6300" y="3776663"/>
            <a:ext cx="4229100" cy="25479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1A54628-3E01-4E0F-8687-F3BF3D05C5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78B3108-4FB8-4D50-882E-285E66709E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FE4975AB-E257-4804-B0CE-517F919E92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BE7D3-921B-4458-9905-BF74009B22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757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31BB5D9-5A27-43CE-B713-6656E6DFA7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4767D8A-DECE-4F65-AA7D-6B46D5263A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52FC591-DBA3-4084-99F1-6AAE361144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8548" name="Rectangle 4">
            <a:extLst>
              <a:ext uri="{FF2B5EF4-FFF2-40B4-BE49-F238E27FC236}">
                <a16:creationId xmlns:a16="http://schemas.microsoft.com/office/drawing/2014/main" id="{DF304A8E-DA55-496A-801B-28A99574B3A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8549" name="Rectangle 5">
            <a:extLst>
              <a:ext uri="{FF2B5EF4-FFF2-40B4-BE49-F238E27FC236}">
                <a16:creationId xmlns:a16="http://schemas.microsoft.com/office/drawing/2014/main" id="{F3501E26-0B6E-42C4-BD9A-415FC90E780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8550" name="Rectangle 6">
            <a:extLst>
              <a:ext uri="{FF2B5EF4-FFF2-40B4-BE49-F238E27FC236}">
                <a16:creationId xmlns:a16="http://schemas.microsoft.com/office/drawing/2014/main" id="{DEEC83AE-3618-49CC-8796-AC27624FDC1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58A682D9-3440-40E1-93CF-EFA525A609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595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8B33181F-76A7-44DF-BF12-46952B4742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D7E70BA9-49C5-44EC-ABF7-86E9E69A07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9297921-2AC3-4DA4-B72E-146CE1AB89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3184A1C-CFB1-40D2-A014-C5F7B3FD50D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6784FA9-0081-44BD-8EBA-797471154BF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48E1948-2973-4CD6-8F9C-31F642157E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912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&#1085;&#1086;&#1089;&#1086;&#1074;&#1072;%20&#1087;&#1086;&#1088;&#1086;&#1078;&#1085;&#1080;&#1085;&#1072;.avi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1;&#1086;&#1081;&#1086;&#1096;%20&#1043;.&#1055;\1&#1084;&#1086;&#1103;%20&#1087;&#1072;&#1087;&#1082;&#1072;\&#1053;&#1072;&#1074;&#1095;&#1072;&#1083;&#1100;&#1085;&#1072;\9%20&#1082;&#1083;&#1072;&#1089;%20&#1083;&#1102;&#1076;&#1080;&#1085;&#1072;\&#1076;&#1080;&#1093;&#1072;&#1085;&#1085;&#1103;\&#1083;&#1077;&#1075;&#1077;&#1085;&#1110;.AVI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&#1043;&#1072;&#1079;&#1086;&#1086;&#1073;&#1084;&#1077;&#1085;%20&#1074;%20&#1083;&#1077;&#1075;&#1082;&#1080;&#1093;.swf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&#1043;&#1072;&#1079;&#1086;&#1086;&#1073;&#1084;&#1077;&#1085;%20&#1074;%20&#1083;&#1077;&#1075;&#1082;&#1080;&#1093;.swf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&#1042;&#1076;&#1086;&#1093;%20&#1080;%20&#1074;&#1099;&#1076;&#1086;&#1093;.swf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1044;&#1099;&#1093;&#1072;&#1090;&#1077;&#1083;&#1100;&#1085;&#1086;&#1077;%20&#1076;&#1074;&#1080;&#1078;&#1077;&#1085;&#1080;&#1077;%20&#1087;&#1088;&#1080;%20&#1075;&#1083;&#1091;&#1073;&#1086;&#1082;&#1086;&#1084;%20&#1076;&#1099;&#1093;&#1072;&#1085;&#1080;&#1080;.swf" TargetMode="External"/><Relationship Id="rId5" Type="http://schemas.openxmlformats.org/officeDocument/2006/relationships/image" Target="../media/image41.png"/><Relationship Id="rId4" Type="http://schemas.openxmlformats.org/officeDocument/2006/relationships/hyperlink" Target="&#1044;&#1099;&#1093;&#1072;&#1090;&#1077;&#1083;&#1100;&#1085;&#1086;&#1077;%20&#1076;&#1074;&#1080;&#1078;&#1077;&#1085;&#1080;&#1077;.swf" TargetMode="Externa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hyperlink" Target="&#1057;&#1086;&#1089;&#1090;&#1072;&#1074;%20&#1074;&#1086;&#1079;&#1076;&#1091;&#1093;&#1072;%20&#1085;&#1072;%20&#1074;&#1076;&#1086;&#1093;&#1077;%20&#1080;%20&#1074;&#1099;&#1076;&#1086;&#1093;&#1077;.swf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&#1043;&#1072;&#1079;&#1086;&#1086;&#1073;&#1084;&#1077;&#1085;%20&#1074;%20&#1083;&#1077;&#1075;&#1082;&#1080;&#1093;.swf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&#1043;&#1072;&#1079;&#1086;&#1086;&#1073;&#1084;&#1077;&#1085;%20&#1074;%20&#1083;&#1077;&#1075;&#1082;&#1080;&#1093;%20&#1080;%20&#1090;&#1082;&#1072;&#1085;&#1103;&#1093;.swf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41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&#1042;&#1083;&#1080;&#1103;&#1085;&#1080;&#1077;%20&#1085;&#1072;%20&#1076;&#1099;&#1093;&#1072;&#1085;&#1080;&#1077;.swf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&#1043;&#1091;&#1084;&#1086;&#1088;&#1072;&#1083;&#1100;&#1085;&#1072;&#1103;%20&#1088;&#1077;&#1075;&#1091;&#1083;&#1103;&#1094;&#1080;&#1103;%20&#1076;&#1099;&#1093;&#1072;&#1085;&#1080;&#1103;.sw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685800"/>
            <a:ext cx="4038600" cy="4724400"/>
          </a:xfrm>
        </p:spPr>
        <p:txBody>
          <a:bodyPr/>
          <a:lstStyle/>
          <a:p>
            <a:pPr>
              <a:defRPr/>
            </a:pPr>
            <a: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Будова </a:t>
            </a:r>
            <a:b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значення</a:t>
            </a:r>
            <a: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дихальної</a:t>
            </a:r>
            <a: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endParaRPr lang="ru-RU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6" descr="Дыхательная система челове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762000"/>
            <a:ext cx="4318000" cy="5181600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9A2305-1B74-4E88-A8A5-AE51FA317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982A0E-E5C4-4FFA-9E48-AAE71A4FE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6E4F4C6-24E7-4A76-B79A-974E6D13F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591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>
            <a:extLst>
              <a:ext uri="{FF2B5EF4-FFF2-40B4-BE49-F238E27FC236}">
                <a16:creationId xmlns:a16="http://schemas.microsoft.com/office/drawing/2014/main" id="{687B99A0-D9BF-44C2-B9FE-B581190626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40067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uk-UA" altLang="ru-RU" sz="2800"/>
              <a:t>   </a:t>
            </a:r>
            <a:r>
              <a:rPr lang="uk-UA" altLang="ru-RU" sz="5400" b="1">
                <a:latin typeface="Palatino Linotype" panose="02040502050505030304" pitchFamily="18" charset="0"/>
              </a:rPr>
              <a:t>Дихальна система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uk-UA" altLang="ru-RU" sz="5400">
              <a:latin typeface="Palatino Linotype" panose="02040502050505030304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2400">
                <a:latin typeface="Century Gothic" panose="020B0502020202020204" pitchFamily="34" charset="0"/>
              </a:rPr>
              <a:t>Для функціонування клітин організму потрібний кисень. Дихальна система, що складається із повітроносних шляхів, легеневих судин, легень, та дихальних м’язів постачає у кров кисень, який далі розподіляється між тканинами органами. Повітря надходить у легені завдяки змінам тиску внаслідок скорочення і розслаблення основних та допоміжних дихальних м’язів. Нормальне дихання — це переважно мимовільний процес, керований дихальним центром стовбура мозку.</a:t>
            </a:r>
            <a:r>
              <a:rPr lang="ru-RU" altLang="ru-RU" sz="2400">
                <a:latin typeface="Century Gothic" panose="020B0502020202020204" pitchFamily="34" charset="0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4525963"/>
          </a:xfrm>
          <a:noFill/>
          <a:ln w="38100">
            <a:solidFill>
              <a:srgbClr val="006600"/>
            </a:solidFill>
          </a:ln>
        </p:spPr>
        <p:txBody>
          <a:bodyPr/>
          <a:lstStyle/>
          <a:p>
            <a:r>
              <a:rPr lang="ru-RU" sz="40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Дихання</a:t>
            </a:r>
            <a:r>
              <a:rPr lang="ru-RU" sz="4000" dirty="0"/>
              <a:t>  - </a:t>
            </a:r>
            <a:r>
              <a:rPr lang="ru-RU" sz="4000" dirty="0" err="1"/>
              <a:t>це</a:t>
            </a:r>
            <a:r>
              <a:rPr lang="ru-RU" sz="4000" dirty="0"/>
              <a:t> </a:t>
            </a:r>
            <a:r>
              <a:rPr lang="ru-RU" sz="4000" dirty="0" err="1"/>
              <a:t>сукупність</a:t>
            </a:r>
            <a:r>
              <a:rPr lang="ru-RU" sz="4000" dirty="0"/>
              <a:t> </a:t>
            </a:r>
            <a:r>
              <a:rPr lang="ru-RU" sz="4000" dirty="0" err="1"/>
              <a:t>фізіологічних</a:t>
            </a:r>
            <a:r>
              <a:rPr lang="ru-RU" sz="4000" dirty="0"/>
              <a:t> </a:t>
            </a:r>
            <a:r>
              <a:rPr lang="ru-RU" sz="4000" dirty="0" err="1"/>
              <a:t>процесів</a:t>
            </a:r>
            <a:r>
              <a:rPr lang="ru-RU" sz="4000" dirty="0"/>
              <a:t>, </a:t>
            </a:r>
            <a:r>
              <a:rPr lang="ru-RU" sz="4000" dirty="0" err="1"/>
              <a:t>що</a:t>
            </a:r>
            <a:r>
              <a:rPr lang="ru-RU" sz="4000" dirty="0"/>
              <a:t> </a:t>
            </a:r>
            <a:r>
              <a:rPr lang="ru-RU" sz="4000" dirty="0" err="1"/>
              <a:t>забезпечують</a:t>
            </a:r>
            <a:r>
              <a:rPr lang="ru-RU" sz="4000" dirty="0"/>
              <a:t> </a:t>
            </a:r>
            <a:r>
              <a:rPr lang="ru-RU" sz="4000" dirty="0" err="1"/>
              <a:t>між</a:t>
            </a:r>
            <a:r>
              <a:rPr lang="ru-RU" sz="4000" dirty="0"/>
              <a:t> </a:t>
            </a:r>
            <a:r>
              <a:rPr lang="ru-RU" sz="4000" dirty="0" err="1"/>
              <a:t>організмом</a:t>
            </a:r>
            <a:r>
              <a:rPr lang="ru-RU" sz="4000" dirty="0"/>
              <a:t> </a:t>
            </a:r>
            <a:r>
              <a:rPr lang="ru-RU" sz="4000" dirty="0" err="1"/>
              <a:t>і</a:t>
            </a:r>
            <a:r>
              <a:rPr lang="ru-RU" sz="4000" dirty="0"/>
              <a:t> </a:t>
            </a:r>
            <a:r>
              <a:rPr lang="ru-RU" sz="4000" dirty="0" err="1"/>
              <a:t>навколишнім</a:t>
            </a:r>
            <a:r>
              <a:rPr lang="ru-RU" sz="4000" dirty="0"/>
              <a:t> </a:t>
            </a:r>
            <a:r>
              <a:rPr lang="ru-RU" sz="4000" dirty="0" err="1"/>
              <a:t>середовищем</a:t>
            </a:r>
            <a:r>
              <a:rPr lang="ru-RU" sz="4000" dirty="0"/>
              <a:t> </a:t>
            </a:r>
            <a:r>
              <a:rPr lang="ru-RU" sz="4000" dirty="0" err="1"/>
              <a:t>складний</a:t>
            </a:r>
            <a:r>
              <a:rPr lang="ru-RU" sz="4000" dirty="0"/>
              <a:t> </a:t>
            </a:r>
            <a:r>
              <a:rPr lang="ru-RU" sz="4000" dirty="0" err="1"/>
              <a:t>ланцюг</a:t>
            </a:r>
            <a:r>
              <a:rPr lang="ru-RU" sz="4000" dirty="0"/>
              <a:t> </a:t>
            </a:r>
            <a:r>
              <a:rPr lang="ru-RU" sz="4000" dirty="0" err="1"/>
              <a:t>біохімічних</a:t>
            </a:r>
            <a:r>
              <a:rPr lang="ru-RU" sz="4000" dirty="0"/>
              <a:t> </a:t>
            </a:r>
            <a:r>
              <a:rPr lang="ru-RU" sz="4000" dirty="0" err="1"/>
              <a:t>реакцій</a:t>
            </a:r>
            <a:r>
              <a:rPr lang="ru-RU" sz="4000" dirty="0"/>
              <a:t> за </a:t>
            </a:r>
            <a:r>
              <a:rPr lang="ru-RU" sz="4000" dirty="0" err="1"/>
              <a:t>участі</a:t>
            </a:r>
            <a:r>
              <a:rPr lang="ru-RU" sz="4000" dirty="0"/>
              <a:t> </a:t>
            </a:r>
            <a:r>
              <a:rPr lang="ru-RU" sz="4000" dirty="0" err="1"/>
              <a:t>кисню</a:t>
            </a:r>
            <a:r>
              <a:rPr lang="ru-RU" sz="4000"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7CBCEEA1-F2F9-46C0-BC18-528CDFB600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Дихання</a:t>
            </a:r>
            <a:r>
              <a:rPr lang="ru-RU" altLang="ru-RU"/>
              <a:t> 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BC1163D-125F-4531-B076-26B462DE49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158162" cy="43211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altLang="ru-RU" sz="1800"/>
              <a:t>Дихання — це процес постійного обміну газами між організмом і навколишнім середовищем. Дихання забезпечує поступання в організм кисню, необхідного для здійснення окислювальних процесів, які є основним джерелом енергії. Під час окислювальних процесів утворюється вуглекислий газ, який видаляється з організму через легені.</a:t>
            </a:r>
          </a:p>
          <a:p>
            <a:pPr eaLnBrk="1" hangingPunct="1">
              <a:lnSpc>
                <a:spcPct val="80000"/>
              </a:lnSpc>
            </a:pPr>
            <a:endParaRPr lang="en-US" altLang="ru-RU" sz="1800"/>
          </a:p>
          <a:p>
            <a:pPr eaLnBrk="1" hangingPunct="1">
              <a:lnSpc>
                <a:spcPct val="80000"/>
              </a:lnSpc>
            </a:pPr>
            <a:r>
              <a:rPr lang="uk-UA" altLang="ru-RU" sz="1800"/>
              <a:t>Дихання включає такі процеси: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800"/>
              <a:t>– зовнішнє дихання — обмін газами між зовнішнім середовищем і легенями;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800"/>
              <a:t>– легеневе дихання — обмін газами між альвеолярним повітрям і кров'ю капілярів;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800"/>
              <a:t>– транспорт газів кров'ю, перенесення кисню від легень до тканин,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800"/>
              <a:t>   а вуглекислого газу — з тканин у легені;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800"/>
              <a:t>– тканинне дихання — обмін газів у тканинах;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800"/>
              <a:t>– внутрішнє (клітинне) дихання — біологічні процеси, що відбуваються у мітохондріях клітин.</a:t>
            </a:r>
          </a:p>
          <a:p>
            <a:pPr eaLnBrk="1" hangingPunct="1">
              <a:lnSpc>
                <a:spcPct val="80000"/>
              </a:lnSpc>
            </a:pPr>
            <a:endParaRPr lang="en-US" altLang="ru-RU" sz="1800"/>
          </a:p>
          <a:p>
            <a:pPr eaLnBrk="1" hangingPunct="1">
              <a:lnSpc>
                <a:spcPct val="80000"/>
              </a:lnSpc>
            </a:pPr>
            <a:r>
              <a:rPr lang="uk-UA" altLang="ru-RU" sz="1800"/>
              <a:t>Порушення будь-якого з цих процесів може стати причиною смерті людини. До народження органи дихання практично не функціонують, а необхідний для життя кисень плід отримує через плаценту.</a:t>
            </a:r>
            <a:r>
              <a:rPr lang="ru-RU" altLang="ru-RU" sz="18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6600"/>
                </a:solidFill>
              </a:rPr>
              <a:t>Функції органів дихання</a:t>
            </a: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285750" y="1571625"/>
            <a:ext cx="4643438" cy="990600"/>
          </a:xfrm>
          <a:noFill/>
          <a:ln w="38100">
            <a:solidFill>
              <a:srgbClr val="006600"/>
            </a:solidFill>
          </a:ln>
        </p:spPr>
        <p:txBody>
          <a:bodyPr/>
          <a:lstStyle/>
          <a:p>
            <a:r>
              <a:rPr lang="ru-RU"/>
              <a:t>Забезпечують газообмін</a:t>
            </a:r>
          </a:p>
        </p:txBody>
      </p:sp>
      <p:pic>
        <p:nvPicPr>
          <p:cNvPr id="5124" name="Picture 7" descr="газообмен в легких и ткан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75" y="2428875"/>
            <a:ext cx="3417888" cy="2273300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85750" y="3000375"/>
            <a:ext cx="4495800" cy="1285875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3200" kern="0" dirty="0" err="1">
                <a:latin typeface="+mn-lt"/>
                <a:cs typeface="+mn-cs"/>
              </a:rPr>
              <a:t>Беруть</a:t>
            </a:r>
            <a:r>
              <a:rPr lang="ru-RU" sz="3200" kern="0" dirty="0">
                <a:latin typeface="+mn-lt"/>
                <a:cs typeface="+mn-cs"/>
              </a:rPr>
              <a:t> участь у </a:t>
            </a:r>
            <a:r>
              <a:rPr lang="ru-RU" sz="3200" kern="0" dirty="0" err="1">
                <a:latin typeface="+mn-lt"/>
                <a:cs typeface="+mn-cs"/>
              </a:rPr>
              <a:t>голосоутворенні</a:t>
            </a:r>
            <a:endParaRPr lang="ru-RU" sz="3200" kern="0" dirty="0">
              <a:latin typeface="+mn-lt"/>
              <a:cs typeface="+mn-cs"/>
            </a:endParaRPr>
          </a:p>
        </p:txBody>
      </p:sp>
      <p:sp>
        <p:nvSpPr>
          <p:cNvPr id="5126" name="Rectangle 5"/>
          <p:cNvSpPr>
            <a:spLocks noChangeArrowheads="1"/>
          </p:cNvSpPr>
          <p:nvPr/>
        </p:nvSpPr>
        <p:spPr bwMode="auto">
          <a:xfrm>
            <a:off x="285750" y="4714875"/>
            <a:ext cx="4495800" cy="1104900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3200"/>
              <a:t>Беруть участь у теплорегуляції</a:t>
            </a:r>
            <a:endParaRPr lang="ru-RU" sz="400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4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rganization Chart 2"/>
          <p:cNvGrpSpPr>
            <a:grpSpLocks noChangeAspect="1"/>
          </p:cNvGrpSpPr>
          <p:nvPr/>
        </p:nvGrpSpPr>
        <p:grpSpPr bwMode="auto">
          <a:xfrm>
            <a:off x="304800" y="152400"/>
            <a:ext cx="8534400" cy="6553200"/>
            <a:chOff x="1152" y="1297"/>
            <a:chExt cx="2448" cy="3308"/>
          </a:xfrm>
        </p:grpSpPr>
        <p:cxnSp>
          <p:nvCxnSpPr>
            <p:cNvPr id="1028" name="_s1028"/>
            <p:cNvCxnSpPr>
              <a:cxnSpLocks noChangeShapeType="1"/>
              <a:stCxn id="21" idx="1"/>
              <a:endCxn id="15" idx="2"/>
            </p:cNvCxnSpPr>
            <p:nvPr/>
          </p:nvCxnSpPr>
          <p:spPr bwMode="auto">
            <a:xfrm rot="10800000">
              <a:off x="2592" y="2024"/>
              <a:ext cx="140" cy="2438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29" name="_s1029"/>
            <p:cNvCxnSpPr>
              <a:cxnSpLocks noChangeShapeType="1"/>
              <a:stCxn id="20" idx="1"/>
              <a:endCxn id="15" idx="2"/>
            </p:cNvCxnSpPr>
            <p:nvPr/>
          </p:nvCxnSpPr>
          <p:spPr bwMode="auto">
            <a:xfrm rot="10800000">
              <a:off x="2592" y="2024"/>
              <a:ext cx="140" cy="2007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30" name="_s1030"/>
            <p:cNvCxnSpPr>
              <a:cxnSpLocks noChangeShapeType="1"/>
              <a:stCxn id="19" idx="1"/>
              <a:endCxn id="15" idx="2"/>
            </p:cNvCxnSpPr>
            <p:nvPr/>
          </p:nvCxnSpPr>
          <p:spPr bwMode="auto">
            <a:xfrm rot="10800000">
              <a:off x="2592" y="2024"/>
              <a:ext cx="140" cy="1577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31" name="_s1031"/>
            <p:cNvCxnSpPr>
              <a:cxnSpLocks noChangeShapeType="1"/>
              <a:stCxn id="18" idx="1"/>
              <a:endCxn id="15" idx="2"/>
            </p:cNvCxnSpPr>
            <p:nvPr/>
          </p:nvCxnSpPr>
          <p:spPr bwMode="auto">
            <a:xfrm rot="10800000">
              <a:off x="2592" y="2024"/>
              <a:ext cx="140" cy="1145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32" name="_s1032"/>
            <p:cNvCxnSpPr>
              <a:cxnSpLocks noChangeShapeType="1"/>
              <a:stCxn id="17" idx="1"/>
              <a:endCxn id="15" idx="2"/>
            </p:cNvCxnSpPr>
            <p:nvPr/>
          </p:nvCxnSpPr>
          <p:spPr bwMode="auto">
            <a:xfrm rot="10800000">
              <a:off x="2592" y="2024"/>
              <a:ext cx="140" cy="713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33" name="_s1033"/>
            <p:cNvCxnSpPr>
              <a:cxnSpLocks noChangeShapeType="1"/>
              <a:stCxn id="16" idx="1"/>
              <a:endCxn id="15" idx="2"/>
            </p:cNvCxnSpPr>
            <p:nvPr/>
          </p:nvCxnSpPr>
          <p:spPr bwMode="auto">
            <a:xfrm rot="10800000">
              <a:off x="2592" y="2024"/>
              <a:ext cx="140" cy="281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34" name="_s1034"/>
            <p:cNvCxnSpPr>
              <a:cxnSpLocks noChangeShapeType="1"/>
              <a:stCxn id="15" idx="0"/>
              <a:endCxn id="13" idx="2"/>
            </p:cNvCxnSpPr>
            <p:nvPr/>
          </p:nvCxnSpPr>
          <p:spPr bwMode="auto">
            <a:xfrm rot="5400000" flipH="1">
              <a:off x="2275" y="1405"/>
              <a:ext cx="130" cy="504"/>
            </a:xfrm>
            <a:prstGeom prst="bentConnector3">
              <a:avLst>
                <a:gd name="adj1" fmla="val 44444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1035" name="_s1035"/>
            <p:cNvCxnSpPr>
              <a:cxnSpLocks noChangeShapeType="1"/>
              <a:stCxn id="14" idx="0"/>
              <a:endCxn id="13" idx="2"/>
            </p:cNvCxnSpPr>
            <p:nvPr/>
          </p:nvCxnSpPr>
          <p:spPr bwMode="auto">
            <a:xfrm rot="16200000">
              <a:off x="1771" y="1405"/>
              <a:ext cx="130" cy="504"/>
            </a:xfrm>
            <a:prstGeom prst="bentConnector3">
              <a:avLst>
                <a:gd name="adj1" fmla="val 44444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13" name="_s1036"/>
            <p:cNvSpPr>
              <a:spLocks noChangeArrowheads="1"/>
            </p:cNvSpPr>
            <p:nvPr/>
          </p:nvSpPr>
          <p:spPr bwMode="auto">
            <a:xfrm>
              <a:off x="1656" y="1297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0000">
                <a:alpha val="50000"/>
              </a:srgbClr>
            </a:solidFill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Дихальна</a:t>
              </a:r>
              <a:r>
                <a:rPr kumimoji="0" lang="ru-RU" sz="17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 система</a:t>
              </a:r>
            </a:p>
          </p:txBody>
        </p:sp>
        <p:sp>
          <p:nvSpPr>
            <p:cNvPr id="14" name="_s1037"/>
            <p:cNvSpPr>
              <a:spLocks noChangeArrowheads="1"/>
            </p:cNvSpPr>
            <p:nvPr/>
          </p:nvSpPr>
          <p:spPr bwMode="auto">
            <a:xfrm>
              <a:off x="1152" y="1729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00FF">
                <a:alpha val="50000"/>
              </a:srgbClr>
            </a:solidFill>
            <a:ln w="28575">
              <a:solidFill>
                <a:srgbClr val="FF00AD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700" b="1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Леген</a:t>
              </a:r>
              <a:r>
                <a:rPr kumimoji="0" lang="uk-UA" sz="17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і</a:t>
              </a:r>
              <a:r>
                <a:rPr kumimoji="0" lang="uk-UA" sz="17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 </a:t>
              </a:r>
              <a:endParaRPr kumimoji="0" lang="ru-RU" sz="17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5" name="_s1038"/>
            <p:cNvSpPr>
              <a:spLocks noChangeArrowheads="1"/>
            </p:cNvSpPr>
            <p:nvPr/>
          </p:nvSpPr>
          <p:spPr bwMode="auto">
            <a:xfrm>
              <a:off x="2160" y="1729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FF00FF">
                <a:alpha val="50000"/>
              </a:srgbClr>
            </a:solidFill>
            <a:ln w="28575">
              <a:solidFill>
                <a:srgbClr val="FF00AD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lvl="0" algn="ctr"/>
              <a:r>
                <a:rPr lang="ru-RU" sz="1700" b="1" dirty="0" err="1"/>
                <a:t>Дихальні</a:t>
              </a:r>
              <a:endParaRPr lang="ru-RU" sz="1700" b="1" dirty="0"/>
            </a:p>
            <a:p>
              <a:pPr lvl="0" algn="ctr"/>
              <a:r>
                <a:rPr lang="ru-RU" sz="1700" b="1" dirty="0"/>
                <a:t>(</a:t>
              </a:r>
              <a:r>
                <a:rPr lang="ru-RU" sz="1700" b="1" dirty="0" err="1"/>
                <a:t>повітроносні</a:t>
              </a:r>
              <a:r>
                <a:rPr lang="ru-RU" sz="1700" b="1" dirty="0"/>
                <a:t>) шляхи</a:t>
              </a:r>
            </a:p>
          </p:txBody>
        </p:sp>
        <p:sp>
          <p:nvSpPr>
            <p:cNvPr id="16" name="_s1039"/>
            <p:cNvSpPr>
              <a:spLocks noChangeArrowheads="1"/>
            </p:cNvSpPr>
            <p:nvPr/>
          </p:nvSpPr>
          <p:spPr bwMode="auto">
            <a:xfrm>
              <a:off x="2736" y="2161"/>
              <a:ext cx="864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Носова </a:t>
              </a:r>
              <a:r>
                <a:rPr kumimoji="0" lang="ru-RU" sz="1600" b="1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порожнина</a:t>
              </a:r>
              <a:endPara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7" name="_s1040"/>
            <p:cNvSpPr>
              <a:spLocks noChangeArrowheads="1"/>
            </p:cNvSpPr>
            <p:nvPr/>
          </p:nvSpPr>
          <p:spPr bwMode="auto">
            <a:xfrm>
              <a:off x="2736" y="2593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Носоглотка</a:t>
              </a:r>
            </a:p>
          </p:txBody>
        </p:sp>
        <p:sp>
          <p:nvSpPr>
            <p:cNvPr id="18" name="_s1041"/>
            <p:cNvSpPr>
              <a:spLocks noChangeArrowheads="1"/>
            </p:cNvSpPr>
            <p:nvPr/>
          </p:nvSpPr>
          <p:spPr bwMode="auto">
            <a:xfrm>
              <a:off x="2736" y="3025"/>
              <a:ext cx="863" cy="288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Глотка</a:t>
              </a:r>
            </a:p>
          </p:txBody>
        </p:sp>
        <p:sp>
          <p:nvSpPr>
            <p:cNvPr id="19" name="_s1042"/>
            <p:cNvSpPr>
              <a:spLocks noChangeArrowheads="1"/>
            </p:cNvSpPr>
            <p:nvPr/>
          </p:nvSpPr>
          <p:spPr bwMode="auto">
            <a:xfrm>
              <a:off x="2736" y="3457"/>
              <a:ext cx="863" cy="287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Гортань</a:t>
              </a:r>
            </a:p>
          </p:txBody>
        </p:sp>
        <p:sp>
          <p:nvSpPr>
            <p:cNvPr id="20" name="_s1043"/>
            <p:cNvSpPr>
              <a:spLocks noChangeArrowheads="1"/>
            </p:cNvSpPr>
            <p:nvPr/>
          </p:nvSpPr>
          <p:spPr bwMode="auto">
            <a:xfrm>
              <a:off x="2736" y="3888"/>
              <a:ext cx="863" cy="287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Трахея</a:t>
              </a:r>
            </a:p>
          </p:txBody>
        </p:sp>
        <p:sp>
          <p:nvSpPr>
            <p:cNvPr id="21" name="_s1044"/>
            <p:cNvSpPr>
              <a:spLocks noChangeArrowheads="1"/>
            </p:cNvSpPr>
            <p:nvPr/>
          </p:nvSpPr>
          <p:spPr bwMode="auto">
            <a:xfrm>
              <a:off x="2736" y="4319"/>
              <a:ext cx="863" cy="286"/>
            </a:xfrm>
            <a:prstGeom prst="roundRect">
              <a:avLst>
                <a:gd name="adj" fmla="val 16667"/>
              </a:avLst>
            </a:prstGeom>
            <a:solidFill>
              <a:srgbClr val="01BD0A">
                <a:alpha val="50000"/>
              </a:srgbClr>
            </a:solidFill>
            <a:ln w="28575">
              <a:solidFill>
                <a:srgbClr val="01BD0A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Arial" charset="0"/>
                </a:rPr>
                <a:t>Бронхи</a:t>
              </a:r>
            </a:p>
          </p:txBody>
        </p:sp>
      </p:grpSp>
      <p:pic>
        <p:nvPicPr>
          <p:cNvPr id="1045" name="Picture 55" descr="Воздухоносные пу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905000"/>
            <a:ext cx="4533900" cy="4533900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AEF6349-7E8E-41BA-8C1D-C0C5428A2C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sz="4000">
                <a:latin typeface="Palatino Linotype" panose="02040502050505030304" pitchFamily="18" charset="0"/>
              </a:rPr>
              <a:t>ЗАГАЛЬНА БУДОВА СИСТЕМИ ОРГАНІВ ДИХАННЯ</a:t>
            </a:r>
            <a:r>
              <a:rPr lang="ru-RU" altLang="ru-RU" sz="4000"/>
              <a:t> 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4E8E6183-DDC4-4547-9EDD-0F228A0F923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859338" y="1484313"/>
            <a:ext cx="4105275" cy="5040312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 — приносові пазухи;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2 — стовбур мозку;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3 — носова частина горла;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4 — ротова частина горла;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5 — гортанна частина горла;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6 — надгортанник;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7 — стравохід;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8 — ребра;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9 — міжребербні м’язи;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10 — ліва легеня;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 1— поперекова частина діафрагми;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12 — діафрагма;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13 — листки плеври;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14 — серце;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15 — бронхи;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16 — легеневі судини;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17 — трахея;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18 — гортань;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19 — носове волосся;</a:t>
            </a:r>
          </a:p>
          <a:p>
            <a:pPr marL="533400" indent="-533400" eaLnBrk="1" hangingPunct="1">
              <a:lnSpc>
                <a:spcPct val="80000"/>
              </a:lnSpc>
              <a:buFontTx/>
              <a:buNone/>
            </a:pPr>
            <a:r>
              <a:rPr lang="uk-UA" altLang="ru-RU" sz="1400" b="1"/>
              <a:t>2 0 — носова порожнина.</a:t>
            </a:r>
            <a:r>
              <a:rPr lang="uk-UA" altLang="ru-RU" sz="1400"/>
              <a:t> </a:t>
            </a:r>
            <a:endParaRPr lang="ru-RU" altLang="ru-RU" sz="1400"/>
          </a:p>
        </p:txBody>
      </p:sp>
      <p:pic>
        <p:nvPicPr>
          <p:cNvPr id="4103" name="Picture 7">
            <a:extLst>
              <a:ext uri="{FF2B5EF4-FFF2-40B4-BE49-F238E27FC236}">
                <a16:creationId xmlns:a16="http://schemas.microsoft.com/office/drawing/2014/main" id="{AF10A64C-8875-4F78-83C9-7A0C87620DA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9475" y="1600200"/>
            <a:ext cx="3192463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2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20"/>
                            </p:stCondLst>
                            <p:childTnLst>
                              <p:par>
                                <p:cTn id="14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520"/>
                            </p:stCondLst>
                            <p:childTnLst>
                              <p:par>
                                <p:cTn id="21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20"/>
                            </p:stCondLst>
                            <p:childTnLst>
                              <p:par>
                                <p:cTn id="28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520"/>
                            </p:stCondLst>
                            <p:childTnLst>
                              <p:par>
                                <p:cTn id="3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6020"/>
                            </p:stCondLst>
                            <p:childTnLst>
                              <p:par>
                                <p:cTn id="4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520"/>
                            </p:stCondLst>
                            <p:childTnLst>
                              <p:par>
                                <p:cTn id="4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7020"/>
                            </p:stCondLst>
                            <p:childTnLst>
                              <p:par>
                                <p:cTn id="5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520"/>
                            </p:stCondLst>
                            <p:childTnLst>
                              <p:par>
                                <p:cTn id="6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8020"/>
                            </p:stCondLst>
                            <p:childTnLst>
                              <p:par>
                                <p:cTn id="70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8520"/>
                            </p:stCondLst>
                            <p:childTnLst>
                              <p:par>
                                <p:cTn id="77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1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020"/>
                            </p:stCondLst>
                            <p:childTnLst>
                              <p:par>
                                <p:cTn id="84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9520"/>
                            </p:stCondLst>
                            <p:childTnLst>
                              <p:par>
                                <p:cTn id="91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1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10020"/>
                            </p:stCondLst>
                            <p:childTnLst>
                              <p:par>
                                <p:cTn id="98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1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1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1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1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0520"/>
                            </p:stCondLst>
                            <p:childTnLst>
                              <p:par>
                                <p:cTn id="10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0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1020"/>
                            </p:stCondLst>
                            <p:childTnLst>
                              <p:par>
                                <p:cTn id="1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1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1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1520"/>
                            </p:stCondLst>
                            <p:childTnLst>
                              <p:par>
                                <p:cTn id="11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1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1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1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2020"/>
                            </p:stCondLst>
                            <p:childTnLst>
                              <p:par>
                                <p:cTn id="12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1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1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1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1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2520"/>
                            </p:stCondLst>
                            <p:childTnLst>
                              <p:par>
                                <p:cTn id="13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10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10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10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10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3020"/>
                            </p:stCondLst>
                            <p:childTnLst>
                              <p:par>
                                <p:cTn id="140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1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1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1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1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13520"/>
                            </p:stCondLst>
                            <p:childTnLst>
                              <p:par>
                                <p:cTn id="147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1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1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1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143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i="1" dirty="0" err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</a:t>
            </a:r>
            <a:r>
              <a:rPr lang="ru-RU" sz="4000" b="1" i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i="1" dirty="0" err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дихання</a:t>
            </a:r>
            <a:r>
              <a:rPr lang="ru-RU" sz="4000" b="1" i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i="1" dirty="0" err="1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людини</a:t>
            </a:r>
            <a:endParaRPr lang="ru-RU" sz="4000" b="1" i="1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285875"/>
            <a:ext cx="2571750" cy="46116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00FF"/>
                </a:solidFill>
              </a:rPr>
              <a:t>Порожнина носа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00FF"/>
                </a:solidFill>
              </a:rPr>
              <a:t>Носоглотка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00FF"/>
                </a:solidFill>
              </a:rPr>
              <a:t>Глотка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>
                <a:solidFill>
                  <a:srgbClr val="0000FF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FF0000"/>
                </a:solidFill>
              </a:rPr>
              <a:t>Гортань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FF0000"/>
                </a:solidFill>
              </a:rPr>
              <a:t>Трахея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FF0000"/>
                </a:solidFill>
              </a:rPr>
              <a:t>Бронхи</a:t>
            </a: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00FF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00FF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FF0000"/>
                </a:solidFill>
              </a:rPr>
              <a:t>Легені</a:t>
            </a:r>
          </a:p>
        </p:txBody>
      </p:sp>
      <p:sp>
        <p:nvSpPr>
          <p:cNvPr id="7172" name="AutoShape 5"/>
          <p:cNvSpPr>
            <a:spLocks/>
          </p:cNvSpPr>
          <p:nvPr/>
        </p:nvSpPr>
        <p:spPr bwMode="auto">
          <a:xfrm>
            <a:off x="3000375" y="1428750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38100">
            <a:solidFill>
              <a:srgbClr val="3D46F7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7173" name="AutoShape 6"/>
          <p:cNvSpPr>
            <a:spLocks/>
          </p:cNvSpPr>
          <p:nvPr/>
        </p:nvSpPr>
        <p:spPr bwMode="auto">
          <a:xfrm>
            <a:off x="3000375" y="2500313"/>
            <a:ext cx="152400" cy="1066800"/>
          </a:xfrm>
          <a:prstGeom prst="rightBrace">
            <a:avLst>
              <a:gd name="adj1" fmla="val 58333"/>
              <a:gd name="adj2" fmla="val 50000"/>
            </a:avLst>
          </a:pr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7174" name="AutoShape 9"/>
          <p:cNvSpPr>
            <a:spLocks/>
          </p:cNvSpPr>
          <p:nvPr/>
        </p:nvSpPr>
        <p:spPr bwMode="auto">
          <a:xfrm rot="16121755" flipV="1">
            <a:off x="6438106" y="2931319"/>
            <a:ext cx="301625" cy="4649788"/>
          </a:xfrm>
          <a:prstGeom prst="leftBrace">
            <a:avLst>
              <a:gd name="adj1" fmla="val 221745"/>
              <a:gd name="adj2" fmla="val 48588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7175" name="Text Box 10"/>
          <p:cNvSpPr txBox="1">
            <a:spLocks noChangeArrowheads="1"/>
          </p:cNvSpPr>
          <p:nvPr/>
        </p:nvSpPr>
        <p:spPr bwMode="auto">
          <a:xfrm>
            <a:off x="3429000" y="1714500"/>
            <a:ext cx="2995613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3D46F7"/>
                </a:solidFill>
                <a:latin typeface="Tahoma" pitchFamily="34" charset="0"/>
              </a:rPr>
              <a:t>Верхні дихальні шляхи</a:t>
            </a:r>
          </a:p>
        </p:txBody>
      </p:sp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3500438" y="2928938"/>
            <a:ext cx="29464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CC3300"/>
                </a:solidFill>
                <a:latin typeface="Tahoma" pitchFamily="34" charset="0"/>
              </a:rPr>
              <a:t>Нижні дихальні шляхи</a:t>
            </a:r>
          </a:p>
        </p:txBody>
      </p:sp>
      <p:sp>
        <p:nvSpPr>
          <p:cNvPr id="7177" name="Text Box 12"/>
          <p:cNvSpPr txBox="1">
            <a:spLocks noChangeArrowheads="1"/>
          </p:cNvSpPr>
          <p:nvPr/>
        </p:nvSpPr>
        <p:spPr bwMode="auto">
          <a:xfrm>
            <a:off x="7943850" y="5105400"/>
            <a:ext cx="1841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endParaRPr lang="ru-RU">
              <a:latin typeface="Tahoma" pitchFamily="34" charset="0"/>
            </a:endParaRPr>
          </a:p>
        </p:txBody>
      </p:sp>
      <p:sp>
        <p:nvSpPr>
          <p:cNvPr id="7178" name="Line 13"/>
          <p:cNvSpPr>
            <a:spLocks noChangeShapeType="1"/>
          </p:cNvSpPr>
          <p:nvPr/>
        </p:nvSpPr>
        <p:spPr bwMode="auto">
          <a:xfrm>
            <a:off x="1785938" y="4286250"/>
            <a:ext cx="9144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7179" name="Text Box 14"/>
          <p:cNvSpPr txBox="1">
            <a:spLocks noChangeArrowheads="1"/>
          </p:cNvSpPr>
          <p:nvPr/>
        </p:nvSpPr>
        <p:spPr bwMode="auto">
          <a:xfrm>
            <a:off x="2928938" y="4071938"/>
            <a:ext cx="2074862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  <a:latin typeface="Tahoma" pitchFamily="34" charset="0"/>
              </a:rPr>
              <a:t>Покриті плеврою</a:t>
            </a:r>
          </a:p>
        </p:txBody>
      </p:sp>
      <p:sp>
        <p:nvSpPr>
          <p:cNvPr id="7180" name="Text Box 15"/>
          <p:cNvSpPr txBox="1">
            <a:spLocks noChangeArrowheads="1"/>
          </p:cNvSpPr>
          <p:nvPr/>
        </p:nvSpPr>
        <p:spPr bwMode="auto">
          <a:xfrm rot="10802320" flipV="1">
            <a:off x="2428875" y="4502150"/>
            <a:ext cx="618648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Tahoma" pitchFamily="34" charset="0"/>
              </a:rPr>
              <a:t>Вистелені зсередини миготливим епітелієм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928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928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2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2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2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2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2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2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2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2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2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2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2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2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2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2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6" grpId="0"/>
      <p:bldP spid="29286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500" y="428625"/>
            <a:ext cx="8001000" cy="6000750"/>
          </a:xfrm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BA99782-CEFA-4988-B78B-2420A6F71B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4000" b="1">
                <a:solidFill>
                  <a:schemeClr val="tx1"/>
                </a:solidFill>
              </a:rPr>
              <a:t>Носова порожнина</a:t>
            </a:r>
            <a:endParaRPr lang="ru-RU" altLang="ru-RU" sz="4000" b="1">
              <a:solidFill>
                <a:schemeClr val="tx1"/>
              </a:solidFill>
            </a:endParaRP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B66FA86-73F0-4DE3-801A-4EFE37F626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uk-UA" altLang="ru-RU" sz="2000"/>
              <a:t>Носова порожнина – початковий етап</a:t>
            </a:r>
            <a:r>
              <a:rPr lang="en-US" altLang="ru-RU" sz="2000"/>
              <a:t> </a:t>
            </a:r>
            <a:endParaRPr lang="uk-UA" altLang="ru-RU" sz="2000"/>
          </a:p>
          <a:p>
            <a:pPr eaLnBrk="1" hangingPunct="1">
              <a:buFontTx/>
              <a:buNone/>
            </a:pPr>
            <a:r>
              <a:rPr lang="uk-UA" altLang="ru-RU" sz="2000"/>
              <a:t>дихальної системи. Поділяється кістково-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хрящовою перегородкою на дві половини – 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ліву та праву. У кожній з них є три</a:t>
            </a:r>
            <a:r>
              <a:rPr lang="en-US" altLang="ru-RU" sz="2000"/>
              <a:t> </a:t>
            </a:r>
            <a:r>
              <a:rPr lang="uk-UA" altLang="ru-RU" sz="2000"/>
              <a:t>звивисті 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носові ходи: верхній</a:t>
            </a:r>
            <a:r>
              <a:rPr lang="en-US" altLang="ru-RU" sz="2000"/>
              <a:t>,</a:t>
            </a:r>
            <a:r>
              <a:rPr lang="uk-UA" altLang="ru-RU" sz="2000"/>
              <a:t> середній                        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та нижній. До нижнього              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відкривається носослізний                      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канал. А у слизовій оболонці</a:t>
            </a:r>
            <a:r>
              <a:rPr lang="en-US" altLang="ru-RU" sz="2000"/>
              <a:t> </a:t>
            </a:r>
            <a:r>
              <a:rPr lang="uk-UA" altLang="ru-RU" sz="2000"/>
              <a:t>       </a:t>
            </a:r>
          </a:p>
          <a:p>
            <a:pPr eaLnBrk="1" hangingPunct="1">
              <a:buFontTx/>
              <a:buNone/>
            </a:pPr>
            <a:r>
              <a:rPr lang="uk-UA" altLang="ru-RU" sz="2000"/>
              <a:t>верхнього містяться рецептори</a:t>
            </a:r>
            <a:r>
              <a:rPr lang="uk-UA" altLang="ru-RU" sz="1800" b="1">
                <a:solidFill>
                  <a:srgbClr val="660033"/>
                </a:solidFill>
              </a:rPr>
              <a:t>                      </a:t>
            </a:r>
          </a:p>
          <a:p>
            <a:pPr eaLnBrk="1" hangingPunct="1"/>
            <a:endParaRPr lang="ru-RU" altLang="ru-RU" sz="1800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F08A29B4-BF5A-47FF-B161-81BF0A496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3141663"/>
            <a:ext cx="2667000" cy="2590800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будови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порожнини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носа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1785926"/>
            <a:ext cx="8001000" cy="46116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dirty="0"/>
              <a:t>      </a:t>
            </a:r>
            <a:r>
              <a:rPr lang="ru-RU" b="1" dirty="0" err="1">
                <a:solidFill>
                  <a:srgbClr val="D42CC0"/>
                </a:solidFill>
              </a:rPr>
              <a:t>Порожнина</a:t>
            </a:r>
            <a:r>
              <a:rPr lang="ru-RU" b="1" dirty="0">
                <a:solidFill>
                  <a:srgbClr val="D42CC0"/>
                </a:solidFill>
              </a:rPr>
              <a:t> носа</a:t>
            </a:r>
            <a:r>
              <a:rPr lang="ru-RU" b="1" dirty="0"/>
              <a:t>             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/>
              <a:t>          </a:t>
            </a:r>
          </a:p>
        </p:txBody>
      </p:sp>
      <p:sp>
        <p:nvSpPr>
          <p:cNvPr id="9220" name="Line 6"/>
          <p:cNvSpPr>
            <a:spLocks noChangeShapeType="1"/>
          </p:cNvSpPr>
          <p:nvPr/>
        </p:nvSpPr>
        <p:spPr bwMode="auto">
          <a:xfrm>
            <a:off x="4724400" y="2514600"/>
            <a:ext cx="0" cy="381000"/>
          </a:xfrm>
          <a:prstGeom prst="line">
            <a:avLst/>
          </a:prstGeom>
          <a:noFill/>
          <a:ln w="38100">
            <a:solidFill>
              <a:srgbClr val="D42CC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9221" name="Text Box 13"/>
          <p:cNvSpPr txBox="1">
            <a:spLocks noChangeArrowheads="1"/>
          </p:cNvSpPr>
          <p:nvPr/>
        </p:nvSpPr>
        <p:spPr bwMode="auto">
          <a:xfrm>
            <a:off x="3810000" y="2819400"/>
            <a:ext cx="21336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D42CC0"/>
                </a:solidFill>
                <a:latin typeface="Tahoma" pitchFamily="34" charset="0"/>
              </a:rPr>
              <a:t>перегородка</a:t>
            </a:r>
          </a:p>
        </p:txBody>
      </p:sp>
      <p:sp>
        <p:nvSpPr>
          <p:cNvPr id="9222" name="Line 14"/>
          <p:cNvSpPr>
            <a:spLocks noChangeShapeType="1"/>
          </p:cNvSpPr>
          <p:nvPr/>
        </p:nvSpPr>
        <p:spPr bwMode="auto">
          <a:xfrm>
            <a:off x="4724400" y="3200400"/>
            <a:ext cx="0" cy="304800"/>
          </a:xfrm>
          <a:prstGeom prst="line">
            <a:avLst/>
          </a:prstGeom>
          <a:noFill/>
          <a:ln w="38100">
            <a:solidFill>
              <a:srgbClr val="CC00FF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9223" name="Text Box 15"/>
          <p:cNvSpPr txBox="1">
            <a:spLocks noChangeArrowheads="1"/>
          </p:cNvSpPr>
          <p:nvPr/>
        </p:nvSpPr>
        <p:spPr bwMode="auto">
          <a:xfrm>
            <a:off x="3505200" y="3505200"/>
            <a:ext cx="30686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err="1">
                <a:solidFill>
                  <a:srgbClr val="CC00FF"/>
                </a:solidFill>
                <a:latin typeface="Tahoma" pitchFamily="34" charset="0"/>
              </a:rPr>
              <a:t>Дві</a:t>
            </a:r>
            <a:r>
              <a:rPr lang="ru-RU" dirty="0">
                <a:solidFill>
                  <a:srgbClr val="CC00FF"/>
                </a:solidFill>
                <a:latin typeface="Tahoma" pitchFamily="34" charset="0"/>
              </a:rPr>
              <a:t> </a:t>
            </a:r>
            <a:r>
              <a:rPr lang="ru-RU" dirty="0" err="1">
                <a:solidFill>
                  <a:srgbClr val="CC00FF"/>
                </a:solidFill>
                <a:latin typeface="Tahoma" pitchFamily="34" charset="0"/>
              </a:rPr>
              <a:t>носові</a:t>
            </a:r>
            <a:r>
              <a:rPr lang="ru-RU" dirty="0">
                <a:solidFill>
                  <a:srgbClr val="CC00FF"/>
                </a:solidFill>
                <a:latin typeface="Tahoma" pitchFamily="34" charset="0"/>
              </a:rPr>
              <a:t> </a:t>
            </a:r>
            <a:r>
              <a:rPr lang="ru-RU" dirty="0" err="1">
                <a:solidFill>
                  <a:srgbClr val="CC00FF"/>
                </a:solidFill>
                <a:latin typeface="Tahoma" pitchFamily="34" charset="0"/>
              </a:rPr>
              <a:t>раковини</a:t>
            </a:r>
            <a:endParaRPr lang="ru-RU" dirty="0">
              <a:solidFill>
                <a:srgbClr val="CC00FF"/>
              </a:solidFill>
              <a:latin typeface="Tahoma" pitchFamily="34" charset="0"/>
            </a:endParaRPr>
          </a:p>
        </p:txBody>
      </p:sp>
      <p:sp>
        <p:nvSpPr>
          <p:cNvPr id="9224" name="Line 16"/>
          <p:cNvSpPr>
            <a:spLocks noChangeShapeType="1"/>
          </p:cNvSpPr>
          <p:nvPr/>
        </p:nvSpPr>
        <p:spPr bwMode="auto">
          <a:xfrm flipH="1">
            <a:off x="2667000" y="4038600"/>
            <a:ext cx="1143000" cy="228600"/>
          </a:xfrm>
          <a:prstGeom prst="line">
            <a:avLst/>
          </a:prstGeom>
          <a:noFill/>
          <a:ln w="38100">
            <a:solidFill>
              <a:srgbClr val="CC00FF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9225" name="Line 17"/>
          <p:cNvSpPr>
            <a:spLocks noChangeShapeType="1"/>
          </p:cNvSpPr>
          <p:nvPr/>
        </p:nvSpPr>
        <p:spPr bwMode="auto">
          <a:xfrm>
            <a:off x="5791200" y="4038600"/>
            <a:ext cx="1066800" cy="228600"/>
          </a:xfrm>
          <a:prstGeom prst="line">
            <a:avLst/>
          </a:prstGeom>
          <a:noFill/>
          <a:ln w="38100">
            <a:solidFill>
              <a:srgbClr val="CC00FF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9226" name="Text Box 18"/>
          <p:cNvSpPr txBox="1">
            <a:spLocks noChangeArrowheads="1"/>
          </p:cNvSpPr>
          <p:nvPr/>
        </p:nvSpPr>
        <p:spPr bwMode="auto">
          <a:xfrm>
            <a:off x="365125" y="4070350"/>
            <a:ext cx="2062163" cy="369888"/>
          </a:xfrm>
          <a:prstGeom prst="rect">
            <a:avLst/>
          </a:prstGeom>
          <a:ln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>
                <a:solidFill>
                  <a:srgbClr val="CC00FF"/>
                </a:solidFill>
                <a:latin typeface="Tahoma" pitchFamily="34" charset="0"/>
              </a:rPr>
              <a:t>Три </a:t>
            </a:r>
            <a:r>
              <a:rPr lang="ru-RU" dirty="0" err="1">
                <a:solidFill>
                  <a:srgbClr val="CC00FF"/>
                </a:solidFill>
                <a:latin typeface="Tahoma" pitchFamily="34" charset="0"/>
              </a:rPr>
              <a:t>носових</a:t>
            </a:r>
            <a:r>
              <a:rPr lang="ru-RU" dirty="0">
                <a:solidFill>
                  <a:srgbClr val="CC00FF"/>
                </a:solidFill>
                <a:latin typeface="Tahoma" pitchFamily="34" charset="0"/>
              </a:rPr>
              <a:t> ходи</a:t>
            </a:r>
          </a:p>
        </p:txBody>
      </p:sp>
      <p:sp>
        <p:nvSpPr>
          <p:cNvPr id="9227" name="Text Box 19"/>
          <p:cNvSpPr txBox="1">
            <a:spLocks noChangeArrowheads="1"/>
          </p:cNvSpPr>
          <p:nvPr/>
        </p:nvSpPr>
        <p:spPr bwMode="auto">
          <a:xfrm>
            <a:off x="6918325" y="4070350"/>
            <a:ext cx="2073275" cy="366713"/>
          </a:xfrm>
          <a:prstGeom prst="rect">
            <a:avLst/>
          </a:prstGeom>
          <a:ln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>
                <a:solidFill>
                  <a:srgbClr val="CC00FF"/>
                </a:solidFill>
                <a:latin typeface="Tahoma" pitchFamily="34" charset="0"/>
              </a:rPr>
              <a:t>Три </a:t>
            </a:r>
            <a:r>
              <a:rPr lang="ru-RU" dirty="0" err="1">
                <a:solidFill>
                  <a:srgbClr val="CC00FF"/>
                </a:solidFill>
                <a:latin typeface="Tahoma" pitchFamily="34" charset="0"/>
              </a:rPr>
              <a:t>носових</a:t>
            </a:r>
            <a:r>
              <a:rPr lang="ru-RU" dirty="0">
                <a:solidFill>
                  <a:srgbClr val="CC00FF"/>
                </a:solidFill>
                <a:latin typeface="Tahoma" pitchFamily="34" charset="0"/>
              </a:rPr>
              <a:t> ходи</a:t>
            </a:r>
          </a:p>
        </p:txBody>
      </p:sp>
      <p:sp>
        <p:nvSpPr>
          <p:cNvPr id="9228" name="Text Box 20"/>
          <p:cNvSpPr txBox="1">
            <a:spLocks noChangeArrowheads="1"/>
          </p:cNvSpPr>
          <p:nvPr/>
        </p:nvSpPr>
        <p:spPr bwMode="auto">
          <a:xfrm>
            <a:off x="669925" y="4419600"/>
            <a:ext cx="1687497" cy="400110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err="1">
                <a:solidFill>
                  <a:srgbClr val="008000"/>
                </a:solidFill>
                <a:latin typeface="Tahoma" pitchFamily="34" charset="0"/>
              </a:rPr>
              <a:t>нижня</a:t>
            </a:r>
            <a:endParaRPr lang="ru-RU" sz="2000" dirty="0">
              <a:solidFill>
                <a:srgbClr val="008000"/>
              </a:solidFill>
              <a:latin typeface="Tahoma" pitchFamily="34" charset="0"/>
            </a:endParaRPr>
          </a:p>
        </p:txBody>
      </p:sp>
      <p:sp>
        <p:nvSpPr>
          <p:cNvPr id="9229" name="Text Box 21"/>
          <p:cNvSpPr txBox="1">
            <a:spLocks noChangeArrowheads="1"/>
          </p:cNvSpPr>
          <p:nvPr/>
        </p:nvSpPr>
        <p:spPr bwMode="auto">
          <a:xfrm>
            <a:off x="7391400" y="4419600"/>
            <a:ext cx="1252566" cy="369332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008000"/>
                </a:solidFill>
                <a:latin typeface="Tahoma" pitchFamily="34" charset="0"/>
              </a:rPr>
              <a:t>нижня</a:t>
            </a:r>
            <a:endParaRPr lang="ru-RU" dirty="0">
              <a:solidFill>
                <a:srgbClr val="008000"/>
              </a:solidFill>
              <a:latin typeface="Tahoma" pitchFamily="34" charset="0"/>
            </a:endParaRPr>
          </a:p>
        </p:txBody>
      </p:sp>
      <p:sp>
        <p:nvSpPr>
          <p:cNvPr id="9230" name="Line 22"/>
          <p:cNvSpPr>
            <a:spLocks noChangeShapeType="1"/>
          </p:cNvSpPr>
          <p:nvPr/>
        </p:nvSpPr>
        <p:spPr bwMode="auto">
          <a:xfrm>
            <a:off x="2285984" y="4572008"/>
            <a:ext cx="106680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9231" name="Line 23"/>
          <p:cNvSpPr>
            <a:spLocks noChangeShapeType="1"/>
          </p:cNvSpPr>
          <p:nvPr/>
        </p:nvSpPr>
        <p:spPr bwMode="auto">
          <a:xfrm flipH="1">
            <a:off x="6286512" y="4572008"/>
            <a:ext cx="99060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9232" name="Text Box 25"/>
          <p:cNvSpPr txBox="1">
            <a:spLocks noChangeArrowheads="1"/>
          </p:cNvSpPr>
          <p:nvPr/>
        </p:nvSpPr>
        <p:spPr bwMode="auto">
          <a:xfrm>
            <a:off x="3352801" y="4343400"/>
            <a:ext cx="2790836" cy="36933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8000"/>
                </a:solidFill>
                <a:latin typeface="Tahoma" pitchFamily="34" charset="0"/>
              </a:rPr>
              <a:t>Відкриваються</a:t>
            </a:r>
            <a:r>
              <a:rPr lang="ru-RU" dirty="0">
                <a:solidFill>
                  <a:srgbClr val="008000"/>
                </a:solidFill>
                <a:latin typeface="Tahoma" pitchFamily="34" charset="0"/>
              </a:rPr>
              <a:t> </a:t>
            </a:r>
            <a:r>
              <a:rPr lang="ru-RU" dirty="0" err="1">
                <a:solidFill>
                  <a:srgbClr val="008000"/>
                </a:solidFill>
                <a:latin typeface="Tahoma" pitchFamily="34" charset="0"/>
              </a:rPr>
              <a:t>слізні</a:t>
            </a:r>
            <a:endParaRPr lang="ru-RU" dirty="0">
              <a:solidFill>
                <a:srgbClr val="008000"/>
              </a:solidFill>
              <a:latin typeface="Tahoma" pitchFamily="34" charset="0"/>
            </a:endParaRPr>
          </a:p>
        </p:txBody>
      </p:sp>
      <p:sp>
        <p:nvSpPr>
          <p:cNvPr id="9233" name="Text Box 27"/>
          <p:cNvSpPr txBox="1">
            <a:spLocks noChangeArrowheads="1"/>
          </p:cNvSpPr>
          <p:nvPr/>
        </p:nvSpPr>
        <p:spPr bwMode="auto">
          <a:xfrm>
            <a:off x="3733800" y="4495800"/>
            <a:ext cx="1841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Tahoma" pitchFamily="34" charset="0"/>
            </a:endParaRPr>
          </a:p>
        </p:txBody>
      </p:sp>
      <p:sp>
        <p:nvSpPr>
          <p:cNvPr id="9234" name="Text Box 28"/>
          <p:cNvSpPr txBox="1">
            <a:spLocks noChangeArrowheads="1"/>
          </p:cNvSpPr>
          <p:nvPr/>
        </p:nvSpPr>
        <p:spPr bwMode="auto">
          <a:xfrm>
            <a:off x="4000496" y="4714884"/>
            <a:ext cx="1066800" cy="36671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dirty="0">
                <a:solidFill>
                  <a:srgbClr val="008000"/>
                </a:solidFill>
                <a:latin typeface="Tahoma" pitchFamily="34" charset="0"/>
              </a:rPr>
              <a:t>протоки</a:t>
            </a:r>
          </a:p>
        </p:txBody>
      </p:sp>
      <p:sp>
        <p:nvSpPr>
          <p:cNvPr id="9235" name="Text Box 31"/>
          <p:cNvSpPr txBox="1">
            <a:spLocks noChangeArrowheads="1"/>
          </p:cNvSpPr>
          <p:nvPr/>
        </p:nvSpPr>
        <p:spPr bwMode="auto">
          <a:xfrm>
            <a:off x="669924" y="4800600"/>
            <a:ext cx="1401745" cy="369332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FF9900"/>
                </a:solidFill>
                <a:latin typeface="Tahoma" pitchFamily="34" charset="0"/>
              </a:rPr>
              <a:t>средня</a:t>
            </a:r>
            <a:endParaRPr lang="ru-RU" dirty="0">
              <a:solidFill>
                <a:srgbClr val="FF9900"/>
              </a:solidFill>
              <a:latin typeface="Tahoma" pitchFamily="34" charset="0"/>
            </a:endParaRPr>
          </a:p>
        </p:txBody>
      </p:sp>
      <p:sp>
        <p:nvSpPr>
          <p:cNvPr id="9236" name="Text Box 34"/>
          <p:cNvSpPr txBox="1">
            <a:spLocks noChangeArrowheads="1"/>
          </p:cNvSpPr>
          <p:nvPr/>
        </p:nvSpPr>
        <p:spPr bwMode="auto">
          <a:xfrm>
            <a:off x="7391400" y="4800600"/>
            <a:ext cx="1466880" cy="369332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 err="1">
                <a:solidFill>
                  <a:srgbClr val="FF9900"/>
                </a:solidFill>
                <a:latin typeface="Tahoma" pitchFamily="34" charset="0"/>
              </a:rPr>
              <a:t>средня</a:t>
            </a:r>
            <a:endParaRPr lang="ru-RU" dirty="0">
              <a:solidFill>
                <a:srgbClr val="FF9900"/>
              </a:solidFill>
              <a:latin typeface="Tahoma" pitchFamily="34" charset="0"/>
            </a:endParaRPr>
          </a:p>
        </p:txBody>
      </p:sp>
      <p:sp>
        <p:nvSpPr>
          <p:cNvPr id="9237" name="Text Box 36"/>
          <p:cNvSpPr txBox="1">
            <a:spLocks noChangeArrowheads="1"/>
          </p:cNvSpPr>
          <p:nvPr/>
        </p:nvSpPr>
        <p:spPr bwMode="auto">
          <a:xfrm>
            <a:off x="669925" y="5181600"/>
            <a:ext cx="1544621" cy="369332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0000FF"/>
                </a:solidFill>
                <a:latin typeface="Tahoma" pitchFamily="34" charset="0"/>
              </a:rPr>
              <a:t>верхня</a:t>
            </a:r>
            <a:endParaRPr lang="ru-RU" dirty="0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9238" name="Text Box 37"/>
          <p:cNvSpPr txBox="1">
            <a:spLocks noChangeArrowheads="1"/>
          </p:cNvSpPr>
          <p:nvPr/>
        </p:nvSpPr>
        <p:spPr bwMode="auto">
          <a:xfrm>
            <a:off x="7215206" y="5181600"/>
            <a:ext cx="1471594" cy="369332"/>
          </a:xfrm>
          <a:prstGeom prst="rect">
            <a:avLst/>
          </a:prstGeom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rgbClr val="0000FF"/>
                </a:solidFill>
                <a:latin typeface="Tahoma" pitchFamily="34" charset="0"/>
              </a:rPr>
              <a:t>верхня</a:t>
            </a:r>
            <a:endParaRPr lang="ru-RU" dirty="0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9239" name="Line 38"/>
          <p:cNvSpPr>
            <a:spLocks noChangeShapeType="1"/>
          </p:cNvSpPr>
          <p:nvPr/>
        </p:nvSpPr>
        <p:spPr bwMode="auto">
          <a:xfrm>
            <a:off x="2428860" y="5429264"/>
            <a:ext cx="990600" cy="0"/>
          </a:xfrm>
          <a:prstGeom prst="line">
            <a:avLst/>
          </a:prstGeom>
          <a:noFill/>
          <a:ln w="38100">
            <a:solidFill>
              <a:srgbClr val="3D0AF6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9240" name="Line 39"/>
          <p:cNvSpPr>
            <a:spLocks noChangeShapeType="1"/>
          </p:cNvSpPr>
          <p:nvPr/>
        </p:nvSpPr>
        <p:spPr bwMode="auto">
          <a:xfrm flipH="1">
            <a:off x="5929322" y="5429264"/>
            <a:ext cx="990600" cy="0"/>
          </a:xfrm>
          <a:prstGeom prst="line">
            <a:avLst/>
          </a:prstGeom>
          <a:noFill/>
          <a:ln w="38100">
            <a:solidFill>
              <a:srgbClr val="3D0AF6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9241" name="Text Box 40"/>
          <p:cNvSpPr txBox="1">
            <a:spLocks noChangeArrowheads="1"/>
          </p:cNvSpPr>
          <p:nvPr/>
        </p:nvSpPr>
        <p:spPr bwMode="auto">
          <a:xfrm>
            <a:off x="2955925" y="5181600"/>
            <a:ext cx="3471863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1515EB"/>
                </a:solidFill>
                <a:latin typeface="Tahoma" pitchFamily="34" charset="0"/>
              </a:rPr>
              <a:t>Чутливі нюхові </a:t>
            </a:r>
          </a:p>
        </p:txBody>
      </p:sp>
      <p:sp>
        <p:nvSpPr>
          <p:cNvPr id="9242" name="Text Box 41"/>
          <p:cNvSpPr txBox="1">
            <a:spLocks noChangeArrowheads="1"/>
          </p:cNvSpPr>
          <p:nvPr/>
        </p:nvSpPr>
        <p:spPr bwMode="auto">
          <a:xfrm>
            <a:off x="4022725" y="5410200"/>
            <a:ext cx="1192213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err="1">
                <a:solidFill>
                  <a:srgbClr val="3D0AF6"/>
                </a:solidFill>
                <a:latin typeface="Tahoma" pitchFamily="34" charset="0"/>
              </a:rPr>
              <a:t>клітини</a:t>
            </a:r>
            <a:endParaRPr lang="ru-RU" dirty="0">
              <a:solidFill>
                <a:srgbClr val="3D0AF6"/>
              </a:solidFill>
              <a:latin typeface="Tahoma" pitchFamily="34" charset="0"/>
            </a:endParaRPr>
          </a:p>
        </p:txBody>
      </p:sp>
      <p:sp>
        <p:nvSpPr>
          <p:cNvPr id="9243" name="Line 42"/>
          <p:cNvSpPr>
            <a:spLocks noChangeShapeType="1"/>
          </p:cNvSpPr>
          <p:nvPr/>
        </p:nvSpPr>
        <p:spPr bwMode="auto">
          <a:xfrm>
            <a:off x="4714876" y="5786454"/>
            <a:ext cx="0" cy="304800"/>
          </a:xfrm>
          <a:prstGeom prst="line">
            <a:avLst/>
          </a:prstGeom>
          <a:noFill/>
          <a:ln w="28575">
            <a:solidFill>
              <a:srgbClr val="3D0AF6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9244" name="Text Box 43"/>
          <p:cNvSpPr txBox="1">
            <a:spLocks noChangeArrowheads="1"/>
          </p:cNvSpPr>
          <p:nvPr/>
        </p:nvSpPr>
        <p:spPr bwMode="auto">
          <a:xfrm>
            <a:off x="3810000" y="6178550"/>
            <a:ext cx="1889125" cy="369888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ahoma" pitchFamily="34" charset="0"/>
              </a:rPr>
              <a:t>Орган нюху</a:t>
            </a:r>
          </a:p>
        </p:txBody>
      </p:sp>
      <p:sp>
        <p:nvSpPr>
          <p:cNvPr id="9245" name="Line 44"/>
          <p:cNvSpPr>
            <a:spLocks noChangeShapeType="1"/>
          </p:cNvSpPr>
          <p:nvPr/>
        </p:nvSpPr>
        <p:spPr bwMode="auto">
          <a:xfrm>
            <a:off x="3581400" y="3962400"/>
            <a:ext cx="2514600" cy="0"/>
          </a:xfrm>
          <a:prstGeom prst="line">
            <a:avLst/>
          </a:prstGeom>
          <a:noFill/>
          <a:ln w="28575">
            <a:solidFill>
              <a:srgbClr val="CC00FF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9246" name="Picture 5" descr="полость нос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071563"/>
            <a:ext cx="3000375" cy="2293937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3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0" grpId="0"/>
      <p:bldP spid="29389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54BDB589-4379-4AE6-8B3B-9F47B64358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>
                <a:solidFill>
                  <a:schemeClr val="tx1"/>
                </a:solidFill>
              </a:rPr>
              <a:t>Функції носової порожнини</a:t>
            </a:r>
            <a:endParaRPr lang="ru-RU" altLang="ru-RU" b="1">
              <a:solidFill>
                <a:schemeClr val="tx1"/>
              </a:solidFill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B7AFD9A0-86FB-48B3-9978-6DD0726A1C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Війки миготливого епітелію    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затримують і виводять назовні                 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все</a:t>
            </a:r>
            <a:r>
              <a:rPr lang="en-US" altLang="ru-RU" sz="2400" b="1"/>
              <a:t>,</a:t>
            </a:r>
            <a:r>
              <a:rPr lang="uk-UA" altLang="ru-RU" sz="2400" b="1"/>
              <a:t> що осідає на слизовій оболонці.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Вдихуване повітря зігрівається                 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або охолоджується кров</a:t>
            </a:r>
            <a:r>
              <a:rPr lang="en-US" altLang="ru-RU" sz="2400" b="1"/>
              <a:t>’</a:t>
            </a:r>
            <a:r>
              <a:rPr lang="uk-UA" altLang="ru-RU" sz="2400" b="1"/>
              <a:t>ю</a:t>
            </a:r>
            <a:r>
              <a:rPr lang="en-US" altLang="ru-RU" sz="2400" b="1"/>
              <a:t>,</a:t>
            </a:r>
            <a:r>
              <a:rPr lang="uk-UA" altLang="ru-RU" sz="2400" b="1"/>
              <a:t> що                 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тече  по густій сітці кровоносних судин.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Залози слизової оболонки виділяють слиз</a:t>
            </a:r>
            <a:r>
              <a:rPr lang="en-US" altLang="ru-RU" sz="2400" b="1"/>
              <a:t>,</a:t>
            </a:r>
            <a:r>
              <a:rPr lang="uk-UA" altLang="ru-RU" sz="2400" b="1"/>
              <a:t> що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зволожує повітря, а також затримує і знижує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життєдіяльність бактерій</a:t>
            </a:r>
            <a:r>
              <a:rPr lang="en-US" altLang="ru-RU" sz="2400" b="1"/>
              <a:t>,</a:t>
            </a:r>
            <a:r>
              <a:rPr lang="uk-UA" altLang="ru-RU" sz="2400" b="1"/>
              <a:t> які потрапили із 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2400" b="1"/>
              <a:t>вдихуваним повітрям.</a:t>
            </a:r>
            <a:endParaRPr lang="ru-RU" altLang="ru-RU" sz="2400" b="1"/>
          </a:p>
          <a:p>
            <a:pPr eaLnBrk="1" hangingPunct="1">
              <a:lnSpc>
                <a:spcPct val="90000"/>
              </a:lnSpc>
            </a:pPr>
            <a:endParaRPr lang="ru-RU" altLang="ru-RU" sz="2400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CCEF941D-6DC2-4544-97D3-9E12D1713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557338"/>
            <a:ext cx="19812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2531" name="Group 19"/>
          <p:cNvGraphicFramePr>
            <a:graphicFrameLocks noGrp="1"/>
          </p:cNvGraphicFramePr>
          <p:nvPr>
            <p:ph sz="half" idx="1"/>
          </p:nvPr>
        </p:nvGraphicFramePr>
        <p:xfrm>
          <a:off x="285720" y="2928934"/>
          <a:ext cx="2643206" cy="785818"/>
        </p:xfrm>
        <a:graphic>
          <a:graphicData uri="http://schemas.openxmlformats.org/drawingml/2006/table">
            <a:tbl>
              <a:tblPr>
                <a:effectLst>
                  <a:reflection blurRad="6350" stA="50000" endA="300" endPos="90000" dir="5400000" sy="-100000" algn="bl" rotWithShape="0"/>
                </a:effectLst>
              </a:tblPr>
              <a:tblGrid>
                <a:gridCol w="2643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8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ЗАЛОЗИ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0000"/>
                        </a:gs>
                        <a:gs pos="100000">
                          <a:srgbClr val="6600CC">
                            <a:alpha val="80000"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92549" name="Group 37"/>
          <p:cNvGraphicFramePr>
            <a:graphicFrameLocks noGrp="1"/>
          </p:cNvGraphicFramePr>
          <p:nvPr>
            <p:ph sz="quarter" idx="2"/>
          </p:nvPr>
        </p:nvGraphicFramePr>
        <p:xfrm>
          <a:off x="6429388" y="2928934"/>
          <a:ext cx="2447925" cy="701040"/>
        </p:xfrm>
        <a:graphic>
          <a:graphicData uri="http://schemas.openxmlformats.org/drawingml/2006/table">
            <a:tbl>
              <a:tblPr>
                <a:effectLst>
                  <a:reflection blurRad="6350" stA="50000" endA="300" endPos="90000" dir="5400000" sy="-100000" algn="bl" rotWithShape="0"/>
                </a:effectLst>
              </a:tblPr>
              <a:tblGrid>
                <a:gridCol w="24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ВІЙКОВИЙ ЕПІТЕЛІЙ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0000"/>
                        </a:gs>
                        <a:gs pos="50000">
                          <a:srgbClr val="990099">
                            <a:alpha val="80000"/>
                          </a:srgbClr>
                        </a:gs>
                        <a:gs pos="100000">
                          <a:srgbClr val="99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92579" name="Group 67"/>
          <p:cNvGraphicFramePr>
            <a:graphicFrameLocks noGrp="1"/>
          </p:cNvGraphicFramePr>
          <p:nvPr>
            <p:ph sz="quarter" idx="3"/>
          </p:nvPr>
        </p:nvGraphicFramePr>
        <p:xfrm>
          <a:off x="357158" y="4143380"/>
          <a:ext cx="2500330" cy="1676400"/>
        </p:xfrm>
        <a:graphic>
          <a:graphicData uri="http://schemas.openxmlformats.org/drawingml/2006/table">
            <a:tbl>
              <a:tblPr/>
              <a:tblGrid>
                <a:gridCol w="2500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28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Виділяють слиз;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зволожують порожнину носа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CC00">
                            <a:alpha val="80000"/>
                          </a:srgbClr>
                        </a:gs>
                        <a:gs pos="10000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330" name="AutoShape 71"/>
          <p:cNvSpPr>
            <a:spLocks noChangeArrowheads="1"/>
          </p:cNvSpPr>
          <p:nvPr/>
        </p:nvSpPr>
        <p:spPr bwMode="gray">
          <a:xfrm rot="2292038">
            <a:off x="6786578" y="2357430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31" name="AutoShape 72"/>
          <p:cNvSpPr>
            <a:spLocks noChangeArrowheads="1"/>
          </p:cNvSpPr>
          <p:nvPr/>
        </p:nvSpPr>
        <p:spPr bwMode="gray">
          <a:xfrm rot="8254103">
            <a:off x="2528239" y="2361581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2585" name="AutoShape 73"/>
          <p:cNvSpPr>
            <a:spLocks noChangeArrowheads="1"/>
          </p:cNvSpPr>
          <p:nvPr/>
        </p:nvSpPr>
        <p:spPr bwMode="gray">
          <a:xfrm>
            <a:off x="3786182" y="571480"/>
            <a:ext cx="1755775" cy="525462"/>
          </a:xfrm>
          <a:prstGeom prst="downArrow">
            <a:avLst>
              <a:gd name="adj1" fmla="val 67093"/>
              <a:gd name="adj2" fmla="val 6405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  <a:alpha val="12000"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357166"/>
            <a:ext cx="7391400" cy="563562"/>
          </a:xfrm>
        </p:spPr>
        <p:txBody>
          <a:bodyPr/>
          <a:lstStyle/>
          <a:p>
            <a:pPr eaLnBrk="1" hangingPunct="1"/>
            <a:r>
              <a:rPr lang="ru-RU" sz="2800" dirty="0"/>
              <a:t>Схема </a:t>
            </a:r>
            <a:r>
              <a:rPr lang="ru-RU" sz="2800" dirty="0" err="1"/>
              <a:t>будови</a:t>
            </a:r>
            <a:r>
              <a:rPr lang="ru-RU" sz="2800" dirty="0"/>
              <a:t> </a:t>
            </a:r>
            <a:r>
              <a:rPr lang="ru-RU" sz="2800" dirty="0" err="1"/>
              <a:t>й</a:t>
            </a:r>
            <a:r>
              <a:rPr lang="ru-RU" sz="2800" dirty="0"/>
              <a:t> </a:t>
            </a:r>
            <a:r>
              <a:rPr lang="ru-RU" sz="2800" dirty="0" err="1"/>
              <a:t>функції</a:t>
            </a:r>
            <a:r>
              <a:rPr lang="ru-RU" sz="2800" dirty="0"/>
              <a:t> </a:t>
            </a:r>
            <a:r>
              <a:rPr lang="ru-RU" sz="2800" dirty="0" err="1"/>
              <a:t>слизистої</a:t>
            </a:r>
            <a:r>
              <a:rPr lang="ru-RU" sz="2800" dirty="0"/>
              <a:t> носа</a:t>
            </a:r>
          </a:p>
        </p:txBody>
      </p:sp>
      <p:sp>
        <p:nvSpPr>
          <p:cNvPr id="15" name="Скругленный прямоугольник 14">
            <a:hlinkClick r:id="rId2" action="ppaction://hlinkfile"/>
          </p:cNvPr>
          <p:cNvSpPr/>
          <p:nvPr/>
        </p:nvSpPr>
        <p:spPr>
          <a:xfrm>
            <a:off x="2643174" y="1285860"/>
            <a:ext cx="4357718" cy="9144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Слизиста </a:t>
            </a:r>
            <a:r>
              <a:rPr lang="ru-RU" sz="28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оболонка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7" name="Group 37"/>
          <p:cNvGraphicFramePr>
            <a:graphicFrameLocks/>
          </p:cNvGraphicFramePr>
          <p:nvPr/>
        </p:nvGraphicFramePr>
        <p:xfrm>
          <a:off x="3357554" y="3000372"/>
          <a:ext cx="2500330" cy="785818"/>
        </p:xfrm>
        <a:graphic>
          <a:graphicData uri="http://schemas.openxmlformats.org/drawingml/2006/table">
            <a:tbl>
              <a:tblPr>
                <a:effectLst>
                  <a:reflection blurRad="6350" stA="50000" endA="300" endPos="90000" dir="5400000" sy="-100000" algn="bl" rotWithShape="0"/>
                </a:effectLst>
              </a:tblPr>
              <a:tblGrid>
                <a:gridCol w="2500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8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КРОВОНОСНІ СУДИНИ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0000"/>
                        </a:gs>
                        <a:gs pos="50000">
                          <a:srgbClr val="990099">
                            <a:alpha val="80000"/>
                          </a:srgbClr>
                        </a:gs>
                        <a:gs pos="100000">
                          <a:srgbClr val="99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AutoShape 72"/>
          <p:cNvSpPr>
            <a:spLocks noChangeArrowheads="1"/>
          </p:cNvSpPr>
          <p:nvPr/>
        </p:nvSpPr>
        <p:spPr bwMode="gray">
          <a:xfrm rot="5400000">
            <a:off x="4599942" y="2433019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aphicFrame>
        <p:nvGraphicFramePr>
          <p:cNvPr id="19" name="Group 67"/>
          <p:cNvGraphicFramePr>
            <a:graphicFrameLocks/>
          </p:cNvGraphicFramePr>
          <p:nvPr/>
        </p:nvGraphicFramePr>
        <p:xfrm>
          <a:off x="3357554" y="4214818"/>
          <a:ext cx="2500330" cy="1428760"/>
        </p:xfrm>
        <a:graphic>
          <a:graphicData uri="http://schemas.openxmlformats.org/drawingml/2006/table">
            <a:tbl>
              <a:tblPr/>
              <a:tblGrid>
                <a:gridCol w="2500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28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Зігрівають, або охолоджують повітря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CC00">
                            <a:alpha val="80000"/>
                          </a:srgbClr>
                        </a:gs>
                        <a:gs pos="10000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Group 67"/>
          <p:cNvGraphicFramePr>
            <a:graphicFrameLocks/>
          </p:cNvGraphicFramePr>
          <p:nvPr/>
        </p:nvGraphicFramePr>
        <p:xfrm>
          <a:off x="6143636" y="4214818"/>
          <a:ext cx="2714644" cy="1714512"/>
        </p:xfrm>
        <a:graphic>
          <a:graphicData uri="http://schemas.openxmlformats.org/drawingml/2006/table">
            <a:tbl>
              <a:tblPr/>
              <a:tblGrid>
                <a:gridCol w="2714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145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Очищують повітря від пилу  і мікроорганізмів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6633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CC00">
                            <a:alpha val="80000"/>
                          </a:srgbClr>
                        </a:gs>
                        <a:gs pos="10000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935745B-86C4-4C6D-AED2-EC2398AC67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b="1">
                <a:solidFill>
                  <a:schemeClr val="tx1"/>
                </a:solidFill>
              </a:rPr>
              <a:t>Носоглотка</a:t>
            </a:r>
            <a:endParaRPr lang="ru-RU" altLang="ru-RU" b="1">
              <a:solidFill>
                <a:schemeClr val="tx1"/>
              </a:solidFill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742E328C-C621-4851-A625-B022B2768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97033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uk-UA" altLang="ru-RU" sz="2800" b="1"/>
              <a:t>Пройшовши через носову порожнину, повітря потрапляє до носоглотки, де є скупчення лімфатичних вузлів – мигдалики, які слугують захисним бар</a:t>
            </a:r>
            <a:r>
              <a:rPr lang="en-US" altLang="ru-RU" sz="2800" b="1"/>
              <a:t>’</a:t>
            </a:r>
            <a:r>
              <a:rPr lang="uk-UA" altLang="ru-RU" sz="2800" b="1"/>
              <a:t>єром дихальних шляхів.</a:t>
            </a:r>
            <a:endParaRPr lang="ru-RU" altLang="ru-RU" sz="2800" b="1"/>
          </a:p>
          <a:p>
            <a:pPr eaLnBrk="1" hangingPunct="1">
              <a:lnSpc>
                <a:spcPct val="90000"/>
              </a:lnSpc>
            </a:pPr>
            <a:endParaRPr lang="ru-RU" altLang="ru-RU" sz="2800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BE6D3DAB-4189-426B-9400-3C08C9511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1557338"/>
            <a:ext cx="3600450" cy="4176712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73"/>
          <p:cNvSpPr>
            <a:spLocks noChangeArrowheads="1"/>
          </p:cNvSpPr>
          <p:nvPr/>
        </p:nvSpPr>
        <p:spPr bwMode="gray">
          <a:xfrm rot="18521451">
            <a:off x="5628360" y="2455414"/>
            <a:ext cx="3478674" cy="1765500"/>
          </a:xfrm>
          <a:prstGeom prst="downArrow">
            <a:avLst>
              <a:gd name="adj1" fmla="val 67093"/>
              <a:gd name="adj2" fmla="val 6405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  <a:alpha val="12000"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None/>
            </a:pP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  піднебіння</a:t>
            </a:r>
          </a:p>
          <a:p>
            <a:pPr algn="ctr">
              <a:buNone/>
            </a:pPr>
            <a:r>
              <a:rPr lang="uk-UA" sz="2800" dirty="0">
                <a:solidFill>
                  <a:schemeClr val="accent6">
                    <a:lumMod val="75000"/>
                  </a:schemeClr>
                </a:solidFill>
              </a:rPr>
              <a:t> (хрящі)</a:t>
            </a:r>
            <a:endParaRPr lang="ru-RU" sz="2800" dirty="0"/>
          </a:p>
        </p:txBody>
      </p:sp>
      <p:sp>
        <p:nvSpPr>
          <p:cNvPr id="13" name="AutoShape 73"/>
          <p:cNvSpPr>
            <a:spLocks noGrp="1" noChangeArrowheads="1"/>
          </p:cNvSpPr>
          <p:nvPr>
            <p:ph type="body" idx="1"/>
          </p:nvPr>
        </p:nvSpPr>
        <p:spPr bwMode="gray">
          <a:xfrm rot="2626110">
            <a:off x="511481" y="2546272"/>
            <a:ext cx="4114800" cy="1685924"/>
          </a:xfrm>
          <a:prstGeom prst="downArrow">
            <a:avLst>
              <a:gd name="adj1" fmla="val 67093"/>
              <a:gd name="adj2" fmla="val 6405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  <a:alpha val="12000"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None/>
            </a:pPr>
            <a:r>
              <a:rPr lang="uk-UA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Тверде піднебіння</a:t>
            </a:r>
          </a:p>
          <a:p>
            <a:pPr algn="ctr">
              <a:buNone/>
            </a:pPr>
            <a:r>
              <a:rPr lang="uk-UA" sz="2800" dirty="0">
                <a:solidFill>
                  <a:schemeClr val="accent6">
                    <a:lumMod val="75000"/>
                  </a:schemeClr>
                </a:solidFill>
              </a:rPr>
              <a:t> (кістки</a:t>
            </a:r>
            <a:r>
              <a:rPr lang="uk-UA" sz="2800" dirty="0"/>
              <a:t>)</a:t>
            </a:r>
            <a:endParaRPr lang="ru-RU" sz="2800" dirty="0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38" y="0"/>
            <a:ext cx="7793038" cy="1462088"/>
          </a:xfrm>
        </p:spPr>
        <p:txBody>
          <a:bodyPr/>
          <a:lstStyle/>
          <a:p>
            <a:pPr eaLnBrk="1" hangingPunct="1"/>
            <a:r>
              <a:rPr lang="ru-RU" dirty="0"/>
              <a:t>Схема </a:t>
            </a:r>
            <a:r>
              <a:rPr lang="ru-RU" dirty="0" err="1"/>
              <a:t>будови</a:t>
            </a:r>
            <a:r>
              <a:rPr lang="ru-RU" dirty="0"/>
              <a:t> носоглотки</a:t>
            </a:r>
          </a:p>
        </p:txBody>
      </p:sp>
      <p:sp>
        <p:nvSpPr>
          <p:cNvPr id="12293" name="Line 6"/>
          <p:cNvSpPr>
            <a:spLocks noChangeShapeType="1"/>
          </p:cNvSpPr>
          <p:nvPr/>
        </p:nvSpPr>
        <p:spPr bwMode="auto">
          <a:xfrm>
            <a:off x="3786188" y="1928813"/>
            <a:ext cx="1066800" cy="0"/>
          </a:xfrm>
          <a:prstGeom prst="line">
            <a:avLst/>
          </a:prstGeom>
          <a:noFill/>
          <a:ln w="38100">
            <a:solidFill>
              <a:srgbClr val="993366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2298" name="AutoShape 11"/>
          <p:cNvSpPr>
            <a:spLocks/>
          </p:cNvSpPr>
          <p:nvPr/>
        </p:nvSpPr>
        <p:spPr bwMode="auto">
          <a:xfrm rot="-5400000">
            <a:off x="4724400" y="1600200"/>
            <a:ext cx="838200" cy="6781800"/>
          </a:xfrm>
          <a:prstGeom prst="leftBrace">
            <a:avLst>
              <a:gd name="adj1" fmla="val 67424"/>
              <a:gd name="adj2" fmla="val 50000"/>
            </a:avLst>
          </a:prstGeom>
          <a:ln>
            <a:headEnd/>
            <a:tailE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12299" name="Text Box 12"/>
          <p:cNvSpPr txBox="1">
            <a:spLocks noChangeArrowheads="1"/>
          </p:cNvSpPr>
          <p:nvPr/>
        </p:nvSpPr>
        <p:spPr bwMode="auto">
          <a:xfrm>
            <a:off x="2928926" y="5500702"/>
            <a:ext cx="41148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err="1">
                <a:solidFill>
                  <a:srgbClr val="CC3300"/>
                </a:solidFill>
                <a:latin typeface="Tahoma" pitchFamily="34" charset="0"/>
              </a:rPr>
              <a:t>Вкриває</a:t>
            </a:r>
            <a:r>
              <a:rPr lang="ru-RU" sz="2400" b="1" dirty="0">
                <a:solidFill>
                  <a:srgbClr val="CC3300"/>
                </a:solidFill>
                <a:latin typeface="Tahoma" pitchFamily="34" charset="0"/>
              </a:rPr>
              <a:t> слизиста </a:t>
            </a:r>
            <a:r>
              <a:rPr lang="ru-RU" sz="2400" b="1" dirty="0" err="1">
                <a:solidFill>
                  <a:srgbClr val="CC3300"/>
                </a:solidFill>
                <a:latin typeface="Tahoma" pitchFamily="34" charset="0"/>
              </a:rPr>
              <a:t>оболонка</a:t>
            </a:r>
            <a:endParaRPr lang="ru-RU" sz="2400" b="1" dirty="0">
              <a:solidFill>
                <a:srgbClr val="CC3300"/>
              </a:solidFill>
              <a:latin typeface="Tahoma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43174" y="1285860"/>
            <a:ext cx="4357718" cy="9144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НОСОГЛОТКА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3200"/>
              <a:t> </a:t>
            </a:r>
            <a:r>
              <a:rPr lang="ru-RU" sz="2800"/>
              <a:t> </a:t>
            </a:r>
            <a:r>
              <a:rPr lang="ru-RU" sz="4000"/>
              <a:t>Функції носоглотки і глотки</a:t>
            </a:r>
          </a:p>
        </p:txBody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928688"/>
            <a:ext cx="4929188" cy="4459287"/>
          </a:xfrm>
        </p:spPr>
        <p:txBody>
          <a:bodyPr/>
          <a:lstStyle/>
          <a:p>
            <a:pPr eaLnBrk="1" hangingPunct="1"/>
            <a:r>
              <a:rPr lang="ru-RU" sz="2400"/>
              <a:t>Повітря з носової порожнини попадає в носоглотку, а потім у ротову й гортанну частину глотки, куди відкривається отвір гортані.</a:t>
            </a:r>
          </a:p>
          <a:p>
            <a:pPr eaLnBrk="1" hangingPunct="1"/>
            <a:endParaRPr lang="ru-RU" sz="2400"/>
          </a:p>
          <a:p>
            <a:pPr eaLnBrk="1" hangingPunct="1"/>
            <a:r>
              <a:rPr lang="ru-RU" sz="2400"/>
              <a:t>В області глотки відбувається перехрест травного й дихального шляхів.</a:t>
            </a:r>
          </a:p>
          <a:p>
            <a:pPr eaLnBrk="1" hangingPunct="1"/>
            <a:endParaRPr lang="ru-RU" sz="2400"/>
          </a:p>
          <a:p>
            <a:pPr eaLnBrk="1" hangingPunct="1"/>
            <a:r>
              <a:rPr lang="ru-RU" sz="2400"/>
              <a:t>Повітря може потрапити в глотку також через рот.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928688"/>
            <a:ext cx="6810375" cy="464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2" grpId="0"/>
      <p:bldP spid="29696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935745B-86C4-4C6D-AED2-EC2398AC67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b="1">
                <a:solidFill>
                  <a:schemeClr val="tx1"/>
                </a:solidFill>
              </a:rPr>
              <a:t>Носоглотка</a:t>
            </a:r>
            <a:endParaRPr lang="ru-RU" altLang="ru-RU" b="1">
              <a:solidFill>
                <a:schemeClr val="tx1"/>
              </a:solidFill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742E328C-C621-4851-A625-B022B2768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97033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uk-UA" altLang="ru-RU" sz="2800" b="1"/>
              <a:t>Пройшовши через носову порожнину, повітря потрапляє до носоглотки, де є скупчення лімфатичних вузлів – мигдалики, які слугують захисним бар</a:t>
            </a:r>
            <a:r>
              <a:rPr lang="en-US" altLang="ru-RU" sz="2800" b="1"/>
              <a:t>’</a:t>
            </a:r>
            <a:r>
              <a:rPr lang="uk-UA" altLang="ru-RU" sz="2800" b="1"/>
              <a:t>єром дихальних шляхів.</a:t>
            </a:r>
            <a:endParaRPr lang="ru-RU" altLang="ru-RU" sz="2800" b="1"/>
          </a:p>
          <a:p>
            <a:pPr eaLnBrk="1" hangingPunct="1">
              <a:lnSpc>
                <a:spcPct val="90000"/>
              </a:lnSpc>
            </a:pPr>
            <a:endParaRPr lang="ru-RU" altLang="ru-RU" sz="2800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BE6D3DAB-4189-426B-9400-3C08C9511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1557338"/>
            <a:ext cx="3600450" cy="4176712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59241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EE6BD52-8A03-42E5-B3A1-B98AF334CB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>
                <a:latin typeface="Palatino Linotype" panose="02040502050505030304" pitchFamily="18" charset="0"/>
              </a:rPr>
              <a:t>Гортань</a:t>
            </a:r>
            <a:r>
              <a:rPr lang="ru-RU" altLang="ru-RU"/>
              <a:t> 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7ED82335-BB67-468B-9F9A-D11C1EF9FA8F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611188" y="1341438"/>
            <a:ext cx="4897437" cy="50403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uk-UA" altLang="ru-RU" sz="2400"/>
              <a:t> </a:t>
            </a:r>
            <a:r>
              <a:rPr lang="uk-UA" altLang="ru-RU" sz="2000"/>
              <a:t>Із глотки повітря потрапляє у гортань, яка відіграє головну роль у голосоутворенні. Гортань прикрита спеціальним хрящем — надгортанником. Порожнина гортані лійкоподібна, вкрита слизовою оболонкою, що утворює дві пари складок. Верхня пара складок, що містять присінкові зв’язки, разом із надгортанником закривають вхід у гортань під час ковтання їжі. Нижня пара складок покриває голосові зв’язки. Скелетом гортані є спеціальні хрящі. Найбільші хрящі – це щитоподібний, перснеподібний та надгортанний. </a:t>
            </a:r>
            <a:endParaRPr lang="ru-RU" altLang="ru-RU" sz="2000"/>
          </a:p>
          <a:p>
            <a:pPr eaLnBrk="1" hangingPunct="1">
              <a:buFontTx/>
              <a:buNone/>
            </a:pPr>
            <a:endParaRPr lang="ru-RU" altLang="ru-RU" sz="2000"/>
          </a:p>
        </p:txBody>
      </p:sp>
      <p:pic>
        <p:nvPicPr>
          <p:cNvPr id="16388" name="Picture 7">
            <a:extLst>
              <a:ext uri="{FF2B5EF4-FFF2-40B4-BE49-F238E27FC236}">
                <a16:creationId xmlns:a16="http://schemas.microsoft.com/office/drawing/2014/main" id="{0AE4B5E3-9607-4B67-99F1-52E5BB701AF9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45200" y="549275"/>
            <a:ext cx="2603500" cy="3167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8">
            <a:extLst>
              <a:ext uri="{FF2B5EF4-FFF2-40B4-BE49-F238E27FC236}">
                <a16:creationId xmlns:a16="http://schemas.microsoft.com/office/drawing/2014/main" id="{A3073EFC-31AF-4DD3-929D-504A03B950DA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0425" y="2997200"/>
            <a:ext cx="2781300" cy="3382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E9D6CF3C-7BF1-4D69-A48A-4CBE4CA066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5051425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2000"/>
              <a:t>У новонароджених гортань відносно коротка, широка і займає вище положення, ніж у дорослих. Надгортанник розміщений так високо, що його можна побачити зразу за третім мигдаликом (язичком). Під час смоктання язичок торкається надгортанника залишаючи вільний шлях для повітря в гортань при ковтанні. У період статевого дозрівання у хлопців змінюються хрящі, що утворюють гортань внаслідок чого утворюється кадик, голосові зв’язки подовжуються, відбувається “ломка голосу”.</a:t>
            </a:r>
            <a:r>
              <a:rPr lang="ru-RU" altLang="ru-RU" sz="2000"/>
              <a:t> 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FA598F0B-C53A-40BE-8C05-D4B082597C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uk-UA" altLang="ru-RU" b="1"/>
              <a:t>Гортань</a:t>
            </a:r>
            <a:r>
              <a:rPr lang="ru-RU" altLang="ru-RU"/>
              <a:t> </a:t>
            </a:r>
          </a:p>
        </p:txBody>
      </p:sp>
      <p:pic>
        <p:nvPicPr>
          <p:cNvPr id="17412" name="Picture 5">
            <a:extLst>
              <a:ext uri="{FF2B5EF4-FFF2-40B4-BE49-F238E27FC236}">
                <a16:creationId xmlns:a16="http://schemas.microsoft.com/office/drawing/2014/main" id="{02605498-1F16-452D-BFD9-DC144B328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997200"/>
            <a:ext cx="363855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  <p:bldP spid="112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Будова </a:t>
            </a:r>
            <a:r>
              <a:rPr lang="ru-RU" sz="5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гортані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857250"/>
            <a:ext cx="8929687" cy="4459288"/>
          </a:xfrm>
        </p:spPr>
        <p:txBody>
          <a:bodyPr/>
          <a:lstStyle/>
          <a:p>
            <a:pPr eaLnBrk="1" hangingPunct="1">
              <a:defRPr/>
            </a:pP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Гортань </a:t>
            </a:r>
            <a:r>
              <a:rPr lang="ru-RU" dirty="0"/>
              <a:t>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порожнистий</a:t>
            </a:r>
            <a:r>
              <a:rPr lang="ru-RU" dirty="0"/>
              <a:t> орган лійкоподібної </a:t>
            </a:r>
            <a:r>
              <a:rPr lang="ru-RU" dirty="0" err="1"/>
              <a:t>форми</a:t>
            </a:r>
            <a:r>
              <a:rPr lang="ru-RU" dirty="0"/>
              <a:t>, </a:t>
            </a:r>
            <a:r>
              <a:rPr lang="ru-RU" dirty="0" err="1"/>
              <a:t>розташовується</a:t>
            </a:r>
            <a:r>
              <a:rPr lang="ru-RU" dirty="0"/>
              <a:t> в </a:t>
            </a:r>
            <a:r>
              <a:rPr lang="ru-RU" dirty="0" err="1"/>
              <a:t>області</a:t>
            </a:r>
            <a:r>
              <a:rPr lang="ru-RU" dirty="0"/>
              <a:t> </a:t>
            </a:r>
            <a:r>
              <a:rPr lang="ru-RU" dirty="0" err="1"/>
              <a:t>шиї</a:t>
            </a:r>
            <a:r>
              <a:rPr lang="ru-RU" dirty="0"/>
              <a:t> на </a:t>
            </a:r>
            <a:r>
              <a:rPr lang="ru-RU" dirty="0" err="1"/>
              <a:t>рівні</a:t>
            </a:r>
            <a:r>
              <a:rPr lang="ru-RU" dirty="0"/>
              <a:t>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4- 5 </a:t>
            </a:r>
            <a:r>
              <a:rPr lang="ru-RU" dirty="0" err="1"/>
              <a:t>шийних</a:t>
            </a:r>
            <a:r>
              <a:rPr lang="ru-RU" dirty="0"/>
              <a:t> </a:t>
            </a:r>
            <a:r>
              <a:rPr lang="ru-RU" dirty="0" err="1"/>
              <a:t>хребців</a:t>
            </a:r>
            <a:r>
              <a:rPr lang="ru-RU" dirty="0"/>
              <a:t>.</a:t>
            </a:r>
          </a:p>
          <a:p>
            <a:pPr eaLnBrk="1" hangingPunct="1">
              <a:defRPr/>
            </a:pPr>
            <a:endParaRPr lang="ru-RU" dirty="0"/>
          </a:p>
          <a:p>
            <a:pPr eaLnBrk="1" hangingPunct="1">
              <a:defRPr/>
            </a:pPr>
            <a:r>
              <a:rPr lang="ru-RU" dirty="0"/>
              <a:t>Гортань у </a:t>
            </a:r>
            <a:r>
              <a:rPr lang="ru-RU" dirty="0" err="1"/>
              <a:t>чоловіків</a:t>
            </a:r>
            <a:r>
              <a:rPr lang="ru-RU" dirty="0"/>
              <a:t> особливо добре </a:t>
            </a:r>
            <a:r>
              <a:rPr lang="ru-RU" dirty="0" err="1"/>
              <a:t>виражена</a:t>
            </a:r>
            <a:r>
              <a:rPr lang="ru-RU" dirty="0"/>
              <a:t> -  "</a:t>
            </a:r>
            <a:r>
              <a:rPr lang="ru-RU" dirty="0" err="1"/>
              <a:t>адамове</a:t>
            </a:r>
            <a:r>
              <a:rPr lang="ru-RU" dirty="0"/>
              <a:t> </a:t>
            </a:r>
            <a:r>
              <a:rPr lang="ru-RU" dirty="0" err="1"/>
              <a:t>яблуко</a:t>
            </a:r>
            <a:r>
              <a:rPr lang="ru-RU" dirty="0"/>
              <a:t>".</a:t>
            </a:r>
          </a:p>
          <a:p>
            <a:pPr eaLnBrk="1" hangingPunct="1">
              <a:defRPr/>
            </a:pPr>
            <a:endParaRPr lang="ru-RU" dirty="0"/>
          </a:p>
          <a:p>
            <a:pPr eaLnBrk="1" hangingPunct="1">
              <a:defRPr/>
            </a:pPr>
            <a:r>
              <a:rPr lang="ru-RU" i="1" dirty="0" err="1"/>
              <a:t>Позаду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гортані</a:t>
            </a:r>
            <a:r>
              <a:rPr lang="ru-RU" dirty="0"/>
              <a:t> </a:t>
            </a:r>
            <a:r>
              <a:rPr lang="ru-RU" dirty="0" err="1"/>
              <a:t>розташовується</a:t>
            </a:r>
            <a:r>
              <a:rPr lang="ru-RU" dirty="0"/>
              <a:t> </a:t>
            </a:r>
            <a:r>
              <a:rPr lang="ru-RU" i="1" dirty="0"/>
              <a:t>глотка</a:t>
            </a:r>
            <a:r>
              <a:rPr lang="ru-RU" dirty="0"/>
              <a:t>, </a:t>
            </a:r>
            <a:r>
              <a:rPr lang="ru-RU" dirty="0" err="1"/>
              <a:t>унизу</a:t>
            </a:r>
            <a:r>
              <a:rPr lang="ru-RU" dirty="0"/>
              <a:t> переходить  у </a:t>
            </a:r>
            <a:r>
              <a:rPr lang="ru-RU" dirty="0" err="1"/>
              <a:t>дихальне</a:t>
            </a:r>
            <a:r>
              <a:rPr lang="ru-RU" dirty="0"/>
              <a:t> горло-</a:t>
            </a:r>
            <a:r>
              <a:rPr lang="ru-RU" i="1" dirty="0"/>
              <a:t>трахею</a:t>
            </a:r>
            <a:r>
              <a:rPr lang="ru-RU" dirty="0"/>
              <a:t>, </a:t>
            </a:r>
            <a:r>
              <a:rPr lang="ru-RU" i="1" dirty="0" err="1"/>
              <a:t>попереду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неї</a:t>
            </a:r>
            <a:r>
              <a:rPr lang="ru-RU" dirty="0"/>
              <a:t> лежать </a:t>
            </a:r>
            <a:r>
              <a:rPr lang="ru-RU" dirty="0" err="1"/>
              <a:t>м'язи</a:t>
            </a:r>
            <a:r>
              <a:rPr lang="ru-RU" dirty="0"/>
              <a:t> </a:t>
            </a:r>
            <a:r>
              <a:rPr lang="ru-RU" dirty="0" err="1"/>
              <a:t>шиї</a:t>
            </a:r>
            <a:r>
              <a:rPr lang="ru-RU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010" grpId="0"/>
      <p:bldP spid="29901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427" name="AutoShape 59"/>
          <p:cNvSpPr>
            <a:spLocks noChangeArrowheads="1"/>
          </p:cNvSpPr>
          <p:nvPr/>
        </p:nvSpPr>
        <p:spPr bwMode="blackWhite">
          <a:xfrm>
            <a:off x="500034" y="1785926"/>
            <a:ext cx="2214578" cy="78581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Хрящ</a:t>
            </a:r>
            <a:r>
              <a:rPr lang="uk-UA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і</a:t>
            </a:r>
            <a:endParaRPr 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6430" name="AutoShape 62"/>
          <p:cNvSpPr>
            <a:spLocks noChangeArrowheads="1"/>
          </p:cNvSpPr>
          <p:nvPr/>
        </p:nvSpPr>
        <p:spPr bwMode="gray">
          <a:xfrm>
            <a:off x="1285852" y="357166"/>
            <a:ext cx="6842125" cy="8636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uk-UA" sz="4800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ГОРТАНЬ</a:t>
            </a:r>
            <a:endParaRPr lang="en-US" sz="4800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pic>
        <p:nvPicPr>
          <p:cNvPr id="5149" name="Picture 67" descr="weatherman_with_backdr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1262063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AutoShape 59"/>
          <p:cNvSpPr>
            <a:spLocks noChangeArrowheads="1"/>
          </p:cNvSpPr>
          <p:nvPr/>
        </p:nvSpPr>
        <p:spPr bwMode="blackWhite">
          <a:xfrm>
            <a:off x="3071802" y="1785926"/>
            <a:ext cx="2214578" cy="78581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uk-UA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Зв</a:t>
            </a:r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ru-RU" sz="3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язки</a:t>
            </a:r>
            <a:endParaRPr 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AutoShape 59"/>
          <p:cNvSpPr>
            <a:spLocks noChangeArrowheads="1"/>
          </p:cNvSpPr>
          <p:nvPr/>
        </p:nvSpPr>
        <p:spPr bwMode="blackWhite">
          <a:xfrm>
            <a:off x="5857884" y="1785926"/>
            <a:ext cx="2214578" cy="78581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</a:t>
            </a:r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язи</a:t>
            </a:r>
            <a:endParaRPr lang="en-U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AutoShape 72"/>
          <p:cNvSpPr>
            <a:spLocks noChangeArrowheads="1"/>
          </p:cNvSpPr>
          <p:nvPr/>
        </p:nvSpPr>
        <p:spPr bwMode="gray">
          <a:xfrm rot="8254103">
            <a:off x="1885297" y="1361449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AutoShape 72"/>
          <p:cNvSpPr>
            <a:spLocks noChangeArrowheads="1"/>
          </p:cNvSpPr>
          <p:nvPr/>
        </p:nvSpPr>
        <p:spPr bwMode="gray">
          <a:xfrm rot="3072583">
            <a:off x="6634981" y="1338826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" name="AutoShape 72"/>
          <p:cNvSpPr>
            <a:spLocks noChangeArrowheads="1"/>
          </p:cNvSpPr>
          <p:nvPr/>
        </p:nvSpPr>
        <p:spPr bwMode="gray">
          <a:xfrm rot="5174645">
            <a:off x="4111627" y="1276726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Oval 40"/>
          <p:cNvSpPr>
            <a:spLocks noChangeArrowheads="1"/>
          </p:cNvSpPr>
          <p:nvPr/>
        </p:nvSpPr>
        <p:spPr bwMode="gray">
          <a:xfrm>
            <a:off x="357158" y="5000636"/>
            <a:ext cx="3071834" cy="720725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3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uk-UA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перснеподібний</a:t>
            </a:r>
            <a:endParaRPr lang="ru-RU" sz="2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Oval 40"/>
          <p:cNvSpPr>
            <a:spLocks noChangeArrowheads="1"/>
          </p:cNvSpPr>
          <p:nvPr/>
        </p:nvSpPr>
        <p:spPr bwMode="gray">
          <a:xfrm>
            <a:off x="428596" y="4000504"/>
            <a:ext cx="2714644" cy="720725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3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uk-UA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щитоподібний</a:t>
            </a:r>
            <a:endParaRPr lang="ru-RU" sz="2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Oval 40"/>
          <p:cNvSpPr>
            <a:spLocks noChangeArrowheads="1"/>
          </p:cNvSpPr>
          <p:nvPr/>
        </p:nvSpPr>
        <p:spPr bwMode="gray">
          <a:xfrm>
            <a:off x="214282" y="3071810"/>
            <a:ext cx="3643338" cy="720725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3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uk-UA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 </a:t>
            </a:r>
            <a:r>
              <a:rPr lang="uk-UA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черпалоподібних</a:t>
            </a:r>
            <a:endParaRPr lang="ru-RU" sz="2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2" name="AutoShape 72"/>
          <p:cNvSpPr>
            <a:spLocks noChangeArrowheads="1"/>
          </p:cNvSpPr>
          <p:nvPr/>
        </p:nvSpPr>
        <p:spPr bwMode="gray">
          <a:xfrm rot="5174645">
            <a:off x="1538135" y="2632069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" name="Oval 40"/>
          <p:cNvSpPr>
            <a:spLocks noChangeArrowheads="1"/>
          </p:cNvSpPr>
          <p:nvPr/>
        </p:nvSpPr>
        <p:spPr bwMode="gray">
          <a:xfrm>
            <a:off x="357158" y="5929330"/>
            <a:ext cx="3071834" cy="720725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3451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uk-UA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надгортанник</a:t>
            </a:r>
            <a:endParaRPr lang="ru-RU" sz="2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643182"/>
            <a:ext cx="285750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>
            <a:extLst>
              <a:ext uri="{FF2B5EF4-FFF2-40B4-BE49-F238E27FC236}">
                <a16:creationId xmlns:a16="http://schemas.microsoft.com/office/drawing/2014/main" id="{87873700-271F-4090-92FC-EEFC9CD8E4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b="1"/>
              <a:t>Надгортанник</a:t>
            </a:r>
            <a:endParaRPr lang="ru-RU" altLang="ru-RU" b="1"/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5B637D1C-D897-4FB2-841A-1CDC17132F3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1268413"/>
            <a:ext cx="4535487" cy="43926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2800"/>
              <a:t> Листоподібний хрящовий клапан, який закриває вхід у гортань під час ковтання, запобігаючи потраплянню їжі та рідини у дихальні шляхи.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2800"/>
              <a:t>    1 — надгортанник;</a:t>
            </a:r>
            <a:endParaRPr lang="en-US" altLang="ru-RU" sz="280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2800"/>
              <a:t>    2 — їжа;</a:t>
            </a:r>
            <a:endParaRPr lang="en-US" altLang="ru-RU" sz="280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2800"/>
              <a:t>    3 — гортань.</a:t>
            </a:r>
            <a:r>
              <a:rPr lang="ru-RU" altLang="ru-RU" sz="2800"/>
              <a:t> </a:t>
            </a:r>
          </a:p>
        </p:txBody>
      </p:sp>
      <p:pic>
        <p:nvPicPr>
          <p:cNvPr id="18436" name="Picture 7">
            <a:extLst>
              <a:ext uri="{FF2B5EF4-FFF2-40B4-BE49-F238E27FC236}">
                <a16:creationId xmlns:a16="http://schemas.microsoft.com/office/drawing/2014/main" id="{A269E321-DCB9-44DA-B5A5-95EF64DEE7A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916113"/>
            <a:ext cx="3189287" cy="3663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65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85750"/>
            <a:ext cx="54229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25" y="357188"/>
            <a:ext cx="331470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D69D2C2-BC6C-4024-A146-BF2A05F20B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Трахея</a:t>
            </a:r>
            <a:endParaRPr lang="ru-RU" altLang="ru-RU" b="1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BC876DF-B694-401B-A0EC-5C047C9C25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4319587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uk-UA" altLang="ru-RU" sz="2400"/>
              <a:t>Далі повітря поступає в трахею, яка має форму трубки довжиною 10-14 см. Складається вона з хрящових півкілець, які не дозволяють затримуватись повітрю при різноманітних рухах шиї. Позаду від трахеї розміщений стравохід.</a:t>
            </a:r>
            <a:endParaRPr lang="ru-RU" altLang="ru-RU" sz="2400"/>
          </a:p>
          <a:p>
            <a:pPr eaLnBrk="1" hangingPunct="1">
              <a:lnSpc>
                <a:spcPct val="80000"/>
              </a:lnSpc>
            </a:pPr>
            <a:endParaRPr lang="ru-RU" altLang="ru-RU" sz="2400"/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602EB180-C0F1-476B-8414-78EBD49834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5963" y="1773238"/>
            <a:ext cx="2743200" cy="4724400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044B36B-441B-4FA3-AE74-4367EA5DFA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Трахея</a:t>
            </a:r>
            <a:endParaRPr lang="ru-RU" altLang="ru-RU" b="1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60182158-F43D-4484-8EAF-C330F44A09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400"/>
              <a:t>Слизова оболонка трахеї вистелена   епітелієм: залозистим та війчастим, що виконують захисну функцію. На рівні 5 грудного хребця нижній           кінець трахеї поділяється на два бронхи.</a:t>
            </a:r>
            <a:endParaRPr lang="ru-RU" altLang="ru-RU" sz="2400"/>
          </a:p>
          <a:p>
            <a:pPr eaLnBrk="1" hangingPunct="1"/>
            <a:endParaRPr lang="ru-RU" altLang="ru-RU" sz="2400"/>
          </a:p>
        </p:txBody>
      </p:sp>
      <p:sp>
        <p:nvSpPr>
          <p:cNvPr id="115716" name="Rectangle 4">
            <a:extLst>
              <a:ext uri="{FF2B5EF4-FFF2-40B4-BE49-F238E27FC236}">
                <a16:creationId xmlns:a16="http://schemas.microsoft.com/office/drawing/2014/main" id="{A3C9DDC9-E6B5-4F8F-9F65-888FCBACB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357563"/>
            <a:ext cx="3960813" cy="2808287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346A3A6B-78E7-4459-8432-829C010D5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3068638"/>
            <a:ext cx="1727200" cy="3240087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2531" name="Group 19"/>
          <p:cNvGraphicFramePr>
            <a:graphicFrameLocks noGrp="1"/>
          </p:cNvGraphicFramePr>
          <p:nvPr>
            <p:ph sz="half" idx="1"/>
          </p:nvPr>
        </p:nvGraphicFramePr>
        <p:xfrm>
          <a:off x="285720" y="2928934"/>
          <a:ext cx="2643206" cy="785818"/>
        </p:xfrm>
        <a:graphic>
          <a:graphicData uri="http://schemas.openxmlformats.org/drawingml/2006/table">
            <a:tbl>
              <a:tblPr/>
              <a:tblGrid>
                <a:gridCol w="2643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8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ГЛАДКА МУСКУЛАТУРА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0000"/>
                        </a:gs>
                        <a:gs pos="100000">
                          <a:srgbClr val="6600CC">
                            <a:alpha val="80000"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92549" name="Group 37"/>
          <p:cNvGraphicFramePr>
            <a:graphicFrameLocks noGrp="1"/>
          </p:cNvGraphicFramePr>
          <p:nvPr>
            <p:ph sz="quarter" idx="2"/>
          </p:nvPr>
        </p:nvGraphicFramePr>
        <p:xfrm>
          <a:off x="6429388" y="2928934"/>
          <a:ext cx="2447925" cy="1005840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16 ПІВХРЯЩОВИХ  КІЛЕЦЬ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0000"/>
                        </a:gs>
                        <a:gs pos="50000">
                          <a:srgbClr val="990099">
                            <a:alpha val="80000"/>
                          </a:srgbClr>
                        </a:gs>
                        <a:gs pos="100000">
                          <a:srgbClr val="99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330" name="AutoShape 71"/>
          <p:cNvSpPr>
            <a:spLocks noChangeArrowheads="1"/>
          </p:cNvSpPr>
          <p:nvPr/>
        </p:nvSpPr>
        <p:spPr bwMode="gray">
          <a:xfrm rot="2292038">
            <a:off x="6786578" y="2357430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31" name="AutoShape 72"/>
          <p:cNvSpPr>
            <a:spLocks noChangeArrowheads="1"/>
          </p:cNvSpPr>
          <p:nvPr/>
        </p:nvSpPr>
        <p:spPr bwMode="gray">
          <a:xfrm rot="8254103">
            <a:off x="2528239" y="2361581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2585" name="AutoShape 73"/>
          <p:cNvSpPr>
            <a:spLocks noChangeArrowheads="1"/>
          </p:cNvSpPr>
          <p:nvPr/>
        </p:nvSpPr>
        <p:spPr bwMode="gray">
          <a:xfrm>
            <a:off x="3786182" y="571480"/>
            <a:ext cx="1755775" cy="525462"/>
          </a:xfrm>
          <a:prstGeom prst="downArrow">
            <a:avLst>
              <a:gd name="adj1" fmla="val 67093"/>
              <a:gd name="adj2" fmla="val 64051"/>
            </a:avLst>
          </a:prstGeom>
          <a:gradFill rotWithShape="1">
            <a:gsLst>
              <a:gs pos="0">
                <a:schemeClr val="accent2">
                  <a:gamma/>
                  <a:tint val="63529"/>
                  <a:invGamma/>
                  <a:alpha val="12000"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142852"/>
            <a:ext cx="7391400" cy="563562"/>
          </a:xfrm>
        </p:spPr>
        <p:txBody>
          <a:bodyPr/>
          <a:lstStyle/>
          <a:p>
            <a:pPr eaLnBrk="1" hangingPunct="1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Будова </a:t>
            </a:r>
            <a:r>
              <a:rPr lang="ru-RU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трахеї</a:t>
            </a:r>
            <a:endParaRPr lang="ru-RU" sz="28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643174" y="1285860"/>
            <a:ext cx="4357718" cy="9144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ТРАХЕЯ</a:t>
            </a:r>
          </a:p>
        </p:txBody>
      </p:sp>
      <p:graphicFrame>
        <p:nvGraphicFramePr>
          <p:cNvPr id="17" name="Group 37"/>
          <p:cNvGraphicFramePr>
            <a:graphicFrameLocks/>
          </p:cNvGraphicFramePr>
          <p:nvPr/>
        </p:nvGraphicFramePr>
        <p:xfrm>
          <a:off x="3357554" y="3000372"/>
          <a:ext cx="2500330" cy="1005840"/>
        </p:xfrm>
        <a:graphic>
          <a:graphicData uri="http://schemas.openxmlformats.org/drawingml/2006/table">
            <a:tbl>
              <a:tblPr/>
              <a:tblGrid>
                <a:gridCol w="2500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8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uk-UA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ЗАДНЯ СТІНКА ЩІЛЬНА ВОЛОКНИСТА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0000"/>
                        </a:gs>
                        <a:gs pos="50000">
                          <a:srgbClr val="990099">
                            <a:alpha val="80000"/>
                          </a:srgbClr>
                        </a:gs>
                        <a:gs pos="100000">
                          <a:srgbClr val="990099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AutoShape 72"/>
          <p:cNvSpPr>
            <a:spLocks noChangeArrowheads="1"/>
          </p:cNvSpPr>
          <p:nvPr/>
        </p:nvSpPr>
        <p:spPr bwMode="gray">
          <a:xfrm rot="5400000">
            <a:off x="4599942" y="2433019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aphicFrame>
        <p:nvGraphicFramePr>
          <p:cNvPr id="19" name="Group 67"/>
          <p:cNvGraphicFramePr>
            <a:graphicFrameLocks/>
          </p:cNvGraphicFramePr>
          <p:nvPr/>
        </p:nvGraphicFramePr>
        <p:xfrm>
          <a:off x="642910" y="4929198"/>
          <a:ext cx="8001056" cy="1428760"/>
        </p:xfrm>
        <a:graphic>
          <a:graphicData uri="http://schemas.openxmlformats.org/drawingml/2006/table">
            <a:tbl>
              <a:tblPr/>
              <a:tblGrid>
                <a:gridCol w="8001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2876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На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рівні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п'ятого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грудного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хребця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трахея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розділяється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на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лівий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і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правий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головний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бронх.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Правий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бронх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коротший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і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ширший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 за </a:t>
                      </a:r>
                      <a:r>
                        <a:rPr lang="ru-RU" sz="2000" dirty="0" err="1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лівий</a:t>
                      </a:r>
                      <a:r>
                        <a:rPr lang="ru-RU" sz="2000" dirty="0">
                          <a:solidFill>
                            <a:srgbClr val="000066"/>
                          </a:solidFill>
                          <a:latin typeface="Tahoma" pitchFamily="34" charset="0"/>
                        </a:rPr>
                        <a:t>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FFCC00">
                            <a:alpha val="80000"/>
                          </a:srgbClr>
                        </a:gs>
                        <a:gs pos="100000">
                          <a:srgbClr val="FFCC00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AutoShape 17"/>
          <p:cNvSpPr>
            <a:spLocks/>
          </p:cNvSpPr>
          <p:nvPr/>
        </p:nvSpPr>
        <p:spPr bwMode="auto">
          <a:xfrm rot="5400000">
            <a:off x="4227513" y="649287"/>
            <a:ext cx="304800" cy="6931025"/>
          </a:xfrm>
          <a:prstGeom prst="rightBrace">
            <a:avLst>
              <a:gd name="adj1" fmla="val 97380"/>
              <a:gd name="adj2" fmla="val 50000"/>
            </a:avLst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2714612" y="4357694"/>
            <a:ext cx="4249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ВКРИТІ СЛИЗИСТОЮ ОБОЛОНКОЮ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Содержимое 22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71041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697BBFA1-79B7-4DD1-8840-53098F7813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Бронхи</a:t>
            </a:r>
            <a:endParaRPr lang="ru-RU" altLang="ru-RU" b="1"/>
          </a:p>
        </p:txBody>
      </p:sp>
      <p:sp>
        <p:nvSpPr>
          <p:cNvPr id="116740" name="Rectangle 4">
            <a:extLst>
              <a:ext uri="{FF2B5EF4-FFF2-40B4-BE49-F238E27FC236}">
                <a16:creationId xmlns:a16="http://schemas.microsoft.com/office/drawing/2014/main" id="{06D48A19-4F33-478B-9345-081E7BBB6D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394075" cy="4525963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uk-UA" altLang="ru-RU" sz="2800" b="1"/>
              <a:t>Бронхи входять у ліву і праву легені. Правий бронх поділяється на три гілки, а лівий на дві. Тому правий бронх товщий за лівий.</a:t>
            </a:r>
            <a:r>
              <a:rPr lang="uk-UA" altLang="ru-RU" sz="2800"/>
              <a:t> </a:t>
            </a:r>
            <a:endParaRPr lang="ru-RU" altLang="ru-RU" sz="2800"/>
          </a:p>
        </p:txBody>
      </p:sp>
      <p:sp>
        <p:nvSpPr>
          <p:cNvPr id="21508" name="Rectangle 5">
            <a:extLst>
              <a:ext uri="{FF2B5EF4-FFF2-40B4-BE49-F238E27FC236}">
                <a16:creationId xmlns:a16="http://schemas.microsoft.com/office/drawing/2014/main" id="{EAEA7A15-9FE0-4B74-8DEA-E7AE786DE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1268413"/>
            <a:ext cx="4114800" cy="4876800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61D2179C-FBA9-4102-A578-84E36BE4DA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Бронхи</a:t>
            </a:r>
            <a:endParaRPr lang="ru-RU" altLang="ru-RU" b="1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AB9971A7-1069-4193-ADFB-9FAA83642F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75443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uk-UA" altLang="ru-RU" sz="2800"/>
              <a:t>У кожній легені бронхи галузяться на бронхіоли, утворюючи бронхіальне дерево. Бронхіоли закінчуються    легеневими пухирцями – альвеолами. Їх нарахову-                ють близько 300 млн. </a:t>
            </a:r>
            <a:r>
              <a:rPr lang="ru-RU" altLang="ru-RU" sz="2800"/>
              <a:t> </a:t>
            </a:r>
          </a:p>
          <a:p>
            <a:pPr eaLnBrk="1" hangingPunct="1">
              <a:lnSpc>
                <a:spcPct val="90000"/>
              </a:lnSpc>
            </a:pPr>
            <a:endParaRPr lang="ru-RU" altLang="ru-RU" sz="2800"/>
          </a:p>
        </p:txBody>
      </p:sp>
      <p:sp>
        <p:nvSpPr>
          <p:cNvPr id="117764" name="Rectangle 4">
            <a:extLst>
              <a:ext uri="{FF2B5EF4-FFF2-40B4-BE49-F238E27FC236}">
                <a16:creationId xmlns:a16="http://schemas.microsoft.com/office/drawing/2014/main" id="{399BC959-3864-4430-BAD0-852992383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1700213"/>
            <a:ext cx="3168650" cy="2160587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7765" name="Rectangle 5">
            <a:extLst>
              <a:ext uri="{FF2B5EF4-FFF2-40B4-BE49-F238E27FC236}">
                <a16:creationId xmlns:a16="http://schemas.microsoft.com/office/drawing/2014/main" id="{2DF24161-F6BC-4770-BC50-D57327E29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4076700"/>
            <a:ext cx="3167063" cy="223202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82D6AAA7-66E9-4745-B79F-89928836D2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Бронхіальне дерево</a:t>
            </a:r>
            <a:r>
              <a:rPr lang="ru-RU" altLang="ru-RU"/>
              <a:t> </a:t>
            </a: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2779CBC0-5224-4F64-9AAF-E3F331F5270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9750" y="1484313"/>
            <a:ext cx="3384550" cy="43926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2400"/>
              <a:t>Кожний головний бронх входить у ворота легені і далі розгалужується на бронхи щораз меншого діаметра, утворюючи бронхіальне дерево, яке є дихальними шляхами у легенях. Найтонші бронхи називають бронхіолами. </a:t>
            </a:r>
            <a:endParaRPr lang="ru-RU" altLang="ru-RU" sz="2400"/>
          </a:p>
        </p:txBody>
      </p:sp>
      <p:pic>
        <p:nvPicPr>
          <p:cNvPr id="12298" name="Picture 10">
            <a:extLst>
              <a:ext uri="{FF2B5EF4-FFF2-40B4-BE49-F238E27FC236}">
                <a16:creationId xmlns:a16="http://schemas.microsoft.com/office/drawing/2014/main" id="{821D71A8-A7FC-455D-AC5F-6E7595303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41438"/>
            <a:ext cx="3240087" cy="269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11">
            <a:extLst>
              <a:ext uri="{FF2B5EF4-FFF2-40B4-BE49-F238E27FC236}">
                <a16:creationId xmlns:a16="http://schemas.microsoft.com/office/drawing/2014/main" id="{2B2D8E89-58C3-448E-8865-66F37386B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4005263"/>
            <a:ext cx="2663825" cy="2376487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22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998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98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</a:t>
            </a:r>
            <a:r>
              <a:rPr lang="ru-RU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бронхіального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дерева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63" y="2000250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>
                <a:solidFill>
                  <a:schemeClr val="tx2"/>
                </a:solidFill>
              </a:rPr>
              <a:t>Головний бронх</a:t>
            </a:r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4000500" y="2357438"/>
            <a:ext cx="381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429125" y="2071688"/>
            <a:ext cx="1281113" cy="92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Бронх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 1-го порядку</a:t>
            </a:r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5562600" y="2362200"/>
            <a:ext cx="381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5929313" y="2143125"/>
            <a:ext cx="1357312" cy="92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Бронх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2-го порядку</a:t>
            </a:r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7215188" y="2357438"/>
            <a:ext cx="381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7572375" y="2133600"/>
            <a:ext cx="1190625" cy="92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Бронх 8-го порядку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7299325" y="2165350"/>
            <a:ext cx="536575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. . .</a:t>
            </a:r>
          </a:p>
        </p:txBody>
      </p:sp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8534400" y="2362200"/>
            <a:ext cx="381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>
            <a:off x="533400" y="3810000"/>
            <a:ext cx="4572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990600" y="3613150"/>
            <a:ext cx="2360613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Кінцеві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бронхіоли</a:t>
            </a:r>
          </a:p>
        </p:txBody>
      </p:sp>
      <p:sp>
        <p:nvSpPr>
          <p:cNvPr id="21518" name="Line 14"/>
          <p:cNvSpPr>
            <a:spLocks noChangeShapeType="1"/>
          </p:cNvSpPr>
          <p:nvPr/>
        </p:nvSpPr>
        <p:spPr bwMode="auto">
          <a:xfrm>
            <a:off x="2438400" y="3810000"/>
            <a:ext cx="609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3032125" y="3613150"/>
            <a:ext cx="321627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80008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Дихальні бронхіоли</a:t>
            </a:r>
          </a:p>
        </p:txBody>
      </p:sp>
      <p:sp>
        <p:nvSpPr>
          <p:cNvPr id="21520" name="Line 17"/>
          <p:cNvSpPr>
            <a:spLocks noChangeShapeType="1"/>
          </p:cNvSpPr>
          <p:nvPr/>
        </p:nvSpPr>
        <p:spPr bwMode="auto">
          <a:xfrm>
            <a:off x="4572000" y="3962400"/>
            <a:ext cx="0" cy="228600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21" name="Text Box 18"/>
          <p:cNvSpPr txBox="1">
            <a:spLocks noChangeArrowheads="1"/>
          </p:cNvSpPr>
          <p:nvPr/>
        </p:nvSpPr>
        <p:spPr bwMode="auto">
          <a:xfrm>
            <a:off x="3108325" y="4267200"/>
            <a:ext cx="291147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80008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Альвеолярні ходи</a:t>
            </a:r>
          </a:p>
        </p:txBody>
      </p:sp>
      <p:sp>
        <p:nvSpPr>
          <p:cNvPr id="21522" name="Line 19"/>
          <p:cNvSpPr>
            <a:spLocks noChangeShapeType="1"/>
          </p:cNvSpPr>
          <p:nvPr/>
        </p:nvSpPr>
        <p:spPr bwMode="auto">
          <a:xfrm>
            <a:off x="4572000" y="4648200"/>
            <a:ext cx="0" cy="228600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23" name="Text Box 20"/>
          <p:cNvSpPr txBox="1">
            <a:spLocks noChangeArrowheads="1"/>
          </p:cNvSpPr>
          <p:nvPr/>
        </p:nvSpPr>
        <p:spPr bwMode="auto">
          <a:xfrm>
            <a:off x="3124200" y="4908550"/>
            <a:ext cx="31242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80008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Альвеолярні мішечки</a:t>
            </a:r>
          </a:p>
        </p:txBody>
      </p:sp>
      <p:sp>
        <p:nvSpPr>
          <p:cNvPr id="21524" name="Line 21"/>
          <p:cNvSpPr>
            <a:spLocks noChangeShapeType="1"/>
          </p:cNvSpPr>
          <p:nvPr/>
        </p:nvSpPr>
        <p:spPr bwMode="auto">
          <a:xfrm>
            <a:off x="4572000" y="5257800"/>
            <a:ext cx="0" cy="228600"/>
          </a:xfrm>
          <a:prstGeom prst="line">
            <a:avLst/>
          </a:prstGeom>
          <a:noFill/>
          <a:ln w="28575">
            <a:solidFill>
              <a:srgbClr val="800080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25" name="Text Box 22"/>
          <p:cNvSpPr txBox="1">
            <a:spLocks noChangeArrowheads="1"/>
          </p:cNvSpPr>
          <p:nvPr/>
        </p:nvSpPr>
        <p:spPr bwMode="auto">
          <a:xfrm>
            <a:off x="4038600" y="5537200"/>
            <a:ext cx="119295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80008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Альвеоли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800080"/>
              </a:solidFill>
              <a:effectLst/>
              <a:uLnTx/>
              <a:uFillTx/>
              <a:latin typeface="Tahoma" pitchFamily="34" charset="0"/>
              <a:ea typeface="+mn-ea"/>
              <a:cs typeface="Arial" charset="0"/>
            </a:endParaRPr>
          </a:p>
        </p:txBody>
      </p:sp>
      <p:sp>
        <p:nvSpPr>
          <p:cNvPr id="21526" name="AutoShape 23"/>
          <p:cNvSpPr>
            <a:spLocks/>
          </p:cNvSpPr>
          <p:nvPr/>
        </p:nvSpPr>
        <p:spPr bwMode="auto">
          <a:xfrm>
            <a:off x="6172200" y="3733800"/>
            <a:ext cx="152400" cy="2133600"/>
          </a:xfrm>
          <a:prstGeom prst="rightBrace">
            <a:avLst>
              <a:gd name="adj1" fmla="val 116667"/>
              <a:gd name="adj2" fmla="val 50000"/>
            </a:avLst>
          </a:prstGeom>
          <a:noFill/>
          <a:ln w="28575">
            <a:solidFill>
              <a:srgbClr val="800080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27" name="Text Box 24"/>
          <p:cNvSpPr txBox="1">
            <a:spLocks noChangeArrowheads="1"/>
          </p:cNvSpPr>
          <p:nvPr/>
        </p:nvSpPr>
        <p:spPr bwMode="auto">
          <a:xfrm>
            <a:off x="6613525" y="4452938"/>
            <a:ext cx="1336675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Ацинус</a:t>
            </a:r>
          </a:p>
        </p:txBody>
      </p:sp>
      <p:sp>
        <p:nvSpPr>
          <p:cNvPr id="21528" name="Text Box 25"/>
          <p:cNvSpPr txBox="1">
            <a:spLocks noChangeArrowheads="1"/>
          </p:cNvSpPr>
          <p:nvPr/>
        </p:nvSpPr>
        <p:spPr bwMode="auto">
          <a:xfrm>
            <a:off x="6384925" y="4908550"/>
            <a:ext cx="2530475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Структурна одиниця</a:t>
            </a: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   </a:t>
            </a: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 </a:t>
            </a:r>
          </a:p>
        </p:txBody>
      </p:sp>
      <p:sp>
        <p:nvSpPr>
          <p:cNvPr id="21529" name="Text Box 26"/>
          <p:cNvSpPr txBox="1">
            <a:spLocks noChangeArrowheads="1"/>
          </p:cNvSpPr>
          <p:nvPr/>
        </p:nvSpPr>
        <p:spPr bwMode="auto">
          <a:xfrm>
            <a:off x="6400800" y="5486400"/>
            <a:ext cx="12192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легені</a:t>
            </a:r>
          </a:p>
        </p:txBody>
      </p:sp>
      <p:sp>
        <p:nvSpPr>
          <p:cNvPr id="21530" name="Text Box 27"/>
          <p:cNvSpPr txBox="1">
            <a:spLocks noChangeArrowheads="1"/>
          </p:cNvSpPr>
          <p:nvPr/>
        </p:nvSpPr>
        <p:spPr bwMode="auto">
          <a:xfrm>
            <a:off x="136525" y="6019800"/>
            <a:ext cx="207327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Ацинус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(1</a:t>
            </a: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,2,3….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)</a:t>
            </a: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ahoma" pitchFamily="34" charset="0"/>
              <a:ea typeface="+mn-ea"/>
              <a:cs typeface="Arial" charset="0"/>
            </a:endParaRPr>
          </a:p>
        </p:txBody>
      </p:sp>
      <p:sp>
        <p:nvSpPr>
          <p:cNvPr id="21531" name="Line 28"/>
          <p:cNvSpPr>
            <a:spLocks noChangeShapeType="1"/>
          </p:cNvSpPr>
          <p:nvPr/>
        </p:nvSpPr>
        <p:spPr bwMode="auto">
          <a:xfrm flipV="1">
            <a:off x="2133600" y="6248400"/>
            <a:ext cx="381000" cy="0"/>
          </a:xfrm>
          <a:prstGeom prst="line">
            <a:avLst/>
          </a:prstGeom>
          <a:noFill/>
          <a:ln w="28575">
            <a:solidFill>
              <a:srgbClr val="AF5187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32" name="Text Box 29"/>
          <p:cNvSpPr txBox="1">
            <a:spLocks noChangeArrowheads="1"/>
          </p:cNvSpPr>
          <p:nvPr/>
        </p:nvSpPr>
        <p:spPr bwMode="auto">
          <a:xfrm>
            <a:off x="2514600" y="6019800"/>
            <a:ext cx="1143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дольки</a:t>
            </a:r>
          </a:p>
        </p:txBody>
      </p:sp>
      <p:sp>
        <p:nvSpPr>
          <p:cNvPr id="21533" name="Line 30"/>
          <p:cNvSpPr>
            <a:spLocks noChangeShapeType="1"/>
          </p:cNvSpPr>
          <p:nvPr/>
        </p:nvSpPr>
        <p:spPr bwMode="auto">
          <a:xfrm>
            <a:off x="3429000" y="6248400"/>
            <a:ext cx="533400" cy="0"/>
          </a:xfrm>
          <a:prstGeom prst="line">
            <a:avLst/>
          </a:prstGeom>
          <a:noFill/>
          <a:ln w="28575">
            <a:solidFill>
              <a:srgbClr val="990099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34" name="Text Box 31"/>
          <p:cNvSpPr txBox="1">
            <a:spLocks noChangeArrowheads="1"/>
          </p:cNvSpPr>
          <p:nvPr/>
        </p:nvSpPr>
        <p:spPr bwMode="auto">
          <a:xfrm>
            <a:off x="4038600" y="6019800"/>
            <a:ext cx="14478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AF5187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сегменти</a:t>
            </a:r>
          </a:p>
        </p:txBody>
      </p:sp>
      <p:sp>
        <p:nvSpPr>
          <p:cNvPr id="21535" name="Line 32"/>
          <p:cNvSpPr>
            <a:spLocks noChangeShapeType="1"/>
          </p:cNvSpPr>
          <p:nvPr/>
        </p:nvSpPr>
        <p:spPr bwMode="auto">
          <a:xfrm>
            <a:off x="5257800" y="6248400"/>
            <a:ext cx="533400" cy="0"/>
          </a:xfrm>
          <a:prstGeom prst="line">
            <a:avLst/>
          </a:prstGeom>
          <a:noFill/>
          <a:ln w="28575">
            <a:solidFill>
              <a:srgbClr val="AF5187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36" name="Text Box 33"/>
          <p:cNvSpPr txBox="1">
            <a:spLocks noChangeArrowheads="1"/>
          </p:cNvSpPr>
          <p:nvPr/>
        </p:nvSpPr>
        <p:spPr bwMode="auto">
          <a:xfrm>
            <a:off x="5857875" y="6051550"/>
            <a:ext cx="92392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AC548D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частки</a:t>
            </a:r>
          </a:p>
        </p:txBody>
      </p:sp>
      <p:sp>
        <p:nvSpPr>
          <p:cNvPr id="21537" name="Line 34"/>
          <p:cNvSpPr>
            <a:spLocks noChangeShapeType="1"/>
          </p:cNvSpPr>
          <p:nvPr/>
        </p:nvSpPr>
        <p:spPr bwMode="auto">
          <a:xfrm>
            <a:off x="6781800" y="6248400"/>
            <a:ext cx="609600" cy="0"/>
          </a:xfrm>
          <a:prstGeom prst="line">
            <a:avLst/>
          </a:prstGeom>
          <a:noFill/>
          <a:ln w="28575">
            <a:solidFill>
              <a:srgbClr val="AF5187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1538" name="Text Box 35"/>
          <p:cNvSpPr txBox="1">
            <a:spLocks noChangeArrowheads="1"/>
          </p:cNvSpPr>
          <p:nvPr/>
        </p:nvSpPr>
        <p:spPr bwMode="auto">
          <a:xfrm>
            <a:off x="7391400" y="6051550"/>
            <a:ext cx="11430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легені</a:t>
            </a:r>
          </a:p>
        </p:txBody>
      </p:sp>
    </p:spTree>
    <p:extLst>
      <p:ext uri="{BB962C8B-B14F-4D97-AF65-F5344CB8AC3E}">
        <p14:creationId xmlns:p14="http://schemas.microsoft.com/office/powerpoint/2010/main" val="407440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8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  <p:bldP spid="28877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91A6EBB7-76AC-48D8-999D-817DECF51C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b="1"/>
              <a:t>Легені</a:t>
            </a:r>
            <a:r>
              <a:rPr lang="ru-RU" altLang="ru-RU" b="1"/>
              <a:t> 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BBBF6324-0F10-4129-8719-A428E73AC7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4213" y="981075"/>
            <a:ext cx="8002587" cy="45354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altLang="ru-RU" sz="2400"/>
              <a:t>     Два губчасті органи — легені, захищені грудною кліткою. Вони заповнюють більшу частину грудної порожнини. Легені є одним із найбільших органів тіла. Їх основна функція — забезпечення організму киснем і виділення вуглекислого газу. Легеня має конусоподібну форму, основа її дещо увігнута і прилягає до діафрагми. Повітря заходить у легені через систему дихальних шляхів. Бронхіоли входять у легеневі міхурці — альвеоли, наповнюючи легені повітрям. Легеневі міхурці є кінцевою частиною дихальних шляхів. Альвеоли мають тонкі еластичні стінки на внутрішній поверхні яких постійно присутні деякі лейкоцити (макрофаги). Вони захоплюють і перетравлюють бактерії, хімічні і механічні частинки. Кожна альвеола зовні оточена густою сіткою капілярів. Через стінки альвеол і капілярів проходить обмін газами.</a:t>
            </a:r>
            <a:r>
              <a:rPr lang="ru-RU" altLang="ru-RU" sz="2400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Будова </a:t>
            </a:r>
            <a:r>
              <a:rPr lang="ru-RU" sz="6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легенів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50" y="1428750"/>
            <a:ext cx="7772400" cy="43068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400" dirty="0" err="1"/>
              <a:t>Легені</a:t>
            </a:r>
            <a:r>
              <a:rPr lang="ru-RU" sz="2400" dirty="0"/>
              <a:t> </a:t>
            </a:r>
            <a:r>
              <a:rPr lang="ru-RU" sz="2400" dirty="0" err="1"/>
              <a:t>займають</a:t>
            </a:r>
            <a:r>
              <a:rPr lang="ru-RU" sz="2400" dirty="0"/>
              <a:t> </a:t>
            </a:r>
            <a:r>
              <a:rPr lang="ru-RU" sz="2400" dirty="0" err="1"/>
              <a:t>майже</a:t>
            </a:r>
            <a:r>
              <a:rPr lang="ru-RU" sz="2400" dirty="0"/>
              <a:t> всю </a:t>
            </a:r>
            <a:r>
              <a:rPr lang="ru-RU" sz="2400" dirty="0" err="1"/>
              <a:t>грудну</a:t>
            </a:r>
            <a:r>
              <a:rPr lang="ru-RU" sz="2400" dirty="0"/>
              <a:t> </a:t>
            </a:r>
            <a:r>
              <a:rPr lang="ru-RU" sz="2400" dirty="0" err="1"/>
              <a:t>порожнину</a:t>
            </a:r>
            <a:r>
              <a:rPr lang="ru-RU" sz="2400" dirty="0"/>
              <a:t>. Права </a:t>
            </a:r>
            <a:r>
              <a:rPr lang="ru-RU" sz="2400" dirty="0" err="1"/>
              <a:t>легеня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 за об</a:t>
            </a:r>
            <a:r>
              <a:rPr lang="en-US" sz="2400" dirty="0"/>
              <a:t>’</a:t>
            </a:r>
            <a:r>
              <a:rPr lang="uk-UA" sz="2400" dirty="0" err="1"/>
              <a:t>ємом</a:t>
            </a:r>
            <a:r>
              <a:rPr lang="uk-UA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складається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трьох</a:t>
            </a:r>
            <a:r>
              <a:rPr lang="ru-RU" sz="2400" dirty="0"/>
              <a:t> </a:t>
            </a:r>
            <a:r>
              <a:rPr lang="ru-RU" sz="2400" dirty="0" err="1"/>
              <a:t>часток</a:t>
            </a:r>
            <a:r>
              <a:rPr lang="ru-RU" sz="2400" dirty="0"/>
              <a:t>, </a:t>
            </a:r>
            <a:r>
              <a:rPr lang="ru-RU" sz="2400" dirty="0" err="1"/>
              <a:t>ліва</a:t>
            </a:r>
            <a:r>
              <a:rPr lang="ru-RU" sz="2400" dirty="0"/>
              <a:t> -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двох</a:t>
            </a:r>
            <a:r>
              <a:rPr lang="ru-RU" sz="2400" dirty="0"/>
              <a:t>. </a:t>
            </a:r>
            <a:r>
              <a:rPr lang="ru-RU" sz="2400" dirty="0" err="1"/>
              <a:t>Кожна</a:t>
            </a:r>
            <a:r>
              <a:rPr lang="ru-RU" sz="2400" dirty="0"/>
              <a:t> </a:t>
            </a:r>
            <a:r>
              <a:rPr lang="ru-RU" sz="2400" dirty="0" err="1"/>
              <a:t>легеня</a:t>
            </a:r>
            <a:r>
              <a:rPr lang="ru-RU" sz="2400" dirty="0"/>
              <a:t>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i="1" dirty="0" err="1">
                <a:solidFill>
                  <a:srgbClr val="FF0000"/>
                </a:solidFill>
              </a:rPr>
              <a:t>верхівку</a:t>
            </a:r>
            <a:r>
              <a:rPr lang="ru-RU" sz="2400" i="1" dirty="0">
                <a:solidFill>
                  <a:srgbClr val="FF0000"/>
                </a:solidFill>
              </a:rPr>
              <a:t> </a:t>
            </a:r>
            <a:r>
              <a:rPr lang="ru-RU" sz="2400" i="1" dirty="0" err="1"/>
              <a:t>й</a:t>
            </a:r>
            <a:r>
              <a:rPr lang="ru-RU" sz="2400" i="1" dirty="0">
                <a:solidFill>
                  <a:srgbClr val="FF0000"/>
                </a:solidFill>
              </a:rPr>
              <a:t> основу</a:t>
            </a:r>
            <a:r>
              <a:rPr lang="ru-RU" sz="2400" dirty="0"/>
              <a:t>. На </a:t>
            </a:r>
            <a:r>
              <a:rPr lang="ru-RU" sz="2400" dirty="0" err="1"/>
              <a:t>внутрішній</a:t>
            </a:r>
            <a:r>
              <a:rPr lang="ru-RU" sz="2400" dirty="0"/>
              <a:t> </a:t>
            </a:r>
            <a:r>
              <a:rPr lang="ru-RU" sz="2400" dirty="0" err="1"/>
              <a:t>поверхні</a:t>
            </a:r>
            <a:r>
              <a:rPr lang="ru-RU" sz="2400" dirty="0"/>
              <a:t> </a:t>
            </a:r>
            <a:r>
              <a:rPr lang="ru-RU" sz="2400" dirty="0" err="1"/>
              <a:t>легенів</a:t>
            </a:r>
            <a:r>
              <a:rPr lang="ru-RU" sz="2400" dirty="0"/>
              <a:t> </a:t>
            </a:r>
            <a:r>
              <a:rPr lang="ru-RU" sz="2400" dirty="0" err="1"/>
              <a:t>є</a:t>
            </a:r>
            <a:r>
              <a:rPr lang="ru-RU" sz="2400" dirty="0"/>
              <a:t> ворота </a:t>
            </a:r>
            <a:r>
              <a:rPr lang="ru-RU" sz="2400" dirty="0" err="1"/>
              <a:t>легенів</a:t>
            </a:r>
            <a:r>
              <a:rPr lang="ru-RU" sz="2400" dirty="0"/>
              <a:t>, через </a:t>
            </a:r>
            <a:r>
              <a:rPr lang="ru-RU" sz="2400" dirty="0" err="1"/>
              <a:t>які</a:t>
            </a:r>
            <a:r>
              <a:rPr lang="ru-RU" sz="2400" dirty="0"/>
              <a:t> в них </a:t>
            </a:r>
            <a:r>
              <a:rPr lang="ru-RU" sz="2400" dirty="0" err="1"/>
              <a:t>входять</a:t>
            </a:r>
            <a:r>
              <a:rPr lang="ru-RU" sz="2400" dirty="0"/>
              <a:t> бронхи, </a:t>
            </a:r>
            <a:r>
              <a:rPr lang="ru-RU" sz="2400" dirty="0" err="1"/>
              <a:t>нерви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судини</a:t>
            </a:r>
            <a:r>
              <a:rPr lang="ru-RU" sz="2400" dirty="0"/>
              <a:t>, а </a:t>
            </a:r>
            <a:r>
              <a:rPr lang="ru-RU" sz="2400" dirty="0" err="1"/>
              <a:t>виходять</a:t>
            </a:r>
            <a:r>
              <a:rPr lang="ru-RU" sz="2400" dirty="0"/>
              <a:t> </a:t>
            </a:r>
            <a:r>
              <a:rPr lang="ru-RU" sz="2400" dirty="0" err="1"/>
              <a:t>дві</a:t>
            </a:r>
            <a:r>
              <a:rPr lang="ru-RU" sz="2400" dirty="0"/>
              <a:t> </a:t>
            </a:r>
            <a:r>
              <a:rPr lang="ru-RU" sz="2400" dirty="0" err="1"/>
              <a:t>легеневі</a:t>
            </a:r>
            <a:r>
              <a:rPr lang="ru-RU" sz="2400" dirty="0"/>
              <a:t> </a:t>
            </a:r>
            <a:r>
              <a:rPr lang="ru-RU" sz="2400" dirty="0" err="1"/>
              <a:t>вени</a:t>
            </a:r>
            <a:r>
              <a:rPr lang="ru-RU" sz="2400" dirty="0"/>
              <a:t>. </a:t>
            </a:r>
            <a:r>
              <a:rPr lang="ru-RU" sz="2400" dirty="0" err="1"/>
              <a:t>Зовні</a:t>
            </a:r>
            <a:r>
              <a:rPr lang="ru-RU" sz="2400" dirty="0"/>
              <a:t> </a:t>
            </a:r>
            <a:r>
              <a:rPr lang="ru-RU" sz="2400" dirty="0" err="1"/>
              <a:t>вкриті</a:t>
            </a:r>
            <a:r>
              <a:rPr lang="ru-RU" sz="2400" dirty="0"/>
              <a:t> плеврою,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складається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двох</a:t>
            </a:r>
            <a:r>
              <a:rPr lang="ru-RU" sz="2400" dirty="0"/>
              <a:t> </a:t>
            </a:r>
            <a:r>
              <a:rPr lang="ru-RU" sz="2400" dirty="0" err="1"/>
              <a:t>листків</a:t>
            </a:r>
            <a:r>
              <a:rPr lang="ru-RU" sz="2400" dirty="0"/>
              <a:t>: </a:t>
            </a:r>
            <a:r>
              <a:rPr lang="ru-RU" sz="2400" dirty="0" err="1"/>
              <a:t>зовнішнього</a:t>
            </a:r>
            <a:r>
              <a:rPr lang="ru-RU" sz="2400" dirty="0"/>
              <a:t> - </a:t>
            </a:r>
            <a:r>
              <a:rPr lang="ru-RU" sz="2400" dirty="0" err="1"/>
              <a:t>пристінкового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вистилає</a:t>
            </a:r>
            <a:r>
              <a:rPr lang="ru-RU" sz="2400" dirty="0"/>
              <a:t> </a:t>
            </a:r>
            <a:r>
              <a:rPr lang="ru-RU" sz="2400" dirty="0" err="1"/>
              <a:t>грудну</a:t>
            </a:r>
            <a:r>
              <a:rPr lang="ru-RU" sz="2400" dirty="0"/>
              <a:t> </a:t>
            </a:r>
            <a:r>
              <a:rPr lang="ru-RU" sz="2400" dirty="0" err="1"/>
              <a:t>клітку</a:t>
            </a:r>
            <a:r>
              <a:rPr lang="ru-RU" sz="2400" dirty="0"/>
              <a:t> </a:t>
            </a:r>
            <a:r>
              <a:rPr lang="ru-RU" sz="2400" dirty="0" err="1"/>
              <a:t>зсередини</a:t>
            </a:r>
            <a:r>
              <a:rPr lang="ru-RU" sz="2400" dirty="0"/>
              <a:t>,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внутрішнього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вкриває</a:t>
            </a:r>
            <a:r>
              <a:rPr lang="ru-RU" sz="2400" dirty="0"/>
              <a:t> всю </a:t>
            </a:r>
            <a:r>
              <a:rPr lang="ru-RU" sz="2400" dirty="0" err="1"/>
              <a:t>легеню</a:t>
            </a:r>
            <a:r>
              <a:rPr lang="ru-RU" sz="2400" dirty="0"/>
              <a:t>. </a:t>
            </a:r>
            <a:r>
              <a:rPr lang="ru-RU" sz="2400" dirty="0" err="1"/>
              <a:t>Між</a:t>
            </a:r>
            <a:r>
              <a:rPr lang="ru-RU" sz="2400" dirty="0"/>
              <a:t> листками </a:t>
            </a:r>
            <a:r>
              <a:rPr lang="ru-RU" sz="2400" dirty="0" err="1"/>
              <a:t>є</a:t>
            </a:r>
            <a:r>
              <a:rPr lang="ru-RU" sz="2400" dirty="0"/>
              <a:t> </a:t>
            </a:r>
            <a:r>
              <a:rPr lang="ru-RU" sz="24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плевральна</a:t>
            </a:r>
            <a:r>
              <a:rPr lang="ru-RU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порожнина</a:t>
            </a:r>
            <a:r>
              <a:rPr lang="ru-RU" sz="2400" dirty="0"/>
              <a:t>, у </a:t>
            </a:r>
            <a:r>
              <a:rPr lang="ru-RU" sz="2400" dirty="0" err="1"/>
              <a:t>якій</a:t>
            </a:r>
            <a:r>
              <a:rPr lang="ru-RU" sz="2400" dirty="0"/>
              <a:t> </a:t>
            </a:r>
            <a:r>
              <a:rPr lang="ru-RU" sz="2400" dirty="0" err="1"/>
              <a:t>є</a:t>
            </a:r>
            <a:r>
              <a:rPr lang="ru-RU" sz="2400" dirty="0"/>
              <a:t> </a:t>
            </a:r>
            <a:r>
              <a:rPr lang="ru-RU" sz="2400" dirty="0" err="1"/>
              <a:t>плевральна</a:t>
            </a:r>
            <a:r>
              <a:rPr lang="ru-RU" sz="2400" dirty="0"/>
              <a:t> </a:t>
            </a:r>
            <a:r>
              <a:rPr lang="ru-RU" sz="2400" dirty="0" err="1"/>
              <a:t>рідина</a:t>
            </a:r>
            <a:r>
              <a:rPr lang="ru-RU" sz="2400" dirty="0"/>
              <a:t>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9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4" grpId="0"/>
      <p:bldP spid="289795" grpId="0" build="p" rev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BC483CEF-DD37-4B34-94C4-2C6F237E1B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Легені</a:t>
            </a:r>
            <a:endParaRPr lang="ru-RU" altLang="ru-RU" b="1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99768F09-5BC2-43ED-B3E3-44F9DF2F94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>
                <a:solidFill>
                  <a:srgbClr val="660033"/>
                </a:solidFill>
              </a:rPr>
              <a:t>Права легеня складається </a:t>
            </a:r>
            <a:r>
              <a:rPr lang="en-US" altLang="ru-RU">
                <a:solidFill>
                  <a:srgbClr val="660033"/>
                </a:solidFill>
              </a:rPr>
              <a:t>                                </a:t>
            </a:r>
            <a:r>
              <a:rPr lang="uk-UA" altLang="ru-RU">
                <a:solidFill>
                  <a:srgbClr val="660033"/>
                </a:solidFill>
              </a:rPr>
              <a:t>з трьох долей, а ліва з двох.</a:t>
            </a:r>
            <a:endParaRPr lang="ru-RU" altLang="ru-RU">
              <a:solidFill>
                <a:srgbClr val="660033"/>
              </a:solidFill>
            </a:endParaRPr>
          </a:p>
          <a:p>
            <a:pPr eaLnBrk="1" hangingPunct="1"/>
            <a:endParaRPr lang="ru-RU" altLang="ru-RU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4911A495-FC31-4CD6-84DA-52653F9BC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852738"/>
            <a:ext cx="3744913" cy="3600450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8BC6E1F3-98F7-4986-A2B7-487B7826FB2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16463" y="2924175"/>
            <a:ext cx="3778250" cy="360045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легені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00166" y="357166"/>
            <a:ext cx="6000792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72FC305-0844-4572-9DDB-34512871BC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Легені</a:t>
            </a:r>
            <a:endParaRPr lang="ru-RU" altLang="ru-RU" b="1"/>
          </a:p>
        </p:txBody>
      </p:sp>
      <p:sp>
        <p:nvSpPr>
          <p:cNvPr id="25603" name="Rectangle 5">
            <a:extLst>
              <a:ext uri="{FF2B5EF4-FFF2-40B4-BE49-F238E27FC236}">
                <a16:creationId xmlns:a16="http://schemas.microsoft.com/office/drawing/2014/main" id="{14571638-D854-4F10-8685-FDD7A13E9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773238"/>
            <a:ext cx="4176713" cy="4751387"/>
          </a:xfrm>
          <a:prstGeom prst="rect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604" name="Rectangle 6">
            <a:extLst>
              <a:ext uri="{FF2B5EF4-FFF2-40B4-BE49-F238E27FC236}">
                <a16:creationId xmlns:a16="http://schemas.microsoft.com/office/drawing/2014/main" id="{A3DB2892-6AB7-45C2-830D-42349B566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1773238"/>
            <a:ext cx="4419600" cy="472440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0483" name="Rectangle 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357188"/>
            <a:ext cx="513080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20485" name="Picture 4" descr="трахея и бронх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1000125"/>
            <a:ext cx="3378200" cy="5062538"/>
          </a:xfrm>
          <a:prstGeom prst="rect">
            <a:avLst/>
          </a:prstGeom>
          <a:noFill/>
          <a:ln w="38100">
            <a:solidFill>
              <a:srgbClr val="006600"/>
            </a:solidFill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D84182DD-570D-4BF5-AC74-26A19E7038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229600" cy="1143000"/>
          </a:xfrm>
        </p:spPr>
        <p:txBody>
          <a:bodyPr/>
          <a:lstStyle/>
          <a:p>
            <a:pPr eaLnBrk="1" hangingPunct="1"/>
            <a:r>
              <a:rPr lang="uk-UA" altLang="ru-RU" b="1"/>
              <a:t>Альвеоли (дихальні міхурці)</a:t>
            </a:r>
            <a:r>
              <a:rPr lang="ru-RU" altLang="ru-RU"/>
              <a:t> </a:t>
            </a: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E5FA6D81-A044-4711-948E-727D6CAB2D8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0263" y="2354263"/>
            <a:ext cx="4025900" cy="2897187"/>
          </a:xfrm>
        </p:spPr>
        <p:txBody>
          <a:bodyPr/>
          <a:lstStyle/>
          <a:p>
            <a:pPr marL="533400" indent="-533400" eaLnBrk="1" hangingPunct="1">
              <a:buFontTx/>
              <a:buNone/>
            </a:pPr>
            <a:r>
              <a:rPr lang="uk-UA" altLang="ru-RU" sz="2800"/>
              <a:t>1 — респіраторна бронхіола;</a:t>
            </a:r>
          </a:p>
          <a:p>
            <a:pPr marL="533400" indent="-533400" eaLnBrk="1" hangingPunct="1">
              <a:buFontTx/>
              <a:buNone/>
            </a:pPr>
            <a:r>
              <a:rPr lang="uk-UA" altLang="ru-RU" sz="2800"/>
              <a:t>2 — альвеола;</a:t>
            </a:r>
          </a:p>
          <a:p>
            <a:pPr marL="533400" indent="-533400" eaLnBrk="1" hangingPunct="1">
              <a:buFontTx/>
              <a:buNone/>
            </a:pPr>
            <a:r>
              <a:rPr lang="uk-UA" altLang="ru-RU" sz="2800"/>
              <a:t>3 — капілярна сітка.</a:t>
            </a:r>
            <a:r>
              <a:rPr lang="ru-RU" altLang="ru-RU" sz="2800"/>
              <a:t> </a:t>
            </a:r>
          </a:p>
        </p:txBody>
      </p:sp>
      <p:pic>
        <p:nvPicPr>
          <p:cNvPr id="27652" name="Picture 7">
            <a:extLst>
              <a:ext uri="{FF2B5EF4-FFF2-40B4-BE49-F238E27FC236}">
                <a16:creationId xmlns:a16="http://schemas.microsoft.com/office/drawing/2014/main" id="{1D673C68-55EC-4039-ACAE-FCB220B8445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205038"/>
            <a:ext cx="3390900" cy="33766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98" decel="1000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98" decel="100000" fill="hold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D:\Лойош Г.П\1моя папка\Навчальна\9 клас людина\дихання\дихання\Урок\газообмін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4857784" cy="58546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>
            <a:extLst>
              <a:ext uri="{FF2B5EF4-FFF2-40B4-BE49-F238E27FC236}">
                <a16:creationId xmlns:a16="http://schemas.microsoft.com/office/drawing/2014/main" id="{58506E76-CB1C-40F9-8649-796DE81A39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125538"/>
            <a:ext cx="8229600" cy="4425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altLang="ru-RU" sz="2400"/>
              <a:t>Кожна легеня зовні вкрита плеврою. Плевра має два листки — один із них зрощений із легенями, другий — із грудною кліткою. Між обома листками знаходиться плевральна порожнина, заповнена серозною рідиною (1-2 мл). Завдяки цій рідині легені легко ковзають під час дихання.</a:t>
            </a:r>
          </a:p>
          <a:p>
            <a:pPr eaLnBrk="1" hangingPunct="1">
              <a:lnSpc>
                <a:spcPct val="80000"/>
              </a:lnSpc>
            </a:pPr>
            <a:r>
              <a:rPr lang="uk-UA" altLang="ru-RU" sz="2400"/>
              <a:t>У новонароджених легені щільні, зімкнуті. З першим вдихом новонародженого легені розпрямляються, встановлюється ритмічне дихання із частотою 40-45 подихів за хвилину. Повне заповнення альвеол повітрям відбувається протягом перших 3 діб, однак може тривати і до 1 тижня. Легені новонародженого спочатку вентилюються недостатньо. Капілярна сітка альвеол густа, однак великі судини розвинуті слабо. Легені у дітей ростуть переважно за рахунок збільшення площі альвеол, однак до 8 років збільшується і кількість альвеол. Найбільш активно легені ростуть до 3 років і в підлітковий період.</a:t>
            </a:r>
            <a:r>
              <a:rPr lang="ru-RU" altLang="ru-RU" sz="2400"/>
              <a:t> </a:t>
            </a:r>
          </a:p>
        </p:txBody>
      </p:sp>
      <p:sp>
        <p:nvSpPr>
          <p:cNvPr id="28675" name="Rectangle 4">
            <a:extLst>
              <a:ext uri="{FF2B5EF4-FFF2-40B4-BE49-F238E27FC236}">
                <a16:creationId xmlns:a16="http://schemas.microsoft.com/office/drawing/2014/main" id="{C3A8EF71-8BE1-4B85-BF22-BB8B7292A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404813"/>
            <a:ext cx="56880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4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Легені</a:t>
            </a:r>
            <a:endParaRPr kumimoji="0" lang="ru-RU" altLang="ru-RU" sz="4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Рисунок19">
            <a:extLst>
              <a:ext uri="{FF2B5EF4-FFF2-40B4-BE49-F238E27FC236}">
                <a16:creationId xmlns:a16="http://schemas.microsoft.com/office/drawing/2014/main" id="{6AA71E5D-20EB-4F4D-B9AB-4B63E4399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6">
            <a:extLst>
              <a:ext uri="{FF2B5EF4-FFF2-40B4-BE49-F238E27FC236}">
                <a16:creationId xmlns:a16="http://schemas.microsoft.com/office/drawing/2014/main" id="{32285F11-5677-4E08-A15A-DDA749DA1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940300"/>
            <a:ext cx="88931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 спокійному диханні  за один вдих у легені входить 0, 3-3- 0,5 л повітря (дихальний об'єм ). При найглибшому  дихання  дихальний об'єм  може досягати 3- 5 л (життєва ємність легенів). Але й тоді після видиху в легенях залишається більше 1 л повітря (залишковий об'єм ). </a:t>
            </a:r>
          </a:p>
        </p:txBody>
      </p:sp>
      <p:sp>
        <p:nvSpPr>
          <p:cNvPr id="29700" name="Text Box 7">
            <a:extLst>
              <a:ext uri="{FF2B5EF4-FFF2-40B4-BE49-F238E27FC236}">
                <a16:creationId xmlns:a16="http://schemas.microsoft.com/office/drawing/2014/main" id="{C79548CB-E684-4EE6-9E5F-7E8BF8D3C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138" y="158750"/>
            <a:ext cx="4216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Життєва ємність легенів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C4165CAF-1805-4B62-B622-63A230D1B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8913"/>
            <a:ext cx="43195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 Транспорт газів.</a:t>
            </a:r>
          </a:p>
        </p:txBody>
      </p:sp>
      <p:pic>
        <p:nvPicPr>
          <p:cNvPr id="30723" name="Picture 5" descr="Рисунок23">
            <a:extLst>
              <a:ext uri="{FF2B5EF4-FFF2-40B4-BE49-F238E27FC236}">
                <a16:creationId xmlns:a16="http://schemas.microsoft.com/office/drawing/2014/main" id="{74AC9046-D119-4D27-A66F-11F9071C8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7572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Rectangle 6">
            <a:extLst>
              <a:ext uri="{FF2B5EF4-FFF2-40B4-BE49-F238E27FC236}">
                <a16:creationId xmlns:a16="http://schemas.microsoft.com/office/drawing/2014/main" id="{1055E29B-5871-44CC-957E-9FD72334E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65625"/>
            <a:ext cx="9144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 капілярах легенів (мале коло кровообігу) кров насичується киснем і позбувається від вуглекислого газу, перетворюючись із венозної в артеріальну. Завдяки роботі серця кров розноситься по всіх органах (велике коло кровообігу), у капілярах яких відбуваються зворотні процеси. </a:t>
            </a:r>
          </a:p>
        </p:txBody>
      </p:sp>
      <p:pic>
        <p:nvPicPr>
          <p:cNvPr id="2057" name="Picture 9" descr="film">
            <a:hlinkClick r:id="rId3" action="ppaction://hlinkfile"/>
            <a:extLst>
              <a:ext uri="{FF2B5EF4-FFF2-40B4-BE49-F238E27FC236}">
                <a16:creationId xmlns:a16="http://schemas.microsoft.com/office/drawing/2014/main" id="{E1796E76-528C-4700-963F-A000888F5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28" b="39285"/>
          <a:stretch>
            <a:fillRect/>
          </a:stretch>
        </p:blipFill>
        <p:spPr bwMode="auto">
          <a:xfrm>
            <a:off x="7956550" y="6237288"/>
            <a:ext cx="431800" cy="449262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C4165CAF-1805-4B62-B622-63A230D1B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8913"/>
            <a:ext cx="43195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 Транспорт газів.</a:t>
            </a:r>
          </a:p>
        </p:txBody>
      </p:sp>
      <p:pic>
        <p:nvPicPr>
          <p:cNvPr id="30723" name="Picture 5" descr="Рисунок23">
            <a:extLst>
              <a:ext uri="{FF2B5EF4-FFF2-40B4-BE49-F238E27FC236}">
                <a16:creationId xmlns:a16="http://schemas.microsoft.com/office/drawing/2014/main" id="{74AC9046-D119-4D27-A66F-11F9071C8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7572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Rectangle 6">
            <a:extLst>
              <a:ext uri="{FF2B5EF4-FFF2-40B4-BE49-F238E27FC236}">
                <a16:creationId xmlns:a16="http://schemas.microsoft.com/office/drawing/2014/main" id="{1055E29B-5871-44CC-957E-9FD72334E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65625"/>
            <a:ext cx="9144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4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 капілярах легенів (мале коло кровообігу) кров насичується киснем і позбувається від вуглекислого газу, перетворюючись із венозної в артеріальну. Завдяки роботі серця кров розноситься по всіх органах (велике коло кровообігу), у капілярах яких відбуваються зворотні процеси. </a:t>
            </a:r>
          </a:p>
        </p:txBody>
      </p:sp>
      <p:pic>
        <p:nvPicPr>
          <p:cNvPr id="2057" name="Picture 9" descr="film">
            <a:hlinkClick r:id="rId3" action="ppaction://hlinkfile"/>
            <a:extLst>
              <a:ext uri="{FF2B5EF4-FFF2-40B4-BE49-F238E27FC236}">
                <a16:creationId xmlns:a16="http://schemas.microsoft.com/office/drawing/2014/main" id="{E1796E76-528C-4700-963F-A000888F5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28" b="39285"/>
          <a:stretch>
            <a:fillRect/>
          </a:stretch>
        </p:blipFill>
        <p:spPr bwMode="auto">
          <a:xfrm>
            <a:off x="7956550" y="6237288"/>
            <a:ext cx="431800" cy="449262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A83FFFB4-D869-424B-B2DA-3314558E6C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b="1"/>
              <a:t>Газообмін у легенях</a:t>
            </a:r>
            <a:r>
              <a:rPr lang="ru-RU" altLang="ru-RU"/>
              <a:t> 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C5F5F61A-9500-45F0-BCE2-8B5DEEB6087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9750" y="1412875"/>
            <a:ext cx="4176713" cy="46799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000" b="1"/>
              <a:t>Збагачена киснем кров по судинах великого кола рухається до органів та збагачує їхні клітини киснем. В результаті життєдіяльності клітин утворюється вуглекислий газ, який поступає в кров і вона  перетворюється на венозну.</a:t>
            </a:r>
            <a:r>
              <a:rPr lang="uk-UA" altLang="ru-RU" sz="2000"/>
              <a:t> </a:t>
            </a:r>
            <a:r>
              <a:rPr lang="uk-UA" altLang="ru-RU" sz="2000" b="1"/>
              <a:t>По капілярах альвеол кров проходить за        0,8 сек, але гемоглобін встигає насититись киснем та відбутися газообмін.</a:t>
            </a:r>
            <a:r>
              <a:rPr lang="uk-UA" altLang="ru-RU" sz="2000"/>
              <a:t> </a:t>
            </a:r>
            <a:endParaRPr lang="ru-RU" altLang="ru-RU" sz="2000"/>
          </a:p>
        </p:txBody>
      </p:sp>
      <p:pic>
        <p:nvPicPr>
          <p:cNvPr id="31748" name="Picture 10">
            <a:extLst>
              <a:ext uri="{FF2B5EF4-FFF2-40B4-BE49-F238E27FC236}">
                <a16:creationId xmlns:a16="http://schemas.microsoft.com/office/drawing/2014/main" id="{09F06026-9E85-4893-97BC-545036C06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484313"/>
            <a:ext cx="3516312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2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Інфекційні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хронічні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захворювання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дихальних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шляхів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643063"/>
            <a:ext cx="859155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Запалення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гайморових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пазух -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</a:rPr>
              <a:t> гайморит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Запалення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лобової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пазухи -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</a:rPr>
              <a:t>фронтит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Запалення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мигдалин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-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</a:rPr>
              <a:t>тонзиліт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Пухлинне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розростання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лімфоїдної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тканини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у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виходу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носової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порожнини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в носоглотку -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</a:rPr>
              <a:t>аденоїди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Інфекційне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захворювання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,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що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поширюється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повітряно-краплинним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шляхом: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</a:rPr>
              <a:t>Грип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</a:rPr>
              <a:t>Г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</a:rPr>
              <a:t>РЗ,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</a:rPr>
              <a:t>ангіна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Збудник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</a:rPr>
              <a:t>дифтерії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-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дифтерійна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паличка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,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виділяє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отруйну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речовину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-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дифтерійний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токсин,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вражає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серцевий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м'яз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Збудник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itchFamily="18" charset="0"/>
              </a:rPr>
              <a:t>туберкульозу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-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паличка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Коха,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вражає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легені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</a:rPr>
              <a:t>Рак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легень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-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епітеліальна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тканина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бронхів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перероджується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й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починає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розростатися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,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пухлина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впливає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  на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життєдіяльність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організму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,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веде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до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його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виснаження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, а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потім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 до </a:t>
            </a:r>
            <a:r>
              <a:rPr lang="ru-RU" sz="2400" dirty="0" err="1">
                <a:solidFill>
                  <a:srgbClr val="0033CC"/>
                </a:solidFill>
                <a:latin typeface="Times New Roman" pitchFamily="18" charset="0"/>
              </a:rPr>
              <a:t>смерті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</a:rPr>
              <a:t>.   					</a:t>
            </a:r>
          </a:p>
          <a:p>
            <a:pPr eaLnBrk="1" hangingPunct="1">
              <a:lnSpc>
                <a:spcPct val="90000"/>
              </a:lnSpc>
            </a:pPr>
            <a:endParaRPr lang="ru-RU" sz="2400" dirty="0">
              <a:latin typeface="Times New Roman" pitchFamily="18" charset="0"/>
            </a:endParaRPr>
          </a:p>
        </p:txBody>
      </p:sp>
      <p:pic>
        <p:nvPicPr>
          <p:cNvPr id="22532" name="Picture 4" descr="j02407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38" y="1428750"/>
            <a:ext cx="1371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6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6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6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16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6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6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8" grpId="0"/>
      <p:bldP spid="316419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2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WordArt 10"/>
          <p:cNvSpPr>
            <a:spLocks noChangeArrowheads="1" noChangeShapeType="1" noTextEdit="1"/>
          </p:cNvSpPr>
          <p:nvPr/>
        </p:nvSpPr>
        <p:spPr bwMode="auto">
          <a:xfrm>
            <a:off x="1692275" y="333375"/>
            <a:ext cx="6551613" cy="2087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38100">
                  <a:noFill/>
                  <a:round/>
                  <a:headEnd/>
                  <a:tailEnd/>
                </a:ln>
                <a:solidFill>
                  <a:srgbClr val="0099FF"/>
                </a:solidFill>
                <a:effectLst>
                  <a:prstShdw prst="shdw17" dist="17961" dir="2700000">
                    <a:srgbClr val="005C99"/>
                  </a:prstShdw>
                </a:effectLst>
                <a:latin typeface="Bookman Old Style"/>
              </a:rPr>
              <a:t>Газообмін</a:t>
            </a:r>
          </a:p>
          <a:p>
            <a:pPr algn="ctr"/>
            <a:r>
              <a:rPr lang="ru-RU" sz="3600" b="1" i="1" kern="10">
                <a:ln w="38100">
                  <a:noFill/>
                  <a:round/>
                  <a:headEnd/>
                  <a:tailEnd/>
                </a:ln>
                <a:solidFill>
                  <a:srgbClr val="0099FF"/>
                </a:solidFill>
                <a:effectLst>
                  <a:prstShdw prst="shdw17" dist="17961" dir="2700000">
                    <a:srgbClr val="005C99"/>
                  </a:prstShdw>
                </a:effectLst>
                <a:latin typeface="Bookman Old Style"/>
              </a:rPr>
              <a:t>в легенях і тканинах</a:t>
            </a:r>
          </a:p>
        </p:txBody>
      </p:sp>
      <p:pic>
        <p:nvPicPr>
          <p:cNvPr id="23556" name="Picture 11" descr="w400_4a56b6bb739aa13c9e3ebf20619806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99699">
            <a:off x="684213" y="2781300"/>
            <a:ext cx="2232025" cy="3240088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</p:spPr>
      </p:pic>
      <p:pic>
        <p:nvPicPr>
          <p:cNvPr id="23557" name="Picture 12" descr="w400_ae5d2e4ef3a92c7f2803f8527e92edd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25945">
            <a:off x="6300788" y="2852738"/>
            <a:ext cx="2376487" cy="3240087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</p:spPr>
      </p:pic>
      <p:pic>
        <p:nvPicPr>
          <p:cNvPr id="23558" name="Picture 13" descr="lunge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938" y="2636838"/>
            <a:ext cx="2087562" cy="2057400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33375"/>
            <a:ext cx="3816350" cy="5903913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4140200" y="0"/>
            <a:ext cx="50038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Газообмін між атмосферним повітрям і кров'ю називається </a:t>
            </a:r>
            <a:r>
              <a:rPr lang="ru-RU" sz="28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зовнішнім </a:t>
            </a:r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диханням і здійснюється органами дихання  - легенями й дихальними шляхами.</a:t>
            </a:r>
          </a:p>
          <a:p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 Газообмін між легенями  й іншими органами здійснює система кровообігу. </a:t>
            </a:r>
          </a:p>
          <a:p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Клітинне дихання - біологічне окиснювання - забезпечує організм енергією.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6"/>
          <p:cNvSpPr>
            <a:spLocks noChangeArrowheads="1" noChangeShapeType="1" noTextEdit="1"/>
          </p:cNvSpPr>
          <p:nvPr/>
        </p:nvSpPr>
        <p:spPr bwMode="auto">
          <a:xfrm>
            <a:off x="1857375" y="260350"/>
            <a:ext cx="516255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3810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7" dist="17961" dir="2700000">
                    <a:srgbClr val="990000"/>
                  </a:prstShdw>
                </a:effectLst>
                <a:latin typeface="Bookman Old Style"/>
              </a:rPr>
              <a:t>Зовнішнє дихання</a:t>
            </a:r>
          </a:p>
        </p:txBody>
      </p:sp>
      <p:sp>
        <p:nvSpPr>
          <p:cNvPr id="25603" name="Rectangle 8"/>
          <p:cNvSpPr>
            <a:spLocks noChangeArrowheads="1"/>
          </p:cNvSpPr>
          <p:nvPr/>
        </p:nvSpPr>
        <p:spPr bwMode="auto">
          <a:xfrm>
            <a:off x="468313" y="2060575"/>
            <a:ext cx="37449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1.Вентиляція легень.</a:t>
            </a:r>
          </a:p>
        </p:txBody>
      </p:sp>
      <p:sp>
        <p:nvSpPr>
          <p:cNvPr id="25604" name="Rectangle 9"/>
          <p:cNvSpPr>
            <a:spLocks noChangeArrowheads="1"/>
          </p:cNvSpPr>
          <p:nvPr/>
        </p:nvSpPr>
        <p:spPr bwMode="auto">
          <a:xfrm>
            <a:off x="571500" y="1428750"/>
            <a:ext cx="29829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ЕТАПИ дихання </a:t>
            </a:r>
          </a:p>
        </p:txBody>
      </p:sp>
      <p:sp>
        <p:nvSpPr>
          <p:cNvPr id="25605" name="Rectangle 11"/>
          <p:cNvSpPr>
            <a:spLocks noChangeArrowheads="1"/>
          </p:cNvSpPr>
          <p:nvPr/>
        </p:nvSpPr>
        <p:spPr bwMode="auto">
          <a:xfrm>
            <a:off x="5219700" y="2276475"/>
            <a:ext cx="36353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При скороченні міжреберних м'язів і діафрагми легені розтягуються -</a:t>
            </a:r>
            <a:r>
              <a:rPr lang="ru-RU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вдих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,  при розслабленні міжреберних м'язів і діафрагми легені стискуються - </a:t>
            </a:r>
            <a:r>
              <a:rPr lang="ru-RU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видих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5606" name="Picture 12" descr="Рисунок1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2708275"/>
            <a:ext cx="47148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film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r="8928" b="39285"/>
          <a:stretch>
            <a:fillRect/>
          </a:stretch>
        </p:blipFill>
        <p:spPr bwMode="auto">
          <a:xfrm>
            <a:off x="8172450" y="5949950"/>
            <a:ext cx="431800" cy="44926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Рисунок1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928688"/>
            <a:ext cx="3527425" cy="278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179388" y="3716338"/>
            <a:ext cx="53292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Зовнішні міжреберні м'язи- піднімають ребра.</a:t>
            </a:r>
          </a:p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Внутрішні міжреберні м'язи - опускають ребра.</a:t>
            </a:r>
          </a:p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Дія міжреберних м'язів заснована на принципі важеля.</a:t>
            </a:r>
          </a:p>
        </p:txBody>
      </p:sp>
      <p:pic>
        <p:nvPicPr>
          <p:cNvPr id="26628" name="Picture 6" descr="Рисунок1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0"/>
            <a:ext cx="3851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7"/>
          <p:cNvSpPr txBox="1">
            <a:spLocks noChangeArrowheads="1"/>
          </p:cNvSpPr>
          <p:nvPr/>
        </p:nvSpPr>
        <p:spPr bwMode="auto">
          <a:xfrm>
            <a:off x="592138" y="158750"/>
            <a:ext cx="2544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Дихальні рухи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ris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565544"/>
              </a:clrFrom>
              <a:clrTo>
                <a:srgbClr val="56554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6877050" cy="685800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7651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1"/>
            <a:ext cx="4786315" cy="34290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7652" name="Text Box 11"/>
          <p:cNvSpPr txBox="1">
            <a:spLocks noChangeArrowheads="1"/>
          </p:cNvSpPr>
          <p:nvPr/>
        </p:nvSpPr>
        <p:spPr bwMode="auto">
          <a:xfrm>
            <a:off x="4786314" y="0"/>
            <a:ext cx="1058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спокій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3" name="Text Box 12"/>
          <p:cNvSpPr txBox="1">
            <a:spLocks noChangeArrowheads="1"/>
          </p:cNvSpPr>
          <p:nvPr/>
        </p:nvSpPr>
        <p:spPr bwMode="auto">
          <a:xfrm>
            <a:off x="6643702" y="0"/>
            <a:ext cx="793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вдих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4" name="Text Box 13"/>
          <p:cNvSpPr txBox="1">
            <a:spLocks noChangeArrowheads="1"/>
          </p:cNvSpPr>
          <p:nvPr/>
        </p:nvSpPr>
        <p:spPr bwMode="auto">
          <a:xfrm>
            <a:off x="7667625" y="0"/>
            <a:ext cx="971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видих</a:t>
            </a:r>
          </a:p>
        </p:txBody>
      </p:sp>
      <p:pic>
        <p:nvPicPr>
          <p:cNvPr id="2057" name="Picture 9" descr="film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 r="8928" b="39285"/>
          <a:stretch>
            <a:fillRect/>
          </a:stretch>
        </p:blipFill>
        <p:spPr bwMode="auto">
          <a:xfrm>
            <a:off x="7524750" y="4292600"/>
            <a:ext cx="431800" cy="44926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2" name="Picture 9" descr="film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 r="8928" b="39285"/>
          <a:stretch>
            <a:fillRect/>
          </a:stretch>
        </p:blipFill>
        <p:spPr bwMode="auto">
          <a:xfrm>
            <a:off x="7524750" y="5229225"/>
            <a:ext cx="431800" cy="44926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Рисунок1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620713"/>
            <a:ext cx="91440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250825" y="4940300"/>
            <a:ext cx="88931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При спокійному диханні  за один вдих у легені входить 0, 3-3- 0,5 л повітря (дихальний об'єм ). При найглибшому  дихання  дихальний об'єм  може досягати 3- 5 л (життєва ємність легенів). Але й тоді після видиху в легенях залишається більше 1 л повітря (залишковий об'єм ). </a:t>
            </a:r>
          </a:p>
        </p:txBody>
      </p:sp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592138" y="158750"/>
            <a:ext cx="4216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Життєва ємність легенів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5"/>
          <p:cNvSpPr txBox="1">
            <a:spLocks noChangeArrowheads="1"/>
          </p:cNvSpPr>
          <p:nvPr/>
        </p:nvSpPr>
        <p:spPr bwMode="auto">
          <a:xfrm>
            <a:off x="4356100" y="5157788"/>
            <a:ext cx="45577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Життєва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ємність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легенів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виміряється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приладу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спірометра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Рисунок2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33375"/>
            <a:ext cx="405765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3924300" y="639763"/>
            <a:ext cx="504031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Мертвий простір утворений тими областями органів дихання , де немає газообміну із кров'ю. У нормі це позалегеневі дихальні шляхи й більшість бронхів. об'єм  в них повітря - близько 150 мл, що становить 30% дихального об'єм у при спокійному диханні. </a:t>
            </a: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179388" y="5805488"/>
            <a:ext cx="89646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Таким чином, у звичайних умовах майже третина вдихуваного повітря не бере участь у газообміні.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468313" y="334963"/>
            <a:ext cx="8064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err="1">
                <a:latin typeface="Times New Roman" pitchFamily="18" charset="0"/>
                <a:cs typeface="Times New Roman" pitchFamily="18" charset="0"/>
              </a:rPr>
              <a:t>Легеневе</a:t>
            </a:r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b="1" u="sng" dirty="0" err="1">
                <a:latin typeface="Times New Roman" pitchFamily="18" charset="0"/>
                <a:cs typeface="Times New Roman" pitchFamily="18" charset="0"/>
              </a:rPr>
              <a:t>газообмін</a:t>
            </a:r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b="1" u="sng" dirty="0" err="1">
                <a:latin typeface="Times New Roman" pitchFamily="18" charset="0"/>
                <a:cs typeface="Times New Roman" pitchFamily="18" charset="0"/>
              </a:rPr>
              <a:t>легенях</a:t>
            </a:r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31747" name="Picture 5" descr="Рисунок2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908050"/>
            <a:ext cx="3924300" cy="361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Rectangle 6"/>
          <p:cNvSpPr>
            <a:spLocks noChangeArrowheads="1"/>
          </p:cNvSpPr>
          <p:nvPr/>
        </p:nvSpPr>
        <p:spPr bwMode="auto">
          <a:xfrm>
            <a:off x="3995738" y="1019175"/>
            <a:ext cx="48974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Газообмін між повітрям і кров'ю відбувається шляхом дифузії за різницею концентрацій газів. У мертвому просторі газообмін не йде.</a:t>
            </a:r>
          </a:p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Венозна кров перетворюється в артеріальну.</a:t>
            </a:r>
          </a:p>
        </p:txBody>
      </p:sp>
      <p:pic>
        <p:nvPicPr>
          <p:cNvPr id="31749" name="Picture 7" descr="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3644900"/>
            <a:ext cx="4375150" cy="3024188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57" name="Picture 9" descr="film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 r="8928" b="39285"/>
          <a:stretch>
            <a:fillRect/>
          </a:stretch>
        </p:blipFill>
        <p:spPr bwMode="auto">
          <a:xfrm>
            <a:off x="7812088" y="5949950"/>
            <a:ext cx="431800" cy="44926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468313" y="188913"/>
            <a:ext cx="4319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3. Транспорт газів.</a:t>
            </a:r>
          </a:p>
        </p:txBody>
      </p:sp>
      <p:pic>
        <p:nvPicPr>
          <p:cNvPr id="32771" name="Picture 5" descr="Рисунок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14375"/>
            <a:ext cx="75723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0" y="4365625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У капілярах легенів (мале коло кровообігу) кров насичується киснем і позбувається від вуглекислого газу, перетворюючись із венозної в артеріальну. Завдяки роботі серця кров розноситься по всіх органах (велике коло кровообігу), у капілярах яких відбуваються зворотні процеси. </a:t>
            </a:r>
          </a:p>
        </p:txBody>
      </p:sp>
      <p:pic>
        <p:nvPicPr>
          <p:cNvPr id="2057" name="Picture 9" descr="film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r="8928" b="39285"/>
          <a:stretch>
            <a:fillRect/>
          </a:stretch>
        </p:blipFill>
        <p:spPr bwMode="auto">
          <a:xfrm>
            <a:off x="7956550" y="6237288"/>
            <a:ext cx="431800" cy="449262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Рисунок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70"/>
            <a:ext cx="4143375" cy="44640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4572000" y="590550"/>
            <a:ext cx="41036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Основна частина кисню перебуває в крові у вигляді з'єднання з гемоглобіном (Hb2 ) і зовсім небагато розчинено в плазмі.</a:t>
            </a: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4286249" y="3284538"/>
            <a:ext cx="48577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Вуглекислий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газ переноситься в основному плазмою - у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іонів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НСО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розчиненого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СО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, у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меншій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мірі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еритроцитами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з'єднанні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гемоглобіном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(HbСО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).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Рисунок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23850" y="5095875"/>
            <a:ext cx="84963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З одного середовища в інше гази переходять внаслідок різниці їхнього тиску . 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 noChangeArrowheads="1"/>
          </p:cNvSpPr>
          <p:nvPr/>
        </p:nvSpPr>
        <p:spPr bwMode="auto">
          <a:xfrm>
            <a:off x="4427538" y="2603500"/>
            <a:ext cx="45370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Це спричинює   вивільнення </a:t>
            </a:r>
            <a:r>
              <a:rPr lang="en-US" sz="2400" b="1" i="1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b="1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i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із сполуки з гемоглобіном (</a:t>
            </a:r>
            <a:r>
              <a:rPr lang="en-US" sz="2400" b="1" i="1">
                <a:latin typeface="Times New Roman" pitchFamily="18" charset="0"/>
                <a:cs typeface="Times New Roman" pitchFamily="18" charset="0"/>
              </a:rPr>
              <a:t>Hb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b="1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) і із солей вугільної кислоти - гідрокарбонатів (НСО</a:t>
            </a:r>
            <a:r>
              <a:rPr lang="ru-RU" sz="2000" b="1" i="1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-). Кисень дифундує у зворотному напрямку - з повітря в кров, де інтенсивно зв'язується гемоглобіном.</a:t>
            </a:r>
          </a:p>
        </p:txBody>
      </p:sp>
      <p:pic>
        <p:nvPicPr>
          <p:cNvPr id="35843" name="Picture 6" descr="Рисунок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213100"/>
            <a:ext cx="3744912" cy="341471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5844" name="Rectangle 7"/>
          <p:cNvSpPr>
            <a:spLocks noChangeArrowheads="1"/>
          </p:cNvSpPr>
          <p:nvPr/>
        </p:nvSpPr>
        <p:spPr bwMode="auto">
          <a:xfrm>
            <a:off x="4284663" y="404813"/>
            <a:ext cx="46418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Оскільки в альвеолах відносно мало CO</a:t>
            </a:r>
            <a:r>
              <a:rPr lang="ru-RU" sz="1600" b="1" i="1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, він виходить із плазми крові в альвеолярне повітря.</a:t>
            </a:r>
          </a:p>
        </p:txBody>
      </p:sp>
      <p:pic>
        <p:nvPicPr>
          <p:cNvPr id="2057" name="Picture 9" descr="film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r="8928" b="39285"/>
          <a:stretch>
            <a:fillRect/>
          </a:stretch>
        </p:blipFill>
        <p:spPr bwMode="auto">
          <a:xfrm>
            <a:off x="8243888" y="5373688"/>
            <a:ext cx="431800" cy="449262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35846" name="Picture 10" descr="268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188913"/>
            <a:ext cx="3744912" cy="27765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WordArt 4"/>
          <p:cNvSpPr>
            <a:spLocks noChangeArrowheads="1" noChangeShapeType="1" noTextEdit="1"/>
          </p:cNvSpPr>
          <p:nvPr/>
        </p:nvSpPr>
        <p:spPr bwMode="auto">
          <a:xfrm>
            <a:off x="1908175" y="476250"/>
            <a:ext cx="5040313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 err="1">
                <a:ln w="3810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7" dist="17961" dir="2700000">
                    <a:srgbClr val="990000"/>
                  </a:prstShdw>
                </a:effectLst>
                <a:latin typeface="Bookman Old Style"/>
              </a:rPr>
              <a:t>Внутрішнє</a:t>
            </a:r>
            <a:r>
              <a:rPr lang="ru-RU" sz="3600" b="1" i="1" kern="10" dirty="0">
                <a:ln w="3810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7" dist="17961" dir="2700000">
                    <a:srgbClr val="990000"/>
                  </a:prstShdw>
                </a:effectLst>
                <a:latin typeface="Bookman Old Style"/>
              </a:rPr>
              <a:t> </a:t>
            </a:r>
            <a:r>
              <a:rPr lang="ru-RU" sz="3600" b="1" i="1" kern="10" dirty="0" err="1">
                <a:ln w="3810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7" dist="17961" dir="2700000">
                    <a:srgbClr val="990000"/>
                  </a:prstShdw>
                </a:effectLst>
                <a:latin typeface="Bookman Old Style"/>
              </a:rPr>
              <a:t>дихання</a:t>
            </a:r>
            <a:endParaRPr lang="ru-RU" sz="3600" b="1" i="1" kern="10" dirty="0">
              <a:ln w="38100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prstShdw prst="shdw17" dist="17961" dir="2700000">
                  <a:srgbClr val="990000"/>
                </a:prstShdw>
              </a:effectLst>
              <a:latin typeface="Bookman Old Style"/>
            </a:endParaRPr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468313" y="1484313"/>
            <a:ext cx="70564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u="sng">
                <a:latin typeface="Times New Roman" pitchFamily="18" charset="0"/>
                <a:cs typeface="Times New Roman" pitchFamily="18" charset="0"/>
              </a:rPr>
              <a:t>4. Тканинне дихання (газообмін у тканинах).</a:t>
            </a:r>
          </a:p>
        </p:txBody>
      </p:sp>
      <p:pic>
        <p:nvPicPr>
          <p:cNvPr id="36868" name="Picture 6" descr="Рисунок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565400"/>
            <a:ext cx="2519362" cy="24479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6869" name="Rectangle 8"/>
          <p:cNvSpPr>
            <a:spLocks noChangeArrowheads="1"/>
          </p:cNvSpPr>
          <p:nvPr/>
        </p:nvSpPr>
        <p:spPr bwMode="auto">
          <a:xfrm>
            <a:off x="3132138" y="2060575"/>
            <a:ext cx="5472112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У процесі клітинного дихання  постійно споживається кисень. Тому він дифундує із плазми крові в міжклітинну речовину інших тканин і далі - у клітки. Виділюваний клітками </a:t>
            </a:r>
            <a:r>
              <a:rPr lang="en-US" sz="2400" b="1" i="1">
                <a:latin typeface="Times New Roman" pitchFamily="18" charset="0"/>
                <a:cs typeface="Times New Roman" pitchFamily="18" charset="0"/>
              </a:rPr>
              <a:t>CO2 , </a:t>
            </a:r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навпаки, надходить у кров, де частково зв'язується гемоглобіном, а здебільшого  - з водою.</a:t>
            </a:r>
          </a:p>
        </p:txBody>
      </p:sp>
      <p:sp>
        <p:nvSpPr>
          <p:cNvPr id="36870" name="Rectangle 10"/>
          <p:cNvSpPr>
            <a:spLocks noChangeArrowheads="1"/>
          </p:cNvSpPr>
          <p:nvPr/>
        </p:nvSpPr>
        <p:spPr bwMode="auto">
          <a:xfrm>
            <a:off x="611188" y="5734050"/>
            <a:ext cx="8135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Артеріальна кров перетворюється у венозну.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6" descr="[BI8ZD_11-03]_[IL_04]-k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2988" y="188913"/>
            <a:ext cx="7632700" cy="64801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37891" name="Picture 10" descr="257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2133600"/>
            <a:ext cx="1655763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Text Box 11"/>
          <p:cNvSpPr txBox="1">
            <a:spLocks noChangeArrowheads="1"/>
          </p:cNvSpPr>
          <p:nvPr/>
        </p:nvSpPr>
        <p:spPr bwMode="auto">
          <a:xfrm>
            <a:off x="5003800" y="333375"/>
            <a:ext cx="32273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Регуляція дихання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AutoShape 5"/>
          <p:cNvSpPr>
            <a:spLocks noChangeArrowheads="1"/>
          </p:cNvSpPr>
          <p:nvPr/>
        </p:nvSpPr>
        <p:spPr bwMode="auto">
          <a:xfrm>
            <a:off x="395288" y="1196975"/>
            <a:ext cx="3305175" cy="132873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Мимовільна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регуляція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частоти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глибини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.</a:t>
            </a:r>
          </a:p>
        </p:txBody>
      </p:sp>
      <p:sp>
        <p:nvSpPr>
          <p:cNvPr id="18446" name="AutoShape 14"/>
          <p:cNvSpPr>
            <a:spLocks/>
          </p:cNvSpPr>
          <p:nvPr/>
        </p:nvSpPr>
        <p:spPr bwMode="auto">
          <a:xfrm rot="-5400000">
            <a:off x="4486275" y="-444500"/>
            <a:ext cx="457200" cy="6477000"/>
          </a:xfrm>
          <a:prstGeom prst="leftBrace">
            <a:avLst>
              <a:gd name="adj1" fmla="val 118056"/>
              <a:gd name="adj2" fmla="val 50000"/>
            </a:avLst>
          </a:prstGeom>
          <a:noFill/>
          <a:ln w="57150">
            <a:solidFill>
              <a:srgbClr val="0000CC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8448" name="AutoShape 16"/>
          <p:cNvSpPr>
            <a:spLocks noChangeArrowheads="1"/>
          </p:cNvSpPr>
          <p:nvPr/>
        </p:nvSpPr>
        <p:spPr bwMode="auto">
          <a:xfrm>
            <a:off x="3059113" y="3068638"/>
            <a:ext cx="2787650" cy="5111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ЗДІЙСНЮЄТЬСЯ</a:t>
            </a:r>
          </a:p>
        </p:txBody>
      </p:sp>
      <p:cxnSp>
        <p:nvCxnSpPr>
          <p:cNvPr id="18454" name="AutoShape 22"/>
          <p:cNvCxnSpPr>
            <a:cxnSpLocks noChangeShapeType="1"/>
          </p:cNvCxnSpPr>
          <p:nvPr/>
        </p:nvCxnSpPr>
        <p:spPr bwMode="auto">
          <a:xfrm rot="10800000" flipV="1">
            <a:off x="1547813" y="476250"/>
            <a:ext cx="1765300" cy="847725"/>
          </a:xfrm>
          <a:prstGeom prst="bentConnector2">
            <a:avLst/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18455" name="AutoShape 23"/>
          <p:cNvSpPr>
            <a:spLocks noChangeArrowheads="1"/>
          </p:cNvSpPr>
          <p:nvPr/>
        </p:nvSpPr>
        <p:spPr bwMode="auto">
          <a:xfrm>
            <a:off x="3351213" y="263525"/>
            <a:ext cx="2333625" cy="91916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99FF"/>
              </a:gs>
              <a:gs pos="50000">
                <a:srgbClr val="FFFFFF"/>
              </a:gs>
              <a:gs pos="100000">
                <a:srgbClr val="0099FF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НЕРВОВА</a:t>
            </a:r>
          </a:p>
          <a:p>
            <a:pPr algn="ctr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РЕГУЛЯЦІЯ</a:t>
            </a:r>
          </a:p>
        </p:txBody>
      </p:sp>
      <p:sp>
        <p:nvSpPr>
          <p:cNvPr id="18458" name="AutoShape 26"/>
          <p:cNvSpPr>
            <a:spLocks noChangeArrowheads="1"/>
          </p:cNvSpPr>
          <p:nvPr/>
        </p:nvSpPr>
        <p:spPr bwMode="auto">
          <a:xfrm>
            <a:off x="5508625" y="1196975"/>
            <a:ext cx="3305175" cy="132873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Довільна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регуляція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частоти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глибини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.</a:t>
            </a:r>
          </a:p>
        </p:txBody>
      </p:sp>
      <p:cxnSp>
        <p:nvCxnSpPr>
          <p:cNvPr id="18459" name="AutoShape 27"/>
          <p:cNvCxnSpPr>
            <a:cxnSpLocks noChangeShapeType="1"/>
          </p:cNvCxnSpPr>
          <p:nvPr/>
        </p:nvCxnSpPr>
        <p:spPr bwMode="auto">
          <a:xfrm>
            <a:off x="5724525" y="476250"/>
            <a:ext cx="1684338" cy="847725"/>
          </a:xfrm>
          <a:prstGeom prst="bentConnector2">
            <a:avLst/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cxnSp>
        <p:nvCxnSpPr>
          <p:cNvPr id="18460" name="AutoShape 28"/>
          <p:cNvCxnSpPr>
            <a:cxnSpLocks noChangeShapeType="1"/>
          </p:cNvCxnSpPr>
          <p:nvPr/>
        </p:nvCxnSpPr>
        <p:spPr bwMode="auto">
          <a:xfrm rot="5400000">
            <a:off x="937419" y="3104356"/>
            <a:ext cx="1079500" cy="1588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18461" name="AutoShape 29"/>
          <p:cNvSpPr>
            <a:spLocks noChangeArrowheads="1"/>
          </p:cNvSpPr>
          <p:nvPr/>
        </p:nvSpPr>
        <p:spPr bwMode="auto">
          <a:xfrm>
            <a:off x="488950" y="3736975"/>
            <a:ext cx="3506788" cy="91916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Дихальним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центром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довгастого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мозку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18462" name="AutoShape 30"/>
          <p:cNvCxnSpPr>
            <a:cxnSpLocks noChangeShapeType="1"/>
          </p:cNvCxnSpPr>
          <p:nvPr/>
        </p:nvCxnSpPr>
        <p:spPr bwMode="auto">
          <a:xfrm rot="5400000">
            <a:off x="7417594" y="3104356"/>
            <a:ext cx="1079500" cy="1588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18463" name="AutoShape 31"/>
          <p:cNvSpPr>
            <a:spLocks noChangeArrowheads="1"/>
          </p:cNvSpPr>
          <p:nvPr/>
        </p:nvSpPr>
        <p:spPr bwMode="auto">
          <a:xfrm>
            <a:off x="5961063" y="3716338"/>
            <a:ext cx="2838450" cy="919162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Корою великих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півкуль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18464" name="AutoShape 32"/>
          <p:cNvCxnSpPr>
            <a:cxnSpLocks noChangeShapeType="1"/>
          </p:cNvCxnSpPr>
          <p:nvPr/>
        </p:nvCxnSpPr>
        <p:spPr bwMode="auto">
          <a:xfrm rot="5400000">
            <a:off x="1584326" y="4832350"/>
            <a:ext cx="360362" cy="1587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18465" name="AutoShape 33"/>
          <p:cNvSpPr>
            <a:spLocks noChangeArrowheads="1"/>
          </p:cNvSpPr>
          <p:nvPr/>
        </p:nvSpPr>
        <p:spPr bwMode="auto">
          <a:xfrm>
            <a:off x="500063" y="5045075"/>
            <a:ext cx="3979862" cy="132873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Вплив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холодові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болючі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рецептори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призупинити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18466" name="AutoShape 34"/>
          <p:cNvCxnSpPr>
            <a:cxnSpLocks noChangeShapeType="1"/>
          </p:cNvCxnSpPr>
          <p:nvPr/>
        </p:nvCxnSpPr>
        <p:spPr bwMode="auto">
          <a:xfrm rot="5400000">
            <a:off x="7561263" y="4832350"/>
            <a:ext cx="360362" cy="1588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18467" name="AutoShape 35"/>
          <p:cNvSpPr>
            <a:spLocks noChangeArrowheads="1"/>
          </p:cNvSpPr>
          <p:nvPr/>
        </p:nvSpPr>
        <p:spPr bwMode="auto">
          <a:xfrm>
            <a:off x="4932363" y="5084763"/>
            <a:ext cx="3941762" cy="1328737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Ми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можемо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довільно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прискорити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зупинити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57" name="Picture 9" descr="film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r="8928" b="39285"/>
          <a:stretch>
            <a:fillRect/>
          </a:stretch>
        </p:blipFill>
        <p:spPr bwMode="auto">
          <a:xfrm>
            <a:off x="8316913" y="2997200"/>
            <a:ext cx="431800" cy="44926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8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8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46" grpId="0" animBg="1"/>
      <p:bldP spid="18448" grpId="0" animBg="1"/>
      <p:bldP spid="18458" grpId="0" animBg="1"/>
      <p:bldP spid="18461" grpId="0" animBg="1"/>
      <p:bldP spid="18463" grpId="0" animBg="1"/>
      <p:bldP spid="18465" grpId="0" animBg="1"/>
      <p:bldP spid="1846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2987675" y="333375"/>
            <a:ext cx="2786063" cy="919401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99FF"/>
              </a:gs>
              <a:gs pos="50000">
                <a:srgbClr val="FFFFFF"/>
              </a:gs>
              <a:gs pos="100000">
                <a:srgbClr val="0099FF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ГУМОРАЛЬНА</a:t>
            </a:r>
          </a:p>
          <a:p>
            <a:pPr algn="ctr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РЕГУЛЯЦ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Я</a:t>
            </a:r>
          </a:p>
        </p:txBody>
      </p:sp>
      <p:cxnSp>
        <p:nvCxnSpPr>
          <p:cNvPr id="20485" name="AutoShape 5"/>
          <p:cNvCxnSpPr>
            <a:cxnSpLocks noChangeShapeType="1"/>
          </p:cNvCxnSpPr>
          <p:nvPr/>
        </p:nvCxnSpPr>
        <p:spPr bwMode="auto">
          <a:xfrm rot="5400000">
            <a:off x="4248151" y="1447800"/>
            <a:ext cx="360362" cy="1587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2339975" y="1700213"/>
            <a:ext cx="4116388" cy="5111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Частоту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глибину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rot="5400000">
            <a:off x="2232026" y="2384425"/>
            <a:ext cx="360362" cy="1587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1258888" y="2636838"/>
            <a:ext cx="1955800" cy="579437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прискорює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rot="5400000">
            <a:off x="1944687" y="3392488"/>
            <a:ext cx="360363" cy="1588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1214438" y="3643313"/>
            <a:ext cx="2500312" cy="5111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Надлишок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2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491" name="AutoShape 11"/>
          <p:cNvCxnSpPr>
            <a:cxnSpLocks noChangeShapeType="1"/>
          </p:cNvCxnSpPr>
          <p:nvPr/>
        </p:nvCxnSpPr>
        <p:spPr bwMode="auto">
          <a:xfrm rot="5400000">
            <a:off x="5761038" y="2384425"/>
            <a:ext cx="360362" cy="1588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5003800" y="2636838"/>
            <a:ext cx="2016125" cy="579437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сповільнює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493" name="AutoShape 13"/>
          <p:cNvCxnSpPr>
            <a:cxnSpLocks noChangeShapeType="1"/>
          </p:cNvCxnSpPr>
          <p:nvPr/>
        </p:nvCxnSpPr>
        <p:spPr bwMode="auto">
          <a:xfrm rot="5400000">
            <a:off x="5832475" y="3392488"/>
            <a:ext cx="360363" cy="1587"/>
          </a:xfrm>
          <a:prstGeom prst="bentConnector3">
            <a:avLst>
              <a:gd name="adj1" fmla="val 49778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>
            <a:outerShdw dist="107763" dir="2700000" algn="ctr" rotWithShape="0">
              <a:srgbClr val="FFBF9F"/>
            </a:outerShdw>
          </a:effectLst>
        </p:spPr>
      </p:cxnSp>
      <p:sp>
        <p:nvSpPr>
          <p:cNvPr id="20494" name="AutoShape 14"/>
          <p:cNvSpPr>
            <a:spLocks noChangeArrowheads="1"/>
          </p:cNvSpPr>
          <p:nvPr/>
        </p:nvSpPr>
        <p:spPr bwMode="auto">
          <a:xfrm>
            <a:off x="4787900" y="3644900"/>
            <a:ext cx="2646363" cy="5111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Недостача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en-US" sz="24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5" name="AutoShape 15"/>
          <p:cNvSpPr>
            <a:spLocks noChangeArrowheads="1"/>
          </p:cNvSpPr>
          <p:nvPr/>
        </p:nvSpPr>
        <p:spPr bwMode="auto">
          <a:xfrm>
            <a:off x="4376738" y="4356100"/>
            <a:ext cx="4497387" cy="21447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FFFF99"/>
              </a:gs>
            </a:gsLst>
            <a:lin ang="5400000" scaled="1"/>
          </a:gradFill>
          <a:ln w="317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FFBF9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посилення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вентиляції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легенів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припиняється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тому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концентрація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CO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крові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знижується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2057" name="Picture 9" descr="film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r="8928" b="39285"/>
          <a:stretch>
            <a:fillRect/>
          </a:stretch>
        </p:blipFill>
        <p:spPr bwMode="auto">
          <a:xfrm>
            <a:off x="8027988" y="2781300"/>
            <a:ext cx="431800" cy="449263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39951" name="Picture 17" descr="image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4437063"/>
            <a:ext cx="1666875" cy="2114550"/>
          </a:xfrm>
          <a:prstGeom prst="rect">
            <a:avLst/>
          </a:prstGeom>
          <a:noFill/>
          <a:ln w="57150">
            <a:solidFill>
              <a:srgbClr val="00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 autoUpdateAnimBg="0"/>
      <p:bldP spid="20488" grpId="0" animBg="1" autoUpdateAnimBg="0"/>
      <p:bldP spid="20490" grpId="0" animBg="1" autoUpdateAnimBg="0"/>
      <p:bldP spid="20492" grpId="0" animBg="1" autoUpdateAnimBg="0"/>
      <p:bldP spid="20494" grpId="0" animBg="1" autoUpdateAnimBg="0"/>
      <p:bldP spid="20495" grpId="0" animBg="1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ChangeArrowheads="1"/>
          </p:cNvSpPr>
          <p:nvPr/>
        </p:nvSpPr>
        <p:spPr bwMode="auto">
          <a:xfrm>
            <a:off x="323850" y="231775"/>
            <a:ext cx="83947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 романах Ф. Купера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індіанці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іноді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рятувалися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ворогів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поринаючи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у воду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дихаючи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порожню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камишинку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дихати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таким способом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глибині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перевищує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1,5 м . 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романах Ф. Купера индейцы иногда спасались от врагов, погружаясь в воду и дыша при этом через полую камышинку. Однако дышать таким способом можно на глубине, не превышающей 1,5 м . </a:t>
            </a:r>
          </a:p>
        </p:txBody>
      </p:sp>
      <p:pic>
        <p:nvPicPr>
          <p:cNvPr id="44035" name="Picture 6" descr="Рисунок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773238"/>
            <a:ext cx="793432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067175" y="2781300"/>
            <a:ext cx="1319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ЧОМУ?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755650" y="5567363"/>
            <a:ext cx="75612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На більшій глибині тиск настільки зростає, що вдих зробити неможливо.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/>
              <a:t>Клінічна й біологічна смерть</a:t>
            </a:r>
          </a:p>
        </p:txBody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dirty="0">
                <a:solidFill>
                  <a:srgbClr val="000099"/>
                </a:solidFill>
              </a:rPr>
              <a:t>Смерть </a:t>
            </a:r>
            <a:r>
              <a:rPr lang="ru-RU" sz="2400" dirty="0" err="1">
                <a:solidFill>
                  <a:srgbClr val="000099"/>
                </a:solidFill>
              </a:rPr>
              <a:t>наступає</a:t>
            </a:r>
            <a:r>
              <a:rPr lang="ru-RU" sz="2400" dirty="0">
                <a:solidFill>
                  <a:srgbClr val="000099"/>
                </a:solidFill>
              </a:rPr>
              <a:t> не </a:t>
            </a:r>
            <a:r>
              <a:rPr lang="ru-RU" sz="2400" dirty="0" err="1">
                <a:solidFill>
                  <a:srgbClr val="000099"/>
                </a:solidFill>
              </a:rPr>
              <a:t>відразу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після</a:t>
            </a:r>
            <a:r>
              <a:rPr lang="ru-RU" sz="2400" dirty="0">
                <a:solidFill>
                  <a:srgbClr val="000099"/>
                </a:solidFill>
              </a:rPr>
              <a:t>  </a:t>
            </a:r>
            <a:r>
              <a:rPr lang="ru-RU" sz="2400" dirty="0" err="1">
                <a:solidFill>
                  <a:srgbClr val="000099"/>
                </a:solidFill>
              </a:rPr>
              <a:t>припинення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дихання</a:t>
            </a:r>
            <a:r>
              <a:rPr lang="ru-RU" sz="2400" dirty="0">
                <a:solidFill>
                  <a:srgbClr val="000099"/>
                </a:solidFill>
              </a:rPr>
              <a:t>  </a:t>
            </a:r>
            <a:r>
              <a:rPr lang="ru-RU" sz="2400" dirty="0" err="1">
                <a:solidFill>
                  <a:srgbClr val="000099"/>
                </a:solidFill>
              </a:rPr>
              <a:t>й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зупинки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серця</a:t>
            </a:r>
            <a:r>
              <a:rPr lang="ru-RU" sz="2400" dirty="0">
                <a:solidFill>
                  <a:srgbClr val="000099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0099"/>
                </a:solidFill>
              </a:rPr>
              <a:t>Поки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живий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мозок</a:t>
            </a:r>
            <a:r>
              <a:rPr lang="ru-RU" sz="2400" dirty="0">
                <a:solidFill>
                  <a:srgbClr val="000099"/>
                </a:solidFill>
              </a:rPr>
              <a:t>, </a:t>
            </a:r>
            <a:r>
              <a:rPr lang="ru-RU" sz="2400" dirty="0" err="1">
                <a:solidFill>
                  <a:srgbClr val="000099"/>
                </a:solidFill>
              </a:rPr>
              <a:t>можна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відновити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гаснучі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функції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організму</a:t>
            </a:r>
            <a:r>
              <a:rPr lang="ru-RU" sz="2400" dirty="0">
                <a:solidFill>
                  <a:srgbClr val="000099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>
                <a:solidFill>
                  <a:srgbClr val="000099"/>
                </a:solidFill>
              </a:rPr>
              <a:t>Перша фаза, </a:t>
            </a:r>
            <a:r>
              <a:rPr lang="ru-RU" sz="2400" dirty="0" err="1">
                <a:solidFill>
                  <a:srgbClr val="000099"/>
                </a:solidFill>
              </a:rPr>
              <a:t>поки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ще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оборотна</a:t>
            </a:r>
            <a:r>
              <a:rPr lang="ru-RU" sz="2400" dirty="0">
                <a:solidFill>
                  <a:srgbClr val="000099"/>
                </a:solidFill>
              </a:rPr>
              <a:t>, </a:t>
            </a:r>
            <a:r>
              <a:rPr lang="ru-RU" sz="2400" dirty="0" err="1">
                <a:solidFill>
                  <a:srgbClr val="000099"/>
                </a:solidFill>
              </a:rPr>
              <a:t>називається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b="1" i="1" u="sng" dirty="0" err="1">
                <a:solidFill>
                  <a:srgbClr val="FF0000"/>
                </a:solidFill>
              </a:rPr>
              <a:t>клінічною</a:t>
            </a:r>
            <a:r>
              <a:rPr lang="ru-RU" sz="2400" b="1" i="1" u="sng" dirty="0">
                <a:solidFill>
                  <a:srgbClr val="FF0000"/>
                </a:solidFill>
              </a:rPr>
              <a:t> </a:t>
            </a:r>
            <a:r>
              <a:rPr lang="ru-RU" sz="2400" b="1" i="1" u="sng" dirty="0" err="1">
                <a:solidFill>
                  <a:srgbClr val="FF0000"/>
                </a:solidFill>
              </a:rPr>
              <a:t>смертю</a:t>
            </a:r>
            <a:r>
              <a:rPr lang="ru-RU" sz="2400" dirty="0">
                <a:solidFill>
                  <a:srgbClr val="000099"/>
                </a:solidFill>
              </a:rPr>
              <a:t>. </a:t>
            </a:r>
            <a:r>
              <a:rPr lang="ru-RU" sz="2400" dirty="0" err="1">
                <a:solidFill>
                  <a:srgbClr val="000099"/>
                </a:solidFill>
              </a:rPr>
              <a:t>Прийоми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повернення</a:t>
            </a:r>
            <a:r>
              <a:rPr lang="ru-RU" sz="2400" dirty="0">
                <a:solidFill>
                  <a:srgbClr val="000099"/>
                </a:solidFill>
              </a:rPr>
              <a:t> до </a:t>
            </a:r>
            <a:r>
              <a:rPr lang="ru-RU" sz="2400" dirty="0" err="1">
                <a:solidFill>
                  <a:srgbClr val="000099"/>
                </a:solidFill>
              </a:rPr>
              <a:t>життя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називаються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i="1" dirty="0" err="1">
                <a:solidFill>
                  <a:srgbClr val="FF0000"/>
                </a:solidFill>
              </a:rPr>
              <a:t>реанімацією</a:t>
            </a:r>
            <a:r>
              <a:rPr lang="ru-RU" sz="2400" dirty="0">
                <a:solidFill>
                  <a:srgbClr val="000099"/>
                </a:solidFill>
              </a:rPr>
              <a:t>. </a:t>
            </a:r>
            <a:r>
              <a:rPr lang="ru-RU" sz="2400" dirty="0" err="1">
                <a:solidFill>
                  <a:srgbClr val="000099"/>
                </a:solidFill>
              </a:rPr>
              <a:t>Клінічна</a:t>
            </a:r>
            <a:r>
              <a:rPr lang="ru-RU" sz="2400" dirty="0">
                <a:solidFill>
                  <a:srgbClr val="000099"/>
                </a:solidFill>
              </a:rPr>
              <a:t> смерть </a:t>
            </a:r>
            <a:r>
              <a:rPr lang="ru-RU" sz="2400" dirty="0" err="1">
                <a:solidFill>
                  <a:srgbClr val="000099"/>
                </a:solidFill>
              </a:rPr>
              <a:t>триває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порівняно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недовго</a:t>
            </a:r>
            <a:r>
              <a:rPr lang="ru-RU" sz="2400" dirty="0">
                <a:solidFill>
                  <a:srgbClr val="000099"/>
                </a:solidFill>
              </a:rPr>
              <a:t> - </a:t>
            </a:r>
            <a:r>
              <a:rPr lang="ru-RU" sz="2400" dirty="0" err="1">
                <a:solidFill>
                  <a:srgbClr val="000099"/>
                </a:solidFill>
              </a:rPr>
              <a:t>усього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кілька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хвилин</a:t>
            </a:r>
            <a:r>
              <a:rPr lang="ru-RU" sz="2400" dirty="0">
                <a:solidFill>
                  <a:srgbClr val="000099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0099"/>
                </a:solidFill>
              </a:rPr>
              <a:t>Біологічна</a:t>
            </a:r>
            <a:r>
              <a:rPr lang="ru-RU" sz="2400" dirty="0">
                <a:solidFill>
                  <a:srgbClr val="000099"/>
                </a:solidFill>
              </a:rPr>
              <a:t> смерть </a:t>
            </a:r>
            <a:r>
              <a:rPr lang="ru-RU" sz="2400" dirty="0" err="1">
                <a:solidFill>
                  <a:srgbClr val="000099"/>
                </a:solidFill>
              </a:rPr>
              <a:t>зв'язана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dirty="0" err="1">
                <a:solidFill>
                  <a:srgbClr val="000099"/>
                </a:solidFill>
              </a:rPr>
              <a:t>зі</a:t>
            </a:r>
            <a:r>
              <a:rPr lang="ru-RU" sz="2400" dirty="0">
                <a:solidFill>
                  <a:srgbClr val="000099"/>
                </a:solidFill>
              </a:rPr>
              <a:t> </a:t>
            </a:r>
            <a:r>
              <a:rPr lang="ru-RU" sz="2400" i="1" dirty="0" err="1">
                <a:solidFill>
                  <a:srgbClr val="000099"/>
                </a:solidFill>
              </a:rPr>
              <a:t>смертю</a:t>
            </a:r>
            <a:r>
              <a:rPr lang="ru-RU" sz="2400" i="1" dirty="0">
                <a:solidFill>
                  <a:srgbClr val="000099"/>
                </a:solidFill>
              </a:rPr>
              <a:t> </a:t>
            </a:r>
            <a:r>
              <a:rPr lang="ru-RU" sz="2400" i="1" dirty="0" err="1">
                <a:solidFill>
                  <a:srgbClr val="000099"/>
                </a:solidFill>
              </a:rPr>
              <a:t>мозку</a:t>
            </a:r>
            <a:r>
              <a:rPr lang="ru-RU" sz="2400" dirty="0">
                <a:solidFill>
                  <a:srgbClr val="000099"/>
                </a:solidFill>
              </a:rPr>
              <a:t>. Вона </a:t>
            </a:r>
            <a:r>
              <a:rPr lang="ru-RU" sz="2400" dirty="0" err="1">
                <a:solidFill>
                  <a:srgbClr val="000099"/>
                </a:solidFill>
              </a:rPr>
              <a:t>необоротна</a:t>
            </a:r>
            <a:r>
              <a:rPr lang="ru-RU" sz="2400" dirty="0">
                <a:solidFill>
                  <a:srgbClr val="000099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err="1">
                <a:solidFill>
                  <a:srgbClr val="000099"/>
                </a:solidFill>
              </a:rPr>
              <a:t>Соціальна</a:t>
            </a:r>
            <a:r>
              <a:rPr lang="ru-RU" sz="2400" dirty="0">
                <a:solidFill>
                  <a:srgbClr val="000099"/>
                </a:solidFill>
              </a:rPr>
              <a:t> смерть.</a:t>
            </a:r>
          </a:p>
        </p:txBody>
      </p:sp>
      <p:pic>
        <p:nvPicPr>
          <p:cNvPr id="45060" name="Picture 4" descr="j03154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066800"/>
            <a:ext cx="2971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2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2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2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22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2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2" grpId="0"/>
      <p:bldP spid="32256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715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Надання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першої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допомоги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214438"/>
            <a:ext cx="4000500" cy="5357812"/>
          </a:xfrm>
          <a:solidFill>
            <a:schemeClr val="hlink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1800">
                <a:solidFill>
                  <a:schemeClr val="bg1"/>
                </a:solidFill>
              </a:rPr>
              <a:t>1.Звільнити ротову порожнину від мулу й піску, а легені від води.</a:t>
            </a:r>
          </a:p>
          <a:p>
            <a:pPr eaLnBrk="1" hangingPunct="1">
              <a:lnSpc>
                <a:spcPct val="90000"/>
              </a:lnSpc>
            </a:pPr>
            <a:endParaRPr lang="ru-RU" sz="180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>
                <a:solidFill>
                  <a:schemeClr val="bg1"/>
                </a:solidFill>
              </a:rPr>
              <a:t>2.Хворого покласти на тверду поверхню, ніс і рот накрити марлею і енергійно вдмухувати повітря(16 разів в 1 хв).</a:t>
            </a:r>
          </a:p>
          <a:p>
            <a:pPr eaLnBrk="1" hangingPunct="1">
              <a:lnSpc>
                <a:spcPct val="90000"/>
              </a:lnSpc>
            </a:pPr>
            <a:endParaRPr lang="ru-RU" sz="180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>
                <a:solidFill>
                  <a:schemeClr val="bg1"/>
                </a:solidFill>
              </a:rPr>
              <a:t>3.Штучне дихання поєднюють із масажем серця, ритмічним натисненням на грудину(60 разів в 1 хв)</a:t>
            </a:r>
          </a:p>
          <a:p>
            <a:pPr eaLnBrk="1" hangingPunct="1">
              <a:lnSpc>
                <a:spcPct val="90000"/>
              </a:lnSpc>
            </a:pPr>
            <a:endParaRPr lang="ru-RU" sz="180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1800">
                <a:solidFill>
                  <a:schemeClr val="bg1"/>
                </a:solidFill>
              </a:rPr>
              <a:t>4.Через кожні 5- 6 натиснень роблять вдмухування повітря, періодично перевіряючи пульс.</a:t>
            </a:r>
            <a:endParaRPr lang="ru-RU" sz="180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357188"/>
            <a:ext cx="28146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4429125"/>
            <a:ext cx="3286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0" y="1285875"/>
            <a:ext cx="2571750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4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4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4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4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4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4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4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4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4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4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4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4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2033</TotalTime>
  <Words>2697</Words>
  <Application>Microsoft Office PowerPoint</Application>
  <PresentationFormat>Экран (4:3)</PresentationFormat>
  <Paragraphs>296</Paragraphs>
  <Slides>68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68</vt:i4>
      </vt:variant>
    </vt:vector>
  </HeadingPairs>
  <TitlesOfParts>
    <vt:vector size="80" baseType="lpstr">
      <vt:lpstr>Arial</vt:lpstr>
      <vt:lpstr>Bookman Old Style</vt:lpstr>
      <vt:lpstr>Calibri</vt:lpstr>
      <vt:lpstr>Century Gothic</vt:lpstr>
      <vt:lpstr>Palatino Linotype</vt:lpstr>
      <vt:lpstr>Tahoma</vt:lpstr>
      <vt:lpstr>Times New Roman</vt:lpstr>
      <vt:lpstr>Verdana</vt:lpstr>
      <vt:lpstr>Wingdings</vt:lpstr>
      <vt:lpstr>Оформление по умолчанию</vt:lpstr>
      <vt:lpstr>1_Оформление по умолчанию</vt:lpstr>
      <vt:lpstr>2_Оформление по умолчанию</vt:lpstr>
      <vt:lpstr>Будова  й значення дихальної системи</vt:lpstr>
      <vt:lpstr>Презентация PowerPoint</vt:lpstr>
      <vt:lpstr>Презентация PowerPoint</vt:lpstr>
      <vt:lpstr>Презентация PowerPoint</vt:lpstr>
      <vt:lpstr>Дихання </vt:lpstr>
      <vt:lpstr>Функції органів дихання</vt:lpstr>
      <vt:lpstr>Презентация PowerPoint</vt:lpstr>
      <vt:lpstr>ЗАГАЛЬНА БУДОВА СИСТЕМИ ОРГАНІВ ДИХАННЯ </vt:lpstr>
      <vt:lpstr>Органи дихання людини</vt:lpstr>
      <vt:lpstr>Презентация PowerPoint</vt:lpstr>
      <vt:lpstr>Носова порожнина</vt:lpstr>
      <vt:lpstr>Схема будови порожнини носа</vt:lpstr>
      <vt:lpstr>Функції носової порожнини</vt:lpstr>
      <vt:lpstr>Схема будови й функції слизистої носа</vt:lpstr>
      <vt:lpstr>Носоглотка</vt:lpstr>
      <vt:lpstr>Схема будови носоглотки</vt:lpstr>
      <vt:lpstr>  Функції носоглотки і глотки</vt:lpstr>
      <vt:lpstr>Носоглотка</vt:lpstr>
      <vt:lpstr>Презентация PowerPoint</vt:lpstr>
      <vt:lpstr>Гортань </vt:lpstr>
      <vt:lpstr>Гортань </vt:lpstr>
      <vt:lpstr>Будова гортані</vt:lpstr>
      <vt:lpstr>Презентация PowerPoint</vt:lpstr>
      <vt:lpstr>Надгортанник</vt:lpstr>
      <vt:lpstr>Презентация PowerPoint</vt:lpstr>
      <vt:lpstr>Трахея</vt:lpstr>
      <vt:lpstr>Трахея</vt:lpstr>
      <vt:lpstr>Будова трахеї</vt:lpstr>
      <vt:lpstr>Бронхи</vt:lpstr>
      <vt:lpstr>Бронхи</vt:lpstr>
      <vt:lpstr>Бронхіальне дерево </vt:lpstr>
      <vt:lpstr>Схема бронхіального дерева</vt:lpstr>
      <vt:lpstr>Легені </vt:lpstr>
      <vt:lpstr>Будова легенів</vt:lpstr>
      <vt:lpstr>Легені</vt:lpstr>
      <vt:lpstr>Презентация PowerPoint</vt:lpstr>
      <vt:lpstr>Легені</vt:lpstr>
      <vt:lpstr>Презентация PowerPoint</vt:lpstr>
      <vt:lpstr>Альвеоли (дихальні міхурці)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Газообмін у легенях </vt:lpstr>
      <vt:lpstr>Інфекційні й хронічні захворювання дихальних шляхів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Клінічна й біологічна смерть</vt:lpstr>
      <vt:lpstr>Надання першої допомоги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Лариса Николаевна</dc:creator>
  <cp:lastModifiedBy>Володя</cp:lastModifiedBy>
  <cp:revision>170</cp:revision>
  <dcterms:created xsi:type="dcterms:W3CDTF">2008-12-06T13:12:22Z</dcterms:created>
  <dcterms:modified xsi:type="dcterms:W3CDTF">2023-11-09T01:45:59Z</dcterms:modified>
</cp:coreProperties>
</file>