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349" r:id="rId2"/>
    <p:sldId id="356" r:id="rId3"/>
    <p:sldId id="366" r:id="rId4"/>
    <p:sldId id="322" r:id="rId5"/>
    <p:sldId id="359" r:id="rId6"/>
    <p:sldId id="636" r:id="rId7"/>
    <p:sldId id="635" r:id="rId8"/>
    <p:sldId id="633" r:id="rId9"/>
    <p:sldId id="634" r:id="rId10"/>
    <p:sldId id="267" r:id="rId11"/>
    <p:sldId id="268" r:id="rId12"/>
    <p:sldId id="292" r:id="rId13"/>
    <p:sldId id="293" r:id="rId14"/>
    <p:sldId id="297" r:id="rId15"/>
    <p:sldId id="637" r:id="rId16"/>
    <p:sldId id="627" r:id="rId17"/>
    <p:sldId id="641" r:id="rId18"/>
    <p:sldId id="639" r:id="rId19"/>
    <p:sldId id="264" r:id="rId20"/>
    <p:sldId id="387" r:id="rId21"/>
    <p:sldId id="388" r:id="rId22"/>
    <p:sldId id="361" r:id="rId23"/>
    <p:sldId id="638" r:id="rId24"/>
    <p:sldId id="389" r:id="rId25"/>
    <p:sldId id="640" r:id="rId26"/>
    <p:sldId id="350"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лександр Гришун" initials="АГ" lastIdx="1" clrIdx="0">
    <p:extLst>
      <p:ext uri="{19B8F6BF-5375-455C-9EA6-DF929625EA0E}">
        <p15:presenceInfo xmlns:p15="http://schemas.microsoft.com/office/powerpoint/2012/main" userId="7d2849c6d166c4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76"/>
    <a:srgbClr val="263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94660"/>
  </p:normalViewPr>
  <p:slideViewPr>
    <p:cSldViewPr snapToGrid="0">
      <p:cViewPr varScale="1">
        <p:scale>
          <a:sx n="67" d="100"/>
          <a:sy n="67" d="100"/>
        </p:scale>
        <p:origin x="654" y="54"/>
      </p:cViewPr>
      <p:guideLst>
        <p:guide orient="horz" pos="3793"/>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8744A-58AD-44BD-8243-13DD9445D718}" type="datetimeFigureOut">
              <a:rPr lang="ru-RU" smtClean="0"/>
              <a:t>27.05.2024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AF16A-5DA7-497E-959C-AE03A46289D7}" type="slidenum">
              <a:rPr lang="ru-RU" smtClean="0"/>
              <a:t>‹#›</a:t>
            </a:fld>
            <a:endParaRPr lang="ru-RU"/>
          </a:p>
        </p:txBody>
      </p:sp>
    </p:spTree>
    <p:extLst>
      <p:ext uri="{BB962C8B-B14F-4D97-AF65-F5344CB8AC3E}">
        <p14:creationId xmlns:p14="http://schemas.microsoft.com/office/powerpoint/2010/main" val="50690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17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87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44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7F47D77-E995-4AFA-83C8-984967F91BAD}" type="datetimeFigureOut">
              <a:rPr lang="ru-RU" smtClean="0"/>
              <a:t>27.05.2024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323934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7F47D77-E995-4AFA-83C8-984967F91BAD}" type="datetimeFigureOut">
              <a:rPr lang="ru-RU" smtClean="0"/>
              <a:t>27.05.2024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65389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7F47D77-E995-4AFA-83C8-984967F91BAD}" type="datetimeFigureOut">
              <a:rPr lang="ru-RU" smtClean="0"/>
              <a:t>27.05.2024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71847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27 May 2024</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307189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7F47D77-E995-4AFA-83C8-984967F91BAD}" type="datetimeFigureOut">
              <a:rPr lang="ru-RU" smtClean="0"/>
              <a:t>27.05.2024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160439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7F47D77-E995-4AFA-83C8-984967F91BAD}" type="datetimeFigureOut">
              <a:rPr lang="ru-RU" smtClean="0"/>
              <a:t>27.05.2024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85489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7F47D77-E995-4AFA-83C8-984967F91BAD}" type="datetimeFigureOut">
              <a:rPr lang="ru-RU" smtClean="0"/>
              <a:t>27.05.2024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167889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7F47D77-E995-4AFA-83C8-984967F91BAD}" type="datetimeFigureOut">
              <a:rPr lang="ru-RU" smtClean="0"/>
              <a:t>27.05.2024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422721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7F47D77-E995-4AFA-83C8-984967F91BAD}" type="datetimeFigureOut">
              <a:rPr lang="ru-RU" smtClean="0"/>
              <a:t>27.05.2024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153647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F47D77-E995-4AFA-83C8-984967F91BAD}" type="datetimeFigureOut">
              <a:rPr lang="ru-RU" smtClean="0"/>
              <a:t>27.05.2024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136133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7F47D77-E995-4AFA-83C8-984967F91BAD}" type="datetimeFigureOut">
              <a:rPr lang="ru-RU" smtClean="0"/>
              <a:t>27.05.2024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252013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7F47D77-E995-4AFA-83C8-984967F91BAD}" type="datetimeFigureOut">
              <a:rPr lang="ru-RU" smtClean="0"/>
              <a:t>27.05.2024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C3B9E1-54E9-4F20-A7CB-8F049A49D1DD}" type="slidenum">
              <a:rPr lang="ru-RU" smtClean="0"/>
              <a:t>‹#›</a:t>
            </a:fld>
            <a:endParaRPr lang="ru-RU"/>
          </a:p>
        </p:txBody>
      </p:sp>
    </p:spTree>
    <p:extLst>
      <p:ext uri="{BB962C8B-B14F-4D97-AF65-F5344CB8AC3E}">
        <p14:creationId xmlns:p14="http://schemas.microsoft.com/office/powerpoint/2010/main" val="111222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47D77-E995-4AFA-83C8-984967F91BAD}" type="datetimeFigureOut">
              <a:rPr lang="ru-RU" smtClean="0"/>
              <a:t>27.05.2024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3B9E1-54E9-4F20-A7CB-8F049A49D1DD}" type="slidenum">
              <a:rPr lang="ru-RU" smtClean="0"/>
              <a:t>‹#›</a:t>
            </a:fld>
            <a:endParaRPr lang="ru-RU"/>
          </a:p>
        </p:txBody>
      </p:sp>
    </p:spTree>
    <p:extLst>
      <p:ext uri="{BB962C8B-B14F-4D97-AF65-F5344CB8AC3E}">
        <p14:creationId xmlns:p14="http://schemas.microsoft.com/office/powerpoint/2010/main" val="216562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eur-lex.europa.eu/legal-content/EN/TXT/?uri=COM%3A2021%3A345%3AFIN&amp;qid=1625178285970" TargetMode="External"/><Relationship Id="rId2" Type="http://schemas.openxmlformats.org/officeDocument/2006/relationships/hyperlink" Target="https://eur-lex.europa.eu/legal-content/EN/TXT/?uri=SWD%3A2021%3A166%3AFIN&amp;qid=1625178857468" TargetMode="Externa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merriam-webster.com/dictionary/goal" TargetMode="External"/><Relationship Id="rId2" Type="http://schemas.openxmlformats.org/officeDocument/2006/relationships/hyperlink" Target="https://business.diia.gov.ua/handbook/marketing/misia-vizia-cinnosti-korotki-viznacenna"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nulab.com/learn/strategy-and-planning/how-to-set-strategic-goals-with-73-examples-you-can-ste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b="14860"/>
          <a:stretch/>
        </p:blipFill>
        <p:spPr>
          <a:xfrm flipH="1">
            <a:off x="0" y="-21022"/>
            <a:ext cx="12192000" cy="6926855"/>
          </a:xfrm>
          <a:prstGeom prst="rect">
            <a:avLst/>
          </a:prstGeom>
        </p:spPr>
      </p:pic>
      <p:pic>
        <p:nvPicPr>
          <p:cNvPr id="10" name="Рисунок 9"/>
          <p:cNvPicPr>
            <a:picLocks noChangeAspect="1"/>
          </p:cNvPicPr>
          <p:nvPr/>
        </p:nvPicPr>
        <p:blipFill>
          <a:blip r:embed="rId3"/>
          <a:stretch>
            <a:fillRect/>
          </a:stretch>
        </p:blipFill>
        <p:spPr>
          <a:xfrm>
            <a:off x="635962" y="-21022"/>
            <a:ext cx="5041829" cy="6916344"/>
          </a:xfrm>
          <a:prstGeom prst="rect">
            <a:avLst/>
          </a:prstGeom>
          <a:solidFill>
            <a:srgbClr val="002176"/>
          </a:solidFill>
        </p:spPr>
      </p:pic>
      <p:sp>
        <p:nvSpPr>
          <p:cNvPr id="13" name="TextBox 12"/>
          <p:cNvSpPr txBox="1"/>
          <p:nvPr/>
        </p:nvSpPr>
        <p:spPr>
          <a:xfrm>
            <a:off x="9961626" y="423308"/>
            <a:ext cx="513410" cy="2527572"/>
          </a:xfrm>
          <a:prstGeom prst="rect">
            <a:avLst/>
          </a:prstGeom>
          <a:noFill/>
        </p:spPr>
        <p:txBody>
          <a:bodyPr vert="wordArtVert"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NEWAGRO</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5154" y="206138"/>
            <a:ext cx="1180997" cy="2523314"/>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1796" y="0"/>
            <a:ext cx="3794574" cy="846617"/>
          </a:xfrm>
          <a:prstGeom prst="rect">
            <a:avLst/>
          </a:prstGeom>
        </p:spPr>
      </p:pic>
      <p:sp>
        <p:nvSpPr>
          <p:cNvPr id="4" name="Прямоугольник 3"/>
          <p:cNvSpPr/>
          <p:nvPr/>
        </p:nvSpPr>
        <p:spPr>
          <a:xfrm>
            <a:off x="680683" y="1429850"/>
            <a:ext cx="4997108" cy="2800767"/>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uk-UA"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Лекція 1</a:t>
            </a:r>
            <a:r>
              <a:rPr lang="uk-UA" sz="2400" b="1" dirty="0">
                <a:solidFill>
                  <a:srgbClr val="002060"/>
                </a:solidFill>
                <a:latin typeface="Calibri" panose="020F0502020204030204"/>
                <a:cs typeface="Times New Roman" panose="02020603050405020304" pitchFamily="18" charset="0"/>
              </a:rPr>
              <a:t>5</a:t>
            </a:r>
            <a:r>
              <a:rPr kumimoji="0" lang="uk-UA" sz="2400" b="1" i="0" u="none" strike="noStrike" kern="1200" cap="none" spc="0" normalizeH="0" baseline="0" noProof="0">
                <a:ln>
                  <a:noFill/>
                </a:ln>
                <a:solidFill>
                  <a:srgbClr val="002060"/>
                </a:solidFill>
                <a:effectLst/>
                <a:uLnTx/>
                <a:uFillTx/>
                <a:latin typeface="Calibri" panose="020F0502020204030204"/>
                <a:ea typeface="+mn-ea"/>
                <a:cs typeface="Times New Roman" panose="02020603050405020304" pitchFamily="18" charset="0"/>
              </a:rPr>
              <a:t>.</a:t>
            </a:r>
            <a:endParaRPr kumimoji="0" lang="uk-UA"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ru-RU" sz="2400" b="1" dirty="0" err="1">
                <a:solidFill>
                  <a:srgbClr val="002060"/>
                </a:solidFill>
                <a:latin typeface="Calibri" panose="020F0502020204030204"/>
                <a:cs typeface="Times New Roman" panose="02020603050405020304" pitchFamily="18" charset="0"/>
              </a:rPr>
              <a:t>Формування</a:t>
            </a:r>
            <a:r>
              <a:rPr lang="ru-RU" sz="2400" b="1" dirty="0">
                <a:solidFill>
                  <a:srgbClr val="002060"/>
                </a:solidFill>
                <a:latin typeface="Calibri" panose="020F0502020204030204"/>
                <a:cs typeface="Times New Roman" panose="02020603050405020304" pitchFamily="18" charset="0"/>
              </a:rPr>
              <a:t> </a:t>
            </a:r>
            <a:r>
              <a:rPr lang="ru-RU" sz="2400" b="1" dirty="0" err="1">
                <a:solidFill>
                  <a:srgbClr val="002060"/>
                </a:solidFill>
                <a:latin typeface="Calibri" panose="020F0502020204030204"/>
                <a:cs typeface="Times New Roman" panose="02020603050405020304" pitchFamily="18" charset="0"/>
              </a:rPr>
              <a:t>стратегії</a:t>
            </a:r>
            <a:r>
              <a:rPr lang="ru-RU" sz="2400" b="1" dirty="0">
                <a:solidFill>
                  <a:srgbClr val="002060"/>
                </a:solidFill>
                <a:latin typeface="Calibri" panose="020F0502020204030204"/>
                <a:cs typeface="Times New Roman" panose="02020603050405020304" pitchFamily="18" charset="0"/>
              </a:rPr>
              <a:t> </a:t>
            </a:r>
            <a:r>
              <a:rPr lang="ru-RU" sz="2400" b="1" dirty="0" err="1">
                <a:solidFill>
                  <a:srgbClr val="002060"/>
                </a:solidFill>
                <a:latin typeface="Calibri" panose="020F0502020204030204"/>
                <a:cs typeface="Times New Roman" panose="02020603050405020304" pitchFamily="18" charset="0"/>
              </a:rPr>
              <a:t>сталого</a:t>
            </a:r>
            <a:r>
              <a:rPr lang="ru-RU" sz="2400" b="1" dirty="0">
                <a:solidFill>
                  <a:srgbClr val="002060"/>
                </a:solidFill>
                <a:latin typeface="Calibri" panose="020F0502020204030204"/>
                <a:cs typeface="Times New Roman" panose="02020603050405020304" pitchFamily="18" charset="0"/>
              </a:rPr>
              <a:t> </a:t>
            </a:r>
            <a:r>
              <a:rPr lang="ru-RU" sz="2400" b="1" dirty="0" err="1">
                <a:solidFill>
                  <a:srgbClr val="002060"/>
                </a:solidFill>
                <a:latin typeface="Calibri" panose="020F0502020204030204"/>
                <a:cs typeface="Times New Roman" panose="02020603050405020304" pitchFamily="18" charset="0"/>
              </a:rPr>
              <a:t>розвитку</a:t>
            </a:r>
            <a:r>
              <a:rPr lang="ru-RU" sz="2400" b="1" dirty="0">
                <a:solidFill>
                  <a:srgbClr val="002060"/>
                </a:solidFill>
                <a:latin typeface="Calibri" panose="020F0502020204030204"/>
                <a:cs typeface="Times New Roman" panose="02020603050405020304" pitchFamily="18" charset="0"/>
              </a:rPr>
              <a:t> </a:t>
            </a:r>
            <a:r>
              <a:rPr lang="ru-RU" sz="2400" b="1" dirty="0" err="1">
                <a:solidFill>
                  <a:srgbClr val="002060"/>
                </a:solidFill>
                <a:latin typeface="Calibri" panose="020F0502020204030204"/>
                <a:cs typeface="Times New Roman" panose="02020603050405020304" pitchFamily="18" charset="0"/>
              </a:rPr>
              <a:t>сільських</a:t>
            </a:r>
            <a:r>
              <a:rPr lang="ru-RU" sz="2400" b="1" dirty="0">
                <a:solidFill>
                  <a:srgbClr val="002060"/>
                </a:solidFill>
                <a:latin typeface="Calibri" panose="020F0502020204030204"/>
                <a:cs typeface="Times New Roman" panose="02020603050405020304" pitchFamily="18" charset="0"/>
              </a:rPr>
              <a:t> </a:t>
            </a:r>
            <a:r>
              <a:rPr lang="ru-RU" sz="2400" b="1" dirty="0" err="1">
                <a:solidFill>
                  <a:srgbClr val="002060"/>
                </a:solidFill>
                <a:latin typeface="Calibri" panose="020F0502020204030204"/>
                <a:cs typeface="Times New Roman" panose="02020603050405020304" pitchFamily="18" charset="0"/>
              </a:rPr>
              <a:t>територій</a:t>
            </a:r>
            <a:r>
              <a:rPr lang="ru-RU" sz="2400" b="1" dirty="0">
                <a:solidFill>
                  <a:srgbClr val="002060"/>
                </a:solidFill>
                <a:latin typeface="Calibri" panose="020F0502020204030204"/>
                <a:cs typeface="Times New Roman" panose="02020603050405020304" pitchFamily="18" charset="0"/>
              </a:rPr>
              <a:t>: </a:t>
            </a:r>
            <a:r>
              <a:rPr lang="ru-RU" sz="2400" b="1" dirty="0" err="1">
                <a:solidFill>
                  <a:srgbClr val="002060"/>
                </a:solidFill>
                <a:latin typeface="Calibri" panose="020F0502020204030204"/>
                <a:cs typeface="Times New Roman" panose="02020603050405020304" pitchFamily="18" charset="0"/>
              </a:rPr>
              <a:t>досвід</a:t>
            </a:r>
            <a:r>
              <a:rPr lang="ru-RU" sz="2400" b="1" dirty="0">
                <a:solidFill>
                  <a:srgbClr val="002060"/>
                </a:solidFill>
                <a:latin typeface="Calibri" panose="020F0502020204030204"/>
                <a:cs typeface="Times New Roman" panose="02020603050405020304" pitchFamily="18" charset="0"/>
              </a:rPr>
              <a:t> </a:t>
            </a:r>
            <a:r>
              <a:rPr lang="ru-RU" sz="2400" b="1" dirty="0" err="1">
                <a:solidFill>
                  <a:srgbClr val="002060"/>
                </a:solidFill>
                <a:latin typeface="Calibri" panose="020F0502020204030204"/>
                <a:cs typeface="Times New Roman" panose="02020603050405020304" pitchFamily="18" charset="0"/>
              </a:rPr>
              <a:t>країн</a:t>
            </a:r>
            <a:r>
              <a:rPr lang="ru-RU" sz="2400" b="1" dirty="0">
                <a:solidFill>
                  <a:srgbClr val="002060"/>
                </a:solidFill>
                <a:latin typeface="Calibri" panose="020F0502020204030204"/>
                <a:cs typeface="Times New Roman" panose="02020603050405020304" pitchFamily="18" charset="0"/>
              </a:rPr>
              <a:t> </a:t>
            </a:r>
            <a:r>
              <a:rPr lang="ru-RU" sz="2400" b="1" dirty="0" err="1">
                <a:solidFill>
                  <a:srgbClr val="002060"/>
                </a:solidFill>
                <a:latin typeface="Calibri" panose="020F0502020204030204"/>
                <a:cs typeface="Times New Roman" panose="02020603050405020304" pitchFamily="18" charset="0"/>
              </a:rPr>
              <a:t>Європи</a:t>
            </a:r>
            <a:r>
              <a:rPr lang="uk-UA" sz="2400" b="1" dirty="0">
                <a:solidFill>
                  <a:srgbClr val="002060"/>
                </a:solidFill>
                <a:latin typeface="Calibri" panose="020F0502020204030204"/>
                <a:cs typeface="Times New Roman" panose="02020603050405020304" pitchFamily="18" charset="0"/>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uk-UA" sz="2000" b="0"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Викладач: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uk-UA" sz="20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Венгерська Наталя </a:t>
            </a:r>
            <a:r>
              <a:rPr lang="uk-UA" sz="2000" b="1" dirty="0">
                <a:solidFill>
                  <a:srgbClr val="002060"/>
                </a:solidFill>
                <a:latin typeface="Calibri" panose="020F0502020204030204"/>
                <a:cs typeface="Times New Roman" panose="02020603050405020304" pitchFamily="18" charset="0"/>
              </a:rPr>
              <a:t>С</a:t>
            </a:r>
            <a:r>
              <a:rPr kumimoji="0" lang="uk-UA" sz="2000" b="1" i="0" u="none" strike="noStrike" kern="1200" cap="none" spc="0" normalizeH="0" baseline="0" noProof="0" dirty="0" err="1">
                <a:ln>
                  <a:noFill/>
                </a:ln>
                <a:solidFill>
                  <a:srgbClr val="002060"/>
                </a:solidFill>
                <a:effectLst/>
                <a:uLnTx/>
                <a:uFillTx/>
                <a:latin typeface="Calibri" panose="020F0502020204030204"/>
                <a:ea typeface="+mn-ea"/>
                <a:cs typeface="Times New Roman" panose="02020603050405020304" pitchFamily="18" charset="0"/>
              </a:rPr>
              <a:t>ергіївна</a:t>
            </a:r>
            <a:r>
              <a:rPr lang="uk-UA" sz="2000" b="1" dirty="0">
                <a:solidFill>
                  <a:srgbClr val="002060"/>
                </a:solidFill>
                <a:latin typeface="Calibri" panose="020F0502020204030204"/>
                <a:cs typeface="Times New Roman" panose="02020603050405020304" pitchFamily="18" charset="0"/>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lang="uk-UA" sz="2000" b="1" dirty="0">
                <a:solidFill>
                  <a:srgbClr val="002060"/>
                </a:solidFill>
                <a:latin typeface="Calibri" panose="020F0502020204030204"/>
                <a:cs typeface="Times New Roman" panose="02020603050405020304" pitchFamily="18" charset="0"/>
              </a:rPr>
              <a:t>к.е.н., доцент </a:t>
            </a:r>
            <a:endParaRPr kumimoji="0" lang="uk-UA" sz="2000" b="0"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endParaRPr>
          </a:p>
        </p:txBody>
      </p:sp>
      <p:pic>
        <p:nvPicPr>
          <p:cNvPr id="14" name="Рисунок 13"/>
          <p:cNvPicPr>
            <a:picLocks noChangeAspect="1"/>
          </p:cNvPicPr>
          <p:nvPr/>
        </p:nvPicPr>
        <p:blipFill>
          <a:blip r:embed="rId6"/>
          <a:stretch>
            <a:fillRect/>
          </a:stretch>
        </p:blipFill>
        <p:spPr>
          <a:xfrm>
            <a:off x="982632" y="5275953"/>
            <a:ext cx="695391" cy="1569343"/>
          </a:xfrm>
          <a:prstGeom prst="rect">
            <a:avLst/>
          </a:prstGeom>
        </p:spPr>
      </p:pic>
      <p:sp>
        <p:nvSpPr>
          <p:cNvPr id="16" name="TextBox 15"/>
          <p:cNvSpPr txBox="1"/>
          <p:nvPr/>
        </p:nvSpPr>
        <p:spPr>
          <a:xfrm>
            <a:off x="599633" y="5305396"/>
            <a:ext cx="382999" cy="1600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a:t>
            </a:r>
            <a:endParaRPr kumimoji="0" lang="ru-RU"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7146" y="5617753"/>
            <a:ext cx="1059463" cy="1056237"/>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2000" y="5002791"/>
            <a:ext cx="1130764" cy="2286159"/>
          </a:xfrm>
          <a:prstGeom prst="rect">
            <a:avLst/>
          </a:prstGeom>
        </p:spPr>
      </p:pic>
    </p:spTree>
    <p:extLst>
      <p:ext uri="{BB962C8B-B14F-4D97-AF65-F5344CB8AC3E}">
        <p14:creationId xmlns:p14="http://schemas.microsoft.com/office/powerpoint/2010/main" val="176172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D32E0C-219D-4FDC-AEC4-ABC18C78F109}"/>
              </a:ext>
            </a:extLst>
          </p:cNvPr>
          <p:cNvSpPr>
            <a:spLocks noGrp="1"/>
          </p:cNvSpPr>
          <p:nvPr>
            <p:ph type="title"/>
          </p:nvPr>
        </p:nvSpPr>
        <p:spPr>
          <a:xfrm>
            <a:off x="838200" y="1328057"/>
            <a:ext cx="5156200" cy="1120775"/>
          </a:xfrm>
        </p:spPr>
        <p:txBody>
          <a:bodyPr>
            <a:normAutofit/>
          </a:bodyPr>
          <a:lstStyle/>
          <a:p>
            <a:r>
              <a:rPr lang="uk-UA" sz="2000" b="1" dirty="0">
                <a:solidFill>
                  <a:schemeClr val="bg1"/>
                </a:solidFill>
                <a:latin typeface="+mn-lt"/>
              </a:rPr>
              <a:t>АНАЛІЗ </a:t>
            </a:r>
            <a:r>
              <a:rPr lang="ru-RU" sz="2000" b="1" dirty="0">
                <a:solidFill>
                  <a:schemeClr val="bg1"/>
                </a:solidFill>
                <a:latin typeface="+mn-lt"/>
              </a:rPr>
              <a:t>ЗОВНІШНЬОГО СЕРЕДОВИЩА</a:t>
            </a:r>
          </a:p>
        </p:txBody>
      </p:sp>
      <p:sp>
        <p:nvSpPr>
          <p:cNvPr id="3" name="Объект 2">
            <a:extLst>
              <a:ext uri="{FF2B5EF4-FFF2-40B4-BE49-F238E27FC236}">
                <a16:creationId xmlns:a16="http://schemas.microsoft.com/office/drawing/2014/main" id="{368450A2-4C85-476D-9764-4AA6345B0705}"/>
              </a:ext>
            </a:extLst>
          </p:cNvPr>
          <p:cNvSpPr>
            <a:spLocks noGrp="1"/>
          </p:cNvSpPr>
          <p:nvPr>
            <p:ph idx="1"/>
          </p:nvPr>
        </p:nvSpPr>
        <p:spPr>
          <a:xfrm>
            <a:off x="634998" y="624738"/>
            <a:ext cx="5156200" cy="2162629"/>
          </a:xfrm>
        </p:spPr>
        <p:txBody>
          <a:bodyPr>
            <a:noAutofit/>
          </a:bodyPr>
          <a:lstStyle/>
          <a:p>
            <a:pPr marL="0" indent="0">
              <a:buNone/>
            </a:pPr>
            <a:r>
              <a:rPr lang="uk-UA" dirty="0">
                <a:solidFill>
                  <a:srgbClr val="0070C0"/>
                </a:solidFill>
              </a:rPr>
              <a:t>Для аналізу </a:t>
            </a:r>
            <a:r>
              <a:rPr lang="ru-RU" dirty="0">
                <a:solidFill>
                  <a:srgbClr val="0070C0"/>
                </a:solidFill>
              </a:rPr>
              <a:t>зовнішнього </a:t>
            </a:r>
            <a:r>
              <a:rPr lang="ru-RU" dirty="0" err="1">
                <a:solidFill>
                  <a:srgbClr val="0070C0"/>
                </a:solidFill>
              </a:rPr>
              <a:t>середовища</a:t>
            </a:r>
            <a:r>
              <a:rPr lang="ru-RU" dirty="0">
                <a:solidFill>
                  <a:srgbClr val="0070C0"/>
                </a:solidFill>
              </a:rPr>
              <a:t> </a:t>
            </a:r>
            <a:r>
              <a:rPr lang="uk-UA" dirty="0">
                <a:solidFill>
                  <a:srgbClr val="0070C0"/>
                </a:solidFill>
              </a:rPr>
              <a:t>використовують </a:t>
            </a:r>
            <a:r>
              <a:rPr lang="en-US" dirty="0">
                <a:solidFill>
                  <a:srgbClr val="0070C0"/>
                </a:solidFill>
              </a:rPr>
              <a:t>PEST</a:t>
            </a:r>
            <a:r>
              <a:rPr lang="ru-RU" dirty="0">
                <a:solidFill>
                  <a:srgbClr val="0070C0"/>
                </a:solidFill>
              </a:rPr>
              <a:t>-аналіз</a:t>
            </a:r>
            <a:r>
              <a:rPr lang="uk-UA" dirty="0">
                <a:solidFill>
                  <a:srgbClr val="0070C0"/>
                </a:solidFill>
              </a:rPr>
              <a:t>. </a:t>
            </a:r>
            <a:r>
              <a:rPr lang="en-US" b="1" dirty="0">
                <a:solidFill>
                  <a:srgbClr val="0070C0"/>
                </a:solidFill>
              </a:rPr>
              <a:t>PEST</a:t>
            </a:r>
            <a:r>
              <a:rPr lang="uk-UA" b="1" dirty="0">
                <a:solidFill>
                  <a:srgbClr val="0070C0"/>
                </a:solidFill>
              </a:rPr>
              <a:t>-аналіз</a:t>
            </a:r>
            <a:r>
              <a:rPr lang="uk-UA" dirty="0">
                <a:solidFill>
                  <a:srgbClr val="0070C0"/>
                </a:solidFill>
              </a:rPr>
              <a:t> - це інструмент, призначений для виявлення політичних (</a:t>
            </a:r>
            <a:r>
              <a:rPr lang="en-US" b="1" dirty="0">
                <a:solidFill>
                  <a:srgbClr val="0070C0"/>
                </a:solidFill>
              </a:rPr>
              <a:t>POLICY</a:t>
            </a:r>
            <a:r>
              <a:rPr lang="uk-UA" dirty="0">
                <a:solidFill>
                  <a:srgbClr val="0070C0"/>
                </a:solidFill>
              </a:rPr>
              <a:t>), економічних (</a:t>
            </a:r>
            <a:r>
              <a:rPr lang="en-US" b="1" dirty="0">
                <a:solidFill>
                  <a:srgbClr val="0070C0"/>
                </a:solidFill>
              </a:rPr>
              <a:t>ECONOMY</a:t>
            </a:r>
            <a:r>
              <a:rPr lang="uk-UA" dirty="0">
                <a:solidFill>
                  <a:srgbClr val="0070C0"/>
                </a:solidFill>
              </a:rPr>
              <a:t>), соціальних (</a:t>
            </a:r>
            <a:r>
              <a:rPr lang="en-US" b="1" dirty="0">
                <a:solidFill>
                  <a:srgbClr val="0070C0"/>
                </a:solidFill>
              </a:rPr>
              <a:t>SOCIETY</a:t>
            </a:r>
            <a:r>
              <a:rPr lang="uk-UA" dirty="0">
                <a:solidFill>
                  <a:srgbClr val="0070C0"/>
                </a:solidFill>
              </a:rPr>
              <a:t>) і технологічних (</a:t>
            </a:r>
            <a:r>
              <a:rPr lang="en-US" b="1" dirty="0">
                <a:solidFill>
                  <a:srgbClr val="0070C0"/>
                </a:solidFill>
              </a:rPr>
              <a:t>TECHNOLOGY</a:t>
            </a:r>
            <a:r>
              <a:rPr lang="uk-UA" dirty="0">
                <a:solidFill>
                  <a:srgbClr val="0070C0"/>
                </a:solidFill>
              </a:rPr>
              <a:t>) аспектів зовнішнього середовища, які можуть вплинути на стратегію суб'єкта </a:t>
            </a:r>
            <a:r>
              <a:rPr lang="uk-UA" dirty="0" err="1">
                <a:solidFill>
                  <a:srgbClr val="0070C0"/>
                </a:solidFill>
              </a:rPr>
              <a:t>господарюання</a:t>
            </a:r>
            <a:r>
              <a:rPr lang="uk-UA" dirty="0">
                <a:solidFill>
                  <a:srgbClr val="0070C0"/>
                </a:solidFill>
              </a:rPr>
              <a:t> .</a:t>
            </a:r>
            <a:endParaRPr lang="ru-RU" dirty="0">
              <a:solidFill>
                <a:srgbClr val="0070C0"/>
              </a:solidFill>
            </a:endParaRPr>
          </a:p>
          <a:p>
            <a:pPr marL="0" indent="0">
              <a:buNone/>
            </a:pPr>
            <a:endParaRPr lang="ru-RU" sz="1800" dirty="0">
              <a:solidFill>
                <a:srgbClr val="0070C0"/>
              </a:solidFill>
            </a:endParaRPr>
          </a:p>
        </p:txBody>
      </p:sp>
      <p:sp>
        <p:nvSpPr>
          <p:cNvPr id="5" name="Прямоугольник 4">
            <a:extLst>
              <a:ext uri="{FF2B5EF4-FFF2-40B4-BE49-F238E27FC236}">
                <a16:creationId xmlns:a16="http://schemas.microsoft.com/office/drawing/2014/main" id="{F2AC914B-0A58-4A5E-B68A-48B0C47CFE44}"/>
              </a:ext>
            </a:extLst>
          </p:cNvPr>
          <p:cNvSpPr/>
          <p:nvPr/>
        </p:nvSpPr>
        <p:spPr>
          <a:xfrm>
            <a:off x="6400804" y="1351508"/>
            <a:ext cx="6096000" cy="4154984"/>
          </a:xfrm>
          <a:prstGeom prst="rect">
            <a:avLst/>
          </a:prstGeom>
        </p:spPr>
        <p:txBody>
          <a:bodyPr wrap="square">
            <a:spAutoFit/>
          </a:bodyPr>
          <a:lstStyle/>
          <a:p>
            <a:r>
              <a:rPr lang="en-US" sz="6600" b="1" dirty="0">
                <a:solidFill>
                  <a:srgbClr val="CE4663"/>
                </a:solidFill>
              </a:rPr>
              <a:t>POLICY</a:t>
            </a:r>
          </a:p>
          <a:p>
            <a:r>
              <a:rPr lang="en-US" sz="6600" b="1" dirty="0">
                <a:solidFill>
                  <a:srgbClr val="CE4663"/>
                </a:solidFill>
              </a:rPr>
              <a:t>ECONOMY</a:t>
            </a:r>
          </a:p>
          <a:p>
            <a:r>
              <a:rPr lang="en-US" sz="6600" b="1" dirty="0">
                <a:solidFill>
                  <a:srgbClr val="CE4663"/>
                </a:solidFill>
              </a:rPr>
              <a:t>SOCIETY</a:t>
            </a:r>
          </a:p>
          <a:p>
            <a:r>
              <a:rPr lang="en-US" sz="6600" b="1" dirty="0">
                <a:solidFill>
                  <a:srgbClr val="CE4663"/>
                </a:solidFill>
              </a:rPr>
              <a:t>TECHNOLOGY</a:t>
            </a:r>
            <a:endParaRPr lang="ru-RU" sz="6600" dirty="0">
              <a:solidFill>
                <a:srgbClr val="CE4663"/>
              </a:solidFill>
            </a:endParaRPr>
          </a:p>
        </p:txBody>
      </p:sp>
      <p:pic>
        <p:nvPicPr>
          <p:cNvPr id="6" name="Picture 2" descr="горизонт син">
            <a:extLst>
              <a:ext uri="{FF2B5EF4-FFF2-40B4-BE49-F238E27FC236}">
                <a16:creationId xmlns:a16="http://schemas.microsoft.com/office/drawing/2014/main" id="{AEA4C2CD-7E0E-9D8A-EA0F-58817F3ECA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5288531"/>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1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A89B3B4-B2F7-4CEA-8859-E055AD410E93}"/>
              </a:ext>
            </a:extLst>
          </p:cNvPr>
          <p:cNvSpPr>
            <a:spLocks noGrp="1"/>
          </p:cNvSpPr>
          <p:nvPr>
            <p:ph idx="1"/>
          </p:nvPr>
        </p:nvSpPr>
        <p:spPr>
          <a:xfrm>
            <a:off x="7049407" y="4037803"/>
            <a:ext cx="4133850" cy="2060575"/>
          </a:xfrm>
        </p:spPr>
        <p:txBody>
          <a:bodyPr>
            <a:normAutofit/>
          </a:bodyPr>
          <a:lstStyle/>
          <a:p>
            <a:pPr marL="0" indent="0" algn="ctr">
              <a:buNone/>
            </a:pPr>
            <a:r>
              <a:rPr lang="uk-UA" sz="1600" b="1" dirty="0"/>
              <a:t>Технологічна компонента </a:t>
            </a:r>
            <a:r>
              <a:rPr lang="uk-UA" sz="1600" dirty="0"/>
              <a:t>(потенціал нових продуктів і ринків, нові відкриття, зміни виробничих технологій, рівень фінансування НДДКР, нові засоби комунікації) вивчається для виявлення тенденцій у технологічному розвитку, які часто є причинами змін і втрат ринку, а також поява нових продуктів.</a:t>
            </a:r>
            <a:endParaRPr lang="ru-RU" sz="1600" dirty="0"/>
          </a:p>
          <a:p>
            <a:pPr marL="0" indent="0" algn="ctr">
              <a:buNone/>
            </a:pPr>
            <a:endParaRPr lang="ru-RU" sz="1600" dirty="0"/>
          </a:p>
        </p:txBody>
      </p:sp>
      <p:sp>
        <p:nvSpPr>
          <p:cNvPr id="7" name="Прямоугольник 6">
            <a:extLst>
              <a:ext uri="{FF2B5EF4-FFF2-40B4-BE49-F238E27FC236}">
                <a16:creationId xmlns:a16="http://schemas.microsoft.com/office/drawing/2014/main" id="{EFB267C3-C4F2-4E36-A97F-C7F6E3FACD0E}"/>
              </a:ext>
            </a:extLst>
          </p:cNvPr>
          <p:cNvSpPr/>
          <p:nvPr/>
        </p:nvSpPr>
        <p:spPr>
          <a:xfrm>
            <a:off x="1428297" y="712848"/>
            <a:ext cx="4743450" cy="2062103"/>
          </a:xfrm>
          <a:prstGeom prst="rect">
            <a:avLst/>
          </a:prstGeom>
        </p:spPr>
        <p:txBody>
          <a:bodyPr wrap="square">
            <a:spAutoFit/>
          </a:bodyPr>
          <a:lstStyle/>
          <a:p>
            <a:pPr algn="ctr"/>
            <a:r>
              <a:rPr lang="uk-UA" sz="1600" b="1" dirty="0"/>
              <a:t>Політико-правовий аспект </a:t>
            </a:r>
            <a:r>
              <a:rPr lang="uk-UA" sz="1600" dirty="0"/>
              <a:t>(трудове законодавство, податкова і митна політика, патентне регулювання, законодавство про охорону середовища, регулювання і дерегулювання) вивчається, тому що він безпосередньо пов'язаний з владою, яка визначає середовище компанії і отримання ключових ресурсів для організації;</a:t>
            </a:r>
            <a:endParaRPr lang="ru-RU" sz="1600" dirty="0"/>
          </a:p>
        </p:txBody>
      </p:sp>
      <p:sp>
        <p:nvSpPr>
          <p:cNvPr id="8" name="Прямоугольник 7">
            <a:extLst>
              <a:ext uri="{FF2B5EF4-FFF2-40B4-BE49-F238E27FC236}">
                <a16:creationId xmlns:a16="http://schemas.microsoft.com/office/drawing/2014/main" id="{C4FF3CFC-EC45-41D7-89AD-FFCECA47BAA9}"/>
              </a:ext>
            </a:extLst>
          </p:cNvPr>
          <p:cNvSpPr/>
          <p:nvPr/>
        </p:nvSpPr>
        <p:spPr>
          <a:xfrm>
            <a:off x="6744607" y="758095"/>
            <a:ext cx="4743450" cy="2062103"/>
          </a:xfrm>
          <a:prstGeom prst="rect">
            <a:avLst/>
          </a:prstGeom>
        </p:spPr>
        <p:txBody>
          <a:bodyPr wrap="square">
            <a:spAutoFit/>
          </a:bodyPr>
          <a:lstStyle/>
          <a:p>
            <a:pPr algn="ctr"/>
            <a:r>
              <a:rPr lang="uk-UA" sz="1600" b="1" dirty="0"/>
              <a:t>Економічна компонента </a:t>
            </a:r>
            <a:r>
              <a:rPr lang="uk-UA" sz="1600" dirty="0"/>
              <a:t>(інфляція, процентні ставки, рівень безробіття, кон'юнктура цін на енергоносії, ділові цикли, стан попиту) впливає на вартість всіх впроваджуються ресурсів, здатність споживачів купувати певні товари та послуги, на можливість отримання організацією капіталу для своїх потреб;</a:t>
            </a:r>
            <a:endParaRPr lang="ru-RU" sz="1600" dirty="0"/>
          </a:p>
        </p:txBody>
      </p:sp>
      <p:sp>
        <p:nvSpPr>
          <p:cNvPr id="9" name="Прямоугольник 8">
            <a:extLst>
              <a:ext uri="{FF2B5EF4-FFF2-40B4-BE49-F238E27FC236}">
                <a16:creationId xmlns:a16="http://schemas.microsoft.com/office/drawing/2014/main" id="{75204B5F-949D-4D09-904E-3116C151B102}"/>
              </a:ext>
            </a:extLst>
          </p:cNvPr>
          <p:cNvSpPr/>
          <p:nvPr/>
        </p:nvSpPr>
        <p:spPr>
          <a:xfrm>
            <a:off x="1014412" y="4037803"/>
            <a:ext cx="4467225" cy="1323439"/>
          </a:xfrm>
          <a:prstGeom prst="rect">
            <a:avLst/>
          </a:prstGeom>
        </p:spPr>
        <p:txBody>
          <a:bodyPr wrap="square">
            <a:spAutoFit/>
          </a:bodyPr>
          <a:lstStyle/>
          <a:p>
            <a:pPr algn="ctr"/>
            <a:r>
              <a:rPr lang="uk-UA" sz="1600" b="1" dirty="0"/>
              <a:t>Соціальна компонента </a:t>
            </a:r>
            <a:r>
              <a:rPr lang="uk-UA" sz="1600" dirty="0"/>
              <a:t>(демографічні зміни, система цінностей в суспільстві, рівень освіти, зміни в способі життя і споживчих смаках) визначає споживчі переваги;</a:t>
            </a:r>
            <a:endParaRPr lang="ru-RU" sz="1600" dirty="0"/>
          </a:p>
        </p:txBody>
      </p:sp>
      <p:sp>
        <p:nvSpPr>
          <p:cNvPr id="10" name="Прямоугольник 9">
            <a:extLst>
              <a:ext uri="{FF2B5EF4-FFF2-40B4-BE49-F238E27FC236}">
                <a16:creationId xmlns:a16="http://schemas.microsoft.com/office/drawing/2014/main" id="{43E96785-615D-4572-A562-5579853A8CAC}"/>
              </a:ext>
            </a:extLst>
          </p:cNvPr>
          <p:cNvSpPr/>
          <p:nvPr/>
        </p:nvSpPr>
        <p:spPr>
          <a:xfrm>
            <a:off x="0" y="0"/>
            <a:ext cx="333829" cy="6858000"/>
          </a:xfrm>
          <a:prstGeom prst="rect">
            <a:avLst/>
          </a:prstGeom>
          <a:solidFill>
            <a:srgbClr val="DF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a:extLst>
              <a:ext uri="{FF2B5EF4-FFF2-40B4-BE49-F238E27FC236}">
                <a16:creationId xmlns:a16="http://schemas.microsoft.com/office/drawing/2014/main" id="{F48D3C35-5BC3-44ED-BBEF-C443652FC6F7}"/>
              </a:ext>
            </a:extLst>
          </p:cNvPr>
          <p:cNvSpPr/>
          <p:nvPr/>
        </p:nvSpPr>
        <p:spPr>
          <a:xfrm>
            <a:off x="11858171" y="0"/>
            <a:ext cx="333829" cy="6858000"/>
          </a:xfrm>
          <a:prstGeom prst="rect">
            <a:avLst/>
          </a:prstGeom>
          <a:solidFill>
            <a:srgbClr val="DF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a:extLst>
              <a:ext uri="{FF2B5EF4-FFF2-40B4-BE49-F238E27FC236}">
                <a16:creationId xmlns:a16="http://schemas.microsoft.com/office/drawing/2014/main" id="{B787A8D2-F9E4-457F-8332-2A51BDD4B4B0}"/>
              </a:ext>
            </a:extLst>
          </p:cNvPr>
          <p:cNvSpPr/>
          <p:nvPr/>
        </p:nvSpPr>
        <p:spPr>
          <a:xfrm>
            <a:off x="499060" y="19431"/>
            <a:ext cx="1019365" cy="1862048"/>
          </a:xfrm>
          <a:prstGeom prst="rect">
            <a:avLst/>
          </a:prstGeom>
        </p:spPr>
        <p:txBody>
          <a:bodyPr wrap="square">
            <a:spAutoFit/>
          </a:bodyPr>
          <a:lstStyle/>
          <a:p>
            <a:r>
              <a:rPr lang="en-US" sz="11500" b="1" dirty="0">
                <a:solidFill>
                  <a:srgbClr val="DF8598"/>
                </a:solidFill>
              </a:rPr>
              <a:t>P</a:t>
            </a:r>
            <a:endParaRPr lang="ru-RU" sz="2000" dirty="0">
              <a:solidFill>
                <a:srgbClr val="DF8598"/>
              </a:solidFill>
            </a:endParaRPr>
          </a:p>
        </p:txBody>
      </p:sp>
      <p:sp>
        <p:nvSpPr>
          <p:cNvPr id="13" name="Прямоугольник 12">
            <a:extLst>
              <a:ext uri="{FF2B5EF4-FFF2-40B4-BE49-F238E27FC236}">
                <a16:creationId xmlns:a16="http://schemas.microsoft.com/office/drawing/2014/main" id="{5C13F828-231E-4027-855E-A81769AE767F}"/>
              </a:ext>
            </a:extLst>
          </p:cNvPr>
          <p:cNvSpPr/>
          <p:nvPr/>
        </p:nvSpPr>
        <p:spPr>
          <a:xfrm>
            <a:off x="5864810" y="3529101"/>
            <a:ext cx="1019365" cy="1862048"/>
          </a:xfrm>
          <a:prstGeom prst="rect">
            <a:avLst/>
          </a:prstGeom>
        </p:spPr>
        <p:txBody>
          <a:bodyPr wrap="square">
            <a:spAutoFit/>
          </a:bodyPr>
          <a:lstStyle/>
          <a:p>
            <a:r>
              <a:rPr lang="en-US" sz="11500" b="1" dirty="0">
                <a:solidFill>
                  <a:srgbClr val="DF8598"/>
                </a:solidFill>
              </a:rPr>
              <a:t>T</a:t>
            </a:r>
            <a:endParaRPr lang="ru-RU" sz="2000" dirty="0">
              <a:solidFill>
                <a:srgbClr val="DF8598"/>
              </a:solidFill>
            </a:endParaRPr>
          </a:p>
        </p:txBody>
      </p:sp>
      <p:sp>
        <p:nvSpPr>
          <p:cNvPr id="14" name="Прямоугольник 13">
            <a:extLst>
              <a:ext uri="{FF2B5EF4-FFF2-40B4-BE49-F238E27FC236}">
                <a16:creationId xmlns:a16="http://schemas.microsoft.com/office/drawing/2014/main" id="{F733D5A5-A89A-464B-B530-9FA8A59618B1}"/>
              </a:ext>
            </a:extLst>
          </p:cNvPr>
          <p:cNvSpPr/>
          <p:nvPr/>
        </p:nvSpPr>
        <p:spPr>
          <a:xfrm>
            <a:off x="371380" y="3297605"/>
            <a:ext cx="1019365" cy="1862048"/>
          </a:xfrm>
          <a:prstGeom prst="rect">
            <a:avLst/>
          </a:prstGeom>
        </p:spPr>
        <p:txBody>
          <a:bodyPr wrap="square">
            <a:spAutoFit/>
          </a:bodyPr>
          <a:lstStyle/>
          <a:p>
            <a:r>
              <a:rPr lang="en-US" sz="11500" b="1" dirty="0">
                <a:solidFill>
                  <a:srgbClr val="DF8598"/>
                </a:solidFill>
              </a:rPr>
              <a:t>S</a:t>
            </a:r>
            <a:endParaRPr lang="ru-RU" sz="2000" dirty="0">
              <a:solidFill>
                <a:srgbClr val="DF8598"/>
              </a:solidFill>
            </a:endParaRPr>
          </a:p>
        </p:txBody>
      </p:sp>
      <p:sp>
        <p:nvSpPr>
          <p:cNvPr id="15" name="Прямоугольник 14">
            <a:extLst>
              <a:ext uri="{FF2B5EF4-FFF2-40B4-BE49-F238E27FC236}">
                <a16:creationId xmlns:a16="http://schemas.microsoft.com/office/drawing/2014/main" id="{20A4AEEF-B14E-449B-BFFC-04880C42AD20}"/>
              </a:ext>
            </a:extLst>
          </p:cNvPr>
          <p:cNvSpPr/>
          <p:nvPr/>
        </p:nvSpPr>
        <p:spPr>
          <a:xfrm>
            <a:off x="6149826" y="-172929"/>
            <a:ext cx="1019365" cy="1862048"/>
          </a:xfrm>
          <a:prstGeom prst="rect">
            <a:avLst/>
          </a:prstGeom>
        </p:spPr>
        <p:txBody>
          <a:bodyPr wrap="square">
            <a:spAutoFit/>
          </a:bodyPr>
          <a:lstStyle/>
          <a:p>
            <a:r>
              <a:rPr lang="en-US" sz="11500" b="1" dirty="0">
                <a:solidFill>
                  <a:srgbClr val="DF8598"/>
                </a:solidFill>
              </a:rPr>
              <a:t>E</a:t>
            </a:r>
            <a:endParaRPr lang="ru-RU" sz="2000" dirty="0">
              <a:solidFill>
                <a:srgbClr val="DF8598"/>
              </a:solidFill>
            </a:endParaRPr>
          </a:p>
        </p:txBody>
      </p:sp>
      <p:pic>
        <p:nvPicPr>
          <p:cNvPr id="2" name="Picture 2" descr="горизонт син">
            <a:extLst>
              <a:ext uri="{FF2B5EF4-FFF2-40B4-BE49-F238E27FC236}">
                <a16:creationId xmlns:a16="http://schemas.microsoft.com/office/drawing/2014/main" id="{EEB4B024-125F-B696-0482-EBD0BA2255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485" y="5345902"/>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38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p:nvPr/>
        </p:nvSpPr>
        <p:spPr>
          <a:xfrm>
            <a:off x="7089913" y="0"/>
            <a:ext cx="504444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6"/>
          <p:cNvSpPr/>
          <p:nvPr/>
        </p:nvSpPr>
        <p:spPr>
          <a:xfrm>
            <a:off x="7180786" y="139233"/>
            <a:ext cx="486269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dk1"/>
                </a:solidFill>
                <a:latin typeface="Calibri"/>
                <a:ea typeface="Calibri"/>
                <a:cs typeface="Calibri"/>
                <a:sym typeface="Calibri"/>
              </a:rPr>
              <a:t>LoNG</a:t>
            </a:r>
            <a:r>
              <a:rPr lang="en-US" sz="3600" b="1" dirty="0">
                <a:solidFill>
                  <a:schemeClr val="dk1"/>
                </a:solidFill>
                <a:latin typeface="Calibri"/>
                <a:ea typeface="Calibri"/>
                <a:cs typeface="Calibri"/>
                <a:sym typeface="Calibri"/>
              </a:rPr>
              <a:t> STEEPLE </a:t>
            </a:r>
            <a:r>
              <a:rPr lang="uk-UA" sz="3600" b="1" dirty="0">
                <a:solidFill>
                  <a:schemeClr val="dk1"/>
                </a:solidFill>
                <a:latin typeface="Calibri"/>
                <a:ea typeface="Calibri"/>
                <a:cs typeface="Calibri"/>
                <a:sym typeface="Calibri"/>
              </a:rPr>
              <a:t>аналіз </a:t>
            </a:r>
          </a:p>
          <a:p>
            <a:pPr marL="0" marR="0" lvl="0" indent="0" algn="ctr" rtl="0">
              <a:spcBef>
                <a:spcPts val="0"/>
              </a:spcBef>
              <a:spcAft>
                <a:spcPts val="0"/>
              </a:spcAft>
              <a:buNone/>
            </a:pPr>
            <a:r>
              <a:rPr lang="uk-UA" sz="2400" b="1" dirty="0">
                <a:solidFill>
                  <a:schemeClr val="dk1"/>
                </a:solidFill>
                <a:latin typeface="Calibri"/>
                <a:ea typeface="Calibri"/>
                <a:cs typeface="Calibri"/>
                <a:sym typeface="Calibri"/>
              </a:rPr>
              <a:t>середовища бізнес-моделі </a:t>
            </a:r>
            <a:endParaRPr sz="2400" b="1" dirty="0">
              <a:solidFill>
                <a:schemeClr val="dk1"/>
              </a:solidFill>
              <a:latin typeface="Calibri"/>
              <a:ea typeface="Calibri"/>
              <a:cs typeface="Calibri"/>
              <a:sym typeface="Calibri"/>
            </a:endParaRPr>
          </a:p>
        </p:txBody>
      </p:sp>
      <p:sp>
        <p:nvSpPr>
          <p:cNvPr id="159" name="Google Shape;159;p6"/>
          <p:cNvSpPr txBox="1"/>
          <p:nvPr/>
        </p:nvSpPr>
        <p:spPr>
          <a:xfrm>
            <a:off x="7202414" y="1305957"/>
            <a:ext cx="3795226"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chemeClr val="dk1"/>
                </a:solidFill>
                <a:latin typeface="Calibri"/>
                <a:ea typeface="Calibri"/>
                <a:cs typeface="Calibri"/>
                <a:sym typeface="Calibri"/>
              </a:rPr>
              <a:t>Оцінка зовнішнього середовища бізнес-моделі за напрямами:</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Соціально-культурний</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Технологічний</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Економічний</a:t>
            </a:r>
          </a:p>
          <a:p>
            <a:r>
              <a:rPr lang="uk-UA" sz="1800" b="1" dirty="0">
                <a:solidFill>
                  <a:schemeClr val="dk1"/>
                </a:solidFill>
                <a:latin typeface="Calibri"/>
                <a:ea typeface="Calibri"/>
                <a:cs typeface="Calibri"/>
                <a:sym typeface="Calibri"/>
              </a:rPr>
              <a:t>Екологічний</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Політичний</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Правовий </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Етичний</a:t>
            </a:r>
          </a:p>
          <a:p>
            <a:pPr marL="0" marR="0" lvl="0" indent="0" algn="l" rtl="0">
              <a:spcBef>
                <a:spcPts val="0"/>
              </a:spcBef>
              <a:spcAft>
                <a:spcPts val="0"/>
              </a:spcAft>
              <a:buNone/>
            </a:pPr>
            <a:endParaRPr lang="uk-UA"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uk-UA"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162" name="Google Shape;162;p6" descr="горизонт син"/>
          <p:cNvPicPr preferRelativeResize="0"/>
          <p:nvPr/>
        </p:nvPicPr>
        <p:blipFill rotWithShape="1">
          <a:blip r:embed="rId4">
            <a:alphaModFix/>
          </a:blip>
          <a:srcRect/>
          <a:stretch/>
        </p:blipFill>
        <p:spPr>
          <a:xfrm>
            <a:off x="137438" y="5254817"/>
            <a:ext cx="5930900" cy="1504950"/>
          </a:xfrm>
          <a:prstGeom prst="rect">
            <a:avLst/>
          </a:prstGeom>
          <a:noFill/>
          <a:ln>
            <a:noFill/>
          </a:ln>
        </p:spPr>
      </p:pic>
      <p:sp>
        <p:nvSpPr>
          <p:cNvPr id="2" name="Google Shape;159;p6">
            <a:extLst>
              <a:ext uri="{FF2B5EF4-FFF2-40B4-BE49-F238E27FC236}">
                <a16:creationId xmlns:a16="http://schemas.microsoft.com/office/drawing/2014/main" id="{06663550-492F-E22C-CD87-F1EFBE11BA20}"/>
              </a:ext>
            </a:extLst>
          </p:cNvPr>
          <p:cNvSpPr txBox="1"/>
          <p:nvPr/>
        </p:nvSpPr>
        <p:spPr>
          <a:xfrm>
            <a:off x="7334933" y="4302122"/>
            <a:ext cx="45544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chemeClr val="dk1"/>
                </a:solidFill>
                <a:latin typeface="Calibri"/>
                <a:ea typeface="Calibri"/>
                <a:cs typeface="Calibri"/>
                <a:sym typeface="Calibri"/>
              </a:rPr>
              <a:t>Оцінка зовнішнього середовища бізнес-моделі на рівнях:</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Локальний</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Національний</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Європейський</a:t>
            </a:r>
            <a:r>
              <a:rPr lang="en-US" sz="1800" b="1" dirty="0">
                <a:solidFill>
                  <a:schemeClr val="dk1"/>
                </a:solidFill>
                <a:latin typeface="Calibri"/>
                <a:ea typeface="Calibri"/>
                <a:cs typeface="Calibri"/>
                <a:sym typeface="Calibri"/>
              </a:rPr>
              <a:t> </a:t>
            </a:r>
            <a:r>
              <a:rPr lang="uk-UA" sz="1800" b="1" dirty="0">
                <a:solidFill>
                  <a:schemeClr val="dk1"/>
                </a:solidFill>
                <a:latin typeface="Calibri"/>
                <a:ea typeface="Calibri"/>
                <a:cs typeface="Calibri"/>
                <a:sym typeface="Calibri"/>
              </a:rPr>
              <a:t>та/або Глобальний </a:t>
            </a:r>
          </a:p>
          <a:p>
            <a:pPr marL="0" marR="0" lvl="0" indent="0" algn="l" rtl="0">
              <a:spcBef>
                <a:spcPts val="0"/>
              </a:spcBef>
              <a:spcAft>
                <a:spcPts val="0"/>
              </a:spcAft>
              <a:buNone/>
            </a:pPr>
            <a:r>
              <a:rPr lang="uk-UA"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5" name="Рисунок 4">
            <a:extLst>
              <a:ext uri="{FF2B5EF4-FFF2-40B4-BE49-F238E27FC236}">
                <a16:creationId xmlns:a16="http://schemas.microsoft.com/office/drawing/2014/main" id="{9AE62AAC-7940-14B8-5C45-DE4E7C1D0374}"/>
              </a:ext>
            </a:extLst>
          </p:cNvPr>
          <p:cNvPicPr>
            <a:picLocks noChangeAspect="1"/>
          </p:cNvPicPr>
          <p:nvPr/>
        </p:nvPicPr>
        <p:blipFill rotWithShape="1">
          <a:blip r:embed="rId5"/>
          <a:srcRect l="7984" t="44282" r="45038" b="28057"/>
          <a:stretch/>
        </p:blipFill>
        <p:spPr>
          <a:xfrm>
            <a:off x="130535" y="0"/>
            <a:ext cx="6525527" cy="2047596"/>
          </a:xfrm>
          <a:prstGeom prst="rect">
            <a:avLst/>
          </a:prstGeom>
        </p:spPr>
      </p:pic>
      <p:pic>
        <p:nvPicPr>
          <p:cNvPr id="7" name="Рисунок 6">
            <a:extLst>
              <a:ext uri="{FF2B5EF4-FFF2-40B4-BE49-F238E27FC236}">
                <a16:creationId xmlns:a16="http://schemas.microsoft.com/office/drawing/2014/main" id="{E4FD33AD-8C88-AF2C-B7F9-70DEC3AA093D}"/>
              </a:ext>
            </a:extLst>
          </p:cNvPr>
          <p:cNvPicPr>
            <a:picLocks noChangeAspect="1"/>
          </p:cNvPicPr>
          <p:nvPr/>
        </p:nvPicPr>
        <p:blipFill rotWithShape="1">
          <a:blip r:embed="rId6"/>
          <a:srcRect l="11719" t="39644" r="14454" b="4040"/>
          <a:stretch/>
        </p:blipFill>
        <p:spPr>
          <a:xfrm>
            <a:off x="137438" y="2292185"/>
            <a:ext cx="6686550" cy="2718042"/>
          </a:xfrm>
          <a:prstGeom prst="rect">
            <a:avLst/>
          </a:prstGeom>
        </p:spPr>
      </p:pic>
    </p:spTree>
    <p:extLst>
      <p:ext uri="{BB962C8B-B14F-4D97-AF65-F5344CB8AC3E}">
        <p14:creationId xmlns:p14="http://schemas.microsoft.com/office/powerpoint/2010/main" val="251660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p:nvPr/>
        </p:nvSpPr>
        <p:spPr>
          <a:xfrm>
            <a:off x="7010122" y="0"/>
            <a:ext cx="504444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6" descr="горизонт син"/>
          <p:cNvPicPr preferRelativeResize="0"/>
          <p:nvPr/>
        </p:nvPicPr>
        <p:blipFill rotWithShape="1">
          <a:blip r:embed="rId4">
            <a:alphaModFix/>
          </a:blip>
          <a:srcRect/>
          <a:stretch/>
        </p:blipFill>
        <p:spPr>
          <a:xfrm>
            <a:off x="137438" y="5254817"/>
            <a:ext cx="5930900" cy="1504950"/>
          </a:xfrm>
          <a:prstGeom prst="rect">
            <a:avLst/>
          </a:prstGeom>
          <a:noFill/>
          <a:ln>
            <a:noFill/>
          </a:ln>
        </p:spPr>
      </p:pic>
      <p:sp>
        <p:nvSpPr>
          <p:cNvPr id="3" name="Google Shape;159;p6">
            <a:extLst>
              <a:ext uri="{FF2B5EF4-FFF2-40B4-BE49-F238E27FC236}">
                <a16:creationId xmlns:a16="http://schemas.microsoft.com/office/drawing/2014/main" id="{B90F32F6-F017-D59B-C922-8628A76CF82E}"/>
              </a:ext>
            </a:extLst>
          </p:cNvPr>
          <p:cNvSpPr txBox="1"/>
          <p:nvPr/>
        </p:nvSpPr>
        <p:spPr>
          <a:xfrm>
            <a:off x="7943075" y="5605008"/>
            <a:ext cx="45544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chemeClr val="dk1"/>
                </a:solidFill>
                <a:latin typeface="Calibri"/>
                <a:ea typeface="Calibri"/>
                <a:cs typeface="Calibri"/>
                <a:sym typeface="Calibri"/>
              </a:rPr>
              <a:t>Оцінка впливу факторів:</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Низький </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Середній </a:t>
            </a:r>
          </a:p>
          <a:p>
            <a:pPr marL="0" marR="0" lvl="0" indent="0" algn="l" rtl="0">
              <a:spcBef>
                <a:spcPts val="0"/>
              </a:spcBef>
              <a:spcAft>
                <a:spcPts val="0"/>
              </a:spcAft>
              <a:buNone/>
            </a:pPr>
            <a:r>
              <a:rPr lang="uk-UA" sz="1800" b="1" dirty="0">
                <a:solidFill>
                  <a:schemeClr val="dk1"/>
                </a:solidFill>
                <a:latin typeface="Calibri"/>
                <a:ea typeface="Calibri"/>
                <a:cs typeface="Calibri"/>
                <a:sym typeface="Calibri"/>
              </a:rPr>
              <a:t>Високий</a:t>
            </a:r>
          </a:p>
          <a:p>
            <a:pPr marL="0" marR="0" lvl="0" indent="0" algn="l" rtl="0">
              <a:spcBef>
                <a:spcPts val="0"/>
              </a:spcBef>
              <a:spcAft>
                <a:spcPts val="0"/>
              </a:spcAft>
              <a:buNone/>
            </a:pPr>
            <a:r>
              <a:rPr lang="uk-UA"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6" name="Рисунок 5">
            <a:extLst>
              <a:ext uri="{FF2B5EF4-FFF2-40B4-BE49-F238E27FC236}">
                <a16:creationId xmlns:a16="http://schemas.microsoft.com/office/drawing/2014/main" id="{52726FD5-7D38-79A5-94C9-7F20D318CFFA}"/>
              </a:ext>
            </a:extLst>
          </p:cNvPr>
          <p:cNvPicPr>
            <a:picLocks noChangeAspect="1"/>
          </p:cNvPicPr>
          <p:nvPr/>
        </p:nvPicPr>
        <p:blipFill rotWithShape="1">
          <a:blip r:embed="rId5"/>
          <a:srcRect l="18281" t="27350" r="19258" b="8658"/>
          <a:stretch/>
        </p:blipFill>
        <p:spPr>
          <a:xfrm>
            <a:off x="1727804" y="417617"/>
            <a:ext cx="8736392" cy="4769774"/>
          </a:xfrm>
          <a:prstGeom prst="rect">
            <a:avLst/>
          </a:prstGeom>
        </p:spPr>
      </p:pic>
    </p:spTree>
    <p:extLst>
      <p:ext uri="{BB962C8B-B14F-4D97-AF65-F5344CB8AC3E}">
        <p14:creationId xmlns:p14="http://schemas.microsoft.com/office/powerpoint/2010/main" val="316745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3" name="Google Shape;633;p24"/>
          <p:cNvSpPr/>
          <p:nvPr/>
        </p:nvSpPr>
        <p:spPr>
          <a:xfrm>
            <a:off x="5393874" y="2361971"/>
            <a:ext cx="6096000" cy="224672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Arial"/>
              <a:buChar char="•"/>
            </a:pPr>
            <a:r>
              <a:rPr lang="uk-UA" sz="2000" dirty="0">
                <a:solidFill>
                  <a:schemeClr val="dk1"/>
                </a:solidFill>
                <a:latin typeface="Calibri"/>
                <a:ea typeface="Calibri"/>
                <a:cs typeface="Calibri"/>
                <a:sym typeface="Calibri"/>
              </a:rPr>
              <a:t>Стратегічне рішення № 1 …………………………..</a:t>
            </a:r>
          </a:p>
          <a:p>
            <a:pPr marL="457200" marR="0" lvl="0" indent="-457200" algn="l" rtl="0">
              <a:spcBef>
                <a:spcPts val="0"/>
              </a:spcBef>
              <a:spcAft>
                <a:spcPts val="0"/>
              </a:spcAft>
              <a:buClr>
                <a:schemeClr val="dk1"/>
              </a:buClr>
              <a:buSzPts val="2000"/>
              <a:buFont typeface="Arial"/>
              <a:buChar char="•"/>
            </a:pPr>
            <a:endParaRPr lang="uk-UA" sz="2000" dirty="0">
              <a:solidFill>
                <a:schemeClr val="dk1"/>
              </a:solidFill>
              <a:latin typeface="Calibri"/>
              <a:ea typeface="Calibri"/>
              <a:cs typeface="Calibri"/>
              <a:sym typeface="Calibri"/>
            </a:endParaRPr>
          </a:p>
          <a:p>
            <a:pPr marL="457200" indent="-457200">
              <a:buClr>
                <a:schemeClr val="dk1"/>
              </a:buClr>
              <a:buSzPts val="2000"/>
              <a:buFont typeface="Arial"/>
              <a:buChar char="•"/>
            </a:pPr>
            <a:r>
              <a:rPr lang="uk-UA" sz="2000" dirty="0">
                <a:solidFill>
                  <a:schemeClr val="dk1"/>
                </a:solidFill>
                <a:latin typeface="Calibri"/>
                <a:ea typeface="Calibri"/>
                <a:cs typeface="Calibri"/>
                <a:sym typeface="Calibri"/>
              </a:rPr>
              <a:t>Стратегічне рішення № 2 …………………………..</a:t>
            </a:r>
          </a:p>
          <a:p>
            <a:pPr marL="457200" marR="0" lvl="0" indent="-457200" algn="l" rtl="0">
              <a:spcBef>
                <a:spcPts val="0"/>
              </a:spcBef>
              <a:spcAft>
                <a:spcPts val="0"/>
              </a:spcAft>
              <a:buClr>
                <a:schemeClr val="dk1"/>
              </a:buClr>
              <a:buSzPts val="2000"/>
              <a:buFont typeface="Arial"/>
              <a:buChar char="•"/>
            </a:pPr>
            <a:endParaRPr lang="uk-UA" sz="2000" dirty="0">
              <a:solidFill>
                <a:schemeClr val="dk1"/>
              </a:solidFill>
              <a:latin typeface="Calibri"/>
              <a:ea typeface="Calibri"/>
              <a:cs typeface="Calibri"/>
              <a:sym typeface="Calibri"/>
            </a:endParaRPr>
          </a:p>
          <a:p>
            <a:pPr marL="457200" indent="-457200">
              <a:buClr>
                <a:schemeClr val="dk1"/>
              </a:buClr>
              <a:buSzPts val="2000"/>
              <a:buFont typeface="Arial"/>
              <a:buChar char="•"/>
            </a:pPr>
            <a:r>
              <a:rPr lang="uk-UA" sz="2000" dirty="0">
                <a:solidFill>
                  <a:schemeClr val="dk1"/>
                </a:solidFill>
                <a:latin typeface="Calibri"/>
                <a:ea typeface="Calibri"/>
                <a:cs typeface="Calibri"/>
                <a:sym typeface="Calibri"/>
              </a:rPr>
              <a:t>Стратегічне рішення № </a:t>
            </a:r>
            <a:r>
              <a:rPr lang="en-US" sz="2000" dirty="0">
                <a:solidFill>
                  <a:schemeClr val="dk1"/>
                </a:solidFill>
                <a:latin typeface="Calibri"/>
                <a:ea typeface="Calibri"/>
                <a:cs typeface="Calibri"/>
                <a:sym typeface="Calibri"/>
              </a:rPr>
              <a:t>n</a:t>
            </a:r>
            <a:r>
              <a:rPr lang="uk-UA" sz="2000" dirty="0">
                <a:solidFill>
                  <a:schemeClr val="dk1"/>
                </a:solidFill>
                <a:latin typeface="Calibri"/>
                <a:ea typeface="Calibri"/>
                <a:cs typeface="Calibri"/>
                <a:sym typeface="Calibri"/>
              </a:rPr>
              <a:t>…………………………..</a:t>
            </a:r>
          </a:p>
          <a:p>
            <a:pPr marL="457200" marR="0" lvl="0" indent="-457200" algn="l" rtl="0">
              <a:spcBef>
                <a:spcPts val="0"/>
              </a:spcBef>
              <a:spcAft>
                <a:spcPts val="0"/>
              </a:spcAft>
              <a:buClr>
                <a:schemeClr val="dk1"/>
              </a:buClr>
              <a:buSzPts val="2000"/>
              <a:buFont typeface="Arial"/>
              <a:buChar char="•"/>
            </a:pPr>
            <a:r>
              <a:rPr lang="uk-UA" sz="2000" dirty="0">
                <a:solidFill>
                  <a:schemeClr val="dk1"/>
                </a:solidFill>
                <a:latin typeface="Calibri"/>
                <a:ea typeface="Calibri"/>
                <a:cs typeface="Calibri"/>
                <a:sym typeface="Calibri"/>
              </a:rPr>
              <a:t>…….</a:t>
            </a:r>
          </a:p>
          <a:p>
            <a:pPr marL="457200" marR="0" lvl="0" indent="-457200" algn="l" rtl="0">
              <a:spcBef>
                <a:spcPts val="0"/>
              </a:spcBef>
              <a:spcAft>
                <a:spcPts val="0"/>
              </a:spcAft>
              <a:buClr>
                <a:schemeClr val="dk1"/>
              </a:buClr>
              <a:buSzPts val="2000"/>
              <a:buFont typeface="Arial"/>
              <a:buChar char="•"/>
            </a:pPr>
            <a:endParaRPr sz="2000" dirty="0">
              <a:solidFill>
                <a:schemeClr val="dk1"/>
              </a:solidFill>
              <a:latin typeface="Calibri"/>
              <a:ea typeface="Calibri"/>
              <a:cs typeface="Calibri"/>
              <a:sym typeface="Calibri"/>
            </a:endParaRPr>
          </a:p>
        </p:txBody>
      </p:sp>
      <p:sp>
        <p:nvSpPr>
          <p:cNvPr id="634" name="Google Shape;634;p24"/>
          <p:cNvSpPr/>
          <p:nvPr/>
        </p:nvSpPr>
        <p:spPr>
          <a:xfrm>
            <a:off x="5684270" y="207575"/>
            <a:ext cx="5927835" cy="2154396"/>
          </a:xfrm>
          <a:prstGeom prst="rect">
            <a:avLst/>
          </a:prstGeom>
          <a:noFill/>
          <a:ln>
            <a:noFill/>
          </a:ln>
        </p:spPr>
        <p:txBody>
          <a:bodyPr spcFirstLastPara="1" wrap="square" lIns="91425" tIns="45700" rIns="91425" bIns="45700" anchor="t" anchorCtr="0">
            <a:spAutoFit/>
          </a:bodyPr>
          <a:lstStyle/>
          <a:p>
            <a:pPr algn="ctr"/>
            <a:r>
              <a:rPr lang="uk-UA" sz="2400" b="1" dirty="0">
                <a:solidFill>
                  <a:schemeClr val="dk1"/>
                </a:solidFill>
                <a:latin typeface="Calibri"/>
                <a:ea typeface="Calibri"/>
                <a:cs typeface="Calibri"/>
                <a:sym typeface="Calibri"/>
              </a:rPr>
              <a:t>Базуючись на </a:t>
            </a:r>
            <a:r>
              <a:rPr lang="en-US" sz="2400" b="1" dirty="0" err="1">
                <a:solidFill>
                  <a:schemeClr val="dk1"/>
                </a:solidFill>
                <a:latin typeface="Calibri"/>
                <a:ea typeface="Calibri"/>
                <a:cs typeface="Calibri"/>
                <a:sym typeface="Calibri"/>
              </a:rPr>
              <a:t>LoNG</a:t>
            </a:r>
            <a:r>
              <a:rPr lang="en-US" sz="2400" b="1" dirty="0">
                <a:solidFill>
                  <a:schemeClr val="dk1"/>
                </a:solidFill>
                <a:latin typeface="Calibri"/>
                <a:ea typeface="Calibri"/>
                <a:cs typeface="Calibri"/>
                <a:sym typeface="Calibri"/>
              </a:rPr>
              <a:t> STEEPLE </a:t>
            </a:r>
            <a:r>
              <a:rPr lang="uk-UA" sz="2400" b="1" dirty="0">
                <a:solidFill>
                  <a:schemeClr val="dk1"/>
                </a:solidFill>
                <a:latin typeface="Calibri"/>
                <a:ea typeface="Calibri"/>
                <a:cs typeface="Calibri"/>
                <a:sym typeface="Calibri"/>
              </a:rPr>
              <a:t>аналізі розробити рішення, що капіталізують можливості та знизять ризики. Ці стратегічні рішення повинні відповідати місії та цінностям бізнесу </a:t>
            </a:r>
          </a:p>
          <a:p>
            <a:pPr algn="ctr"/>
            <a:endParaRPr dirty="0"/>
          </a:p>
        </p:txBody>
      </p:sp>
      <p:pic>
        <p:nvPicPr>
          <p:cNvPr id="635" name="Google Shape;635;p24" descr="горизонт син"/>
          <p:cNvPicPr preferRelativeResize="0"/>
          <p:nvPr/>
        </p:nvPicPr>
        <p:blipFill rotWithShape="1">
          <a:blip r:embed="rId3">
            <a:alphaModFix/>
          </a:blip>
          <a:srcRect/>
          <a:stretch/>
        </p:blipFill>
        <p:spPr>
          <a:xfrm>
            <a:off x="6073446" y="5265682"/>
            <a:ext cx="5930900" cy="1504950"/>
          </a:xfrm>
          <a:prstGeom prst="rect">
            <a:avLst/>
          </a:prstGeom>
          <a:noFill/>
          <a:ln>
            <a:noFill/>
          </a:ln>
        </p:spPr>
      </p:pic>
      <p:grpSp>
        <p:nvGrpSpPr>
          <p:cNvPr id="5" name="Google Shape;552;p22">
            <a:extLst>
              <a:ext uri="{FF2B5EF4-FFF2-40B4-BE49-F238E27FC236}">
                <a16:creationId xmlns:a16="http://schemas.microsoft.com/office/drawing/2014/main" id="{D8315786-EF50-1676-0A15-87172C340786}"/>
              </a:ext>
            </a:extLst>
          </p:cNvPr>
          <p:cNvGrpSpPr/>
          <p:nvPr/>
        </p:nvGrpSpPr>
        <p:grpSpPr>
          <a:xfrm>
            <a:off x="930950" y="1706622"/>
            <a:ext cx="4036005" cy="3971620"/>
            <a:chOff x="985294" y="1293037"/>
            <a:chExt cx="4464846" cy="3971620"/>
          </a:xfrm>
        </p:grpSpPr>
        <p:sp>
          <p:nvSpPr>
            <p:cNvPr id="6" name="Google Shape;553;p22">
              <a:extLst>
                <a:ext uri="{FF2B5EF4-FFF2-40B4-BE49-F238E27FC236}">
                  <a16:creationId xmlns:a16="http://schemas.microsoft.com/office/drawing/2014/main" id="{418D836C-2E39-1AF6-B260-04B7C4E0D6E3}"/>
                </a:ext>
              </a:extLst>
            </p:cNvPr>
            <p:cNvSpPr/>
            <p:nvPr/>
          </p:nvSpPr>
          <p:spPr>
            <a:xfrm>
              <a:off x="1778825" y="1593342"/>
              <a:ext cx="3671315" cy="3671315"/>
            </a:xfrm>
            <a:custGeom>
              <a:avLst/>
              <a:gdLst/>
              <a:ahLst/>
              <a:cxnLst/>
              <a:rect l="l" t="t" r="r" b="b"/>
              <a:pathLst>
                <a:path w="3671315" h="3671315" extrusionOk="0">
                  <a:moveTo>
                    <a:pt x="0" y="0"/>
                  </a:moveTo>
                  <a:lnTo>
                    <a:pt x="3671315" y="0"/>
                  </a:lnTo>
                  <a:lnTo>
                    <a:pt x="3671315" y="3671315"/>
                  </a:lnTo>
                  <a:close/>
                </a:path>
              </a:pathLst>
            </a:custGeom>
            <a:blipFill rotWithShape="1">
              <a:blip r:embed="rId4">
                <a:alphaModFix/>
              </a:blip>
              <a:stretch>
                <a:fillRect l="-25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554;p22">
              <a:extLst>
                <a:ext uri="{FF2B5EF4-FFF2-40B4-BE49-F238E27FC236}">
                  <a16:creationId xmlns:a16="http://schemas.microsoft.com/office/drawing/2014/main" id="{FB4659E0-53C1-2711-73D5-38D17571E7EA}"/>
                </a:ext>
              </a:extLst>
            </p:cNvPr>
            <p:cNvSpPr/>
            <p:nvPr/>
          </p:nvSpPr>
          <p:spPr>
            <a:xfrm rot="10800000">
              <a:off x="985294" y="1293037"/>
              <a:ext cx="3671315" cy="3671315"/>
            </a:xfrm>
            <a:custGeom>
              <a:avLst/>
              <a:gdLst/>
              <a:ahLst/>
              <a:cxnLst/>
              <a:rect l="l" t="t" r="r" b="b"/>
              <a:pathLst>
                <a:path w="3671315" h="3671315" extrusionOk="0">
                  <a:moveTo>
                    <a:pt x="0" y="0"/>
                  </a:moveTo>
                  <a:lnTo>
                    <a:pt x="3671315" y="0"/>
                  </a:lnTo>
                  <a:lnTo>
                    <a:pt x="3671315" y="3671315"/>
                  </a:lnTo>
                  <a:close/>
                </a:path>
              </a:pathLst>
            </a:custGeom>
            <a:blipFill rotWithShape="1">
              <a:blip r:embed="rId4">
                <a:alphaModFix/>
              </a:blip>
              <a:stretch>
                <a:fillRect l="-25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8" name="Google Shape;557;p22">
            <a:extLst>
              <a:ext uri="{FF2B5EF4-FFF2-40B4-BE49-F238E27FC236}">
                <a16:creationId xmlns:a16="http://schemas.microsoft.com/office/drawing/2014/main" id="{D70C96D4-BE47-ED64-C4E3-031DF7262382}"/>
              </a:ext>
            </a:extLst>
          </p:cNvPr>
          <p:cNvSpPr/>
          <p:nvPr/>
        </p:nvSpPr>
        <p:spPr>
          <a:xfrm>
            <a:off x="1183934" y="1200887"/>
            <a:ext cx="3345124" cy="3671315"/>
          </a:xfrm>
          <a:custGeom>
            <a:avLst/>
            <a:gdLst/>
            <a:ahLst/>
            <a:cxnLst/>
            <a:rect l="l" t="t" r="r" b="b"/>
            <a:pathLst>
              <a:path w="3671315" h="3671315" extrusionOk="0">
                <a:moveTo>
                  <a:pt x="0" y="0"/>
                </a:moveTo>
                <a:lnTo>
                  <a:pt x="3671315" y="0"/>
                </a:lnTo>
                <a:lnTo>
                  <a:pt x="3671315" y="3671315"/>
                </a:lnTo>
                <a:close/>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558;p22">
            <a:extLst>
              <a:ext uri="{FF2B5EF4-FFF2-40B4-BE49-F238E27FC236}">
                <a16:creationId xmlns:a16="http://schemas.microsoft.com/office/drawing/2014/main" id="{08FDA63F-9A52-CA2A-E0D0-5775BEE7B78D}"/>
              </a:ext>
            </a:extLst>
          </p:cNvPr>
          <p:cNvSpPr/>
          <p:nvPr/>
        </p:nvSpPr>
        <p:spPr>
          <a:xfrm rot="10800000">
            <a:off x="702127" y="1453057"/>
            <a:ext cx="3671315" cy="3671315"/>
          </a:xfrm>
          <a:custGeom>
            <a:avLst/>
            <a:gdLst/>
            <a:ahLst/>
            <a:cxnLst/>
            <a:rect l="l" t="t" r="r" b="b"/>
            <a:pathLst>
              <a:path w="3671315" h="3671315" extrusionOk="0">
                <a:moveTo>
                  <a:pt x="0" y="0"/>
                </a:moveTo>
                <a:lnTo>
                  <a:pt x="3671315" y="0"/>
                </a:lnTo>
                <a:lnTo>
                  <a:pt x="3671315" y="3671315"/>
                </a:lnTo>
                <a:close/>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7257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3"/>
          <p:cNvSpPr/>
          <p:nvPr/>
        </p:nvSpPr>
        <p:spPr>
          <a:xfrm>
            <a:off x="3676044" y="2625382"/>
            <a:ext cx="6842760" cy="892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Равнобедренный треугольник 1"/>
          <p:cNvSpPr/>
          <p:nvPr/>
        </p:nvSpPr>
        <p:spPr>
          <a:xfrm rot="16200000" flipV="1">
            <a:off x="-680394" y="2069572"/>
            <a:ext cx="3178891" cy="1859279"/>
          </a:xfrm>
          <a:prstGeom prst="triangle">
            <a:avLst>
              <a:gd name="adj" fmla="val 49356"/>
            </a:avLst>
          </a:prstGeom>
          <a:blipFill>
            <a:blip r:embed="rId2"/>
            <a:stretch>
              <a:fillRect l="-7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63948" y="2768378"/>
            <a:ext cx="8611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План</a:t>
            </a:r>
            <a:endParaRPr kumimoji="0" lang="ru-RU"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endParaRPr>
          </a:p>
        </p:txBody>
      </p:sp>
      <p:pic>
        <p:nvPicPr>
          <p:cNvPr id="9218" name="Picture 2" descr="горизонт си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5288531"/>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9"/>
          <p:cNvSpPr/>
          <p:nvPr/>
        </p:nvSpPr>
        <p:spPr>
          <a:xfrm>
            <a:off x="3438872" y="2415010"/>
            <a:ext cx="6842760" cy="88673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 </a:t>
            </a:r>
            <a:r>
              <a:rPr lang="ru-RU" b="1" dirty="0" err="1">
                <a:solidFill>
                  <a:srgbClr val="002060"/>
                </a:solidFill>
                <a:latin typeface="Arial" panose="020B0604020202020204" pitchFamily="34" charset="0"/>
                <a:cs typeface="Arial" panose="020B0604020202020204" pitchFamily="34" charset="0"/>
              </a:rPr>
              <a:t>Довгострокове</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бачення</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розвитку</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сільських</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територій</a:t>
            </a:r>
            <a:r>
              <a:rPr lang="ru-RU" b="1" dirty="0">
                <a:solidFill>
                  <a:srgbClr val="002060"/>
                </a:solidFill>
                <a:latin typeface="Arial" panose="020B0604020202020204" pitchFamily="34" charset="0"/>
                <a:cs typeface="Arial" panose="020B0604020202020204" pitchFamily="34" charset="0"/>
              </a:rPr>
              <a:t> ЄС до 2040 року</a:t>
            </a:r>
            <a:r>
              <a:rPr lang="uk-UA" b="1" dirty="0">
                <a:solidFill>
                  <a:srgbClr val="002060"/>
                </a:solidFill>
                <a:latin typeface="Arial" panose="020B0604020202020204" pitchFamily="34" charset="0"/>
                <a:cs typeface="Arial" panose="020B0604020202020204" pitchFamily="34" charset="0"/>
              </a:rPr>
              <a:t>. </a:t>
            </a:r>
          </a:p>
        </p:txBody>
      </p:sp>
      <p:pic>
        <p:nvPicPr>
          <p:cNvPr id="3" name="Рисунок 2">
            <a:extLst>
              <a:ext uri="{FF2B5EF4-FFF2-40B4-BE49-F238E27FC236}">
                <a16:creationId xmlns:a16="http://schemas.microsoft.com/office/drawing/2014/main" id="{2BF0E013-8A78-0AB0-DF17-CFC1AE268665}"/>
              </a:ext>
            </a:extLst>
          </p:cNvPr>
          <p:cNvPicPr>
            <a:picLocks noChangeAspect="1"/>
          </p:cNvPicPr>
          <p:nvPr/>
        </p:nvPicPr>
        <p:blipFill>
          <a:blip r:embed="rId4"/>
          <a:stretch>
            <a:fillRect/>
          </a:stretch>
        </p:blipFill>
        <p:spPr>
          <a:xfrm flipH="1">
            <a:off x="6450225" y="5173579"/>
            <a:ext cx="5560541" cy="1619902"/>
          </a:xfrm>
          <a:prstGeom prst="rect">
            <a:avLst/>
          </a:prstGeom>
        </p:spPr>
      </p:pic>
    </p:spTree>
    <p:extLst>
      <p:ext uri="{BB962C8B-B14F-4D97-AF65-F5344CB8AC3E}">
        <p14:creationId xmlns:p14="http://schemas.microsoft.com/office/powerpoint/2010/main" val="424058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B2333-A4D3-DB72-AD61-4291918D1F9F}"/>
              </a:ext>
            </a:extLst>
          </p:cNvPr>
          <p:cNvSpPr>
            <a:spLocks noGrp="1"/>
          </p:cNvSpPr>
          <p:nvPr>
            <p:ph type="title"/>
          </p:nvPr>
        </p:nvSpPr>
        <p:spPr>
          <a:xfrm>
            <a:off x="1482168" y="304269"/>
            <a:ext cx="10544732" cy="629700"/>
          </a:xfrm>
        </p:spPr>
        <p:txBody>
          <a:bodyPr>
            <a:noAutofit/>
          </a:bodyPr>
          <a:lstStyle/>
          <a:p>
            <a:r>
              <a:rPr lang="ru-RU" sz="2400" b="1" dirty="0" err="1">
                <a:solidFill>
                  <a:srgbClr val="002176"/>
                </a:solidFill>
                <a:latin typeface="Arial" panose="020B0604020202020204" pitchFamily="34" charset="0"/>
                <a:cs typeface="Arial" panose="020B0604020202020204" pitchFamily="34" charset="0"/>
              </a:rPr>
              <a:t>Довгострокове</a:t>
            </a:r>
            <a:r>
              <a:rPr lang="ru-RU" sz="2400" b="1" dirty="0">
                <a:solidFill>
                  <a:srgbClr val="002176"/>
                </a:solidFill>
                <a:latin typeface="Arial" panose="020B0604020202020204" pitchFamily="34" charset="0"/>
                <a:cs typeface="Arial" panose="020B0604020202020204" pitchFamily="34" charset="0"/>
              </a:rPr>
              <a:t> </a:t>
            </a:r>
            <a:r>
              <a:rPr lang="ru-RU" sz="2400" b="1" dirty="0" err="1">
                <a:solidFill>
                  <a:srgbClr val="002176"/>
                </a:solidFill>
                <a:latin typeface="Arial" panose="020B0604020202020204" pitchFamily="34" charset="0"/>
                <a:cs typeface="Arial" panose="020B0604020202020204" pitchFamily="34" charset="0"/>
              </a:rPr>
              <a:t>бачення</a:t>
            </a:r>
            <a:r>
              <a:rPr lang="ru-RU" sz="2400" b="1" dirty="0">
                <a:solidFill>
                  <a:srgbClr val="002176"/>
                </a:solidFill>
                <a:latin typeface="Arial" panose="020B0604020202020204" pitchFamily="34" charset="0"/>
                <a:cs typeface="Arial" panose="020B0604020202020204" pitchFamily="34" charset="0"/>
              </a:rPr>
              <a:t> </a:t>
            </a:r>
            <a:r>
              <a:rPr lang="ru-RU" sz="2400" b="1" dirty="0" err="1">
                <a:solidFill>
                  <a:srgbClr val="002176"/>
                </a:solidFill>
                <a:latin typeface="Arial" panose="020B0604020202020204" pitchFamily="34" charset="0"/>
                <a:cs typeface="Arial" panose="020B0604020202020204" pitchFamily="34" charset="0"/>
              </a:rPr>
              <a:t>Європейської</a:t>
            </a:r>
            <a:r>
              <a:rPr lang="ru-RU" sz="2400" b="1" dirty="0">
                <a:solidFill>
                  <a:srgbClr val="002176"/>
                </a:solidFill>
                <a:latin typeface="Arial" panose="020B0604020202020204" pitchFamily="34" charset="0"/>
                <a:cs typeface="Arial" panose="020B0604020202020204" pitchFamily="34" charset="0"/>
              </a:rPr>
              <a:t> </a:t>
            </a:r>
            <a:r>
              <a:rPr lang="ru-RU" sz="2400" b="1" dirty="0" err="1">
                <a:solidFill>
                  <a:srgbClr val="002176"/>
                </a:solidFill>
                <a:latin typeface="Arial" panose="020B0604020202020204" pitchFamily="34" charset="0"/>
                <a:cs typeface="Arial" panose="020B0604020202020204" pitchFamily="34" charset="0"/>
              </a:rPr>
              <a:t>Комісії</a:t>
            </a:r>
            <a:r>
              <a:rPr lang="ru-RU" sz="2400" b="1" dirty="0">
                <a:solidFill>
                  <a:srgbClr val="002176"/>
                </a:solidFill>
                <a:latin typeface="Arial" panose="020B0604020202020204" pitchFamily="34" charset="0"/>
                <a:cs typeface="Arial" panose="020B0604020202020204" pitchFamily="34" charset="0"/>
              </a:rPr>
              <a:t> </a:t>
            </a:r>
            <a:r>
              <a:rPr lang="ru-RU" sz="2400" b="1" dirty="0" err="1">
                <a:solidFill>
                  <a:srgbClr val="002176"/>
                </a:solidFill>
                <a:latin typeface="Arial" panose="020B0604020202020204" pitchFamily="34" charset="0"/>
                <a:cs typeface="Arial" panose="020B0604020202020204" pitchFamily="34" charset="0"/>
              </a:rPr>
              <a:t>щодо</a:t>
            </a:r>
            <a:r>
              <a:rPr lang="ru-RU" sz="2400" b="1" dirty="0">
                <a:solidFill>
                  <a:srgbClr val="002176"/>
                </a:solidFill>
                <a:latin typeface="Arial" panose="020B0604020202020204" pitchFamily="34" charset="0"/>
                <a:cs typeface="Arial" panose="020B0604020202020204" pitchFamily="34" charset="0"/>
              </a:rPr>
              <a:t> </a:t>
            </a:r>
            <a:r>
              <a:rPr lang="ru-RU" sz="2400" b="1" dirty="0" err="1">
                <a:solidFill>
                  <a:srgbClr val="002176"/>
                </a:solidFill>
                <a:latin typeface="Arial" panose="020B0604020202020204" pitchFamily="34" charset="0"/>
                <a:cs typeface="Arial" panose="020B0604020202020204" pitchFamily="34" charset="0"/>
              </a:rPr>
              <a:t>сільських</a:t>
            </a:r>
            <a:r>
              <a:rPr lang="ru-RU" sz="2400" b="1" dirty="0">
                <a:solidFill>
                  <a:srgbClr val="002176"/>
                </a:solidFill>
                <a:latin typeface="Arial" panose="020B0604020202020204" pitchFamily="34" charset="0"/>
                <a:cs typeface="Arial" panose="020B0604020202020204" pitchFamily="34" charset="0"/>
              </a:rPr>
              <a:t> </a:t>
            </a:r>
            <a:r>
              <a:rPr lang="ru-RU" sz="2400" b="1" dirty="0" err="1">
                <a:solidFill>
                  <a:srgbClr val="002176"/>
                </a:solidFill>
                <a:latin typeface="Arial" panose="020B0604020202020204" pitchFamily="34" charset="0"/>
                <a:cs typeface="Arial" panose="020B0604020202020204" pitchFamily="34" charset="0"/>
              </a:rPr>
              <a:t>територій</a:t>
            </a:r>
            <a:r>
              <a:rPr lang="ru-RU" sz="2400" b="1" dirty="0">
                <a:solidFill>
                  <a:srgbClr val="002176"/>
                </a:solidFill>
                <a:latin typeface="Arial" panose="020B0604020202020204" pitchFamily="34" charset="0"/>
                <a:cs typeface="Arial" panose="020B0604020202020204" pitchFamily="34" charset="0"/>
              </a:rPr>
              <a:t> ЄС до 2040 року </a:t>
            </a:r>
          </a:p>
        </p:txBody>
      </p:sp>
      <p:sp>
        <p:nvSpPr>
          <p:cNvPr id="3" name="Объект 2">
            <a:extLst>
              <a:ext uri="{FF2B5EF4-FFF2-40B4-BE49-F238E27FC236}">
                <a16:creationId xmlns:a16="http://schemas.microsoft.com/office/drawing/2014/main" id="{5CA7F5A5-54AD-4D20-5157-60C7E55AF4B4}"/>
              </a:ext>
            </a:extLst>
          </p:cNvPr>
          <p:cNvSpPr>
            <a:spLocks noGrp="1"/>
          </p:cNvSpPr>
          <p:nvPr>
            <p:ph idx="1"/>
          </p:nvPr>
        </p:nvSpPr>
        <p:spPr>
          <a:xfrm>
            <a:off x="337859" y="1194197"/>
            <a:ext cx="11854141" cy="4309944"/>
          </a:xfrm>
        </p:spPr>
        <p:txBody>
          <a:bodyPr>
            <a:normAutofit/>
          </a:bodyPr>
          <a:lstStyle/>
          <a:p>
            <a:r>
              <a:rPr lang="uk-UA" dirty="0">
                <a:latin typeface="Arial" panose="020B0604020202020204" pitchFamily="34" charset="0"/>
                <a:cs typeface="Arial" panose="020B0604020202020204" pitchFamily="34" charset="0"/>
              </a:rPr>
              <a:t>Однією з головних цілей політики ЄС є підтримка сільських територій. Однак сільська економіка все ще стикається з низкою соціально-економічних навантажень. Довгострокове бачення Європейської Комісії щодо сільських територій ЄС до 2040 року визначає дії, які необхідно вжити для забезпечення міцніших, зв’язаних, стійких і процвітаючих сільських територій і громад.</a:t>
            </a:r>
          </a:p>
          <a:p>
            <a:r>
              <a:rPr lang="ru-RU" dirty="0" err="1">
                <a:latin typeface="Arial" panose="020B0604020202020204" pitchFamily="34" charset="0"/>
                <a:cs typeface="Arial" panose="020B0604020202020204" pitchFamily="34" charset="0"/>
              </a:rPr>
              <a:t>Останні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показують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що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сільські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райони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охоплюють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понад</a:t>
            </a:r>
            <a:r>
              <a:rPr lang="ru-RU" dirty="0">
                <a:latin typeface="Arial" panose="020B0604020202020204" pitchFamily="34" charset="0"/>
                <a:cs typeface="Arial" panose="020B0604020202020204" pitchFamily="34" charset="0"/>
              </a:rPr>
              <a:t> 80% </a:t>
            </a:r>
            <a:r>
              <a:rPr lang="ru-RU" dirty="0" err="1">
                <a:latin typeface="Arial" panose="020B0604020202020204" pitchFamily="34" charset="0"/>
                <a:cs typeface="Arial" panose="020B0604020202020204" pitchFamily="34" charset="0"/>
              </a:rPr>
              <a:t>загальної</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території</a:t>
            </a:r>
            <a:r>
              <a:rPr lang="ru-RU" dirty="0">
                <a:latin typeface="Arial" panose="020B0604020202020204" pitchFamily="34" charset="0"/>
                <a:cs typeface="Arial" panose="020B0604020202020204" pitchFamily="34" charset="0"/>
              </a:rPr>
              <a:t> ЄС і в них </a:t>
            </a:r>
            <a:r>
              <a:rPr lang="ru-RU" dirty="0" err="1">
                <a:latin typeface="Arial" panose="020B0604020202020204" pitchFamily="34" charset="0"/>
                <a:cs typeface="Arial" panose="020B0604020202020204" pitchFamily="34" charset="0"/>
              </a:rPr>
              <a:t>проживає</a:t>
            </a:r>
            <a:r>
              <a:rPr lang="ru-RU" dirty="0">
                <a:latin typeface="Arial" panose="020B0604020202020204" pitchFamily="34" charset="0"/>
                <a:cs typeface="Arial" panose="020B0604020202020204" pitchFamily="34" charset="0"/>
              </a:rPr>
              <a:t> 30% </a:t>
            </a:r>
            <a:r>
              <a:rPr lang="ru-RU" dirty="0" err="1">
                <a:latin typeface="Arial" panose="020B0604020202020204" pitchFamily="34" charset="0"/>
                <a:cs typeface="Arial" panose="020B0604020202020204" pitchFamily="34" charset="0"/>
              </a:rPr>
              <a:t>населення</a:t>
            </a:r>
            <a:r>
              <a:rPr lang="ru-RU" dirty="0">
                <a:latin typeface="Arial" panose="020B0604020202020204" pitchFamily="34" charset="0"/>
                <a:cs typeface="Arial" panose="020B0604020202020204" pitchFamily="34" charset="0"/>
              </a:rPr>
              <a:t> ЄС</a:t>
            </a:r>
            <a:endParaRPr lang="uk-UA" dirty="0">
              <a:latin typeface="Arial" panose="020B0604020202020204" pitchFamily="34" charset="0"/>
              <a:cs typeface="Arial" panose="020B0604020202020204" pitchFamily="34" charset="0"/>
            </a:endParaRPr>
          </a:p>
        </p:txBody>
      </p:sp>
      <p:pic>
        <p:nvPicPr>
          <p:cNvPr id="5" name="Picture 2" descr="горизонт син">
            <a:extLst>
              <a:ext uri="{FF2B5EF4-FFF2-40B4-BE49-F238E27FC236}">
                <a16:creationId xmlns:a16="http://schemas.microsoft.com/office/drawing/2014/main" id="{AE4FF503-9FE0-E7A8-E1EE-A0128B01CB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3938" y="5999582"/>
            <a:ext cx="3382962" cy="85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64F50EC3-8EFB-E337-6000-64E7998D7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93713"/>
            <a:ext cx="8420100" cy="256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9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B2333-A4D3-DB72-AD61-4291918D1F9F}"/>
              </a:ext>
            </a:extLst>
          </p:cNvPr>
          <p:cNvSpPr>
            <a:spLocks noGrp="1"/>
          </p:cNvSpPr>
          <p:nvPr>
            <p:ph type="title"/>
          </p:nvPr>
        </p:nvSpPr>
        <p:spPr>
          <a:xfrm>
            <a:off x="1482168" y="304269"/>
            <a:ext cx="10544732" cy="629700"/>
          </a:xfrm>
        </p:spPr>
        <p:txBody>
          <a:bodyPr>
            <a:noAutofit/>
          </a:bodyPr>
          <a:lstStyle/>
          <a:p>
            <a:r>
              <a:rPr lang="ru-RU" sz="2400" b="1">
                <a:solidFill>
                  <a:srgbClr val="002176"/>
                </a:solidFill>
                <a:latin typeface="Arial" panose="020B0604020202020204" pitchFamily="34" charset="0"/>
                <a:cs typeface="Arial" panose="020B0604020202020204" pitchFamily="34" charset="0"/>
              </a:rPr>
              <a:t>Довгострокове бачення Європейської Комісії щодо сільських територій ЄС до 2040 року </a:t>
            </a:r>
            <a:endParaRPr lang="ru-RU" sz="2400" b="1" dirty="0">
              <a:solidFill>
                <a:srgbClr val="002176"/>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5CA7F5A5-54AD-4D20-5157-60C7E55AF4B4}"/>
              </a:ext>
            </a:extLst>
          </p:cNvPr>
          <p:cNvSpPr>
            <a:spLocks noGrp="1"/>
          </p:cNvSpPr>
          <p:nvPr>
            <p:ph idx="1"/>
          </p:nvPr>
        </p:nvSpPr>
        <p:spPr>
          <a:xfrm>
            <a:off x="165101" y="933969"/>
            <a:ext cx="11664950" cy="4309944"/>
          </a:xfrm>
        </p:spPr>
        <p:txBody>
          <a:bodyPr>
            <a:normAutofit lnSpcReduction="10000"/>
          </a:bodyPr>
          <a:lstStyle/>
          <a:p>
            <a:pPr>
              <a:lnSpc>
                <a:spcPct val="107000"/>
              </a:lnSpc>
              <a:spcAft>
                <a:spcPts val="800"/>
              </a:spcAft>
            </a:pPr>
            <a:r>
              <a:rPr lang="en-US" sz="1600" dirty="0">
                <a:solidFill>
                  <a:srgbClr val="333333"/>
                </a:solidFill>
                <a:effectLst/>
                <a:highlight>
                  <a:srgbClr val="FFFFFF"/>
                </a:highlight>
                <a:ea typeface="Calibri" panose="020F0502020204030204" pitchFamily="34" charset="0"/>
                <a:cs typeface="Times New Roman" panose="02020603050405020304" pitchFamily="18" charset="0"/>
              </a:rPr>
              <a:t>COMMISSION STAFF WORKING DOCUMENT</a:t>
            </a:r>
            <a:r>
              <a:rPr lang="uk-UA" sz="1600" dirty="0">
                <a:solidFill>
                  <a:srgbClr val="333333"/>
                </a:solidFill>
                <a:effectLst/>
                <a:highlight>
                  <a:srgbClr val="FFFFFF"/>
                </a:highlight>
                <a:ea typeface="Calibri" panose="020F0502020204030204" pitchFamily="34" charset="0"/>
                <a:cs typeface="Times New Roman" panose="02020603050405020304" pitchFamily="18" charset="0"/>
              </a:rPr>
              <a:t>.</a:t>
            </a:r>
            <a:r>
              <a:rPr lang="en-US" sz="1600" dirty="0">
                <a:solidFill>
                  <a:srgbClr val="333333"/>
                </a:solidFill>
                <a:effectLst/>
                <a:highlight>
                  <a:srgbClr val="FFFFFF"/>
                </a:highlight>
                <a:ea typeface="Calibri" panose="020F0502020204030204" pitchFamily="34" charset="0"/>
                <a:cs typeface="Times New Roman" panose="02020603050405020304" pitchFamily="18" charset="0"/>
              </a:rPr>
              <a:t> Accompanying the document Communication from the Commission to the European Parliament, the Council, the European Economic and Social Committee and the Committee of the Regions A long-term Vision for the EU's Rural Areas - Towards stronger, connected, resilient and prosperous rural areas by 2040</a:t>
            </a:r>
            <a:r>
              <a:rPr lang="uk-UA" sz="16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1600" dirty="0">
                <a:solidFill>
                  <a:srgbClr val="333333"/>
                </a:solidFill>
                <a:effectLst/>
                <a:highlight>
                  <a:srgbClr val="FFFFFF"/>
                </a:highlight>
                <a:ea typeface="Calibri" panose="020F0502020204030204" pitchFamily="34" charset="0"/>
                <a:cs typeface="Times New Roman" panose="02020603050405020304" pitchFamily="18" charset="0"/>
              </a:rPr>
              <a:t>SWD/2021/166 final</a:t>
            </a:r>
            <a:r>
              <a:rPr lang="uk-UA" sz="16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1600" dirty="0">
                <a:solidFill>
                  <a:srgbClr val="333333"/>
                </a:solidFill>
                <a:effectLst/>
                <a:highlight>
                  <a:srgbClr val="FFFFFF"/>
                </a:highlight>
                <a:ea typeface="Calibri" panose="020F0502020204030204" pitchFamily="34" charset="0"/>
                <a:cs typeface="Times New Roman" panose="02020603050405020304" pitchFamily="18" charset="0"/>
              </a:rPr>
              <a:t>Document 52021SC0166</a:t>
            </a:r>
            <a:endParaRPr lang="ru-RU" sz="1600" dirty="0">
              <a:effectLst/>
              <a:ea typeface="Calibri" panose="020F0502020204030204" pitchFamily="34" charset="0"/>
              <a:cs typeface="Times New Roman" panose="02020603050405020304" pitchFamily="18" charset="0"/>
            </a:endParaRPr>
          </a:p>
          <a:p>
            <a:pPr>
              <a:lnSpc>
                <a:spcPct val="107000"/>
              </a:lnSpc>
              <a:spcAft>
                <a:spcPts val="800"/>
              </a:spcAft>
            </a:pPr>
            <a:r>
              <a:rPr lang="uk-UA" sz="1600" u="sng" dirty="0">
                <a:solidFill>
                  <a:srgbClr val="0563C1"/>
                </a:solidFill>
                <a:effectLst/>
                <a:highlight>
                  <a:srgbClr val="FFFF00"/>
                </a:highlight>
                <a:ea typeface="Calibri" panose="020F0502020204030204" pitchFamily="34" charset="0"/>
                <a:cs typeface="Times New Roman" panose="02020603050405020304" pitchFamily="18" charset="0"/>
                <a:hlinkClick r:id="rId2"/>
              </a:rPr>
              <a:t>https://eur-lex.europa.eu/legal-content/EN/TXT/?uri=SWD%3A2021%3A166%3AFIN&amp;qid=1625178857468</a:t>
            </a:r>
            <a:endParaRPr lang="ru-RU" sz="1600" dirty="0">
              <a:effectLst/>
              <a:ea typeface="Calibri" panose="020F0502020204030204" pitchFamily="34" charset="0"/>
              <a:cs typeface="Times New Roman" panose="02020603050405020304" pitchFamily="18" charset="0"/>
            </a:endParaRPr>
          </a:p>
          <a:p>
            <a:pPr>
              <a:spcAft>
                <a:spcPts val="375"/>
              </a:spcAft>
            </a:pPr>
            <a:r>
              <a:rPr lang="en-US" sz="1600" dirty="0">
                <a:solidFill>
                  <a:srgbClr val="333333"/>
                </a:solidFill>
                <a:effectLst/>
                <a:highlight>
                  <a:srgbClr val="FFFFFF"/>
                </a:highlight>
                <a:ea typeface="Times New Roman" panose="02020603050405020304" pitchFamily="18" charset="0"/>
              </a:rPr>
              <a:t>COMMISSION STAFF WORKING DOCUMENT STAKEHOLDER CONSULTATION - SYNOPSIS REPORT Accompanying the document Communication from the Commission to the European Parliament, the Council, the European Economic and Social Committee and the Committee of the Regions A long-term Vision for the </a:t>
            </a:r>
            <a:r>
              <a:rPr lang="en-US" sz="1600" dirty="0">
                <a:effectLst/>
                <a:highlight>
                  <a:srgbClr val="FFFFFF"/>
                </a:highlight>
                <a:ea typeface="Times New Roman" panose="02020603050405020304" pitchFamily="18" charset="0"/>
              </a:rPr>
              <a:t>EU's Rural Areas - Towards stronger, connected, resilient and prosperous rural areas by 2040</a:t>
            </a:r>
            <a:r>
              <a:rPr lang="uk-UA" sz="1600" dirty="0">
                <a:effectLst/>
                <a:highlight>
                  <a:srgbClr val="FFFFFF"/>
                </a:highlight>
                <a:ea typeface="Times New Roman" panose="02020603050405020304" pitchFamily="18" charset="0"/>
              </a:rPr>
              <a:t>. </a:t>
            </a:r>
            <a:r>
              <a:rPr lang="en-US" sz="1600" dirty="0">
                <a:effectLst/>
                <a:highlight>
                  <a:srgbClr val="FFFFFF"/>
                </a:highlight>
                <a:ea typeface="Times New Roman" panose="02020603050405020304" pitchFamily="18" charset="0"/>
              </a:rPr>
              <a:t>SWD/2021/167 final</a:t>
            </a:r>
            <a:r>
              <a:rPr lang="uk-UA" sz="1600" dirty="0">
                <a:effectLst/>
                <a:highlight>
                  <a:srgbClr val="FFFFFF"/>
                </a:highlight>
                <a:ea typeface="Times New Roman" panose="02020603050405020304" pitchFamily="18" charset="0"/>
              </a:rPr>
              <a:t>. </a:t>
            </a:r>
            <a:r>
              <a:rPr lang="en-US" sz="1600" dirty="0">
                <a:effectLst/>
                <a:highlight>
                  <a:srgbClr val="FFFFFF"/>
                </a:highlight>
                <a:ea typeface="Times New Roman" panose="02020603050405020304" pitchFamily="18" charset="0"/>
              </a:rPr>
              <a:t>Document 52021SC0167</a:t>
            </a:r>
            <a:r>
              <a:rPr lang="uk-UA" sz="1600" dirty="0">
                <a:effectLst/>
                <a:highlight>
                  <a:srgbClr val="FFFFFF"/>
                </a:highlight>
                <a:ea typeface="Times New Roman" panose="02020603050405020304" pitchFamily="18" charset="0"/>
              </a:rPr>
              <a:t>.  </a:t>
            </a:r>
          </a:p>
          <a:p>
            <a:pPr>
              <a:spcAft>
                <a:spcPts val="375"/>
              </a:spcAft>
            </a:pPr>
            <a:r>
              <a:rPr lang="uk-UA" sz="1600" dirty="0">
                <a:effectLst/>
                <a:highlight>
                  <a:srgbClr val="FFFF00"/>
                </a:highlight>
                <a:ea typeface="Times New Roman" panose="02020603050405020304" pitchFamily="18" charset="0"/>
              </a:rPr>
              <a:t>https://eur-lex.europa.eu/legal-content/EN/TXT/?uri=SWD%3A2021%3A167%3AFIN&amp;qid=1625178693743</a:t>
            </a:r>
            <a:endParaRPr lang="ru-RU" sz="1600" dirty="0">
              <a:effectLst/>
              <a:highlight>
                <a:srgbClr val="FFFF00"/>
              </a:highlight>
              <a:ea typeface="Calibri" panose="020F0502020204030204" pitchFamily="34" charset="0"/>
              <a:cs typeface="Times New Roman" panose="02020603050405020304" pitchFamily="18" charset="0"/>
            </a:endParaRPr>
          </a:p>
          <a:p>
            <a:pPr>
              <a:spcAft>
                <a:spcPts val="375"/>
              </a:spcAft>
            </a:pPr>
            <a:r>
              <a:rPr lang="en-US" sz="1600" dirty="0">
                <a:effectLst/>
                <a:highlight>
                  <a:srgbClr val="FFFFFF"/>
                </a:highlight>
                <a:ea typeface="Times New Roman" panose="02020603050405020304" pitchFamily="18" charset="0"/>
              </a:rPr>
              <a:t>COMMUNICATION FROM THE COMMISSION TO THE EUROPEAN PARLIAMENT, THE </a:t>
            </a:r>
            <a:r>
              <a:rPr lang="en-US" sz="1600" dirty="0">
                <a:solidFill>
                  <a:srgbClr val="333333"/>
                </a:solidFill>
                <a:effectLst/>
                <a:highlight>
                  <a:srgbClr val="FFFFFF"/>
                </a:highlight>
                <a:ea typeface="Times New Roman" panose="02020603050405020304" pitchFamily="18" charset="0"/>
              </a:rPr>
              <a:t>COUNCIL, THE EUROPEAN ECONOMIC AND SOCIAL COMMITTEE AND THE COMMITTEE OF THE REGIONS A long-term Vision for the EU's Rural Areas - Towards stronger, connected, resilient and prosperous rural areas by 2040</a:t>
            </a:r>
            <a:r>
              <a:rPr lang="uk-UA" sz="1600" dirty="0">
                <a:solidFill>
                  <a:srgbClr val="333333"/>
                </a:solidFill>
                <a:effectLst/>
                <a:highlight>
                  <a:srgbClr val="FFFFFF"/>
                </a:highlight>
                <a:ea typeface="Times New Roman" panose="02020603050405020304" pitchFamily="18" charset="0"/>
              </a:rPr>
              <a:t>. </a:t>
            </a:r>
            <a:r>
              <a:rPr lang="en-US" sz="1600" dirty="0">
                <a:solidFill>
                  <a:srgbClr val="333333"/>
                </a:solidFill>
                <a:effectLst/>
                <a:highlight>
                  <a:srgbClr val="FFFFFF"/>
                </a:highlight>
                <a:ea typeface="Times New Roman" panose="02020603050405020304" pitchFamily="18" charset="0"/>
              </a:rPr>
              <a:t>COM/2021/345 final</a:t>
            </a:r>
            <a:r>
              <a:rPr lang="uk-UA" sz="1600" dirty="0">
                <a:solidFill>
                  <a:srgbClr val="333333"/>
                </a:solidFill>
                <a:effectLst/>
                <a:highlight>
                  <a:srgbClr val="FFFFFF"/>
                </a:highlight>
                <a:ea typeface="Times New Roman" panose="02020603050405020304" pitchFamily="18" charset="0"/>
              </a:rPr>
              <a:t>. </a:t>
            </a:r>
            <a:r>
              <a:rPr lang="en-US" sz="1600" dirty="0">
                <a:solidFill>
                  <a:srgbClr val="333333"/>
                </a:solidFill>
                <a:effectLst/>
                <a:highlight>
                  <a:srgbClr val="FFFFFF"/>
                </a:highlight>
                <a:ea typeface="Times New Roman" panose="02020603050405020304" pitchFamily="18" charset="0"/>
              </a:rPr>
              <a:t>Document 52021DC0345</a:t>
            </a:r>
            <a:r>
              <a:rPr lang="uk-UA" sz="1600" dirty="0">
                <a:solidFill>
                  <a:srgbClr val="333333"/>
                </a:solidFill>
                <a:effectLst/>
                <a:highlight>
                  <a:srgbClr val="FFFFFF"/>
                </a:highlight>
                <a:ea typeface="Times New Roman" panose="02020603050405020304" pitchFamily="18" charset="0"/>
              </a:rPr>
              <a:t>. </a:t>
            </a:r>
          </a:p>
          <a:p>
            <a:pPr>
              <a:spcAft>
                <a:spcPts val="375"/>
              </a:spcAft>
            </a:pPr>
            <a:r>
              <a:rPr lang="uk-UA" sz="1600" u="sng" dirty="0">
                <a:solidFill>
                  <a:srgbClr val="000000"/>
                </a:solidFill>
                <a:effectLst/>
                <a:highlight>
                  <a:srgbClr val="FFFF00"/>
                </a:highlight>
                <a:ea typeface="Times New Roman" panose="02020603050405020304" pitchFamily="18" charset="0"/>
                <a:hlinkClick r:id="rId3"/>
              </a:rPr>
              <a:t>https://eur-lex.europa.eu/legal-content/EN/TXT/?uri=COM%3A2021%3A345%3AFIN&amp;qid=1625178285970</a:t>
            </a:r>
            <a:endParaRPr lang="ru-RU" sz="1600" dirty="0">
              <a:effectLst/>
              <a:highlight>
                <a:srgbClr val="FFFFFF"/>
              </a:highlight>
              <a:ea typeface="Times New Roman" panose="02020603050405020304" pitchFamily="18" charset="0"/>
            </a:endParaRPr>
          </a:p>
          <a:p>
            <a:endParaRPr lang="uk-UA" dirty="0">
              <a:latin typeface="Arial" panose="020B0604020202020204" pitchFamily="34" charset="0"/>
              <a:cs typeface="Arial" panose="020B0604020202020204" pitchFamily="34" charset="0"/>
            </a:endParaRPr>
          </a:p>
        </p:txBody>
      </p:sp>
      <p:pic>
        <p:nvPicPr>
          <p:cNvPr id="5" name="Picture 2" descr="горизонт син">
            <a:extLst>
              <a:ext uri="{FF2B5EF4-FFF2-40B4-BE49-F238E27FC236}">
                <a16:creationId xmlns:a16="http://schemas.microsoft.com/office/drawing/2014/main" id="{AE4FF503-9FE0-E7A8-E1EE-A0128B01CB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3938" y="5999582"/>
            <a:ext cx="3382962" cy="85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64F50EC3-8EFB-E337-6000-64E7998D7C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8725" y="5243913"/>
            <a:ext cx="5105400" cy="1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7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D6DD2E-CA86-7A63-07DF-9AD6DFA34425}"/>
              </a:ext>
            </a:extLst>
          </p:cNvPr>
          <p:cNvSpPr>
            <a:spLocks noGrp="1"/>
          </p:cNvSpPr>
          <p:nvPr>
            <p:ph type="title"/>
          </p:nvPr>
        </p:nvSpPr>
        <p:spPr/>
        <p:txBody>
          <a:bodyPr>
            <a:normAutofit fontScale="90000"/>
          </a:bodyPr>
          <a:lstStyle/>
          <a:p>
            <a:endParaRPr lang="ru-RU"/>
          </a:p>
        </p:txBody>
      </p:sp>
      <p:sp>
        <p:nvSpPr>
          <p:cNvPr id="3" name="Объект 2">
            <a:extLst>
              <a:ext uri="{FF2B5EF4-FFF2-40B4-BE49-F238E27FC236}">
                <a16:creationId xmlns:a16="http://schemas.microsoft.com/office/drawing/2014/main" id="{71744BD8-69CB-4E70-7714-8754B309EC8E}"/>
              </a:ext>
            </a:extLst>
          </p:cNvPr>
          <p:cNvSpPr>
            <a:spLocks noGrp="1"/>
          </p:cNvSpPr>
          <p:nvPr>
            <p:ph idx="1"/>
          </p:nvPr>
        </p:nvSpPr>
        <p:spPr/>
        <p:txBody>
          <a:bodyPr/>
          <a:lstStyle/>
          <a:p>
            <a:endParaRPr lang="ru-RU"/>
          </a:p>
        </p:txBody>
      </p:sp>
      <p:pic>
        <p:nvPicPr>
          <p:cNvPr id="3074" name="Picture 2">
            <a:extLst>
              <a:ext uri="{FF2B5EF4-FFF2-40B4-BE49-F238E27FC236}">
                <a16:creationId xmlns:a16="http://schemas.microsoft.com/office/drawing/2014/main" id="{31B25755-D0F1-16C6-350F-C36954EB2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E91E95-8318-AE0D-3D62-7078CD22444E}"/>
              </a:ext>
            </a:extLst>
          </p:cNvPr>
          <p:cNvSpPr txBox="1"/>
          <p:nvPr/>
        </p:nvSpPr>
        <p:spPr>
          <a:xfrm>
            <a:off x="3049191" y="263725"/>
            <a:ext cx="6093618" cy="646331"/>
          </a:xfrm>
          <a:prstGeom prst="rect">
            <a:avLst/>
          </a:prstGeom>
          <a:noFill/>
        </p:spPr>
        <p:txBody>
          <a:bodyPr wrap="square">
            <a:spAutoFit/>
          </a:bodyPr>
          <a:lstStyle/>
          <a:p>
            <a:r>
              <a:rPr lang="ru-RU" sz="1800" b="1" dirty="0" err="1">
                <a:solidFill>
                  <a:srgbClr val="002176"/>
                </a:solidFill>
                <a:latin typeface="Arial" panose="020B0604020202020204" pitchFamily="34" charset="0"/>
                <a:cs typeface="Arial" panose="020B0604020202020204" pitchFamily="34" charset="0"/>
              </a:rPr>
              <a:t>Довгострокове</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бачення</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Європейської</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Комісії</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щодо</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сільських</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територій</a:t>
            </a:r>
            <a:r>
              <a:rPr lang="ru-RU" sz="1800" b="1" dirty="0">
                <a:solidFill>
                  <a:srgbClr val="002176"/>
                </a:solidFill>
                <a:latin typeface="Arial" panose="020B0604020202020204" pitchFamily="34" charset="0"/>
                <a:cs typeface="Arial" panose="020B0604020202020204" pitchFamily="34" charset="0"/>
              </a:rPr>
              <a:t> ЄС до 2040 року </a:t>
            </a:r>
            <a:endParaRPr lang="ru-RU" dirty="0"/>
          </a:p>
        </p:txBody>
      </p:sp>
    </p:spTree>
    <p:extLst>
      <p:ext uri="{BB962C8B-B14F-4D97-AF65-F5344CB8AC3E}">
        <p14:creationId xmlns:p14="http://schemas.microsoft.com/office/powerpoint/2010/main" val="306152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Равнобедренный треугольник 6"/>
          <p:cNvSpPr/>
          <p:nvPr/>
        </p:nvSpPr>
        <p:spPr>
          <a:xfrm flipV="1">
            <a:off x="1777263" y="-7883"/>
            <a:ext cx="3157378" cy="1135117"/>
          </a:xfrm>
          <a:prstGeom prst="triangle">
            <a:avLst>
              <a:gd name="adj" fmla="val 49356"/>
            </a:avLst>
          </a:prstGeom>
          <a:blipFill>
            <a:blip r:embed="rId2"/>
            <a:stretch>
              <a:fillRect l="-7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flipH="1">
            <a:off x="6788798" y="670759"/>
            <a:ext cx="4771697" cy="5433848"/>
          </a:xfrm>
          <a:prstGeom prst="rect">
            <a:avLst/>
          </a:prstGeom>
          <a:blipFill dpi="0" rotWithShape="1">
            <a:blip r:embed="rId3"/>
            <a:srcRect/>
            <a:stretch>
              <a:fillRect l="-41000" r="-8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194663" y="322352"/>
            <a:ext cx="4771697" cy="543384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горизонт си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752" y="5249262"/>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40F098D-E9A9-C306-0FEC-5B897FD98669}"/>
              </a:ext>
            </a:extLst>
          </p:cNvPr>
          <p:cNvSpPr txBox="1"/>
          <p:nvPr/>
        </p:nvSpPr>
        <p:spPr>
          <a:xfrm>
            <a:off x="695180" y="2034086"/>
            <a:ext cx="6093618" cy="2308324"/>
          </a:xfrm>
          <a:prstGeom prst="rect">
            <a:avLst/>
          </a:prstGeom>
          <a:noFill/>
        </p:spPr>
        <p:txBody>
          <a:bodyPr wrap="square">
            <a:spAutoFit/>
          </a:bodyPr>
          <a:lstStyle/>
          <a:p>
            <a:r>
              <a:rPr lang="ru-RU" b="0" i="0" dirty="0" err="1">
                <a:effectLst/>
                <a:highlight>
                  <a:srgbClr val="FDFEFF"/>
                </a:highlight>
                <a:latin typeface="Nunito Sans" pitchFamily="2" charset="-52"/>
              </a:rPr>
              <a:t>Розглянемо</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чотири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взаємодоповнюючі</a:t>
            </a:r>
            <a:r>
              <a:rPr lang="ru-RU" b="0" i="0" dirty="0">
                <a:effectLst/>
                <a:highlight>
                  <a:srgbClr val="FDFEFF"/>
                </a:highlight>
                <a:latin typeface="Nunito Sans" pitchFamily="2" charset="-52"/>
              </a:rPr>
              <a:t> </a:t>
            </a:r>
            <a:r>
              <a:rPr lang="ru-RU" b="1" i="0" dirty="0" err="1">
                <a:effectLst/>
                <a:highlight>
                  <a:srgbClr val="FDFEFF"/>
                </a:highlight>
                <a:latin typeface="Nunito Sans" pitchFamily="2" charset="-52"/>
              </a:rPr>
              <a:t>напрями</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дій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які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втілюють</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довгострокове</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бачення</a:t>
            </a:r>
            <a:r>
              <a:rPr lang="ru-RU" b="0" i="0" dirty="0">
                <a:effectLst/>
                <a:highlight>
                  <a:srgbClr val="FDFEFF"/>
                </a:highlight>
                <a:latin typeface="Nunito Sans" pitchFamily="2" charset="-52"/>
              </a:rPr>
              <a:t> шляхом </a:t>
            </a:r>
            <a:r>
              <a:rPr lang="ru-RU" b="1" i="0" dirty="0" err="1">
                <a:effectLst/>
                <a:highlight>
                  <a:srgbClr val="FDFEFF"/>
                </a:highlight>
                <a:latin typeface="Nunito Sans" pitchFamily="2" charset="-52"/>
              </a:rPr>
              <a:t>більш</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сильних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об’єднаних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стійких</a:t>
            </a:r>
            <a:r>
              <a:rPr lang="ru-RU" b="1" i="0" dirty="0">
                <a:effectLst/>
                <a:highlight>
                  <a:srgbClr val="FDFEFF"/>
                </a:highlight>
                <a:latin typeface="Nunito Sans" pitchFamily="2" charset="-52"/>
              </a:rPr>
              <a:t> і </a:t>
            </a:r>
            <a:r>
              <a:rPr lang="ru-RU" b="1" i="0" dirty="0" err="1">
                <a:effectLst/>
                <a:highlight>
                  <a:srgbClr val="FDFEFF"/>
                </a:highlight>
                <a:latin typeface="Nunito Sans" pitchFamily="2" charset="-52"/>
              </a:rPr>
              <a:t>процвітаючих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сільських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територій</a:t>
            </a:r>
            <a:r>
              <a:rPr lang="ru-RU" b="1" i="0" dirty="0">
                <a:effectLst/>
                <a:highlight>
                  <a:srgbClr val="FDFEFF"/>
                </a:highlight>
                <a:latin typeface="Nunito Sans" pitchFamily="2" charset="-52"/>
              </a:rPr>
              <a:t> до 2040 року</a:t>
            </a:r>
            <a:r>
              <a:rPr lang="ru-RU" b="0" i="0" dirty="0">
                <a:effectLst/>
                <a:highlight>
                  <a:srgbClr val="FDFEFF"/>
                </a:highlight>
                <a:latin typeface="Nunito Sans" pitchFamily="2" charset="-52"/>
              </a:rPr>
              <a:t> .</a:t>
            </a:r>
          </a:p>
          <a:p>
            <a:endParaRPr lang="ru-RU" b="0" i="0" dirty="0">
              <a:effectLst/>
              <a:highlight>
                <a:srgbClr val="FDFEFF"/>
              </a:highlight>
              <a:latin typeface="Nunito Sans" pitchFamily="2" charset="-52"/>
            </a:endParaRPr>
          </a:p>
          <a:p>
            <a:r>
              <a:rPr lang="ru-RU" b="0" i="0" dirty="0">
                <a:effectLst/>
                <a:highlight>
                  <a:srgbClr val="FDFEFF"/>
                </a:highlight>
                <a:latin typeface="Nunito Sans" pitchFamily="2" charset="-52"/>
              </a:rPr>
              <a:t>План </a:t>
            </a:r>
            <a:r>
              <a:rPr lang="ru-RU" b="0" i="0" dirty="0" err="1">
                <a:effectLst/>
                <a:highlight>
                  <a:srgbClr val="FDFEFF"/>
                </a:highlight>
                <a:latin typeface="Nunito Sans" pitchFamily="2" charset="-52"/>
              </a:rPr>
              <a:t>дій</a:t>
            </a:r>
            <a:r>
              <a:rPr lang="ru-RU" b="0" i="0" dirty="0">
                <a:effectLst/>
                <a:highlight>
                  <a:srgbClr val="FDFEFF"/>
                </a:highlight>
                <a:latin typeface="Nunito Sans" pitchFamily="2" charset="-52"/>
              </a:rPr>
              <a:t> у </a:t>
            </a:r>
            <a:r>
              <a:rPr lang="ru-RU" b="0" i="0" dirty="0" err="1">
                <a:effectLst/>
                <a:highlight>
                  <a:srgbClr val="FDFEFF"/>
                </a:highlight>
                <a:latin typeface="Nunito Sans" pitchFamily="2" charset="-52"/>
              </a:rPr>
              <a:t>сільській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місцевості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сформульований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навколо</a:t>
            </a:r>
            <a:r>
              <a:rPr lang="ru-RU" b="0" i="0" dirty="0">
                <a:effectLst/>
                <a:highlight>
                  <a:srgbClr val="FDFEFF"/>
                </a:highlight>
                <a:latin typeface="Nunito Sans" pitchFamily="2" charset="-52"/>
              </a:rPr>
              <a:t> таких </a:t>
            </a:r>
            <a:r>
              <a:rPr lang="ru-RU" b="0" i="0" dirty="0" err="1">
                <a:effectLst/>
                <a:highlight>
                  <a:srgbClr val="FDFEFF"/>
                </a:highlight>
                <a:latin typeface="Nunito Sans" pitchFamily="2" charset="-52"/>
              </a:rPr>
              <a:t>головних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ініціатив</a:t>
            </a:r>
            <a:r>
              <a:rPr lang="ru-RU" b="0" i="0" dirty="0">
                <a:effectLst/>
                <a:highlight>
                  <a:srgbClr val="FDFEFF"/>
                </a:highlight>
                <a:latin typeface="Nunito Sans" pitchFamily="2" charset="-52"/>
              </a:rPr>
              <a:t>.</a:t>
            </a:r>
          </a:p>
          <a:p>
            <a:endParaRPr lang="ru-RU" b="0" i="0" dirty="0">
              <a:effectLst/>
              <a:highlight>
                <a:srgbClr val="FDFEFF"/>
              </a:highlight>
              <a:latin typeface="Nunito Sans" pitchFamily="2" charset="-52"/>
            </a:endParaRPr>
          </a:p>
        </p:txBody>
      </p:sp>
    </p:spTree>
    <p:extLst>
      <p:ext uri="{BB962C8B-B14F-4D97-AF65-F5344CB8AC3E}">
        <p14:creationId xmlns:p14="http://schemas.microsoft.com/office/powerpoint/2010/main" val="51317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3"/>
          <p:cNvSpPr/>
          <p:nvPr/>
        </p:nvSpPr>
        <p:spPr>
          <a:xfrm>
            <a:off x="4661882" y="3791168"/>
            <a:ext cx="6842760" cy="892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Прямоугольник 13"/>
          <p:cNvSpPr/>
          <p:nvPr/>
        </p:nvSpPr>
        <p:spPr>
          <a:xfrm>
            <a:off x="4661882" y="1410304"/>
            <a:ext cx="6842760" cy="892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Прямоугольник 14"/>
          <p:cNvSpPr/>
          <p:nvPr/>
        </p:nvSpPr>
        <p:spPr>
          <a:xfrm>
            <a:off x="3028950" y="2653231"/>
            <a:ext cx="6755130" cy="845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Прямоугольник 9"/>
          <p:cNvSpPr/>
          <p:nvPr/>
        </p:nvSpPr>
        <p:spPr>
          <a:xfrm>
            <a:off x="4524722" y="1271185"/>
            <a:ext cx="6842760" cy="88673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uk-UA"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a:t>
            </a:r>
            <a:r>
              <a:rPr kumimoji="0" lang="uk-UA"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Теоретичні</a:t>
            </a:r>
            <a:r>
              <a:rPr kumimoji="0" lang="ru-RU"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аспекти</a:t>
            </a:r>
            <a:r>
              <a:rPr kumimoji="0" lang="ru-RU"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формування</a:t>
            </a:r>
            <a:r>
              <a:rPr kumimoji="0" lang="ru-RU"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стратегії</a:t>
            </a:r>
            <a:r>
              <a:rPr kumimoji="0" lang="ru-RU"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сталого</a:t>
            </a:r>
            <a:r>
              <a:rPr kumimoji="0" lang="ru-RU"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розвитку</a:t>
            </a:r>
            <a:r>
              <a:rPr kumimoji="0" lang="ru-RU"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територій</a:t>
            </a:r>
            <a:endParaRPr kumimoji="0" lang="uk-UA"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1" name="Прямоугольник 10"/>
          <p:cNvSpPr/>
          <p:nvPr/>
        </p:nvSpPr>
        <p:spPr>
          <a:xfrm>
            <a:off x="2873087" y="2451535"/>
            <a:ext cx="6842760" cy="92794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 </a:t>
            </a:r>
            <a:r>
              <a:rPr lang="uk-UA" b="1" dirty="0">
                <a:solidFill>
                  <a:srgbClr val="002060"/>
                </a:solidFill>
                <a:latin typeface="Arial" panose="020B0604020202020204" pitchFamily="34" charset="0"/>
                <a:cs typeface="Arial" panose="020B0604020202020204" pitchFamily="34" charset="0"/>
              </a:rPr>
              <a:t>Інструменти стратегічного планування та аналізу:  </a:t>
            </a:r>
            <a:r>
              <a:rPr lang="en-GB" b="1" dirty="0">
                <a:solidFill>
                  <a:srgbClr val="002060"/>
                </a:solidFill>
                <a:latin typeface="Arial" panose="020B0604020202020204" pitchFamily="34" charset="0"/>
                <a:cs typeface="Arial" panose="020B0604020202020204" pitchFamily="34" charset="0"/>
              </a:rPr>
              <a:t>PEST, LONGPEST, PESTLE, STEEPLE</a:t>
            </a:r>
            <a:r>
              <a:rPr lang="uk-UA" b="1" dirty="0">
                <a:solidFill>
                  <a:srgbClr val="002060"/>
                </a:solidFill>
                <a:latin typeface="Arial" panose="020B0604020202020204" pitchFamily="34" charset="0"/>
                <a:cs typeface="Arial" panose="020B0604020202020204" pitchFamily="34" charset="0"/>
              </a:rPr>
              <a:t>. </a:t>
            </a:r>
          </a:p>
        </p:txBody>
      </p:sp>
      <p:sp>
        <p:nvSpPr>
          <p:cNvPr id="2" name="Равнобедренный треугольник 1"/>
          <p:cNvSpPr/>
          <p:nvPr/>
        </p:nvSpPr>
        <p:spPr>
          <a:xfrm rot="16200000" flipV="1">
            <a:off x="-680394" y="2069572"/>
            <a:ext cx="3178891" cy="1859279"/>
          </a:xfrm>
          <a:prstGeom prst="triangle">
            <a:avLst>
              <a:gd name="adj" fmla="val 49356"/>
            </a:avLst>
          </a:prstGeom>
          <a:blipFill>
            <a:blip r:embed="rId2"/>
            <a:stretch>
              <a:fillRect l="-7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63948" y="2768378"/>
            <a:ext cx="8611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План</a:t>
            </a:r>
            <a:endParaRPr kumimoji="0" lang="ru-RU"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endParaRPr>
          </a:p>
        </p:txBody>
      </p:sp>
      <p:pic>
        <p:nvPicPr>
          <p:cNvPr id="9218" name="Picture 2" descr="горизонт си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5288531"/>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9"/>
          <p:cNvSpPr/>
          <p:nvPr/>
        </p:nvSpPr>
        <p:spPr>
          <a:xfrm>
            <a:off x="4524722" y="3635984"/>
            <a:ext cx="6842760" cy="88673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 </a:t>
            </a:r>
            <a:r>
              <a:rPr lang="ru-RU" b="1" dirty="0" err="1">
                <a:solidFill>
                  <a:srgbClr val="002060"/>
                </a:solidFill>
                <a:latin typeface="Arial" panose="020B0604020202020204" pitchFamily="34" charset="0"/>
                <a:cs typeface="Arial" panose="020B0604020202020204" pitchFamily="34" charset="0"/>
              </a:rPr>
              <a:t>Довгострокове</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бачення</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розвитку</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сільських</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територій</a:t>
            </a:r>
            <a:r>
              <a:rPr lang="ru-RU" b="1" dirty="0">
                <a:solidFill>
                  <a:srgbClr val="002060"/>
                </a:solidFill>
                <a:latin typeface="Arial" panose="020B0604020202020204" pitchFamily="34" charset="0"/>
                <a:cs typeface="Arial" panose="020B0604020202020204" pitchFamily="34" charset="0"/>
              </a:rPr>
              <a:t> ЄС до 2040 року</a:t>
            </a:r>
            <a:r>
              <a:rPr lang="uk-UA" b="1" dirty="0">
                <a:solidFill>
                  <a:srgbClr val="002060"/>
                </a:solidFill>
                <a:latin typeface="Arial" panose="020B0604020202020204" pitchFamily="34" charset="0"/>
                <a:cs typeface="Arial" panose="020B0604020202020204" pitchFamily="34" charset="0"/>
              </a:rPr>
              <a:t>. </a:t>
            </a:r>
          </a:p>
        </p:txBody>
      </p:sp>
      <p:pic>
        <p:nvPicPr>
          <p:cNvPr id="3" name="Рисунок 2">
            <a:extLst>
              <a:ext uri="{FF2B5EF4-FFF2-40B4-BE49-F238E27FC236}">
                <a16:creationId xmlns:a16="http://schemas.microsoft.com/office/drawing/2014/main" id="{2BF0E013-8A78-0AB0-DF17-CFC1AE268665}"/>
              </a:ext>
            </a:extLst>
          </p:cNvPr>
          <p:cNvPicPr>
            <a:picLocks noChangeAspect="1"/>
          </p:cNvPicPr>
          <p:nvPr/>
        </p:nvPicPr>
        <p:blipFill>
          <a:blip r:embed="rId4"/>
          <a:stretch>
            <a:fillRect/>
          </a:stretch>
        </p:blipFill>
        <p:spPr>
          <a:xfrm flipH="1">
            <a:off x="6450225" y="5173579"/>
            <a:ext cx="5560541" cy="1619902"/>
          </a:xfrm>
          <a:prstGeom prst="rect">
            <a:avLst/>
          </a:prstGeom>
        </p:spPr>
      </p:pic>
    </p:spTree>
    <p:extLst>
      <p:ext uri="{BB962C8B-B14F-4D97-AF65-F5344CB8AC3E}">
        <p14:creationId xmlns:p14="http://schemas.microsoft.com/office/powerpoint/2010/main" val="4079516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073950A-7149-96A7-5608-2DE0F6BF2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028" y="3327736"/>
            <a:ext cx="6556972" cy="31393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горизонт син">
            <a:extLst>
              <a:ext uri="{FF2B5EF4-FFF2-40B4-BE49-F238E27FC236}">
                <a16:creationId xmlns:a16="http://schemas.microsoft.com/office/drawing/2014/main" id="{C5571D74-AE03-2B31-6F95-CE4097705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563" y="-65462"/>
            <a:ext cx="3382962" cy="85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AF4E41-BCF5-1411-9CEC-ECAEB0F9F88C}"/>
              </a:ext>
            </a:extLst>
          </p:cNvPr>
          <p:cNvSpPr txBox="1"/>
          <p:nvPr/>
        </p:nvSpPr>
        <p:spPr>
          <a:xfrm>
            <a:off x="461767" y="1502507"/>
            <a:ext cx="6093618" cy="3416320"/>
          </a:xfrm>
          <a:prstGeom prst="rect">
            <a:avLst/>
          </a:prstGeom>
          <a:noFill/>
        </p:spPr>
        <p:txBody>
          <a:bodyPr wrap="square">
            <a:spAutoFit/>
          </a:bodyPr>
          <a:lstStyle/>
          <a:p>
            <a:pPr>
              <a:buFont typeface="Arial" panose="020B0604020202020204" pitchFamily="34" charset="0"/>
              <a:buChar char="•"/>
            </a:pPr>
            <a:r>
              <a:rPr lang="ru-RU" b="1" i="0">
                <a:effectLst/>
                <a:highlight>
                  <a:srgbClr val="FDFEFF"/>
                </a:highlight>
                <a:latin typeface="Nunito Sans" pitchFamily="2" charset="-52"/>
              </a:rPr>
              <a:t>Створення інноваційної екосистеми</a:t>
            </a:r>
          </a:p>
          <a:p>
            <a:pPr algn="l">
              <a:buFont typeface="Arial" panose="020B0604020202020204" pitchFamily="34" charset="0"/>
              <a:buChar char="•"/>
            </a:pPr>
            <a:endParaRPr lang="ru-RU" b="1" i="0">
              <a:effectLst/>
              <a:highlight>
                <a:srgbClr val="FDFEFF"/>
              </a:highlight>
              <a:latin typeface="Nunito Sans" pitchFamily="2" charset="-52"/>
            </a:endParaRPr>
          </a:p>
          <a:p>
            <a:pPr algn="l">
              <a:buFont typeface="Arial" panose="020B0604020202020204" pitchFamily="34" charset="0"/>
              <a:buChar char="•"/>
            </a:pPr>
            <a:r>
              <a:rPr lang="ru-RU" b="1" i="0">
                <a:effectLst/>
                <a:highlight>
                  <a:srgbClr val="FDFEFF"/>
                </a:highlight>
                <a:latin typeface="Nunito Sans" pitchFamily="2" charset="-52"/>
              </a:rPr>
              <a:t>буде створено платформу відродження сільської місцевості</a:t>
            </a:r>
            <a:r>
              <a:rPr lang="ru-RU" b="0" i="0">
                <a:effectLst/>
                <a:highlight>
                  <a:srgbClr val="FDFEFF"/>
                </a:highlight>
                <a:latin typeface="Nunito Sans" pitchFamily="2" charset="-52"/>
              </a:rPr>
              <a:t> як єдине місце для співпраці сільських громад, власників сільських проектів та місцевої влади;</a:t>
            </a:r>
          </a:p>
          <a:p>
            <a:pPr algn="l">
              <a:buFont typeface="Arial" panose="020B0604020202020204" pitchFamily="34" charset="0"/>
              <a:buChar char="•"/>
            </a:pPr>
            <a:endParaRPr lang="ru-RU" b="0" i="0">
              <a:effectLst/>
              <a:highlight>
                <a:srgbClr val="FDFEFF"/>
              </a:highlight>
              <a:latin typeface="Nunito Sans" pitchFamily="2" charset="-52"/>
            </a:endParaRPr>
          </a:p>
          <a:p>
            <a:pPr algn="l">
              <a:buFont typeface="Arial" panose="020B0604020202020204" pitchFamily="34" charset="0"/>
              <a:buChar char="•"/>
            </a:pPr>
            <a:r>
              <a:rPr lang="ru-RU" b="1">
                <a:highlight>
                  <a:srgbClr val="FDFEFF"/>
                </a:highlight>
                <a:latin typeface="Nunito Sans" pitchFamily="2" charset="-52"/>
              </a:rPr>
              <a:t>д</a:t>
            </a:r>
            <a:r>
              <a:rPr lang="ru-RU" b="1" i="0">
                <a:effectLst/>
                <a:highlight>
                  <a:srgbClr val="FDFEFF"/>
                </a:highlight>
                <a:latin typeface="Nunito Sans" pitchFamily="2" charset="-52"/>
              </a:rPr>
              <a:t>ослідження та інновації для сільських громад</a:t>
            </a:r>
            <a:r>
              <a:rPr lang="ru-RU" b="0" i="0">
                <a:effectLst/>
                <a:highlight>
                  <a:srgbClr val="FDFEFF"/>
                </a:highlight>
                <a:latin typeface="Nunito Sans" pitchFamily="2" charset="-52"/>
              </a:rPr>
              <a:t> сприятимуть розвитку потужної екосистеми, яка об’єднує державних і приватних гравців, щоб сільські громади процвітали та були привабливим місцем для роботи та життя новаторів.</a:t>
            </a:r>
            <a:endParaRPr lang="ru-RU" b="0" i="0" dirty="0">
              <a:effectLst/>
              <a:highlight>
                <a:srgbClr val="FDFEFF"/>
              </a:highlight>
              <a:latin typeface="Nunito Sans" pitchFamily="2" charset="-52"/>
            </a:endParaRPr>
          </a:p>
        </p:txBody>
      </p:sp>
      <p:sp>
        <p:nvSpPr>
          <p:cNvPr id="4" name="TextBox 3">
            <a:extLst>
              <a:ext uri="{FF2B5EF4-FFF2-40B4-BE49-F238E27FC236}">
                <a16:creationId xmlns:a16="http://schemas.microsoft.com/office/drawing/2014/main" id="{4B582631-FD3D-5337-335F-13EAE39072A7}"/>
              </a:ext>
            </a:extLst>
          </p:cNvPr>
          <p:cNvSpPr txBox="1"/>
          <p:nvPr/>
        </p:nvSpPr>
        <p:spPr>
          <a:xfrm>
            <a:off x="461767" y="363747"/>
            <a:ext cx="6200774" cy="646331"/>
          </a:xfrm>
          <a:prstGeom prst="rect">
            <a:avLst/>
          </a:prstGeom>
          <a:noFill/>
        </p:spPr>
        <p:txBody>
          <a:bodyPr wrap="square">
            <a:spAutoFit/>
          </a:bodyPr>
          <a:lstStyle/>
          <a:p>
            <a:r>
              <a:rPr lang="ru-RU" sz="1800" b="1" dirty="0" err="1">
                <a:solidFill>
                  <a:srgbClr val="002176"/>
                </a:solidFill>
                <a:latin typeface="Arial" panose="020B0604020202020204" pitchFamily="34" charset="0"/>
                <a:cs typeface="Arial" panose="020B0604020202020204" pitchFamily="34" charset="0"/>
              </a:rPr>
              <a:t>Довгострокове</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бачення</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Європейської</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Комісії</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щодо</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сільських</a:t>
            </a:r>
            <a:r>
              <a:rPr lang="ru-RU" sz="1800" b="1" dirty="0">
                <a:solidFill>
                  <a:srgbClr val="002176"/>
                </a:solidFill>
                <a:latin typeface="Arial" panose="020B0604020202020204" pitchFamily="34" charset="0"/>
                <a:cs typeface="Arial" panose="020B0604020202020204" pitchFamily="34" charset="0"/>
              </a:rPr>
              <a:t> </a:t>
            </a:r>
            <a:r>
              <a:rPr lang="ru-RU" sz="1800" b="1" dirty="0" err="1">
                <a:solidFill>
                  <a:srgbClr val="002176"/>
                </a:solidFill>
                <a:latin typeface="Arial" panose="020B0604020202020204" pitchFamily="34" charset="0"/>
                <a:cs typeface="Arial" panose="020B0604020202020204" pitchFamily="34" charset="0"/>
              </a:rPr>
              <a:t>територій</a:t>
            </a:r>
            <a:r>
              <a:rPr lang="ru-RU" sz="1800" b="1" dirty="0">
                <a:solidFill>
                  <a:srgbClr val="002176"/>
                </a:solidFill>
                <a:latin typeface="Arial" panose="020B0604020202020204" pitchFamily="34" charset="0"/>
                <a:cs typeface="Arial" panose="020B0604020202020204" pitchFamily="34" charset="0"/>
              </a:rPr>
              <a:t> ЄС до 2040 року </a:t>
            </a:r>
            <a:endParaRPr lang="ru-RU" dirty="0"/>
          </a:p>
        </p:txBody>
      </p:sp>
    </p:spTree>
    <p:extLst>
      <p:ext uri="{BB962C8B-B14F-4D97-AF65-F5344CB8AC3E}">
        <p14:creationId xmlns:p14="http://schemas.microsoft.com/office/powerpoint/2010/main" val="380621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ризонт син">
            <a:extLst>
              <a:ext uri="{FF2B5EF4-FFF2-40B4-BE49-F238E27FC236}">
                <a16:creationId xmlns:a16="http://schemas.microsoft.com/office/drawing/2014/main" id="{BFD800E6-4A92-C7B1-1775-3FE4E30C6B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3938" y="5999582"/>
            <a:ext cx="3382962" cy="85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78325A3-1D18-96CD-37D0-BDC197378F6F}"/>
              </a:ext>
            </a:extLst>
          </p:cNvPr>
          <p:cNvSpPr txBox="1"/>
          <p:nvPr/>
        </p:nvSpPr>
        <p:spPr>
          <a:xfrm>
            <a:off x="368895" y="208419"/>
            <a:ext cx="6093618" cy="5909310"/>
          </a:xfrm>
          <a:prstGeom prst="rect">
            <a:avLst/>
          </a:prstGeom>
          <a:noFill/>
        </p:spPr>
        <p:txBody>
          <a:bodyPr wrap="square">
            <a:spAutoFit/>
          </a:bodyPr>
          <a:lstStyle/>
          <a:p>
            <a:pPr algn="l"/>
            <a:r>
              <a:rPr lang="ru-RU" b="1" i="0" dirty="0" err="1">
                <a:effectLst/>
                <a:highlight>
                  <a:srgbClr val="FDFEFF"/>
                </a:highlight>
                <a:latin typeface="Nunito Sans" pitchFamily="2" charset="-52"/>
              </a:rPr>
              <a:t>Підвищення</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стійких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транспортних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сполучень</a:t>
            </a:r>
            <a:r>
              <a:rPr lang="ru-RU" b="1" i="0" dirty="0">
                <a:effectLst/>
                <a:highlight>
                  <a:srgbClr val="FDFEFF"/>
                </a:highlight>
                <a:latin typeface="Nunito Sans" pitchFamily="2" charset="-52"/>
              </a:rPr>
              <a:t> і </a:t>
            </a:r>
            <a:r>
              <a:rPr lang="ru-RU" b="1" i="0" dirty="0" err="1">
                <a:effectLst/>
                <a:highlight>
                  <a:srgbClr val="FDFEFF"/>
                </a:highlight>
                <a:latin typeface="Nunito Sans" pitchFamily="2" charset="-52"/>
              </a:rPr>
              <a:t>цифровізації</a:t>
            </a:r>
            <a:endParaRPr lang="ru-RU" b="1" i="0" dirty="0">
              <a:effectLst/>
              <a:highlight>
                <a:srgbClr val="FDFEFF"/>
              </a:highlight>
              <a:latin typeface="Nunito Sans" pitchFamily="2" charset="-52"/>
            </a:endParaRPr>
          </a:p>
          <a:p>
            <a:pPr algn="l"/>
            <a:endParaRPr lang="ru-RU" b="1" dirty="0">
              <a:highlight>
                <a:srgbClr val="FDFEFF"/>
              </a:highlight>
              <a:latin typeface="Nunito Sans" pitchFamily="2" charset="-52"/>
            </a:endParaRPr>
          </a:p>
          <a:p>
            <a:pPr algn="l"/>
            <a:r>
              <a:rPr lang="ru-RU" b="0" i="0" dirty="0">
                <a:effectLst/>
                <a:highlight>
                  <a:srgbClr val="FDFEFF"/>
                </a:highlight>
                <a:latin typeface="Nunito Sans" pitchFamily="2" charset="-52"/>
              </a:rPr>
              <a:t>Для </a:t>
            </a:r>
            <a:r>
              <a:rPr lang="ru-RU" b="0" i="0" dirty="0" err="1">
                <a:effectLst/>
                <a:highlight>
                  <a:srgbClr val="FDFEFF"/>
                </a:highlight>
                <a:latin typeface="Nunito Sans" pitchFamily="2" charset="-52"/>
              </a:rPr>
              <a:t>подолання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поточних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викликів</a:t>
            </a:r>
            <a:r>
              <a:rPr lang="ru-RU" b="0" i="0" dirty="0">
                <a:effectLst/>
                <a:highlight>
                  <a:srgbClr val="FDFEFF"/>
                </a:highlight>
                <a:latin typeface="Nunito Sans" pitchFamily="2" charset="-52"/>
              </a:rPr>
              <a:t> буде створено </a:t>
            </a:r>
            <a:r>
              <a:rPr lang="ru-RU" b="0" i="0" dirty="0" err="1">
                <a:effectLst/>
                <a:highlight>
                  <a:srgbClr val="FDFEFF"/>
                </a:highlight>
                <a:latin typeface="Nunito Sans" pitchFamily="2" charset="-52"/>
              </a:rPr>
              <a:t>інфраструктуру</a:t>
            </a:r>
            <a:r>
              <a:rPr lang="ru-RU" b="0" i="0" dirty="0">
                <a:effectLst/>
                <a:highlight>
                  <a:srgbClr val="FDFEFF"/>
                </a:highlight>
                <a:latin typeface="Nunito Sans" pitchFamily="2" charset="-52"/>
              </a:rPr>
              <a:t> для </a:t>
            </a:r>
            <a:r>
              <a:rPr lang="ru-RU" b="0" i="0" dirty="0" err="1">
                <a:effectLst/>
                <a:highlight>
                  <a:srgbClr val="FDFEFF"/>
                </a:highlight>
                <a:latin typeface="Nunito Sans" pitchFamily="2" charset="-52"/>
              </a:rPr>
              <a:t>капітального</a:t>
            </a:r>
            <a:r>
              <a:rPr lang="ru-RU" b="0" i="0" dirty="0">
                <a:effectLst/>
                <a:highlight>
                  <a:srgbClr val="FDFEFF"/>
                </a:highlight>
                <a:latin typeface="Nunito Sans" pitchFamily="2" charset="-52"/>
              </a:rPr>
              <a:t> ремонту </a:t>
            </a:r>
            <a:r>
              <a:rPr lang="ru-RU" b="0" i="0" dirty="0" err="1">
                <a:effectLst/>
                <a:highlight>
                  <a:srgbClr val="FDFEFF"/>
                </a:highlight>
                <a:latin typeface="Nunito Sans" pitchFamily="2" charset="-52"/>
              </a:rPr>
              <a:t>сільської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мобільності</a:t>
            </a:r>
            <a:r>
              <a:rPr lang="ru-RU" b="0" i="0" dirty="0">
                <a:effectLst/>
                <a:highlight>
                  <a:srgbClr val="FDFEFF"/>
                </a:highlight>
                <a:latin typeface="Nunito Sans" pitchFamily="2" charset="-52"/>
              </a:rPr>
              <a:t>:</a:t>
            </a:r>
          </a:p>
          <a:p>
            <a:pPr algn="l"/>
            <a:endParaRPr lang="ru-RU" b="0" i="0" dirty="0">
              <a:effectLst/>
              <a:highlight>
                <a:srgbClr val="FDFEFF"/>
              </a:highlight>
              <a:latin typeface="Nunito Sans" pitchFamily="2" charset="-52"/>
            </a:endParaRPr>
          </a:p>
          <a:p>
            <a:pPr algn="l">
              <a:buFont typeface="Arial" panose="020B0604020202020204" pitchFamily="34" charset="0"/>
              <a:buChar char="•"/>
            </a:pPr>
            <a:r>
              <a:rPr lang="ru-RU" b="1" i="0" dirty="0" err="1">
                <a:effectLst/>
                <a:highlight>
                  <a:srgbClr val="FDFEFF"/>
                </a:highlight>
                <a:latin typeface="Nunito Sans" pitchFamily="2" charset="-52"/>
              </a:rPr>
              <a:t>найкращі</a:t>
            </a:r>
            <a:r>
              <a:rPr lang="ru-RU" b="1" i="0" dirty="0">
                <a:effectLst/>
                <a:highlight>
                  <a:srgbClr val="FDFEFF"/>
                </a:highlight>
                <a:latin typeface="Nunito Sans" pitchFamily="2" charset="-52"/>
              </a:rPr>
              <a:t> практики </a:t>
            </a:r>
            <a:r>
              <a:rPr lang="ru-RU" b="1" i="0" dirty="0" err="1">
                <a:effectLst/>
                <a:highlight>
                  <a:srgbClr val="FDFEFF"/>
                </a:highlight>
                <a:latin typeface="Nunito Sans" pitchFamily="2" charset="-52"/>
              </a:rPr>
              <a:t>сталої</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мультимодальної</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мобільності</a:t>
            </a:r>
            <a:r>
              <a:rPr lang="ru-RU" b="1" i="0" dirty="0">
                <a:effectLst/>
                <a:highlight>
                  <a:srgbClr val="FDFEFF"/>
                </a:highlight>
                <a:latin typeface="Nunito Sans" pitchFamily="2" charset="-52"/>
              </a:rPr>
              <a:t> для </a:t>
            </a:r>
            <a:r>
              <a:rPr lang="ru-RU" b="1" i="0" dirty="0" err="1">
                <a:effectLst/>
                <a:highlight>
                  <a:srgbClr val="FDFEFF"/>
                </a:highlight>
                <a:latin typeface="Nunito Sans" pitchFamily="2" charset="-52"/>
              </a:rPr>
              <a:t>сільських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районів</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будуть</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розроблені</a:t>
            </a:r>
            <a:r>
              <a:rPr lang="ru-RU" b="0" i="0" dirty="0">
                <a:effectLst/>
                <a:highlight>
                  <a:srgbClr val="FDFEFF"/>
                </a:highlight>
                <a:latin typeface="Nunito Sans" pitchFamily="2" charset="-52"/>
              </a:rPr>
              <a:t> для </a:t>
            </a:r>
            <a:r>
              <a:rPr lang="ru-RU" b="0" i="0" dirty="0" err="1">
                <a:effectLst/>
                <a:highlight>
                  <a:srgbClr val="FDFEFF"/>
                </a:highlight>
                <a:latin typeface="Nunito Sans" pitchFamily="2" charset="-52"/>
              </a:rPr>
              <a:t>підтримки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сільських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муніципалітетів</a:t>
            </a:r>
            <a:r>
              <a:rPr lang="ru-RU" b="0" i="0" dirty="0">
                <a:effectLst/>
                <a:highlight>
                  <a:srgbClr val="FDFEFF"/>
                </a:highlight>
                <a:latin typeface="Nunito Sans" pitchFamily="2" charset="-52"/>
              </a:rPr>
              <a:t> у </a:t>
            </a:r>
            <a:r>
              <a:rPr lang="ru-RU" b="0" i="0" dirty="0" err="1">
                <a:effectLst/>
                <a:highlight>
                  <a:srgbClr val="FDFEFF"/>
                </a:highlight>
                <a:latin typeface="Nunito Sans" pitchFamily="2" charset="-52"/>
              </a:rPr>
              <a:t>визначенні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найкращих</a:t>
            </a:r>
            <a:r>
              <a:rPr lang="ru-RU" b="0" i="0" dirty="0">
                <a:effectLst/>
                <a:highlight>
                  <a:srgbClr val="FDFEFF"/>
                </a:highlight>
                <a:latin typeface="Nunito Sans" pitchFamily="2" charset="-52"/>
              </a:rPr>
              <a:t> практик та </a:t>
            </a:r>
            <a:r>
              <a:rPr lang="ru-RU" b="0" i="0" dirty="0" err="1">
                <a:effectLst/>
                <a:highlight>
                  <a:srgbClr val="FDFEFF"/>
                </a:highlight>
                <a:latin typeface="Nunito Sans" pitchFamily="2" charset="-52"/>
              </a:rPr>
              <a:t>їх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відтворення</a:t>
            </a:r>
            <a:r>
              <a:rPr lang="ru-RU" b="0" i="0" dirty="0">
                <a:effectLst/>
                <a:highlight>
                  <a:srgbClr val="FDFEFF"/>
                </a:highlight>
                <a:latin typeface="Nunito Sans" pitchFamily="2" charset="-52"/>
              </a:rPr>
              <a:t> на </a:t>
            </a:r>
            <a:r>
              <a:rPr lang="ru-RU" b="0" i="0" dirty="0" err="1">
                <a:effectLst/>
                <a:highlight>
                  <a:srgbClr val="FDFEFF"/>
                </a:highlight>
                <a:latin typeface="Nunito Sans" pitchFamily="2" charset="-52"/>
              </a:rPr>
              <a:t>їхній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території</a:t>
            </a:r>
            <a:r>
              <a:rPr lang="ru-RU" b="0" i="0" dirty="0">
                <a:effectLst/>
                <a:highlight>
                  <a:srgbClr val="FDFEFF"/>
                </a:highlight>
                <a:latin typeface="Nunito Sans" pitchFamily="2" charset="-52"/>
              </a:rPr>
              <a:t>;</a:t>
            </a:r>
          </a:p>
          <a:p>
            <a:pPr algn="l">
              <a:buFont typeface="Arial" panose="020B0604020202020204" pitchFamily="34" charset="0"/>
              <a:buChar char="•"/>
            </a:pPr>
            <a:endParaRPr lang="ru-RU" b="0" i="0" dirty="0">
              <a:effectLst/>
              <a:highlight>
                <a:srgbClr val="FDFEFF"/>
              </a:highlight>
              <a:latin typeface="Nunito Sans" pitchFamily="2" charset="-52"/>
            </a:endParaRPr>
          </a:p>
          <a:p>
            <a:pPr algn="l">
              <a:buFont typeface="Arial" panose="020B0604020202020204" pitchFamily="34" charset="0"/>
              <a:buChar char="•"/>
            </a:pPr>
            <a:r>
              <a:rPr lang="uk-UA" b="1" dirty="0">
                <a:highlight>
                  <a:srgbClr val="FDFEFF"/>
                </a:highlight>
                <a:latin typeface="Nunito Sans" pitchFamily="2" charset="-52"/>
              </a:rPr>
              <a:t>с</a:t>
            </a:r>
            <a:r>
              <a:rPr lang="uk-UA" b="1" i="0" dirty="0">
                <a:effectLst/>
                <a:highlight>
                  <a:srgbClr val="FDFEFF"/>
                </a:highlight>
                <a:latin typeface="Nunito Sans" pitchFamily="2" charset="-52"/>
              </a:rPr>
              <a:t>ільське </a:t>
            </a:r>
            <a:r>
              <a:rPr lang="uk-UA" b="1" i="0" dirty="0" err="1">
                <a:effectLst/>
                <a:highlight>
                  <a:srgbClr val="FDFEFF"/>
                </a:highlight>
                <a:latin typeface="Nunito Sans" pitchFamily="2" charset="-52"/>
              </a:rPr>
              <a:t>діджитальне</a:t>
            </a:r>
            <a:r>
              <a:rPr lang="uk-UA" b="1" i="0" dirty="0">
                <a:effectLst/>
                <a:highlight>
                  <a:srgbClr val="FDFEFF"/>
                </a:highlight>
                <a:latin typeface="Nunito Sans" pitchFamily="2" charset="-52"/>
              </a:rPr>
              <a:t> майбутнє </a:t>
            </a:r>
            <a:r>
              <a:rPr lang="ru-RU" b="0" i="0" dirty="0" err="1">
                <a:effectLst/>
                <a:highlight>
                  <a:srgbClr val="FDFEFF"/>
                </a:highlight>
                <a:latin typeface="Nunito Sans" pitchFamily="2" charset="-52"/>
              </a:rPr>
              <a:t>вирішуватиме</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проблеми</a:t>
            </a:r>
            <a:r>
              <a:rPr lang="ru-RU" b="0" i="0" dirty="0">
                <a:effectLst/>
                <a:highlight>
                  <a:srgbClr val="FDFEFF"/>
                </a:highlight>
                <a:latin typeface="Nunito Sans" pitchFamily="2" charset="-52"/>
              </a:rPr>
              <a:t> цифрового </a:t>
            </a:r>
            <a:r>
              <a:rPr lang="ru-RU" b="0" i="0" dirty="0" err="1">
                <a:effectLst/>
                <a:highlight>
                  <a:srgbClr val="FDFEFF"/>
                </a:highlight>
                <a:latin typeface="Nunito Sans" pitchFamily="2" charset="-52"/>
              </a:rPr>
              <a:t>зв’язку</a:t>
            </a:r>
            <a:r>
              <a:rPr lang="ru-RU" b="0" i="0" dirty="0">
                <a:effectLst/>
                <a:highlight>
                  <a:srgbClr val="FDFEFF"/>
                </a:highlight>
                <a:latin typeface="Nunito Sans" pitchFamily="2" charset="-52"/>
              </a:rPr>
              <a:t> шляхом </a:t>
            </a:r>
            <a:r>
              <a:rPr lang="ru-RU" b="0" i="0" dirty="0" err="1">
                <a:effectLst/>
                <a:highlight>
                  <a:srgbClr val="FDFEFF"/>
                </a:highlight>
                <a:latin typeface="Nunito Sans" pitchFamily="2" charset="-52"/>
              </a:rPr>
              <a:t>усунення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розриву</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між</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сільськими</a:t>
            </a:r>
            <a:r>
              <a:rPr lang="ru-RU" b="0" i="0" dirty="0">
                <a:effectLst/>
                <a:highlight>
                  <a:srgbClr val="FDFEFF"/>
                </a:highlight>
                <a:latin typeface="Nunito Sans" pitchFamily="2" charset="-52"/>
              </a:rPr>
              <a:t> та </a:t>
            </a:r>
            <a:r>
              <a:rPr lang="ru-RU" b="0" i="0" dirty="0" err="1">
                <a:effectLst/>
                <a:highlight>
                  <a:srgbClr val="FDFEFF"/>
                </a:highlight>
                <a:latin typeface="Nunito Sans" pitchFamily="2" charset="-52"/>
              </a:rPr>
              <a:t>міськими</a:t>
            </a:r>
            <a:r>
              <a:rPr lang="ru-RU" b="0" i="0" dirty="0">
                <a:effectLst/>
                <a:highlight>
                  <a:srgbClr val="FDFEFF"/>
                </a:highlight>
                <a:latin typeface="Nunito Sans" pitchFamily="2" charset="-52"/>
              </a:rPr>
              <a:t> районами, </a:t>
            </a:r>
            <a:r>
              <a:rPr lang="ru-RU" b="0" i="0" dirty="0" err="1">
                <a:effectLst/>
                <a:highlight>
                  <a:srgbClr val="FDFEFF"/>
                </a:highlight>
                <a:latin typeface="Nunito Sans" pitchFamily="2" charset="-52"/>
              </a:rPr>
              <a:t>заохочення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цифрових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інновацій</a:t>
            </a:r>
            <a:r>
              <a:rPr lang="ru-RU" b="0" i="0" dirty="0">
                <a:effectLst/>
                <a:highlight>
                  <a:srgbClr val="FDFEFF"/>
                </a:highlight>
                <a:latin typeface="Nunito Sans" pitchFamily="2" charset="-52"/>
              </a:rPr>
              <a:t> та </a:t>
            </a:r>
            <a:r>
              <a:rPr lang="ru-RU" b="0" i="0" dirty="0" err="1">
                <a:effectLst/>
                <a:highlight>
                  <a:srgbClr val="FDFEFF"/>
                </a:highlight>
                <a:latin typeface="Nunito Sans" pitchFamily="2" charset="-52"/>
              </a:rPr>
              <a:t>використання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нових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технологій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підвищення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нових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компетенцій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необхідних</a:t>
            </a:r>
            <a:r>
              <a:rPr lang="ru-RU" b="0" i="0" dirty="0">
                <a:effectLst/>
                <a:highlight>
                  <a:srgbClr val="FDFEFF"/>
                </a:highlight>
                <a:latin typeface="Nunito Sans" pitchFamily="2" charset="-52"/>
              </a:rPr>
              <a:t> для </a:t>
            </a:r>
            <a:r>
              <a:rPr lang="ru-RU" b="0" i="0" dirty="0" err="1">
                <a:effectLst/>
                <a:highlight>
                  <a:srgbClr val="FDFEFF"/>
                </a:highlight>
                <a:latin typeface="Nunito Sans" pitchFamily="2" charset="-52"/>
              </a:rPr>
              <a:t>цифрової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трансформації</a:t>
            </a:r>
            <a:r>
              <a:rPr lang="ru-RU" b="0" i="0" dirty="0">
                <a:effectLst/>
                <a:highlight>
                  <a:srgbClr val="FDFEFF"/>
                </a:highlight>
                <a:latin typeface="Nunito Sans" pitchFamily="2" charset="-52"/>
              </a:rPr>
              <a:t> та </a:t>
            </a:r>
            <a:r>
              <a:rPr lang="ru-RU" b="0" i="0" dirty="0" err="1">
                <a:effectLst/>
                <a:highlight>
                  <a:srgbClr val="FDFEFF"/>
                </a:highlight>
                <a:latin typeface="Nunito Sans" pitchFamily="2" charset="-52"/>
              </a:rPr>
              <a:t>вимірювання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прогресу</a:t>
            </a:r>
            <a:r>
              <a:rPr lang="ru-RU" b="0" i="0" dirty="0">
                <a:effectLst/>
                <a:highlight>
                  <a:srgbClr val="FDFEFF"/>
                </a:highlight>
                <a:latin typeface="Nunito Sans" pitchFamily="2" charset="-52"/>
              </a:rPr>
              <a:t> в </a:t>
            </a:r>
            <a:r>
              <a:rPr lang="ru-RU" b="0" i="0" dirty="0" err="1">
                <a:effectLst/>
                <a:highlight>
                  <a:srgbClr val="FDFEFF"/>
                </a:highlight>
                <a:latin typeface="Nunito Sans" pitchFamily="2" charset="-52"/>
              </a:rPr>
              <a:t>усуненні</a:t>
            </a:r>
            <a:r>
              <a:rPr lang="ru-RU" b="0" i="0" dirty="0">
                <a:effectLst/>
                <a:highlight>
                  <a:srgbClr val="FDFEFF"/>
                </a:highlight>
                <a:latin typeface="Nunito Sans" pitchFamily="2" charset="-52"/>
              </a:rPr>
              <a:t> цифрового </a:t>
            </a:r>
            <a:r>
              <a:rPr lang="ru-RU" b="0" i="0" dirty="0" err="1">
                <a:effectLst/>
                <a:highlight>
                  <a:srgbClr val="FDFEFF"/>
                </a:highlight>
                <a:latin typeface="Nunito Sans" pitchFamily="2" charset="-52"/>
              </a:rPr>
              <a:t>розриву</a:t>
            </a:r>
            <a:r>
              <a:rPr lang="ru-RU" b="0" i="0" dirty="0">
                <a:effectLst/>
                <a:highlight>
                  <a:srgbClr val="FDFEFF"/>
                </a:highlight>
                <a:latin typeface="Nunito Sans" pitchFamily="2" charset="-52"/>
              </a:rPr>
              <a:t>.</a:t>
            </a:r>
          </a:p>
          <a:p>
            <a:pPr algn="l"/>
            <a:endParaRPr lang="ru-RU" b="1" i="0" dirty="0">
              <a:effectLst/>
              <a:highlight>
                <a:srgbClr val="FDFEFF"/>
              </a:highlight>
              <a:latin typeface="Nunito Sans" pitchFamily="2" charset="-52"/>
            </a:endParaRPr>
          </a:p>
        </p:txBody>
      </p:sp>
      <p:pic>
        <p:nvPicPr>
          <p:cNvPr id="6146" name="Picture 2">
            <a:extLst>
              <a:ext uri="{FF2B5EF4-FFF2-40B4-BE49-F238E27FC236}">
                <a16:creationId xmlns:a16="http://schemas.microsoft.com/office/drawing/2014/main" id="{08782C7C-2DCA-E815-93EA-2077F606A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2991" y="1800225"/>
            <a:ext cx="5040114" cy="376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52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F8353-B261-4A0A-BD8E-288D8F9FDC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3233" y="2731503"/>
            <a:ext cx="2913667" cy="13949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горизонт син">
            <a:extLst>
              <a:ext uri="{FF2B5EF4-FFF2-40B4-BE49-F238E27FC236}">
                <a16:creationId xmlns:a16="http://schemas.microsoft.com/office/drawing/2014/main" id="{7B5F58CA-C61A-FDDA-3173-1E8B4635CD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3938" y="5999582"/>
            <a:ext cx="3382962" cy="85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162F449-616D-DB48-F54B-C38BE8302413}"/>
              </a:ext>
            </a:extLst>
          </p:cNvPr>
          <p:cNvSpPr txBox="1"/>
          <p:nvPr/>
        </p:nvSpPr>
        <p:spPr>
          <a:xfrm>
            <a:off x="323455" y="197346"/>
            <a:ext cx="9797652" cy="6740307"/>
          </a:xfrm>
          <a:prstGeom prst="rect">
            <a:avLst/>
          </a:prstGeom>
          <a:noFill/>
        </p:spPr>
        <p:txBody>
          <a:bodyPr wrap="square">
            <a:spAutoFit/>
          </a:bodyPr>
          <a:lstStyle/>
          <a:p>
            <a:pPr algn="l"/>
            <a:r>
              <a:rPr lang="ru-RU" b="1" i="0" dirty="0" err="1">
                <a:effectLst/>
                <a:highlight>
                  <a:srgbClr val="FDFEFF"/>
                </a:highlight>
                <a:latin typeface="Nunito Sans" pitchFamily="2" charset="-52"/>
              </a:rPr>
              <a:t>Підвищення</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екологічної</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кліматичної</a:t>
            </a:r>
            <a:r>
              <a:rPr lang="ru-RU" b="1" i="0" dirty="0">
                <a:effectLst/>
                <a:highlight>
                  <a:srgbClr val="FDFEFF"/>
                </a:highlight>
                <a:latin typeface="Nunito Sans" pitchFamily="2" charset="-52"/>
              </a:rPr>
              <a:t> та </a:t>
            </a:r>
            <a:r>
              <a:rPr lang="ru-RU" b="1" i="0" dirty="0" err="1">
                <a:effectLst/>
                <a:highlight>
                  <a:srgbClr val="FDFEFF"/>
                </a:highlight>
                <a:latin typeface="Nunito Sans" pitchFamily="2" charset="-52"/>
              </a:rPr>
              <a:t>соціальної</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стійкості</a:t>
            </a:r>
            <a:endParaRPr lang="ru-RU" b="1" i="0" dirty="0">
              <a:effectLst/>
              <a:highlight>
                <a:srgbClr val="FDFEFF"/>
              </a:highlight>
              <a:latin typeface="Nunito Sans" pitchFamily="2" charset="-52"/>
            </a:endParaRPr>
          </a:p>
          <a:p>
            <a:pPr algn="l"/>
            <a:endParaRPr lang="ru-RU" b="1" i="0" dirty="0">
              <a:effectLst/>
              <a:highlight>
                <a:srgbClr val="FDFEFF"/>
              </a:highlight>
              <a:latin typeface="Nunito Sans" pitchFamily="2" charset="-52"/>
            </a:endParaRPr>
          </a:p>
          <a:p>
            <a:pPr algn="l"/>
            <a:r>
              <a:rPr lang="ru-RU" b="0" i="0" dirty="0" err="1">
                <a:effectLst/>
                <a:highlight>
                  <a:srgbClr val="FDFEFF"/>
                </a:highlight>
                <a:latin typeface="Nunito Sans" pitchFamily="2" charset="-52"/>
              </a:rPr>
              <a:t>Зелений</a:t>
            </a:r>
            <a:r>
              <a:rPr lang="ru-RU" b="0" i="0" dirty="0">
                <a:effectLst/>
                <a:highlight>
                  <a:srgbClr val="FDFEFF"/>
                </a:highlight>
                <a:latin typeface="Nunito Sans" pitchFamily="2" charset="-52"/>
              </a:rPr>
              <a:t> і </a:t>
            </a:r>
            <a:r>
              <a:rPr lang="ru-RU" b="0" i="0" dirty="0" err="1">
                <a:effectLst/>
                <a:highlight>
                  <a:srgbClr val="FDFEFF"/>
                </a:highlight>
                <a:latin typeface="Nunito Sans" pitchFamily="2" charset="-52"/>
              </a:rPr>
              <a:t>цифровий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перехід</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має</a:t>
            </a:r>
            <a:r>
              <a:rPr lang="ru-RU" b="0" i="0" dirty="0">
                <a:effectLst/>
                <a:highlight>
                  <a:srgbClr val="FDFEFF"/>
                </a:highlight>
                <a:latin typeface="Nunito Sans" pitchFamily="2" charset="-52"/>
              </a:rPr>
              <a:t> бути </a:t>
            </a:r>
            <a:r>
              <a:rPr lang="ru-RU" b="0" i="0" dirty="0" err="1">
                <a:effectLst/>
                <a:highlight>
                  <a:srgbClr val="FDFEFF"/>
                </a:highlight>
                <a:latin typeface="Nunito Sans" pitchFamily="2" charset="-52"/>
              </a:rPr>
              <a:t>справедливим</a:t>
            </a:r>
            <a:r>
              <a:rPr lang="ru-RU" b="0" i="0" dirty="0">
                <a:effectLst/>
                <a:highlight>
                  <a:srgbClr val="FDFEFF"/>
                </a:highlight>
                <a:latin typeface="Nunito Sans" pitchFamily="2" charset="-52"/>
              </a:rPr>
              <a:t> і </a:t>
            </a:r>
            <a:r>
              <a:rPr lang="ru-RU" b="0" i="0" dirty="0" err="1">
                <a:effectLst/>
                <a:highlight>
                  <a:srgbClr val="FDFEFF"/>
                </a:highlight>
                <a:latin typeface="Nunito Sans" pitchFamily="2" charset="-52"/>
              </a:rPr>
              <a:t>враховувати</a:t>
            </a:r>
            <a:r>
              <a:rPr lang="ru-RU" b="0" i="0" dirty="0">
                <a:effectLst/>
                <a:highlight>
                  <a:srgbClr val="FDFEFF"/>
                </a:highlight>
                <a:latin typeface="Nunito Sans" pitchFamily="2" charset="-52"/>
              </a:rPr>
              <a:t> потреби </a:t>
            </a:r>
            <a:r>
              <a:rPr lang="ru-RU" b="0" i="0" dirty="0" err="1">
                <a:effectLst/>
                <a:highlight>
                  <a:srgbClr val="FDFEFF"/>
                </a:highlight>
                <a:latin typeface="Nunito Sans" pitchFamily="2" charset="-52"/>
              </a:rPr>
              <a:t>всіх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членів</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сільської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громади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включно</a:t>
            </a:r>
            <a:r>
              <a:rPr lang="ru-RU" b="0" i="0" dirty="0">
                <a:effectLst/>
                <a:highlight>
                  <a:srgbClr val="FDFEFF"/>
                </a:highlight>
                <a:latin typeface="Nunito Sans" pitchFamily="2" charset="-52"/>
              </a:rPr>
              <a:t> з </a:t>
            </a:r>
            <a:r>
              <a:rPr lang="ru-RU" b="0" i="0" dirty="0" err="1">
                <a:effectLst/>
                <a:highlight>
                  <a:srgbClr val="FDFEFF"/>
                </a:highlight>
                <a:latin typeface="Nunito Sans" pitchFamily="2" charset="-52"/>
              </a:rPr>
              <a:t>незахищеними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групами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щоб</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зміцнити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соціальну</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стійкість</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сільських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територій</a:t>
            </a:r>
            <a:r>
              <a:rPr lang="ru-RU" b="0" i="0" dirty="0">
                <a:effectLst/>
                <a:highlight>
                  <a:srgbClr val="FDFEFF"/>
                </a:highlight>
                <a:latin typeface="Nunito Sans" pitchFamily="2" charset="-52"/>
              </a:rPr>
              <a:t> і </a:t>
            </a:r>
            <a:r>
              <a:rPr lang="ru-RU" b="0" i="0" dirty="0" err="1">
                <a:effectLst/>
                <a:highlight>
                  <a:srgbClr val="FDFEFF"/>
                </a:highlight>
                <a:latin typeface="Nunito Sans" pitchFamily="2" charset="-52"/>
              </a:rPr>
              <a:t>покращити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добробут</a:t>
            </a:r>
            <a:r>
              <a:rPr lang="ru-RU" b="0" i="0" dirty="0">
                <a:effectLst/>
                <a:highlight>
                  <a:srgbClr val="FDFEFF"/>
                </a:highlight>
                <a:latin typeface="Nunito Sans" pitchFamily="2" charset="-52"/>
              </a:rPr>
              <a:t> людей.</a:t>
            </a:r>
          </a:p>
          <a:p>
            <a:pPr algn="l"/>
            <a:endParaRPr lang="ru-RU" b="1" dirty="0">
              <a:highlight>
                <a:srgbClr val="FDFEFF"/>
              </a:highlight>
              <a:latin typeface="Nunito Sans" pitchFamily="2" charset="-52"/>
            </a:endParaRPr>
          </a:p>
          <a:p>
            <a:pPr algn="l"/>
            <a:r>
              <a:rPr lang="ru-RU" b="0" i="0" dirty="0">
                <a:effectLst/>
                <a:highlight>
                  <a:srgbClr val="FDFEFF"/>
                </a:highlight>
                <a:latin typeface="Nunito Sans" pitchFamily="2" charset="-52"/>
              </a:rPr>
              <a:t>На благо </a:t>
            </a:r>
            <a:r>
              <a:rPr lang="ru-RU" b="0" i="0" dirty="0" err="1">
                <a:effectLst/>
                <a:highlight>
                  <a:srgbClr val="FDFEFF"/>
                </a:highlight>
                <a:latin typeface="Nunito Sans" pitchFamily="2" charset="-52"/>
              </a:rPr>
              <a:t>сільської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місцевості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різні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види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діяльності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повинні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співіснувати</a:t>
            </a:r>
            <a:r>
              <a:rPr lang="ru-RU" b="0" i="0" dirty="0">
                <a:effectLst/>
                <a:highlight>
                  <a:srgbClr val="FDFEFF"/>
                </a:highlight>
                <a:latin typeface="Nunito Sans" pitchFamily="2" charset="-52"/>
              </a:rPr>
              <a:t>:</a:t>
            </a:r>
          </a:p>
          <a:p>
            <a:pPr algn="l">
              <a:buFont typeface="Arial" panose="020B0604020202020204" pitchFamily="34" charset="0"/>
              <a:buChar char="•"/>
            </a:pPr>
            <a:r>
              <a:rPr lang="ru-RU" b="0" i="0" dirty="0" err="1">
                <a:effectLst/>
                <a:highlight>
                  <a:srgbClr val="FDFEFF"/>
                </a:highlight>
                <a:latin typeface="Nunito Sans" pitchFamily="2" charset="-52"/>
              </a:rPr>
              <a:t>сільські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муніципалітети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отримають</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підтримку</a:t>
            </a:r>
            <a:r>
              <a:rPr lang="ru-RU" b="0" i="0" dirty="0">
                <a:effectLst/>
                <a:highlight>
                  <a:srgbClr val="FDFEFF"/>
                </a:highlight>
                <a:latin typeface="Nunito Sans" pitchFamily="2" charset="-52"/>
              </a:rPr>
              <a:t> в </a:t>
            </a:r>
            <a:r>
              <a:rPr lang="ru-RU" b="1" i="0" dirty="0" err="1">
                <a:effectLst/>
                <a:highlight>
                  <a:srgbClr val="FDFEFF"/>
                </a:highlight>
                <a:latin typeface="Nunito Sans" pitchFamily="2" charset="-52"/>
              </a:rPr>
              <a:t>енергетичному</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переході</a:t>
            </a:r>
            <a:r>
              <a:rPr lang="ru-RU" b="0" i="0" dirty="0">
                <a:effectLst/>
                <a:highlight>
                  <a:srgbClr val="FDFEFF"/>
                </a:highlight>
                <a:latin typeface="Nunito Sans" pitchFamily="2" charset="-52"/>
              </a:rPr>
              <a:t> та </a:t>
            </a:r>
            <a:r>
              <a:rPr lang="ru-RU" b="1" i="0" dirty="0" err="1">
                <a:effectLst/>
                <a:highlight>
                  <a:srgbClr val="FDFEFF"/>
                </a:highlight>
                <a:latin typeface="Nunito Sans" pitchFamily="2" charset="-52"/>
              </a:rPr>
              <a:t>боротьбі</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зі</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зміною</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клімату</a:t>
            </a:r>
            <a:r>
              <a:rPr lang="ru-RU" b="0" i="0" dirty="0">
                <a:effectLst/>
                <a:highlight>
                  <a:srgbClr val="FDFEFF"/>
                </a:highlight>
                <a:latin typeface="Nunito Sans" pitchFamily="2" charset="-52"/>
              </a:rPr>
              <a:t> шляхом </a:t>
            </a:r>
            <a:r>
              <a:rPr lang="ru-RU" b="0" i="0" dirty="0" err="1">
                <a:effectLst/>
                <a:highlight>
                  <a:srgbClr val="FDFEFF"/>
                </a:highlight>
                <a:latin typeface="Nunito Sans" pitchFamily="2" charset="-52"/>
              </a:rPr>
              <a:t>поширення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найкращих</a:t>
            </a:r>
            <a:r>
              <a:rPr lang="ru-RU" b="0" i="0" dirty="0">
                <a:effectLst/>
                <a:highlight>
                  <a:srgbClr val="FDFEFF"/>
                </a:highlight>
                <a:latin typeface="Nunito Sans" pitchFamily="2" charset="-52"/>
              </a:rPr>
              <a:t> практик і </a:t>
            </a:r>
            <a:r>
              <a:rPr lang="ru-RU" b="0" i="0" dirty="0" err="1">
                <a:effectLst/>
                <a:highlight>
                  <a:srgbClr val="FDFEFF"/>
                </a:highlight>
                <a:latin typeface="Nunito Sans" pitchFamily="2" charset="-52"/>
              </a:rPr>
              <a:t>надання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вказівок</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щодо</a:t>
            </a:r>
            <a:r>
              <a:rPr lang="ru-RU" b="0" i="0" dirty="0">
                <a:effectLst/>
                <a:highlight>
                  <a:srgbClr val="FDFEFF"/>
                </a:highlight>
                <a:latin typeface="Nunito Sans" pitchFamily="2" charset="-52"/>
              </a:rPr>
              <a:t> доступу до </a:t>
            </a:r>
            <a:r>
              <a:rPr lang="ru-RU" b="0" i="0" dirty="0" err="1">
                <a:effectLst/>
                <a:highlight>
                  <a:srgbClr val="FDFEFF"/>
                </a:highlight>
                <a:latin typeface="Nunito Sans" pitchFamily="2" charset="-52"/>
              </a:rPr>
              <a:t>фінансування</a:t>
            </a:r>
            <a:r>
              <a:rPr lang="ru-RU" b="0" i="0" dirty="0">
                <a:effectLst/>
                <a:highlight>
                  <a:srgbClr val="FDFEFF"/>
                </a:highlight>
                <a:latin typeface="Nunito Sans" pitchFamily="2" charset="-52"/>
              </a:rPr>
              <a:t> ЄС для </a:t>
            </a:r>
            <a:r>
              <a:rPr lang="ru-RU" b="0" i="0" dirty="0" err="1">
                <a:effectLst/>
                <a:highlight>
                  <a:srgbClr val="FDFEFF"/>
                </a:highlight>
                <a:latin typeface="Nunito Sans" pitchFamily="2" charset="-52"/>
              </a:rPr>
              <a:t>консолідації</a:t>
            </a:r>
            <a:r>
              <a:rPr lang="ru-RU" b="0" i="0" dirty="0">
                <a:effectLst/>
                <a:highlight>
                  <a:srgbClr val="FDFEFF"/>
                </a:highlight>
                <a:latin typeface="Nunito Sans" pitchFamily="2" charset="-52"/>
              </a:rPr>
              <a:t> зеленого переходу;</a:t>
            </a:r>
          </a:p>
          <a:p>
            <a:pPr algn="l">
              <a:buFont typeface="Arial" panose="020B0604020202020204" pitchFamily="34" charset="0"/>
              <a:buChar char="•"/>
            </a:pPr>
            <a:endParaRPr lang="ru-RU" b="0" i="0" dirty="0">
              <a:effectLst/>
              <a:highlight>
                <a:srgbClr val="FDFEFF"/>
              </a:highlight>
              <a:latin typeface="Nunito Sans" pitchFamily="2" charset="-52"/>
            </a:endParaRPr>
          </a:p>
          <a:p>
            <a:pPr algn="l">
              <a:buFont typeface="Arial" panose="020B0604020202020204" pitchFamily="34" charset="0"/>
              <a:buChar char="•"/>
            </a:pPr>
            <a:r>
              <a:rPr lang="ru-RU" b="1" i="0" dirty="0" err="1">
                <a:effectLst/>
                <a:highlight>
                  <a:srgbClr val="FDFEFF"/>
                </a:highlight>
                <a:latin typeface="Nunito Sans" pitchFamily="2" charset="-52"/>
              </a:rPr>
              <a:t>створення</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поглиначів</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вуглецю</a:t>
            </a:r>
            <a:r>
              <a:rPr lang="ru-RU" b="0" i="0" dirty="0">
                <a:effectLst/>
                <a:highlight>
                  <a:srgbClr val="FDFEFF"/>
                </a:highlight>
                <a:latin typeface="Nunito Sans" pitchFamily="2" charset="-52"/>
              </a:rPr>
              <a:t> шляхом </a:t>
            </a:r>
            <a:r>
              <a:rPr lang="ru-RU" b="0" i="0" dirty="0" err="1">
                <a:effectLst/>
                <a:highlight>
                  <a:srgbClr val="FDFEFF"/>
                </a:highlight>
                <a:latin typeface="Nunito Sans" pitchFamily="2" charset="-52"/>
              </a:rPr>
              <a:t>інвестування</a:t>
            </a:r>
            <a:r>
              <a:rPr lang="ru-RU" b="0" i="0" dirty="0">
                <a:effectLst/>
                <a:highlight>
                  <a:srgbClr val="FDFEFF"/>
                </a:highlight>
                <a:latin typeface="Nunito Sans" pitchFamily="2" charset="-52"/>
              </a:rPr>
              <a:t> у </a:t>
            </a:r>
            <a:r>
              <a:rPr lang="ru-RU" b="0" i="0" dirty="0" err="1">
                <a:effectLst/>
                <a:highlight>
                  <a:srgbClr val="FDFEFF"/>
                </a:highlight>
                <a:latin typeface="Nunito Sans" pitchFamily="2" charset="-52"/>
              </a:rPr>
              <a:t>заболочування</a:t>
            </a:r>
            <a:r>
              <a:rPr lang="ru-RU" b="0" i="0" dirty="0">
                <a:effectLst/>
                <a:highlight>
                  <a:srgbClr val="FDFEFF"/>
                </a:highlight>
                <a:latin typeface="Nunito Sans" pitchFamily="2" charset="-52"/>
              </a:rPr>
              <a:t> водно-</a:t>
            </a:r>
            <a:r>
              <a:rPr lang="ru-RU" b="0" i="0" dirty="0" err="1">
                <a:effectLst/>
                <a:highlight>
                  <a:srgbClr val="FDFEFF"/>
                </a:highlight>
                <a:latin typeface="Nunito Sans" pitchFamily="2" charset="-52"/>
              </a:rPr>
              <a:t>болотних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угідь</a:t>
            </a:r>
            <a:r>
              <a:rPr lang="ru-RU" b="0" i="0" dirty="0">
                <a:effectLst/>
                <a:highlight>
                  <a:srgbClr val="FDFEFF"/>
                </a:highlight>
                <a:latin typeface="Nunito Sans" pitchFamily="2" charset="-52"/>
              </a:rPr>
              <a:t> і </a:t>
            </a:r>
            <a:r>
              <a:rPr lang="ru-RU" b="0" i="0" dirty="0" err="1">
                <a:effectLst/>
                <a:highlight>
                  <a:srgbClr val="FDFEFF"/>
                </a:highlight>
                <a:latin typeface="Nunito Sans" pitchFamily="2" charset="-52"/>
              </a:rPr>
              <a:t>торфовищ</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запропонує</a:t>
            </a:r>
            <a:r>
              <a:rPr lang="ru-RU" b="0" i="0" dirty="0">
                <a:effectLst/>
                <a:highlight>
                  <a:srgbClr val="FDFEFF"/>
                </a:highlight>
                <a:latin typeface="Nunito Sans" pitchFamily="2" charset="-52"/>
              </a:rPr>
              <a:t> великий </a:t>
            </a:r>
            <a:r>
              <a:rPr lang="ru-RU" b="0" i="0" dirty="0" err="1">
                <a:effectLst/>
                <a:highlight>
                  <a:srgbClr val="FDFEFF"/>
                </a:highlight>
                <a:latin typeface="Nunito Sans" pitchFamily="2" charset="-52"/>
              </a:rPr>
              <a:t>потенціал</a:t>
            </a:r>
            <a:r>
              <a:rPr lang="ru-RU" b="0" i="0" dirty="0">
                <a:effectLst/>
                <a:highlight>
                  <a:srgbClr val="FDFEFF"/>
                </a:highlight>
                <a:latin typeface="Nunito Sans" pitchFamily="2" charset="-52"/>
              </a:rPr>
              <a:t> з точки </a:t>
            </a:r>
            <a:r>
              <a:rPr lang="ru-RU" b="0" i="0" dirty="0" err="1">
                <a:effectLst/>
                <a:highlight>
                  <a:srgbClr val="FDFEFF"/>
                </a:highlight>
                <a:latin typeface="Nunito Sans" pitchFamily="2" charset="-52"/>
              </a:rPr>
              <a:t>зору</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кліматичних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переваг</a:t>
            </a:r>
            <a:r>
              <a:rPr lang="ru-RU" b="0" i="0" dirty="0">
                <a:effectLst/>
                <a:highlight>
                  <a:srgbClr val="FDFEFF"/>
                </a:highlight>
                <a:latin typeface="Nunito Sans" pitchFamily="2" charset="-52"/>
              </a:rPr>
              <a:t>;</a:t>
            </a:r>
          </a:p>
          <a:p>
            <a:pPr algn="l">
              <a:buFont typeface="Arial" panose="020B0604020202020204" pitchFamily="34" charset="0"/>
              <a:buChar char="•"/>
            </a:pPr>
            <a:endParaRPr lang="ru-RU" b="0" i="0" dirty="0">
              <a:effectLst/>
              <a:highlight>
                <a:srgbClr val="FDFEFF"/>
              </a:highlight>
              <a:latin typeface="Nunito Sans" pitchFamily="2" charset="-52"/>
            </a:endParaRPr>
          </a:p>
          <a:p>
            <a:pPr algn="l">
              <a:buFont typeface="Arial" panose="020B0604020202020204" pitchFamily="34" charset="0"/>
              <a:buChar char="•"/>
            </a:pPr>
            <a:r>
              <a:rPr lang="ru-RU" b="1" i="0" dirty="0" err="1">
                <a:effectLst/>
                <a:highlight>
                  <a:srgbClr val="FDFEFF"/>
                </a:highlight>
                <a:latin typeface="Nunito Sans" pitchFamily="2" charset="-52"/>
              </a:rPr>
              <a:t>місія</a:t>
            </a:r>
            <a:r>
              <a:rPr lang="ru-RU" b="1" i="0" dirty="0">
                <a:effectLst/>
                <a:highlight>
                  <a:srgbClr val="FDFEFF"/>
                </a:highlight>
                <a:latin typeface="Nunito Sans" pitchFamily="2" charset="-52"/>
              </a:rPr>
              <a:t> ЄС </a:t>
            </a:r>
            <a:r>
              <a:rPr lang="ru-RU" b="1" i="0" dirty="0" err="1">
                <a:effectLst/>
                <a:highlight>
                  <a:srgbClr val="FDFEFF"/>
                </a:highlight>
                <a:latin typeface="Nunito Sans" pitchFamily="2" charset="-52"/>
              </a:rPr>
              <a:t>із</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здоров’я</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ґрунту</a:t>
            </a:r>
            <a:r>
              <a:rPr lang="ru-RU" b="1" i="0" dirty="0">
                <a:effectLst/>
                <a:highlight>
                  <a:srgbClr val="FDFEFF"/>
                </a:highlight>
                <a:latin typeface="Nunito Sans" pitchFamily="2" charset="-52"/>
              </a:rPr>
              <a:t> та </a:t>
            </a:r>
            <a:r>
              <a:rPr lang="ru-RU" b="1" i="0" dirty="0" err="1">
                <a:effectLst/>
                <a:highlight>
                  <a:srgbClr val="FDFEFF"/>
                </a:highlight>
                <a:latin typeface="Nunito Sans" pitchFamily="2" charset="-52"/>
              </a:rPr>
              <a:t>продовольства</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сприятиме</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вирішенню</a:t>
            </a:r>
            <a:r>
              <a:rPr lang="ru-RU" b="0" i="0" dirty="0">
                <a:effectLst/>
                <a:highlight>
                  <a:srgbClr val="FDFEFF"/>
                </a:highlight>
                <a:latin typeface="Nunito Sans" pitchFamily="2" charset="-52"/>
              </a:rPr>
              <a:t> проблем </a:t>
            </a:r>
            <a:r>
              <a:rPr lang="ru-RU" b="0" i="0" dirty="0" err="1">
                <a:effectLst/>
                <a:highlight>
                  <a:srgbClr val="FDFEFF"/>
                </a:highlight>
                <a:latin typeface="Nunito Sans" pitchFamily="2" charset="-52"/>
              </a:rPr>
              <a:t>із</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ґрунтом</a:t>
            </a:r>
            <a:r>
              <a:rPr lang="ru-RU" b="0" i="0" dirty="0">
                <a:effectLst/>
                <a:highlight>
                  <a:srgbClr val="FDFEFF"/>
                </a:highlight>
                <a:latin typeface="Nunito Sans" pitchFamily="2" charset="-52"/>
              </a:rPr>
              <a:t> у </a:t>
            </a:r>
            <a:r>
              <a:rPr lang="ru-RU" b="0" i="0" dirty="0" err="1">
                <a:effectLst/>
                <a:highlight>
                  <a:srgbClr val="FDFEFF"/>
                </a:highlight>
                <a:latin typeface="Nunito Sans" pitchFamily="2" charset="-52"/>
              </a:rPr>
              <a:t>сільській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місцевості</a:t>
            </a:r>
            <a:r>
              <a:rPr lang="ru-RU" b="0" i="0" dirty="0">
                <a:effectLst/>
                <a:highlight>
                  <a:srgbClr val="FDFEFF"/>
                </a:highlight>
                <a:latin typeface="Nunito Sans" pitchFamily="2" charset="-52"/>
              </a:rPr>
              <a:t>, а також у </a:t>
            </a:r>
            <a:r>
              <a:rPr lang="ru-RU" b="0" i="0" dirty="0" err="1">
                <a:effectLst/>
                <a:highlight>
                  <a:srgbClr val="FDFEFF"/>
                </a:highlight>
                <a:latin typeface="Nunito Sans" pitchFamily="2" charset="-52"/>
              </a:rPr>
              <a:t>містах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створюючи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зв’язки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між</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сільською</a:t>
            </a:r>
            <a:r>
              <a:rPr lang="ru-RU" b="0" i="0" dirty="0">
                <a:effectLst/>
                <a:highlight>
                  <a:srgbClr val="FDFEFF"/>
                </a:highlight>
                <a:latin typeface="Nunito Sans" pitchFamily="2" charset="-52"/>
              </a:rPr>
              <a:t> та </a:t>
            </a:r>
            <a:r>
              <a:rPr lang="ru-RU" b="0" i="0" dirty="0" err="1">
                <a:effectLst/>
                <a:highlight>
                  <a:srgbClr val="FDFEFF"/>
                </a:highlight>
                <a:latin typeface="Nunito Sans" pitchFamily="2" charset="-52"/>
              </a:rPr>
              <a:t>міською</a:t>
            </a:r>
            <a:r>
              <a:rPr lang="ru-RU" b="0" i="0" dirty="0">
                <a:effectLst/>
                <a:highlight>
                  <a:srgbClr val="FDFEFF"/>
                </a:highlight>
                <a:latin typeface="Nunito Sans" pitchFamily="2" charset="-52"/>
              </a:rPr>
              <a:t> практикою;</a:t>
            </a:r>
          </a:p>
          <a:p>
            <a:pPr algn="l">
              <a:buFont typeface="Arial" panose="020B0604020202020204" pitchFamily="34" charset="0"/>
              <a:buChar char="•"/>
            </a:pPr>
            <a:endParaRPr lang="ru-RU" b="0" i="0" dirty="0">
              <a:effectLst/>
              <a:highlight>
                <a:srgbClr val="FDFEFF"/>
              </a:highlight>
              <a:latin typeface="Nunito Sans" pitchFamily="2" charset="-52"/>
            </a:endParaRPr>
          </a:p>
          <a:p>
            <a:pPr algn="l">
              <a:buFont typeface="Arial" panose="020B0604020202020204" pitchFamily="34" charset="0"/>
              <a:buChar char="•"/>
            </a:pPr>
            <a:r>
              <a:rPr lang="ru-RU" b="0" i="0" dirty="0">
                <a:effectLst/>
                <a:highlight>
                  <a:srgbClr val="FDFEFF"/>
                </a:highlight>
                <a:latin typeface="Nunito Sans" pitchFamily="2" charset="-52"/>
              </a:rPr>
              <a:t>робота </a:t>
            </a:r>
            <a:r>
              <a:rPr lang="ru-RU" b="0" i="0" dirty="0" err="1">
                <a:effectLst/>
                <a:highlight>
                  <a:srgbClr val="FDFEFF"/>
                </a:highlight>
                <a:latin typeface="Nunito Sans" pitchFamily="2" charset="-52"/>
              </a:rPr>
              <a:t>країн</a:t>
            </a:r>
            <a:r>
              <a:rPr lang="ru-RU" b="0" i="0" dirty="0">
                <a:effectLst/>
                <a:highlight>
                  <a:srgbClr val="FDFEFF"/>
                </a:highlight>
                <a:latin typeface="Nunito Sans" pitchFamily="2" charset="-52"/>
              </a:rPr>
              <a:t> ЄС </a:t>
            </a:r>
            <a:r>
              <a:rPr lang="ru-RU" b="0" i="0" dirty="0" err="1">
                <a:effectLst/>
                <a:highlight>
                  <a:srgbClr val="FDFEFF"/>
                </a:highlight>
                <a:latin typeface="Nunito Sans" pitchFamily="2" charset="-52"/>
              </a:rPr>
              <a:t>щодо</a:t>
            </a:r>
            <a:r>
              <a:rPr lang="ru-RU" b="0" i="0" dirty="0">
                <a:effectLst/>
                <a:highlight>
                  <a:srgbClr val="FDFEFF"/>
                </a:highlight>
                <a:latin typeface="Nunito Sans" pitchFamily="2" charset="-52"/>
              </a:rPr>
              <a:t> </a:t>
            </a:r>
            <a:r>
              <a:rPr lang="ru-RU" b="1" i="0" dirty="0" err="1">
                <a:effectLst/>
                <a:highlight>
                  <a:srgbClr val="FDFEFF"/>
                </a:highlight>
                <a:latin typeface="Nunito Sans" pitchFamily="2" charset="-52"/>
              </a:rPr>
              <a:t>залучення</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жінок</a:t>
            </a:r>
            <a:r>
              <a:rPr lang="ru-RU" b="1" i="0" dirty="0">
                <a:effectLst/>
                <a:highlight>
                  <a:srgbClr val="FDFEFF"/>
                </a:highlight>
                <a:latin typeface="Nunito Sans" pitchFamily="2" charset="-52"/>
              </a:rPr>
              <a:t> і </a:t>
            </a:r>
            <a:r>
              <a:rPr lang="ru-RU" b="1" i="0" dirty="0" err="1">
                <a:effectLst/>
                <a:highlight>
                  <a:srgbClr val="FDFEFF"/>
                </a:highlight>
                <a:latin typeface="Nunito Sans" pitchFamily="2" charset="-52"/>
              </a:rPr>
              <a:t>вразливих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груп</a:t>
            </a:r>
            <a:r>
              <a:rPr lang="ru-RU" b="1" i="0" dirty="0">
                <a:effectLst/>
                <a:highlight>
                  <a:srgbClr val="FDFEFF"/>
                </a:highlight>
                <a:latin typeface="Nunito Sans" pitchFamily="2" charset="-52"/>
              </a:rPr>
              <a:t> у </a:t>
            </a:r>
            <a:r>
              <a:rPr lang="ru-RU" b="1" i="0" dirty="0" err="1">
                <a:effectLst/>
                <a:highlight>
                  <a:srgbClr val="FDFEFF"/>
                </a:highlight>
                <a:latin typeface="Nunito Sans" pitchFamily="2" charset="-52"/>
              </a:rPr>
              <a:t>сільській</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місцевості</a:t>
            </a:r>
            <a:r>
              <a:rPr lang="ru-RU" b="0" i="0" dirty="0">
                <a:effectLst/>
                <a:highlight>
                  <a:srgbClr val="FDFEFF"/>
                </a:highlight>
                <a:latin typeface="Nunito Sans" pitchFamily="2" charset="-52"/>
              </a:rPr>
              <a:t> буде </a:t>
            </a:r>
            <a:r>
              <a:rPr lang="ru-RU" b="0" i="0" dirty="0" err="1">
                <a:effectLst/>
                <a:highlight>
                  <a:srgbClr val="FDFEFF"/>
                </a:highlight>
                <a:latin typeface="Nunito Sans" pitchFamily="2" charset="-52"/>
              </a:rPr>
              <a:t>підтримуватися</a:t>
            </a:r>
            <a:r>
              <a:rPr lang="ru-RU" b="0" i="0" dirty="0">
                <a:effectLst/>
                <a:highlight>
                  <a:srgbClr val="FDFEFF"/>
                </a:highlight>
                <a:latin typeface="Nunito Sans" pitchFamily="2" charset="-52"/>
              </a:rPr>
              <a:t> для </a:t>
            </a:r>
            <a:r>
              <a:rPr lang="ru-RU" b="0" i="0" dirty="0" err="1">
                <a:effectLst/>
                <a:highlight>
                  <a:srgbClr val="FDFEFF"/>
                </a:highlight>
                <a:latin typeface="Nunito Sans" pitchFamily="2" charset="-52"/>
              </a:rPr>
              <a:t>покращення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наявності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доступності</a:t>
            </a:r>
            <a:r>
              <a:rPr lang="ru-RU" b="0" i="0" dirty="0">
                <a:effectLst/>
                <a:highlight>
                  <a:srgbClr val="FDFEFF"/>
                </a:highlight>
                <a:latin typeface="Nunito Sans" pitchFamily="2" charset="-52"/>
              </a:rPr>
              <a:t> та </a:t>
            </a:r>
            <a:r>
              <a:rPr lang="ru-RU" b="0" i="0" dirty="0" err="1">
                <a:effectLst/>
                <a:highlight>
                  <a:srgbClr val="FDFEFF"/>
                </a:highlight>
                <a:latin typeface="Nunito Sans" pitchFamily="2" charset="-52"/>
              </a:rPr>
              <a:t>доступності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якісної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освіти</a:t>
            </a:r>
            <a:r>
              <a:rPr lang="ru-RU" b="0" i="0" dirty="0">
                <a:effectLst/>
                <a:highlight>
                  <a:srgbClr val="FDFEFF"/>
                </a:highlight>
                <a:latin typeface="Nunito Sans" pitchFamily="2" charset="-52"/>
              </a:rPr>
              <a:t> та </a:t>
            </a:r>
            <a:r>
              <a:rPr lang="ru-RU" b="0" i="0" dirty="0" err="1">
                <a:effectLst/>
                <a:highlight>
                  <a:srgbClr val="FDFEFF"/>
                </a:highlight>
                <a:latin typeface="Nunito Sans" pitchFamily="2" charset="-52"/>
              </a:rPr>
              <a:t>послуг</a:t>
            </a:r>
            <a:r>
              <a:rPr lang="ru-RU" b="0" i="0" dirty="0">
                <a:effectLst/>
                <a:highlight>
                  <a:srgbClr val="FDFEFF"/>
                </a:highlight>
                <a:latin typeface="Nunito Sans" pitchFamily="2" charset="-52"/>
              </a:rPr>
              <a:t> з догляду за </a:t>
            </a:r>
            <a:r>
              <a:rPr lang="ru-RU" b="0" i="0" dirty="0" err="1">
                <a:effectLst/>
                <a:highlight>
                  <a:srgbClr val="FDFEFF"/>
                </a:highlight>
                <a:latin typeface="Nunito Sans" pitchFamily="2" charset="-52"/>
              </a:rPr>
              <a:t>дітьми</a:t>
            </a:r>
            <a:r>
              <a:rPr lang="ru-RU" b="0" i="0" dirty="0">
                <a:effectLst/>
                <a:highlight>
                  <a:srgbClr val="FDFEFF"/>
                </a:highlight>
                <a:latin typeface="Nunito Sans" pitchFamily="2" charset="-52"/>
              </a:rPr>
              <a:t> та </a:t>
            </a:r>
            <a:r>
              <a:rPr lang="ru-RU" b="0" i="0" dirty="0" err="1">
                <a:effectLst/>
                <a:highlight>
                  <a:srgbClr val="FDFEFF"/>
                </a:highlight>
                <a:latin typeface="Nunito Sans" pitchFamily="2" charset="-52"/>
              </a:rPr>
              <a:t>іншими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утриманцями</a:t>
            </a:r>
            <a:r>
              <a:rPr lang="ru-RU" b="0" i="0" dirty="0">
                <a:effectLst/>
                <a:highlight>
                  <a:srgbClr val="FDFEFF"/>
                </a:highlight>
                <a:latin typeface="Nunito Sans" pitchFamily="2" charset="-52"/>
              </a:rPr>
              <a:t> в </a:t>
            </a:r>
            <a:r>
              <a:rPr lang="ru-RU" b="0" i="0" dirty="0" err="1">
                <a:effectLst/>
                <a:highlight>
                  <a:srgbClr val="FDFEFF"/>
                </a:highlight>
                <a:latin typeface="Nunito Sans" pitchFamily="2" charset="-52"/>
              </a:rPr>
              <a:t>сільській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місцевості</a:t>
            </a:r>
            <a:r>
              <a:rPr lang="ru-RU" b="0" i="0" dirty="0">
                <a:effectLst/>
                <a:highlight>
                  <a:srgbClr val="FDFEFF"/>
                </a:highlight>
                <a:latin typeface="Nunito Sans" pitchFamily="2" charset="-52"/>
              </a:rPr>
              <a:t>, як </a:t>
            </a:r>
            <a:r>
              <a:rPr lang="ru-RU" b="0" i="0" dirty="0" err="1">
                <a:effectLst/>
                <a:highlight>
                  <a:srgbClr val="FDFEFF"/>
                </a:highlight>
                <a:latin typeface="Nunito Sans" pitchFamily="2" charset="-52"/>
              </a:rPr>
              <a:t>оголошено</a:t>
            </a:r>
            <a:r>
              <a:rPr lang="ru-RU" b="0" i="0" dirty="0">
                <a:effectLst/>
                <a:highlight>
                  <a:srgbClr val="FDFEFF"/>
                </a:highlight>
                <a:latin typeface="Nunito Sans" pitchFamily="2" charset="-52"/>
              </a:rPr>
              <a:t> в </a:t>
            </a:r>
            <a:r>
              <a:rPr lang="ru-RU" b="0" i="0" dirty="0" err="1">
                <a:effectLst/>
                <a:highlight>
                  <a:srgbClr val="FDFEFF"/>
                </a:highlight>
                <a:latin typeface="Nunito Sans" pitchFamily="2" charset="-52"/>
              </a:rPr>
              <a:t>Стратегії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Комісії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щодо</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гендерної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рівності</a:t>
            </a:r>
            <a:r>
              <a:rPr lang="ru-RU" dirty="0">
                <a:highlight>
                  <a:srgbClr val="FDFEFF"/>
                </a:highlight>
                <a:latin typeface="Nunito Sans" pitchFamily="2" charset="-52"/>
              </a:rPr>
              <a:t> </a:t>
            </a:r>
            <a:r>
              <a:rPr lang="ru-RU" b="0" i="0" dirty="0">
                <a:effectLst/>
                <a:highlight>
                  <a:srgbClr val="FDFEFF"/>
                </a:highlight>
                <a:latin typeface="Nunito Sans" pitchFamily="2" charset="-52"/>
              </a:rPr>
              <a:t>2020-2025.</a:t>
            </a:r>
          </a:p>
          <a:p>
            <a:pPr algn="l"/>
            <a:endParaRPr lang="ru-RU" b="1" i="0" dirty="0">
              <a:effectLst/>
              <a:highlight>
                <a:srgbClr val="FDFEFF"/>
              </a:highlight>
              <a:latin typeface="Nunito Sans" pitchFamily="2" charset="-52"/>
            </a:endParaRPr>
          </a:p>
        </p:txBody>
      </p:sp>
    </p:spTree>
    <p:extLst>
      <p:ext uri="{BB962C8B-B14F-4D97-AF65-F5344CB8AC3E}">
        <p14:creationId xmlns:p14="http://schemas.microsoft.com/office/powerpoint/2010/main" val="643057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CF128B-7934-7C47-1FDE-2CF7D3D00B4A}"/>
              </a:ext>
            </a:extLst>
          </p:cNvPr>
          <p:cNvSpPr txBox="1"/>
          <p:nvPr/>
        </p:nvSpPr>
        <p:spPr>
          <a:xfrm>
            <a:off x="575072" y="786884"/>
            <a:ext cx="6093618" cy="5909310"/>
          </a:xfrm>
          <a:prstGeom prst="rect">
            <a:avLst/>
          </a:prstGeom>
          <a:noFill/>
        </p:spPr>
        <p:txBody>
          <a:bodyPr wrap="square">
            <a:spAutoFit/>
          </a:bodyPr>
          <a:lstStyle/>
          <a:p>
            <a:pPr algn="l"/>
            <a:r>
              <a:rPr lang="ru-RU" b="1" i="0" dirty="0" err="1">
                <a:effectLst/>
                <a:highlight>
                  <a:srgbClr val="FDFEFF"/>
                </a:highlight>
                <a:latin typeface="Nunito Sans" pitchFamily="2" charset="-52"/>
              </a:rPr>
              <a:t>Підтримка</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диверсифікації</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економіки</a:t>
            </a:r>
            <a:endParaRPr lang="ru-RU" b="1" i="0" dirty="0">
              <a:effectLst/>
              <a:highlight>
                <a:srgbClr val="FDFEFF"/>
              </a:highlight>
              <a:latin typeface="Nunito Sans" pitchFamily="2" charset="-52"/>
            </a:endParaRPr>
          </a:p>
          <a:p>
            <a:pPr algn="l"/>
            <a:endParaRPr lang="ru-RU" b="1" dirty="0">
              <a:highlight>
                <a:srgbClr val="FDFEFF"/>
              </a:highlight>
              <a:latin typeface="Nunito Sans" pitchFamily="2" charset="-52"/>
            </a:endParaRPr>
          </a:p>
          <a:p>
            <a:pPr algn="l"/>
            <a:r>
              <a:rPr lang="ru-RU" b="0" i="0" dirty="0" err="1">
                <a:effectLst/>
                <a:highlight>
                  <a:srgbClr val="FDFEFF"/>
                </a:highlight>
                <a:latin typeface="Nunito Sans" pitchFamily="2" charset="-52"/>
              </a:rPr>
              <a:t>Розвиток</a:t>
            </a:r>
            <a:r>
              <a:rPr lang="ru-RU" b="0" i="0" dirty="0">
                <a:effectLst/>
                <a:highlight>
                  <a:srgbClr val="FDFEFF"/>
                </a:highlight>
                <a:latin typeface="Nunito Sans" pitchFamily="2" charset="-52"/>
              </a:rPr>
              <a:t> </a:t>
            </a:r>
            <a:r>
              <a:rPr lang="ru-RU" b="1" i="0" dirty="0">
                <a:effectLst/>
                <a:highlight>
                  <a:srgbClr val="FDFEFF"/>
                </a:highlight>
                <a:latin typeface="Nunito Sans" pitchFamily="2" charset="-52"/>
              </a:rPr>
              <a:t>коротких </a:t>
            </a:r>
            <a:r>
              <a:rPr lang="ru-RU" b="1" i="0" dirty="0" err="1">
                <a:effectLst/>
                <a:highlight>
                  <a:srgbClr val="FDFEFF"/>
                </a:highlight>
                <a:latin typeface="Nunito Sans" pitchFamily="2" charset="-52"/>
              </a:rPr>
              <a:t>ланцюгів</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постачання</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просування</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сільського</a:t>
            </a:r>
            <a:r>
              <a:rPr lang="ru-RU" b="1" i="0" dirty="0">
                <a:effectLst/>
                <a:highlight>
                  <a:srgbClr val="FDFEFF"/>
                </a:highlight>
                <a:latin typeface="Nunito Sans" pitchFamily="2" charset="-52"/>
              </a:rPr>
              <a:t> туризму та </a:t>
            </a:r>
            <a:r>
              <a:rPr lang="ru-RU" b="1" i="0" dirty="0" err="1">
                <a:effectLst/>
                <a:highlight>
                  <a:srgbClr val="FDFEFF"/>
                </a:highlight>
                <a:latin typeface="Nunito Sans" pitchFamily="2" charset="-52"/>
              </a:rPr>
              <a:t>використання</a:t>
            </a:r>
            <a:r>
              <a:rPr lang="ru-RU" b="1" i="0" dirty="0">
                <a:effectLst/>
                <a:highlight>
                  <a:srgbClr val="FDFEFF"/>
                </a:highlight>
                <a:latin typeface="Nunito Sans" pitchFamily="2" charset="-52"/>
              </a:rPr>
              <a:t> схем </a:t>
            </a:r>
            <a:r>
              <a:rPr lang="ru-RU" b="1" i="0" dirty="0" err="1">
                <a:effectLst/>
                <a:highlight>
                  <a:srgbClr val="FDFEFF"/>
                </a:highlight>
                <a:latin typeface="Nunito Sans" pitchFamily="2" charset="-52"/>
              </a:rPr>
              <a:t>маркування</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які</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визнають</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якість</a:t>
            </a:r>
            <a:r>
              <a:rPr lang="ru-RU" b="1" i="0" dirty="0">
                <a:effectLst/>
                <a:highlight>
                  <a:srgbClr val="FDFEFF"/>
                </a:highlight>
                <a:latin typeface="Nunito Sans" pitchFamily="2" charset="-52"/>
              </a:rPr>
              <a:t> і </a:t>
            </a:r>
            <a:r>
              <a:rPr lang="ru-RU" b="1" i="0" dirty="0" err="1">
                <a:effectLst/>
                <a:highlight>
                  <a:srgbClr val="FDFEFF"/>
                </a:highlight>
                <a:latin typeface="Nunito Sans" pitchFamily="2" charset="-52"/>
              </a:rPr>
              <a:t>різноманітність</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місцевих</a:t>
            </a:r>
            <a:r>
              <a:rPr lang="ru-RU" b="1" i="0" dirty="0">
                <a:effectLst/>
                <a:highlight>
                  <a:srgbClr val="FDFEFF"/>
                </a:highlight>
                <a:latin typeface="Nunito Sans" pitchFamily="2" charset="-52"/>
              </a:rPr>
              <a:t> і </a:t>
            </a:r>
            <a:r>
              <a:rPr lang="ru-RU" b="1" i="0" dirty="0" err="1">
                <a:effectLst/>
                <a:highlight>
                  <a:srgbClr val="FDFEFF"/>
                </a:highlight>
                <a:latin typeface="Nunito Sans" pitchFamily="2" charset="-52"/>
              </a:rPr>
              <a:t>традиційних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харчових</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продуктів</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матимуть</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позитивний</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вплив</a:t>
            </a:r>
            <a:r>
              <a:rPr lang="ru-RU" b="1" i="0" dirty="0">
                <a:effectLst/>
                <a:highlight>
                  <a:srgbClr val="FDFEFF"/>
                </a:highlight>
                <a:latin typeface="Nunito Sans" pitchFamily="2" charset="-52"/>
              </a:rPr>
              <a:t> на </a:t>
            </a:r>
            <a:r>
              <a:rPr lang="ru-RU" b="1" i="0" dirty="0" err="1">
                <a:effectLst/>
                <a:highlight>
                  <a:srgbClr val="FDFEFF"/>
                </a:highlight>
                <a:latin typeface="Nunito Sans" pitchFamily="2" charset="-52"/>
              </a:rPr>
              <a:t>місцеву</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економіку</a:t>
            </a:r>
            <a:r>
              <a:rPr lang="ru-RU" b="1" i="0" dirty="0">
                <a:effectLst/>
                <a:highlight>
                  <a:srgbClr val="FDFEFF"/>
                </a:highlight>
                <a:latin typeface="Nunito Sans" pitchFamily="2" charset="-52"/>
              </a:rPr>
              <a:t>.</a:t>
            </a:r>
          </a:p>
          <a:p>
            <a:pPr algn="l"/>
            <a:endParaRPr lang="ru-RU" b="1" i="0" dirty="0">
              <a:effectLst/>
              <a:highlight>
                <a:srgbClr val="FDFEFF"/>
              </a:highlight>
              <a:latin typeface="Nunito Sans" pitchFamily="2" charset="-52"/>
            </a:endParaRPr>
          </a:p>
          <a:p>
            <a:pPr algn="l"/>
            <a:r>
              <a:rPr lang="ru-RU" b="0" i="0" dirty="0" err="1">
                <a:effectLst/>
                <a:highlight>
                  <a:srgbClr val="FDFEFF"/>
                </a:highlight>
                <a:latin typeface="Nunito Sans" pitchFamily="2" charset="-52"/>
              </a:rPr>
              <a:t>Необхідно</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зберегти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важливу</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економічну</a:t>
            </a:r>
            <a:r>
              <a:rPr lang="ru-RU" b="0" i="0" dirty="0">
                <a:effectLst/>
                <a:highlight>
                  <a:srgbClr val="FDFEFF"/>
                </a:highlight>
                <a:latin typeface="Nunito Sans" pitchFamily="2" charset="-52"/>
              </a:rPr>
              <a:t> роль, яку </a:t>
            </a:r>
            <a:r>
              <a:rPr lang="ru-RU" b="0" i="0" dirty="0" err="1">
                <a:effectLst/>
                <a:highlight>
                  <a:srgbClr val="FDFEFF"/>
                </a:highlight>
                <a:latin typeface="Nunito Sans" pitchFamily="2" charset="-52"/>
              </a:rPr>
              <a:t>відіграє</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сільське</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господарство</a:t>
            </a:r>
            <a:r>
              <a:rPr lang="ru-RU" b="0" i="0" dirty="0">
                <a:effectLst/>
                <a:highlight>
                  <a:srgbClr val="FDFEFF"/>
                </a:highlight>
                <a:latin typeface="Nunito Sans" pitchFamily="2" charset="-52"/>
              </a:rPr>
              <a:t>:</a:t>
            </a:r>
          </a:p>
          <a:p>
            <a:pPr algn="l"/>
            <a:endParaRPr lang="ru-RU" b="0" i="0" dirty="0">
              <a:effectLst/>
              <a:highlight>
                <a:srgbClr val="FDFEFF"/>
              </a:highlight>
              <a:latin typeface="Nunito Sans" pitchFamily="2" charset="-52"/>
            </a:endParaRPr>
          </a:p>
          <a:p>
            <a:pPr algn="l">
              <a:buFont typeface="Arial" panose="020B0604020202020204" pitchFamily="34" charset="0"/>
              <a:buChar char="•"/>
            </a:pPr>
            <a:r>
              <a:rPr lang="ru-RU" b="1" i="0" dirty="0" err="1">
                <a:effectLst/>
                <a:highlight>
                  <a:srgbClr val="FDFEFF"/>
                </a:highlight>
                <a:latin typeface="Nunito Sans" pitchFamily="2" charset="-52"/>
              </a:rPr>
              <a:t>сприятимуть</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підприємництву</a:t>
            </a:r>
            <a:r>
              <a:rPr lang="ru-RU" b="1" i="0" dirty="0">
                <a:effectLst/>
                <a:highlight>
                  <a:srgbClr val="FDFEFF"/>
                </a:highlight>
                <a:latin typeface="Nunito Sans" pitchFamily="2" charset="-52"/>
              </a:rPr>
              <a:t> та </a:t>
            </a:r>
            <a:r>
              <a:rPr lang="ru-RU" b="1" i="0" dirty="0" err="1">
                <a:effectLst/>
                <a:highlight>
                  <a:srgbClr val="FDFEFF"/>
                </a:highlight>
                <a:latin typeface="Nunito Sans" pitchFamily="2" charset="-52"/>
              </a:rPr>
              <a:t>соціальній</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економіці</a:t>
            </a:r>
            <a:r>
              <a:rPr lang="ru-RU" b="1" i="0" dirty="0">
                <a:effectLst/>
                <a:highlight>
                  <a:srgbClr val="FDFEFF"/>
                </a:highlight>
                <a:latin typeface="Nunito Sans" pitchFamily="2" charset="-52"/>
              </a:rPr>
              <a:t> в </a:t>
            </a:r>
            <a:r>
              <a:rPr lang="ru-RU" b="1" i="0" dirty="0" err="1">
                <a:effectLst/>
                <a:highlight>
                  <a:srgbClr val="FDFEFF"/>
                </a:highlight>
                <a:latin typeface="Nunito Sans" pitchFamily="2" charset="-52"/>
              </a:rPr>
              <a:t>сільській</a:t>
            </a:r>
            <a:r>
              <a:rPr lang="ru-RU" b="1" i="0" dirty="0">
                <a:effectLst/>
                <a:highlight>
                  <a:srgbClr val="FDFEFF"/>
                </a:highlight>
                <a:latin typeface="Nunito Sans" pitchFamily="2" charset="-52"/>
              </a:rPr>
              <a:t> </a:t>
            </a:r>
            <a:r>
              <a:rPr lang="ru-RU" b="1" i="0" dirty="0" err="1">
                <a:effectLst/>
                <a:highlight>
                  <a:srgbClr val="FDFEFF"/>
                </a:highlight>
                <a:latin typeface="Nunito Sans" pitchFamily="2" charset="-52"/>
              </a:rPr>
              <a:t>місцевості</a:t>
            </a:r>
            <a:r>
              <a:rPr lang="ru-RU" b="0" i="0" dirty="0">
                <a:effectLst/>
                <a:highlight>
                  <a:srgbClr val="FDFEFF"/>
                </a:highlight>
                <a:latin typeface="Nunito Sans" pitchFamily="2" charset="-52"/>
              </a:rPr>
              <a:t> для </a:t>
            </a:r>
            <a:r>
              <a:rPr lang="ru-RU" b="0" i="0" dirty="0" err="1">
                <a:effectLst/>
                <a:highlight>
                  <a:srgbClr val="FDFEFF"/>
                </a:highlight>
                <a:latin typeface="Nunito Sans" pitchFamily="2" charset="-52"/>
              </a:rPr>
              <a:t>вирішення</a:t>
            </a:r>
            <a:r>
              <a:rPr lang="ru-RU" b="0" i="0" dirty="0">
                <a:effectLst/>
                <a:highlight>
                  <a:srgbClr val="FDFEFF"/>
                </a:highlight>
                <a:latin typeface="Nunito Sans" pitchFamily="2" charset="-52"/>
              </a:rPr>
              <a:t> проблем та максимального </a:t>
            </a:r>
            <a:r>
              <a:rPr lang="ru-RU" b="0" i="0" dirty="0" err="1">
                <a:effectLst/>
                <a:highlight>
                  <a:srgbClr val="FDFEFF"/>
                </a:highlight>
                <a:latin typeface="Nunito Sans" pitchFamily="2" charset="-52"/>
              </a:rPr>
              <a:t>використання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можливостей</a:t>
            </a:r>
            <a:r>
              <a:rPr lang="ru-RU" b="0" i="0" dirty="0">
                <a:effectLst/>
                <a:highlight>
                  <a:srgbClr val="FDFEFF"/>
                </a:highlight>
                <a:latin typeface="Nunito Sans" pitchFamily="2" charset="-52"/>
              </a:rPr>
              <a:t> через </a:t>
            </a:r>
            <a:r>
              <a:rPr lang="ru-RU" b="0" i="0" dirty="0" err="1">
                <a:effectLst/>
                <a:highlight>
                  <a:srgbClr val="FDFEFF"/>
                </a:highlight>
                <a:latin typeface="Nunito Sans" pitchFamily="2" charset="-52"/>
              </a:rPr>
              <a:t>інновації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соціальних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підприємств</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об’єднання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бізнес-ресурсів</a:t>
            </a:r>
            <a:r>
              <a:rPr lang="ru-RU" b="0" i="0" dirty="0">
                <a:effectLst/>
                <a:highlight>
                  <a:srgbClr val="FDFEFF"/>
                </a:highlight>
                <a:latin typeface="Nunito Sans" pitchFamily="2" charset="-52"/>
              </a:rPr>
              <a:t> у </a:t>
            </a:r>
            <a:r>
              <a:rPr lang="ru-RU" b="0" i="0" dirty="0" err="1">
                <a:effectLst/>
                <a:highlight>
                  <a:srgbClr val="FDFEFF"/>
                </a:highlight>
                <a:latin typeface="Nunito Sans" pitchFamily="2" charset="-52"/>
              </a:rPr>
              <a:t>сільській</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місцевості</a:t>
            </a:r>
            <a:r>
              <a:rPr lang="ru-RU" b="0" i="0" dirty="0">
                <a:effectLst/>
                <a:highlight>
                  <a:srgbClr val="FDFEFF"/>
                </a:highlight>
                <a:latin typeface="Nunito Sans" pitchFamily="2" charset="-52"/>
              </a:rPr>
              <a:t> та </a:t>
            </a:r>
            <a:r>
              <a:rPr lang="ru-RU" b="0" i="0" dirty="0" err="1">
                <a:effectLst/>
                <a:highlight>
                  <a:srgbClr val="FDFEFF"/>
                </a:highlight>
                <a:latin typeface="Nunito Sans" pitchFamily="2" charset="-52"/>
              </a:rPr>
              <a:t>надання</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підтримки</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зацікавленим</a:t>
            </a:r>
            <a:r>
              <a:rPr lang="ru-RU" b="0" i="0" dirty="0">
                <a:effectLst/>
                <a:highlight>
                  <a:srgbClr val="FDFEFF"/>
                </a:highlight>
                <a:latin typeface="Nunito Sans" pitchFamily="2" charset="-52"/>
              </a:rPr>
              <a:t> сторонам </a:t>
            </a:r>
            <a:r>
              <a:rPr lang="ru-RU" b="0" i="0" dirty="0" err="1">
                <a:effectLst/>
                <a:highlight>
                  <a:srgbClr val="FDFEFF"/>
                </a:highlight>
                <a:latin typeface="Nunito Sans" pitchFamily="2" charset="-52"/>
              </a:rPr>
              <a:t>соціальної</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економіки</a:t>
            </a:r>
            <a:r>
              <a:rPr lang="ru-RU" b="0" i="0" dirty="0">
                <a:effectLst/>
                <a:highlight>
                  <a:srgbClr val="FDFEFF"/>
                </a:highlight>
                <a:latin typeface="Nunito Sans" pitchFamily="2" charset="-52"/>
              </a:rPr>
              <a:t> в </a:t>
            </a:r>
            <a:r>
              <a:rPr lang="ru-RU" b="0" i="0" dirty="0" err="1">
                <a:effectLst/>
                <a:highlight>
                  <a:srgbClr val="FDFEFF"/>
                </a:highlight>
                <a:latin typeface="Nunito Sans" pitchFamily="2" charset="-52"/>
              </a:rPr>
              <a:t>інноваціях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створенні</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якісних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робочих</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місць</a:t>
            </a:r>
            <a:r>
              <a:rPr lang="ru-RU" b="0" i="0" dirty="0">
                <a:effectLst/>
                <a:highlight>
                  <a:srgbClr val="FDFEFF"/>
                </a:highlight>
                <a:latin typeface="Nunito Sans" pitchFamily="2" charset="-52"/>
              </a:rPr>
              <a:t> та </a:t>
            </a:r>
            <a:r>
              <a:rPr lang="ru-RU" b="0" i="0" dirty="0" err="1">
                <a:effectLst/>
                <a:highlight>
                  <a:srgbClr val="FDFEFF"/>
                </a:highlight>
                <a:latin typeface="Nunito Sans" pitchFamily="2" charset="-52"/>
              </a:rPr>
              <a:t>соціальному</a:t>
            </a:r>
            <a:r>
              <a:rPr lang="ru-RU" b="0" i="0" dirty="0">
                <a:effectLst/>
                <a:highlight>
                  <a:srgbClr val="FDFEFF"/>
                </a:highlight>
                <a:latin typeface="Nunito Sans" pitchFamily="2" charset="-52"/>
              </a:rPr>
              <a:t> </a:t>
            </a:r>
            <a:r>
              <a:rPr lang="ru-RU" b="0" i="0" dirty="0" err="1">
                <a:effectLst/>
                <a:highlight>
                  <a:srgbClr val="FDFEFF"/>
                </a:highlight>
                <a:latin typeface="Nunito Sans" pitchFamily="2" charset="-52"/>
              </a:rPr>
              <a:t>залученні</a:t>
            </a:r>
            <a:r>
              <a:rPr lang="ru-RU" b="0" i="0" dirty="0">
                <a:effectLst/>
                <a:highlight>
                  <a:srgbClr val="FDFEFF"/>
                </a:highlight>
                <a:latin typeface="Nunito Sans" pitchFamily="2" charset="-52"/>
              </a:rPr>
              <a:t>.</a:t>
            </a:r>
          </a:p>
          <a:p>
            <a:pPr algn="l"/>
            <a:endParaRPr lang="ru-RU" b="1" i="0" dirty="0">
              <a:effectLst/>
              <a:highlight>
                <a:srgbClr val="FDFEFF"/>
              </a:highlight>
              <a:latin typeface="Nunito Sans" pitchFamily="2" charset="-52"/>
            </a:endParaRPr>
          </a:p>
        </p:txBody>
      </p:sp>
      <p:pic>
        <p:nvPicPr>
          <p:cNvPr id="5122" name="Picture 2">
            <a:extLst>
              <a:ext uri="{FF2B5EF4-FFF2-40B4-BE49-F238E27FC236}">
                <a16:creationId xmlns:a16="http://schemas.microsoft.com/office/drawing/2014/main" id="{F084A390-90FF-E552-AAD9-77052C6A4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997" y="1185863"/>
            <a:ext cx="5029903" cy="3752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горизонт син">
            <a:extLst>
              <a:ext uri="{FF2B5EF4-FFF2-40B4-BE49-F238E27FC236}">
                <a16:creationId xmlns:a16="http://schemas.microsoft.com/office/drawing/2014/main" id="{440AFDF7-F446-8C34-9B96-4642B089FC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3938" y="5999582"/>
            <a:ext cx="3382962" cy="85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100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ризонт син">
            <a:extLst>
              <a:ext uri="{FF2B5EF4-FFF2-40B4-BE49-F238E27FC236}">
                <a16:creationId xmlns:a16="http://schemas.microsoft.com/office/drawing/2014/main" id="{40F61419-5E4E-EF37-7EF7-3A69A7406A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238" y="291509"/>
            <a:ext cx="3382962" cy="85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B69C919-A5E6-5BF8-FC68-D5BECF4F256D}"/>
              </a:ext>
            </a:extLst>
          </p:cNvPr>
          <p:cNvSpPr txBox="1"/>
          <p:nvPr/>
        </p:nvSpPr>
        <p:spPr>
          <a:xfrm>
            <a:off x="431800" y="134346"/>
            <a:ext cx="7890271" cy="7017306"/>
          </a:xfrm>
          <a:prstGeom prst="rect">
            <a:avLst/>
          </a:prstGeom>
          <a:noFill/>
        </p:spPr>
        <p:txBody>
          <a:bodyPr wrap="square">
            <a:spAutoFit/>
          </a:bodyPr>
          <a:lstStyle/>
          <a:p>
            <a:r>
              <a:rPr lang="uk-UA" b="0" i="0" dirty="0">
                <a:solidFill>
                  <a:srgbClr val="333333"/>
                </a:solidFill>
                <a:effectLst/>
                <a:highlight>
                  <a:srgbClr val="00FF00"/>
                </a:highlight>
              </a:rPr>
              <a:t>Сценарії описують можливе майбутнє сільських територій до 2040 року, але самі по собі вони не є баченням.</a:t>
            </a:r>
          </a:p>
          <a:p>
            <a:pPr algn="just"/>
            <a:r>
              <a:rPr lang="uk-UA" b="0" i="0" dirty="0">
                <a:solidFill>
                  <a:srgbClr val="333333"/>
                </a:solidFill>
                <a:effectLst/>
                <a:highlight>
                  <a:srgbClr val="FFFFFF"/>
                </a:highlight>
              </a:rPr>
              <a:t>Сценарії відображають </a:t>
            </a:r>
            <a:r>
              <a:rPr lang="uk-UA" b="0" i="0" dirty="0" err="1">
                <a:solidFill>
                  <a:srgbClr val="333333"/>
                </a:solidFill>
                <a:effectLst/>
                <a:highlight>
                  <a:srgbClr val="FFFFFF"/>
                </a:highlight>
              </a:rPr>
              <a:t>наративи</a:t>
            </a:r>
            <a:r>
              <a:rPr lang="uk-UA" b="0" i="0" dirty="0">
                <a:solidFill>
                  <a:srgbClr val="333333"/>
                </a:solidFill>
                <a:effectLst/>
                <a:highlight>
                  <a:srgbClr val="FFFFFF"/>
                </a:highlight>
              </a:rPr>
              <a:t> «сільської місцевості» як з позитивними, так і з негативними аспектами. Вони ілюструють протилежні прогнози на 2040 рік крізь призму демографії та управління, які ENRD-TG вибрала як найбільш впливові та невизначені чинники. Ці два драйвери утворюють осі для логіки сценарію.</a:t>
            </a:r>
          </a:p>
          <a:p>
            <a:pPr algn="just"/>
            <a:endParaRPr lang="en-US" b="0" i="0" dirty="0">
              <a:solidFill>
                <a:srgbClr val="333333"/>
              </a:solidFill>
              <a:effectLst/>
              <a:highlight>
                <a:srgbClr val="FFFFFF"/>
              </a:highlight>
            </a:endParaRPr>
          </a:p>
          <a:p>
            <a:pPr algn="just"/>
            <a:r>
              <a:rPr lang="uk-UA" b="0" i="0" dirty="0">
                <a:solidFill>
                  <a:srgbClr val="333333"/>
                </a:solidFill>
                <a:effectLst/>
                <a:highlight>
                  <a:srgbClr val="FFFF00"/>
                </a:highlight>
              </a:rPr>
              <a:t>Вертикальна вісь </a:t>
            </a:r>
            <a:r>
              <a:rPr lang="uk-UA" b="0" i="0" dirty="0">
                <a:solidFill>
                  <a:srgbClr val="333333"/>
                </a:solidFill>
                <a:effectLst/>
                <a:highlight>
                  <a:srgbClr val="FFFFFF"/>
                </a:highlight>
              </a:rPr>
              <a:t>= сільська демографія з крайніми значеннями, визначеними як:</a:t>
            </a:r>
          </a:p>
          <a:p>
            <a:pPr algn="just"/>
            <a:r>
              <a:rPr lang="uk-UA" b="0" i="0" dirty="0">
                <a:solidFill>
                  <a:srgbClr val="333333"/>
                </a:solidFill>
                <a:effectLst/>
                <a:highlight>
                  <a:srgbClr val="FFFF00"/>
                </a:highlight>
              </a:rPr>
              <a:t>·«розширення сільських територій» </a:t>
            </a:r>
            <a:r>
              <a:rPr lang="uk-UA" b="0" i="0" dirty="0">
                <a:solidFill>
                  <a:srgbClr val="333333"/>
                </a:solidFill>
                <a:effectLst/>
                <a:highlight>
                  <a:srgbClr val="FFFFFF"/>
                </a:highlight>
              </a:rPr>
              <a:t>– сільське населення збільшується за рахунок внутрішньої міграції переважно з міських центрів та скорочення міграції за кордон.</a:t>
            </a:r>
          </a:p>
          <a:p>
            <a:pPr algn="just"/>
            <a:r>
              <a:rPr lang="uk-UA" b="0" i="0" dirty="0">
                <a:solidFill>
                  <a:srgbClr val="333333"/>
                </a:solidFill>
                <a:effectLst/>
                <a:highlight>
                  <a:srgbClr val="FFFFFF"/>
                </a:highlight>
              </a:rPr>
              <a:t>·</a:t>
            </a:r>
            <a:r>
              <a:rPr lang="uk-UA" b="0" i="0" dirty="0">
                <a:solidFill>
                  <a:srgbClr val="333333"/>
                </a:solidFill>
                <a:effectLst/>
                <a:highlight>
                  <a:srgbClr val="FFFF00"/>
                </a:highlight>
              </a:rPr>
              <a:t>«зменшення сільських територій» </a:t>
            </a:r>
            <a:r>
              <a:rPr lang="uk-UA" b="0" i="0" dirty="0">
                <a:solidFill>
                  <a:srgbClr val="333333"/>
                </a:solidFill>
                <a:effectLst/>
                <a:highlight>
                  <a:srgbClr val="FFFFFF"/>
                </a:highlight>
              </a:rPr>
              <a:t>– сільське населення скорочується через постійну міграцію до міських центрів .</a:t>
            </a:r>
          </a:p>
          <a:p>
            <a:pPr algn="just"/>
            <a:endParaRPr lang="en-US" b="0" i="0" dirty="0">
              <a:solidFill>
                <a:srgbClr val="333333"/>
              </a:solidFill>
              <a:effectLst/>
              <a:highlight>
                <a:srgbClr val="FFFFFF"/>
              </a:highlight>
            </a:endParaRPr>
          </a:p>
          <a:p>
            <a:pPr algn="just"/>
            <a:r>
              <a:rPr lang="uk-UA" b="0" i="0" dirty="0">
                <a:solidFill>
                  <a:srgbClr val="333333"/>
                </a:solidFill>
                <a:effectLst/>
                <a:highlight>
                  <a:srgbClr val="00FF00"/>
                </a:highlight>
              </a:rPr>
              <a:t>Горизонтальна вісь </a:t>
            </a:r>
            <a:r>
              <a:rPr lang="uk-UA" b="0" i="0" dirty="0">
                <a:solidFill>
                  <a:srgbClr val="333333"/>
                </a:solidFill>
                <a:effectLst/>
                <a:highlight>
                  <a:srgbClr val="FFFFFF"/>
                </a:highlight>
              </a:rPr>
              <a:t>= багаторівневе управління з крайніми значеннями:</a:t>
            </a:r>
          </a:p>
          <a:p>
            <a:pPr algn="just"/>
            <a:r>
              <a:rPr lang="uk-UA" b="0" i="0" dirty="0">
                <a:solidFill>
                  <a:srgbClr val="333333"/>
                </a:solidFill>
                <a:effectLst/>
                <a:highlight>
                  <a:srgbClr val="00FF00"/>
                </a:highlight>
              </a:rPr>
              <a:t>·«роздроблене багаторівневе управління» </a:t>
            </a:r>
            <a:r>
              <a:rPr lang="uk-UA" b="0" i="0" dirty="0">
                <a:solidFill>
                  <a:srgbClr val="333333"/>
                </a:solidFill>
                <a:effectLst/>
                <a:highlight>
                  <a:srgbClr val="FFFFFF"/>
                </a:highlight>
              </a:rPr>
              <a:t>– обмежена координація та співпраця між різними типами акторів, що призводить до низької узгодженості політики. Слабка безпосередня участь громадян у прийнятті рішень.</a:t>
            </a:r>
          </a:p>
          <a:p>
            <a:pPr algn="just"/>
            <a:r>
              <a:rPr lang="uk-UA" b="0" i="0" dirty="0">
                <a:solidFill>
                  <a:srgbClr val="333333"/>
                </a:solidFill>
                <a:effectLst/>
                <a:highlight>
                  <a:srgbClr val="00FF00"/>
                </a:highlight>
              </a:rPr>
              <a:t>·«мережеве багаторівневе управління» </a:t>
            </a:r>
            <a:r>
              <a:rPr lang="uk-UA" b="0" i="0" dirty="0">
                <a:solidFill>
                  <a:srgbClr val="333333"/>
                </a:solidFill>
                <a:effectLst/>
                <a:highlight>
                  <a:srgbClr val="FFFFFF"/>
                </a:highlight>
              </a:rPr>
              <a:t>– домінування добре скоординованих, спільних і часто колективних процесів прийняття рішень із сильною прямою участю громадян.</a:t>
            </a:r>
          </a:p>
          <a:p>
            <a:endParaRPr lang="ru-RU" dirty="0"/>
          </a:p>
        </p:txBody>
      </p:sp>
      <p:sp>
        <p:nvSpPr>
          <p:cNvPr id="7" name="TextBox 6">
            <a:extLst>
              <a:ext uri="{FF2B5EF4-FFF2-40B4-BE49-F238E27FC236}">
                <a16:creationId xmlns:a16="http://schemas.microsoft.com/office/drawing/2014/main" id="{A6063885-35E1-C6D6-5A4F-807BC7E814EF}"/>
              </a:ext>
            </a:extLst>
          </p:cNvPr>
          <p:cNvSpPr txBox="1"/>
          <p:nvPr/>
        </p:nvSpPr>
        <p:spPr>
          <a:xfrm>
            <a:off x="8882062" y="2876832"/>
            <a:ext cx="2776538" cy="923330"/>
          </a:xfrm>
          <a:prstGeom prst="rect">
            <a:avLst/>
          </a:prstGeom>
          <a:noFill/>
        </p:spPr>
        <p:txBody>
          <a:bodyPr wrap="square">
            <a:spAutoFit/>
          </a:bodyPr>
          <a:lstStyle/>
          <a:p>
            <a:r>
              <a:rPr lang="ru-RU" b="0" i="0" dirty="0" err="1">
                <a:solidFill>
                  <a:srgbClr val="333333"/>
                </a:solidFill>
                <a:effectLst/>
                <a:highlight>
                  <a:srgbClr val="FFFF00"/>
                </a:highlight>
              </a:rPr>
              <a:t>Чотири</a:t>
            </a:r>
            <a:r>
              <a:rPr lang="ru-RU" b="0" i="0" dirty="0">
                <a:solidFill>
                  <a:srgbClr val="333333"/>
                </a:solidFill>
                <a:effectLst/>
                <a:highlight>
                  <a:srgbClr val="FFFF00"/>
                </a:highlight>
              </a:rPr>
              <a:t> </a:t>
            </a:r>
            <a:r>
              <a:rPr lang="ru-RU" b="0" i="0" dirty="0" err="1">
                <a:solidFill>
                  <a:srgbClr val="333333"/>
                </a:solidFill>
                <a:effectLst/>
                <a:highlight>
                  <a:srgbClr val="FFFF00"/>
                </a:highlight>
              </a:rPr>
              <a:t>ілюстративних</a:t>
            </a:r>
            <a:r>
              <a:rPr lang="ru-RU" b="0" i="0" dirty="0">
                <a:solidFill>
                  <a:srgbClr val="333333"/>
                </a:solidFill>
                <a:effectLst/>
                <a:highlight>
                  <a:srgbClr val="FFFF00"/>
                </a:highlight>
              </a:rPr>
              <a:t> </a:t>
            </a:r>
            <a:r>
              <a:rPr lang="ru-RU" b="0" i="0" dirty="0" err="1">
                <a:solidFill>
                  <a:srgbClr val="333333"/>
                </a:solidFill>
                <a:effectLst/>
                <a:highlight>
                  <a:srgbClr val="FFFF00"/>
                </a:highlight>
              </a:rPr>
              <a:t>сценарії</a:t>
            </a:r>
            <a:r>
              <a:rPr lang="ru-RU" b="0" i="0" dirty="0">
                <a:solidFill>
                  <a:srgbClr val="333333"/>
                </a:solidFill>
                <a:effectLst/>
                <a:highlight>
                  <a:srgbClr val="FFFF00"/>
                </a:highlight>
              </a:rPr>
              <a:t> для </a:t>
            </a:r>
            <a:r>
              <a:rPr lang="ru-RU" b="0" i="0" dirty="0" err="1">
                <a:solidFill>
                  <a:srgbClr val="333333"/>
                </a:solidFill>
                <a:effectLst/>
                <a:highlight>
                  <a:srgbClr val="FFFF00"/>
                </a:highlight>
              </a:rPr>
              <a:t>сільських</a:t>
            </a:r>
            <a:r>
              <a:rPr lang="ru-RU" b="0" i="0" dirty="0">
                <a:solidFill>
                  <a:srgbClr val="333333"/>
                </a:solidFill>
                <a:effectLst/>
                <a:highlight>
                  <a:srgbClr val="FFFF00"/>
                </a:highlight>
              </a:rPr>
              <a:t> </a:t>
            </a:r>
            <a:r>
              <a:rPr lang="ru-RU" b="0" i="0" dirty="0" err="1">
                <a:solidFill>
                  <a:srgbClr val="333333"/>
                </a:solidFill>
                <a:effectLst/>
                <a:highlight>
                  <a:srgbClr val="FFFF00"/>
                </a:highlight>
              </a:rPr>
              <a:t>районів</a:t>
            </a:r>
            <a:r>
              <a:rPr lang="ru-RU" b="0" i="0" dirty="0">
                <a:solidFill>
                  <a:srgbClr val="333333"/>
                </a:solidFill>
                <a:effectLst/>
                <a:highlight>
                  <a:srgbClr val="FFFF00"/>
                </a:highlight>
              </a:rPr>
              <a:t> ЄС до 2040 року</a:t>
            </a:r>
            <a:endParaRPr lang="ru-RU" dirty="0">
              <a:highlight>
                <a:srgbClr val="FFFF00"/>
              </a:highlight>
            </a:endParaRPr>
          </a:p>
        </p:txBody>
      </p:sp>
    </p:spTree>
    <p:extLst>
      <p:ext uri="{BB962C8B-B14F-4D97-AF65-F5344CB8AC3E}">
        <p14:creationId xmlns:p14="http://schemas.microsoft.com/office/powerpoint/2010/main" val="2140713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71E73ED-8B3F-577F-2A4C-E4C013E392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9824" y="813852"/>
            <a:ext cx="7372350" cy="41469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1B21AC-3D8B-3382-B829-E2CFD025E72F}"/>
              </a:ext>
            </a:extLst>
          </p:cNvPr>
          <p:cNvSpPr txBox="1"/>
          <p:nvPr/>
        </p:nvSpPr>
        <p:spPr>
          <a:xfrm>
            <a:off x="289917" y="4960799"/>
            <a:ext cx="11612165" cy="1754326"/>
          </a:xfrm>
          <a:prstGeom prst="rect">
            <a:avLst/>
          </a:prstGeom>
          <a:noFill/>
        </p:spPr>
        <p:txBody>
          <a:bodyPr wrap="square">
            <a:spAutoFit/>
          </a:bodyPr>
          <a:lstStyle/>
          <a:p>
            <a:r>
              <a:rPr lang="ru-RU" b="0" i="0" dirty="0" err="1">
                <a:solidFill>
                  <a:srgbClr val="333333"/>
                </a:solidFill>
                <a:effectLst/>
                <a:highlight>
                  <a:srgbClr val="FFFF00"/>
                </a:highlight>
              </a:rPr>
              <a:t>Верхня</a:t>
            </a:r>
            <a:r>
              <a:rPr lang="ru-RU" b="0" i="0" dirty="0">
                <a:solidFill>
                  <a:srgbClr val="333333"/>
                </a:solidFill>
                <a:effectLst/>
                <a:highlight>
                  <a:srgbClr val="FFFF00"/>
                </a:highlight>
              </a:rPr>
              <a:t> половина </a:t>
            </a:r>
            <a:r>
              <a:rPr lang="ru-RU" b="0" i="0" dirty="0" err="1">
                <a:solidFill>
                  <a:srgbClr val="333333"/>
                </a:solidFill>
                <a:effectLst/>
                <a:highlight>
                  <a:srgbClr val="FFFFFF"/>
                </a:highlight>
              </a:rPr>
              <a:t>малюнка</a:t>
            </a:r>
            <a:r>
              <a:rPr lang="ru-RU" b="0" i="0" dirty="0">
                <a:solidFill>
                  <a:srgbClr val="333333"/>
                </a:solidFill>
                <a:effectLst/>
                <a:highlight>
                  <a:srgbClr val="FFFFFF"/>
                </a:highlight>
              </a:rPr>
              <a:t> </a:t>
            </a:r>
            <a:r>
              <a:rPr lang="ru-RU" b="0" i="0" dirty="0" err="1">
                <a:solidFill>
                  <a:srgbClr val="333333"/>
                </a:solidFill>
                <a:effectLst/>
                <a:highlight>
                  <a:srgbClr val="FFFFFF"/>
                </a:highlight>
              </a:rPr>
              <a:t>зображує</a:t>
            </a:r>
            <a:r>
              <a:rPr lang="ru-RU" b="0" i="0" dirty="0">
                <a:solidFill>
                  <a:srgbClr val="333333"/>
                </a:solidFill>
                <a:effectLst/>
                <a:highlight>
                  <a:srgbClr val="FFFFFF"/>
                </a:highlight>
              </a:rPr>
              <a:t> </a:t>
            </a:r>
            <a:r>
              <a:rPr lang="ru-RU" b="0" i="0" dirty="0" err="1">
                <a:solidFill>
                  <a:srgbClr val="333333"/>
                </a:solidFill>
                <a:effectLst/>
                <a:highlight>
                  <a:srgbClr val="FFFFFF"/>
                </a:highlight>
              </a:rPr>
              <a:t>сільські</a:t>
            </a:r>
            <a:r>
              <a:rPr lang="ru-RU" b="0" i="0" dirty="0">
                <a:solidFill>
                  <a:srgbClr val="333333"/>
                </a:solidFill>
                <a:effectLst/>
                <a:highlight>
                  <a:srgbClr val="FFFFFF"/>
                </a:highlight>
              </a:rPr>
              <a:t> </a:t>
            </a:r>
            <a:r>
              <a:rPr lang="ru-RU" b="0" i="0" dirty="0" err="1">
                <a:solidFill>
                  <a:srgbClr val="333333"/>
                </a:solidFill>
                <a:effectLst/>
                <a:highlight>
                  <a:srgbClr val="FFFFFF"/>
                </a:highlight>
              </a:rPr>
              <a:t>райони</a:t>
            </a:r>
            <a:r>
              <a:rPr lang="ru-RU" b="0" i="0" dirty="0">
                <a:solidFill>
                  <a:srgbClr val="333333"/>
                </a:solidFill>
                <a:effectLst/>
                <a:highlight>
                  <a:srgbClr val="FFFFFF"/>
                </a:highlight>
              </a:rPr>
              <a:t>, </a:t>
            </a:r>
            <a:r>
              <a:rPr lang="ru-RU" b="0" i="0" dirty="0" err="1">
                <a:solidFill>
                  <a:srgbClr val="333333"/>
                </a:solidFill>
                <a:effectLst/>
                <a:highlight>
                  <a:srgbClr val="FFFFFF"/>
                </a:highlight>
              </a:rPr>
              <a:t>які</a:t>
            </a:r>
            <a:r>
              <a:rPr lang="ru-RU" b="0" i="0" dirty="0">
                <a:solidFill>
                  <a:srgbClr val="333333"/>
                </a:solidFill>
                <a:effectLst/>
                <a:highlight>
                  <a:srgbClr val="FFFFFF"/>
                </a:highlight>
              </a:rPr>
              <a:t> </a:t>
            </a:r>
            <a:r>
              <a:rPr lang="ru-RU" b="0" i="0" dirty="0" err="1">
                <a:solidFill>
                  <a:srgbClr val="333333"/>
                </a:solidFill>
                <a:effectLst/>
                <a:highlight>
                  <a:srgbClr val="FFFFFF"/>
                </a:highlight>
              </a:rPr>
              <a:t>утримують</a:t>
            </a:r>
            <a:r>
              <a:rPr lang="ru-RU" b="0" i="0" dirty="0">
                <a:solidFill>
                  <a:srgbClr val="333333"/>
                </a:solidFill>
                <a:effectLst/>
                <a:highlight>
                  <a:srgbClr val="FFFFFF"/>
                </a:highlight>
              </a:rPr>
              <a:t> молодь і </a:t>
            </a:r>
            <a:r>
              <a:rPr lang="ru-RU" b="0" i="0" dirty="0" err="1">
                <a:solidFill>
                  <a:srgbClr val="333333"/>
                </a:solidFill>
                <a:effectLst/>
                <a:highlight>
                  <a:srgbClr val="FFFFFF"/>
                </a:highlight>
              </a:rPr>
              <a:t>залучають</a:t>
            </a:r>
            <a:r>
              <a:rPr lang="ru-RU" b="0" i="0" dirty="0">
                <a:solidFill>
                  <a:srgbClr val="333333"/>
                </a:solidFill>
                <a:effectLst/>
                <a:highlight>
                  <a:srgbClr val="FFFFFF"/>
                </a:highlight>
              </a:rPr>
              <a:t> </a:t>
            </a:r>
            <a:r>
              <a:rPr lang="ru-RU" b="0" i="0" dirty="0" err="1">
                <a:solidFill>
                  <a:srgbClr val="333333"/>
                </a:solidFill>
                <a:effectLst/>
                <a:highlight>
                  <a:srgbClr val="FFFFFF"/>
                </a:highlight>
              </a:rPr>
              <a:t>нових</a:t>
            </a:r>
            <a:r>
              <a:rPr lang="ru-RU" b="0" i="0" dirty="0">
                <a:solidFill>
                  <a:srgbClr val="333333"/>
                </a:solidFill>
                <a:effectLst/>
                <a:highlight>
                  <a:srgbClr val="FFFFFF"/>
                </a:highlight>
              </a:rPr>
              <a:t> </a:t>
            </a:r>
            <a:r>
              <a:rPr lang="ru-RU" b="0" i="0" dirty="0" err="1">
                <a:solidFill>
                  <a:srgbClr val="333333"/>
                </a:solidFill>
                <a:effectLst/>
                <a:highlight>
                  <a:srgbClr val="FFFFFF"/>
                </a:highlight>
              </a:rPr>
              <a:t>мешканців</a:t>
            </a:r>
            <a:r>
              <a:rPr lang="ru-RU" b="0" i="0" dirty="0">
                <a:solidFill>
                  <a:srgbClr val="333333"/>
                </a:solidFill>
                <a:effectLst/>
                <a:highlight>
                  <a:srgbClr val="FFFFFF"/>
                </a:highlight>
              </a:rPr>
              <a:t> (</a:t>
            </a:r>
            <a:r>
              <a:rPr lang="ru-RU" b="0" i="0" dirty="0" err="1">
                <a:solidFill>
                  <a:srgbClr val="333333"/>
                </a:solidFill>
                <a:effectLst/>
                <a:highlight>
                  <a:srgbClr val="FFFFFF"/>
                </a:highlight>
              </a:rPr>
              <a:t>наприклад</a:t>
            </a:r>
            <a:r>
              <a:rPr lang="ru-RU" b="0" i="0" dirty="0">
                <a:solidFill>
                  <a:srgbClr val="333333"/>
                </a:solidFill>
                <a:effectLst/>
                <a:highlight>
                  <a:srgbClr val="FFFFFF"/>
                </a:highlight>
              </a:rPr>
              <a:t>, </a:t>
            </a:r>
            <a:r>
              <a:rPr lang="ru-RU" b="0" i="0" dirty="0" err="1">
                <a:solidFill>
                  <a:srgbClr val="333333"/>
                </a:solidFill>
                <a:effectLst/>
                <a:highlight>
                  <a:srgbClr val="FFFFFF"/>
                </a:highlight>
              </a:rPr>
              <a:t>оновлення</a:t>
            </a:r>
            <a:r>
              <a:rPr lang="ru-RU" b="0" i="0" dirty="0">
                <a:solidFill>
                  <a:srgbClr val="333333"/>
                </a:solidFill>
                <a:effectLst/>
                <a:highlight>
                  <a:srgbClr val="FFFFFF"/>
                </a:highlight>
              </a:rPr>
              <a:t>, </a:t>
            </a:r>
            <a:r>
              <a:rPr lang="ru-RU" b="0" i="0" dirty="0" err="1">
                <a:solidFill>
                  <a:srgbClr val="333333"/>
                </a:solidFill>
                <a:effectLst/>
                <a:highlight>
                  <a:srgbClr val="FFFFFF"/>
                </a:highlight>
              </a:rPr>
              <a:t>сільське</a:t>
            </a:r>
            <a:r>
              <a:rPr lang="ru-RU" b="0" i="0" dirty="0">
                <a:solidFill>
                  <a:srgbClr val="333333"/>
                </a:solidFill>
                <a:effectLst/>
                <a:highlight>
                  <a:srgbClr val="FFFFFF"/>
                </a:highlight>
              </a:rPr>
              <a:t> </a:t>
            </a:r>
            <a:r>
              <a:rPr lang="ru-RU" b="0" i="0" dirty="0" err="1">
                <a:solidFill>
                  <a:srgbClr val="333333"/>
                </a:solidFill>
                <a:effectLst/>
                <a:highlight>
                  <a:srgbClr val="FFFFFF"/>
                </a:highlight>
              </a:rPr>
              <a:t>середовище</a:t>
            </a:r>
            <a:r>
              <a:rPr lang="ru-RU" b="0" i="0" dirty="0">
                <a:solidFill>
                  <a:srgbClr val="333333"/>
                </a:solidFill>
                <a:effectLst/>
                <a:highlight>
                  <a:srgbClr val="FFFFFF"/>
                </a:highlight>
              </a:rPr>
              <a:t>), </a:t>
            </a:r>
            <a:r>
              <a:rPr lang="ru-RU" b="0" i="0" dirty="0" err="1">
                <a:solidFill>
                  <a:srgbClr val="333333"/>
                </a:solidFill>
                <a:effectLst/>
                <a:highlight>
                  <a:srgbClr val="FFFFFF"/>
                </a:highlight>
              </a:rPr>
              <a:t>тоді</a:t>
            </a:r>
            <a:r>
              <a:rPr lang="ru-RU" b="0" i="0" dirty="0">
                <a:solidFill>
                  <a:srgbClr val="333333"/>
                </a:solidFill>
                <a:effectLst/>
                <a:highlight>
                  <a:srgbClr val="FFFFFF"/>
                </a:highlight>
              </a:rPr>
              <a:t> </a:t>
            </a:r>
            <a:r>
              <a:rPr lang="ru-RU" b="0" i="0" dirty="0">
                <a:solidFill>
                  <a:srgbClr val="333333"/>
                </a:solidFill>
                <a:effectLst/>
                <a:highlight>
                  <a:srgbClr val="FFFF00"/>
                </a:highlight>
              </a:rPr>
              <a:t>як </a:t>
            </a:r>
            <a:r>
              <a:rPr lang="ru-RU" b="0" i="0" dirty="0" err="1">
                <a:solidFill>
                  <a:srgbClr val="333333"/>
                </a:solidFill>
                <a:effectLst/>
                <a:highlight>
                  <a:srgbClr val="FFFF00"/>
                </a:highlight>
              </a:rPr>
              <a:t>частина</a:t>
            </a:r>
            <a:r>
              <a:rPr lang="ru-RU" b="0" i="0" dirty="0">
                <a:solidFill>
                  <a:srgbClr val="333333"/>
                </a:solidFill>
                <a:effectLst/>
                <a:highlight>
                  <a:srgbClr val="FFFF00"/>
                </a:highlight>
              </a:rPr>
              <a:t> внизу </a:t>
            </a:r>
            <a:r>
              <a:rPr lang="ru-RU" b="0" i="0" dirty="0" err="1">
                <a:solidFill>
                  <a:srgbClr val="333333"/>
                </a:solidFill>
                <a:effectLst/>
                <a:highlight>
                  <a:srgbClr val="FFFFFF"/>
                </a:highlight>
              </a:rPr>
              <a:t>представляє</a:t>
            </a:r>
            <a:r>
              <a:rPr lang="ru-RU" b="0" i="0" dirty="0">
                <a:solidFill>
                  <a:srgbClr val="333333"/>
                </a:solidFill>
                <a:effectLst/>
                <a:highlight>
                  <a:srgbClr val="FFFFFF"/>
                </a:highlight>
              </a:rPr>
              <a:t> </a:t>
            </a:r>
            <a:r>
              <a:rPr lang="ru-RU" b="0" i="0" dirty="0" err="1">
                <a:solidFill>
                  <a:srgbClr val="333333"/>
                </a:solidFill>
                <a:effectLst/>
                <a:highlight>
                  <a:srgbClr val="FFFFFF"/>
                </a:highlight>
              </a:rPr>
              <a:t>райони</a:t>
            </a:r>
            <a:r>
              <a:rPr lang="ru-RU" b="0" i="0" dirty="0">
                <a:solidFill>
                  <a:srgbClr val="333333"/>
                </a:solidFill>
                <a:effectLst/>
                <a:highlight>
                  <a:srgbClr val="FFFFFF"/>
                </a:highlight>
              </a:rPr>
              <a:t> </a:t>
            </a:r>
            <a:r>
              <a:rPr lang="ru-RU" b="0" i="0" dirty="0" err="1">
                <a:solidFill>
                  <a:srgbClr val="333333"/>
                </a:solidFill>
                <a:effectLst/>
                <a:highlight>
                  <a:srgbClr val="FFFFFF"/>
                </a:highlight>
              </a:rPr>
              <a:t>зі</a:t>
            </a:r>
            <a:r>
              <a:rPr lang="ru-RU" b="0" i="0" dirty="0">
                <a:solidFill>
                  <a:srgbClr val="333333"/>
                </a:solidFill>
                <a:effectLst/>
                <a:highlight>
                  <a:srgbClr val="FFFFFF"/>
                </a:highlight>
              </a:rPr>
              <a:t> </a:t>
            </a:r>
            <a:r>
              <a:rPr lang="ru-RU" b="0" i="0" dirty="0" err="1">
                <a:solidFill>
                  <a:srgbClr val="333333"/>
                </a:solidFill>
                <a:effectLst/>
                <a:highlight>
                  <a:srgbClr val="FFFFFF"/>
                </a:highlight>
              </a:rPr>
              <a:t>скороченням</a:t>
            </a:r>
            <a:r>
              <a:rPr lang="ru-RU" b="0" i="0" dirty="0">
                <a:solidFill>
                  <a:srgbClr val="333333"/>
                </a:solidFill>
                <a:effectLst/>
                <a:highlight>
                  <a:srgbClr val="FFFFFF"/>
                </a:highlight>
              </a:rPr>
              <a:t> </a:t>
            </a:r>
            <a:r>
              <a:rPr lang="ru-RU" b="0" i="0" dirty="0" err="1">
                <a:solidFill>
                  <a:srgbClr val="333333"/>
                </a:solidFill>
                <a:effectLst/>
                <a:highlight>
                  <a:srgbClr val="FFFFFF"/>
                </a:highlight>
              </a:rPr>
              <a:t>населення</a:t>
            </a:r>
            <a:r>
              <a:rPr lang="ru-RU" b="0" i="0" dirty="0">
                <a:solidFill>
                  <a:srgbClr val="333333"/>
                </a:solidFill>
                <a:effectLst/>
                <a:highlight>
                  <a:srgbClr val="FFFFFF"/>
                </a:highlight>
              </a:rPr>
              <a:t>, але </a:t>
            </a:r>
            <a:r>
              <a:rPr lang="ru-RU" b="0" i="0" dirty="0" err="1">
                <a:solidFill>
                  <a:srgbClr val="333333"/>
                </a:solidFill>
                <a:effectLst/>
                <a:highlight>
                  <a:srgbClr val="FFFFFF"/>
                </a:highlight>
              </a:rPr>
              <a:t>тим</a:t>
            </a:r>
            <a:r>
              <a:rPr lang="ru-RU" b="0" i="0" dirty="0">
                <a:solidFill>
                  <a:srgbClr val="333333"/>
                </a:solidFill>
                <a:effectLst/>
                <a:highlight>
                  <a:srgbClr val="FFFFFF"/>
                </a:highlight>
              </a:rPr>
              <a:t> не </a:t>
            </a:r>
            <a:r>
              <a:rPr lang="ru-RU" b="0" i="0" dirty="0" err="1">
                <a:solidFill>
                  <a:srgbClr val="333333"/>
                </a:solidFill>
                <a:effectLst/>
                <a:highlight>
                  <a:srgbClr val="FFFFFF"/>
                </a:highlight>
              </a:rPr>
              <a:t>менш</a:t>
            </a:r>
            <a:r>
              <a:rPr lang="ru-RU" b="0" i="0" dirty="0">
                <a:solidFill>
                  <a:srgbClr val="333333"/>
                </a:solidFill>
                <a:effectLst/>
                <a:highlight>
                  <a:srgbClr val="FFFFFF"/>
                </a:highlight>
              </a:rPr>
              <a:t> </a:t>
            </a:r>
            <a:r>
              <a:rPr lang="ru-RU" b="0" i="0" dirty="0" err="1">
                <a:solidFill>
                  <a:srgbClr val="333333"/>
                </a:solidFill>
                <a:effectLst/>
                <a:highlight>
                  <a:srgbClr val="FFFFFF"/>
                </a:highlight>
              </a:rPr>
              <a:t>потенціалом</a:t>
            </a:r>
            <a:r>
              <a:rPr lang="ru-RU" b="0" i="0" dirty="0">
                <a:solidFill>
                  <a:srgbClr val="333333"/>
                </a:solidFill>
                <a:effectLst/>
                <a:highlight>
                  <a:srgbClr val="FFFFFF"/>
                </a:highlight>
              </a:rPr>
              <a:t> (</a:t>
            </a:r>
            <a:r>
              <a:rPr lang="ru-RU" b="0" i="0" dirty="0" err="1">
                <a:solidFill>
                  <a:srgbClr val="333333"/>
                </a:solidFill>
                <a:effectLst/>
                <a:highlight>
                  <a:srgbClr val="FFFFFF"/>
                </a:highlight>
              </a:rPr>
              <a:t>наприклад</a:t>
            </a:r>
            <a:r>
              <a:rPr lang="ru-RU" b="0" i="0" dirty="0">
                <a:solidFill>
                  <a:srgbClr val="333333"/>
                </a:solidFill>
                <a:effectLst/>
                <a:highlight>
                  <a:srgbClr val="FFFFFF"/>
                </a:highlight>
              </a:rPr>
              <a:t>, </a:t>
            </a:r>
            <a:r>
              <a:rPr lang="ru-RU" b="0" i="0" dirty="0" err="1">
                <a:solidFill>
                  <a:srgbClr val="333333"/>
                </a:solidFill>
                <a:effectLst/>
                <a:highlight>
                  <a:srgbClr val="FFFFFF"/>
                </a:highlight>
              </a:rPr>
              <a:t>сільська</a:t>
            </a:r>
            <a:r>
              <a:rPr lang="ru-RU" b="0" i="0" dirty="0">
                <a:solidFill>
                  <a:srgbClr val="333333"/>
                </a:solidFill>
                <a:effectLst/>
                <a:highlight>
                  <a:srgbClr val="FFFFFF"/>
                </a:highlight>
              </a:rPr>
              <a:t> </a:t>
            </a:r>
            <a:r>
              <a:rPr lang="ru-RU" b="0" i="0" dirty="0" err="1">
                <a:solidFill>
                  <a:srgbClr val="333333"/>
                </a:solidFill>
                <a:effectLst/>
                <a:highlight>
                  <a:srgbClr val="FFFFFF"/>
                </a:highlight>
              </a:rPr>
              <a:t>спеціалізація</a:t>
            </a:r>
            <a:r>
              <a:rPr lang="ru-RU" b="0" i="0" dirty="0">
                <a:solidFill>
                  <a:srgbClr val="333333"/>
                </a:solidFill>
                <a:effectLst/>
                <a:highlight>
                  <a:srgbClr val="FFFFFF"/>
                </a:highlight>
              </a:rPr>
              <a:t>, </a:t>
            </a:r>
            <a:r>
              <a:rPr lang="ru-RU" b="0" i="0" dirty="0" err="1">
                <a:solidFill>
                  <a:srgbClr val="333333"/>
                </a:solidFill>
                <a:effectLst/>
                <a:highlight>
                  <a:srgbClr val="FFFFFF"/>
                </a:highlight>
              </a:rPr>
              <a:t>сільські</a:t>
            </a:r>
            <a:r>
              <a:rPr lang="ru-RU" b="0" i="0" dirty="0">
                <a:solidFill>
                  <a:srgbClr val="333333"/>
                </a:solidFill>
                <a:effectLst/>
                <a:highlight>
                  <a:srgbClr val="FFFFFF"/>
                </a:highlight>
              </a:rPr>
              <a:t> </a:t>
            </a:r>
            <a:r>
              <a:rPr lang="ru-RU" b="0" i="0" dirty="0" err="1">
                <a:solidFill>
                  <a:srgbClr val="333333"/>
                </a:solidFill>
                <a:effectLst/>
                <a:highlight>
                  <a:srgbClr val="FFFFFF"/>
                </a:highlight>
              </a:rPr>
              <a:t>зв’язки</a:t>
            </a:r>
            <a:r>
              <a:rPr lang="ru-RU" b="0" i="0" dirty="0">
                <a:solidFill>
                  <a:srgbClr val="333333"/>
                </a:solidFill>
                <a:effectLst/>
                <a:highlight>
                  <a:srgbClr val="FFFFFF"/>
                </a:highlight>
              </a:rPr>
              <a:t>). </a:t>
            </a:r>
            <a:endParaRPr lang="en-US" b="0" i="0" dirty="0">
              <a:solidFill>
                <a:srgbClr val="333333"/>
              </a:solidFill>
              <a:effectLst/>
              <a:highlight>
                <a:srgbClr val="FFFFFF"/>
              </a:highlight>
            </a:endParaRPr>
          </a:p>
          <a:p>
            <a:r>
              <a:rPr lang="ru-RU" b="0" i="0" dirty="0">
                <a:solidFill>
                  <a:srgbClr val="333333"/>
                </a:solidFill>
                <a:effectLst/>
                <a:highlight>
                  <a:srgbClr val="FFFF00"/>
                </a:highlight>
              </a:rPr>
              <a:t>Права сторона </a:t>
            </a:r>
            <a:r>
              <a:rPr lang="ru-RU" b="0" i="0" dirty="0" err="1">
                <a:solidFill>
                  <a:srgbClr val="333333"/>
                </a:solidFill>
                <a:effectLst/>
                <a:highlight>
                  <a:srgbClr val="FFFFFF"/>
                </a:highlight>
              </a:rPr>
              <a:t>ілюструє</a:t>
            </a:r>
            <a:r>
              <a:rPr lang="ru-RU" b="0" i="0" dirty="0">
                <a:solidFill>
                  <a:srgbClr val="333333"/>
                </a:solidFill>
                <a:effectLst/>
                <a:highlight>
                  <a:srgbClr val="FFFFFF"/>
                </a:highlight>
              </a:rPr>
              <a:t> </a:t>
            </a:r>
            <a:r>
              <a:rPr lang="ru-RU" b="0" i="0" dirty="0" err="1">
                <a:solidFill>
                  <a:srgbClr val="333333"/>
                </a:solidFill>
                <a:effectLst/>
                <a:highlight>
                  <a:srgbClr val="FFFFFF"/>
                </a:highlight>
              </a:rPr>
              <a:t>переваги</a:t>
            </a:r>
            <a:r>
              <a:rPr lang="ru-RU" b="0" i="0" dirty="0">
                <a:solidFill>
                  <a:srgbClr val="333333"/>
                </a:solidFill>
                <a:effectLst/>
                <a:highlight>
                  <a:srgbClr val="FFFFFF"/>
                </a:highlight>
              </a:rPr>
              <a:t> </a:t>
            </a:r>
            <a:r>
              <a:rPr lang="ru-RU" b="0" i="0" dirty="0" err="1">
                <a:solidFill>
                  <a:srgbClr val="333333"/>
                </a:solidFill>
                <a:effectLst/>
                <a:highlight>
                  <a:srgbClr val="FFFFFF"/>
                </a:highlight>
              </a:rPr>
              <a:t>мережевого</a:t>
            </a:r>
            <a:r>
              <a:rPr lang="ru-RU" b="0" i="0" dirty="0">
                <a:solidFill>
                  <a:srgbClr val="333333"/>
                </a:solidFill>
                <a:effectLst/>
                <a:highlight>
                  <a:srgbClr val="FFFFFF"/>
                </a:highlight>
              </a:rPr>
              <a:t> </a:t>
            </a:r>
            <a:r>
              <a:rPr lang="ru-RU" b="0" i="0" dirty="0" err="1">
                <a:solidFill>
                  <a:srgbClr val="333333"/>
                </a:solidFill>
                <a:effectLst/>
                <a:highlight>
                  <a:srgbClr val="FFFFFF"/>
                </a:highlight>
              </a:rPr>
              <a:t>багаторівневого</a:t>
            </a:r>
            <a:r>
              <a:rPr lang="ru-RU" b="0" i="0" dirty="0">
                <a:solidFill>
                  <a:srgbClr val="333333"/>
                </a:solidFill>
                <a:effectLst/>
                <a:highlight>
                  <a:srgbClr val="FFFFFF"/>
                </a:highlight>
              </a:rPr>
              <a:t> </a:t>
            </a:r>
            <a:r>
              <a:rPr lang="ru-RU" b="0" i="0" dirty="0" err="1">
                <a:solidFill>
                  <a:srgbClr val="333333"/>
                </a:solidFill>
                <a:effectLst/>
                <a:highlight>
                  <a:srgbClr val="FFFFFF"/>
                </a:highlight>
              </a:rPr>
              <a:t>управління</a:t>
            </a:r>
            <a:r>
              <a:rPr lang="ru-RU" b="0" i="0" dirty="0">
                <a:solidFill>
                  <a:srgbClr val="333333"/>
                </a:solidFill>
                <a:effectLst/>
                <a:highlight>
                  <a:srgbClr val="FFFFFF"/>
                </a:highlight>
              </a:rPr>
              <a:t> (</a:t>
            </a:r>
            <a:r>
              <a:rPr lang="ru-RU" b="0" i="0" dirty="0" err="1">
                <a:solidFill>
                  <a:srgbClr val="333333"/>
                </a:solidFill>
                <a:effectLst/>
                <a:highlight>
                  <a:srgbClr val="FFFFFF"/>
                </a:highlight>
              </a:rPr>
              <a:t>наприклад</a:t>
            </a:r>
            <a:r>
              <a:rPr lang="ru-RU" b="0" i="0" dirty="0">
                <a:solidFill>
                  <a:srgbClr val="333333"/>
                </a:solidFill>
                <a:effectLst/>
                <a:highlight>
                  <a:srgbClr val="FFFFFF"/>
                </a:highlight>
              </a:rPr>
              <a:t>, </a:t>
            </a:r>
            <a:r>
              <a:rPr lang="ru-RU" b="0" i="0" dirty="0" err="1">
                <a:solidFill>
                  <a:srgbClr val="333333"/>
                </a:solidFill>
                <a:effectLst/>
                <a:highlight>
                  <a:srgbClr val="FFFFFF"/>
                </a:highlight>
              </a:rPr>
              <a:t>зв’язки</a:t>
            </a:r>
            <a:r>
              <a:rPr lang="ru-RU" b="0" i="0" dirty="0">
                <a:solidFill>
                  <a:srgbClr val="333333"/>
                </a:solidFill>
                <a:effectLst/>
                <a:highlight>
                  <a:srgbClr val="FFFFFF"/>
                </a:highlight>
              </a:rPr>
              <a:t>, </a:t>
            </a:r>
            <a:r>
              <a:rPr lang="ru-RU" b="0" i="0" dirty="0" err="1">
                <a:solidFill>
                  <a:srgbClr val="333333"/>
                </a:solidFill>
                <a:effectLst/>
                <a:highlight>
                  <a:srgbClr val="FFFFFF"/>
                </a:highlight>
              </a:rPr>
              <a:t>оновлення</a:t>
            </a:r>
            <a:r>
              <a:rPr lang="ru-RU" b="0" i="0" dirty="0">
                <a:solidFill>
                  <a:srgbClr val="333333"/>
                </a:solidFill>
                <a:effectLst/>
                <a:highlight>
                  <a:srgbClr val="FFFFFF"/>
                </a:highlight>
              </a:rPr>
              <a:t>), </a:t>
            </a:r>
            <a:r>
              <a:rPr lang="ru-RU" b="0" i="0" dirty="0" err="1">
                <a:solidFill>
                  <a:srgbClr val="333333"/>
                </a:solidFill>
                <a:effectLst/>
                <a:highlight>
                  <a:srgbClr val="FFFFFF"/>
                </a:highlight>
              </a:rPr>
              <a:t>тоді</a:t>
            </a:r>
            <a:r>
              <a:rPr lang="ru-RU" b="0" i="0" dirty="0">
                <a:solidFill>
                  <a:srgbClr val="333333"/>
                </a:solidFill>
                <a:effectLst/>
                <a:highlight>
                  <a:srgbClr val="FFFFFF"/>
                </a:highlight>
              </a:rPr>
              <a:t> як </a:t>
            </a:r>
            <a:r>
              <a:rPr lang="ru-RU" b="0" i="0" dirty="0" err="1">
                <a:solidFill>
                  <a:srgbClr val="333333"/>
                </a:solidFill>
                <a:effectLst/>
                <a:highlight>
                  <a:srgbClr val="FFFFFF"/>
                </a:highlight>
              </a:rPr>
              <a:t>останнє</a:t>
            </a:r>
            <a:r>
              <a:rPr lang="ru-RU" b="0" i="0" dirty="0">
                <a:solidFill>
                  <a:srgbClr val="333333"/>
                </a:solidFill>
                <a:effectLst/>
                <a:highlight>
                  <a:srgbClr val="FFFFFF"/>
                </a:highlight>
              </a:rPr>
              <a:t> </a:t>
            </a:r>
            <a:r>
              <a:rPr lang="ru-RU" b="0" i="0" dirty="0" err="1">
                <a:solidFill>
                  <a:srgbClr val="333333"/>
                </a:solidFill>
                <a:effectLst/>
                <a:highlight>
                  <a:srgbClr val="FFFFFF"/>
                </a:highlight>
              </a:rPr>
              <a:t>більш</a:t>
            </a:r>
            <a:r>
              <a:rPr lang="ru-RU" b="0" i="0" dirty="0">
                <a:solidFill>
                  <a:srgbClr val="333333"/>
                </a:solidFill>
                <a:effectLst/>
                <a:highlight>
                  <a:srgbClr val="FFFFFF"/>
                </a:highlight>
              </a:rPr>
              <a:t> </a:t>
            </a:r>
            <a:r>
              <a:rPr lang="ru-RU" b="0" i="0" dirty="0" err="1">
                <a:solidFill>
                  <a:srgbClr val="333333"/>
                </a:solidFill>
                <a:effectLst/>
                <a:highlight>
                  <a:srgbClr val="FFFFFF"/>
                </a:highlight>
              </a:rPr>
              <a:t>фрагментоване</a:t>
            </a:r>
            <a:r>
              <a:rPr lang="ru-RU" b="0" i="0" dirty="0">
                <a:solidFill>
                  <a:srgbClr val="333333"/>
                </a:solidFill>
                <a:effectLst/>
                <a:highlight>
                  <a:srgbClr val="FFFFFF"/>
                </a:highlight>
              </a:rPr>
              <a:t> </a:t>
            </a:r>
            <a:r>
              <a:rPr lang="ru-RU" b="0" i="0" dirty="0">
                <a:solidFill>
                  <a:srgbClr val="333333"/>
                </a:solidFill>
                <a:effectLst/>
                <a:highlight>
                  <a:srgbClr val="FFFF00"/>
                </a:highlight>
              </a:rPr>
              <a:t>з </a:t>
            </a:r>
            <a:r>
              <a:rPr lang="ru-RU" b="0" i="0" dirty="0" err="1">
                <a:solidFill>
                  <a:srgbClr val="333333"/>
                </a:solidFill>
                <a:effectLst/>
                <a:highlight>
                  <a:srgbClr val="FFFF00"/>
                </a:highlight>
              </a:rPr>
              <a:t>лівого</a:t>
            </a:r>
            <a:r>
              <a:rPr lang="ru-RU" b="0" i="0" dirty="0">
                <a:solidFill>
                  <a:srgbClr val="333333"/>
                </a:solidFill>
                <a:effectLst/>
                <a:highlight>
                  <a:srgbClr val="FFFF00"/>
                </a:highlight>
              </a:rPr>
              <a:t> боку</a:t>
            </a:r>
            <a:r>
              <a:rPr lang="ru-RU" b="0" i="0" dirty="0">
                <a:solidFill>
                  <a:srgbClr val="333333"/>
                </a:solidFill>
                <a:effectLst/>
                <a:highlight>
                  <a:srgbClr val="FFFFFF"/>
                </a:highlight>
              </a:rPr>
              <a:t>, з </a:t>
            </a:r>
            <a:r>
              <a:rPr lang="ru-RU" b="0" i="0" dirty="0" err="1">
                <a:solidFill>
                  <a:srgbClr val="333333"/>
                </a:solidFill>
                <a:effectLst/>
                <a:highlight>
                  <a:srgbClr val="FFFFFF"/>
                </a:highlight>
              </a:rPr>
              <a:t>меншою</a:t>
            </a:r>
            <a:r>
              <a:rPr lang="ru-RU" b="0" i="0" dirty="0">
                <a:solidFill>
                  <a:srgbClr val="333333"/>
                </a:solidFill>
                <a:effectLst/>
                <a:highlight>
                  <a:srgbClr val="FFFFFF"/>
                </a:highlight>
              </a:rPr>
              <a:t> </a:t>
            </a:r>
            <a:r>
              <a:rPr lang="ru-RU" b="0" i="0" dirty="0" err="1">
                <a:solidFill>
                  <a:srgbClr val="333333"/>
                </a:solidFill>
                <a:effectLst/>
                <a:highlight>
                  <a:srgbClr val="FFFFFF"/>
                </a:highlight>
              </a:rPr>
              <a:t>синергією</a:t>
            </a:r>
            <a:r>
              <a:rPr lang="ru-RU" b="0" i="0" dirty="0">
                <a:solidFill>
                  <a:srgbClr val="333333"/>
                </a:solidFill>
                <a:effectLst/>
                <a:highlight>
                  <a:srgbClr val="FFFFFF"/>
                </a:highlight>
              </a:rPr>
              <a:t> (</a:t>
            </a:r>
            <a:r>
              <a:rPr lang="ru-RU" b="0" i="0" dirty="0" err="1">
                <a:solidFill>
                  <a:srgbClr val="333333"/>
                </a:solidFill>
                <a:effectLst/>
                <a:highlight>
                  <a:srgbClr val="FFFFFF"/>
                </a:highlight>
              </a:rPr>
              <a:t>наприклад</a:t>
            </a:r>
            <a:r>
              <a:rPr lang="ru-RU" b="0" i="0" dirty="0">
                <a:solidFill>
                  <a:srgbClr val="333333"/>
                </a:solidFill>
                <a:effectLst/>
                <a:highlight>
                  <a:srgbClr val="FFFFFF"/>
                </a:highlight>
              </a:rPr>
              <a:t>, </a:t>
            </a:r>
            <a:r>
              <a:rPr lang="ru-RU" b="0" i="0" dirty="0" err="1">
                <a:solidFill>
                  <a:srgbClr val="333333"/>
                </a:solidFill>
                <a:effectLst/>
                <a:highlight>
                  <a:srgbClr val="FFFFFF"/>
                </a:highlight>
              </a:rPr>
              <a:t>місцевість</a:t>
            </a:r>
            <a:r>
              <a:rPr lang="ru-RU" b="0" i="0" dirty="0">
                <a:solidFill>
                  <a:srgbClr val="333333"/>
                </a:solidFill>
                <a:effectLst/>
                <a:highlight>
                  <a:srgbClr val="FFFFFF"/>
                </a:highlight>
              </a:rPr>
              <a:t> і </a:t>
            </a:r>
            <a:r>
              <a:rPr lang="ru-RU" b="0" i="0" dirty="0" err="1">
                <a:solidFill>
                  <a:srgbClr val="333333"/>
                </a:solidFill>
                <a:effectLst/>
                <a:highlight>
                  <a:srgbClr val="FFFFFF"/>
                </a:highlight>
              </a:rPr>
              <a:t>спеціалізація</a:t>
            </a:r>
            <a:r>
              <a:rPr lang="ru-RU" b="0" i="0" dirty="0">
                <a:solidFill>
                  <a:srgbClr val="333333"/>
                </a:solidFill>
                <a:effectLst/>
                <a:highlight>
                  <a:srgbClr val="FFFFFF"/>
                </a:highlight>
              </a:rPr>
              <a:t>). </a:t>
            </a:r>
            <a:r>
              <a:rPr lang="ru-RU" b="0" i="0" dirty="0" err="1">
                <a:solidFill>
                  <a:srgbClr val="333333"/>
                </a:solidFill>
                <a:effectLst/>
                <a:highlight>
                  <a:srgbClr val="FFFFFF"/>
                </a:highlight>
              </a:rPr>
              <a:t>Сценарії</a:t>
            </a:r>
            <a:r>
              <a:rPr lang="ru-RU" b="0" i="0" dirty="0">
                <a:solidFill>
                  <a:srgbClr val="333333"/>
                </a:solidFill>
                <a:effectLst/>
                <a:highlight>
                  <a:srgbClr val="FFFFFF"/>
                </a:highlight>
              </a:rPr>
              <a:t> також </a:t>
            </a:r>
            <a:r>
              <a:rPr lang="ru-RU" b="0" i="0" dirty="0" err="1">
                <a:solidFill>
                  <a:srgbClr val="333333"/>
                </a:solidFill>
                <a:effectLst/>
                <a:highlight>
                  <a:srgbClr val="FFFFFF"/>
                </a:highlight>
              </a:rPr>
              <a:t>стосуються</a:t>
            </a:r>
            <a:r>
              <a:rPr lang="ru-RU" b="0" i="0" dirty="0">
                <a:solidFill>
                  <a:srgbClr val="333333"/>
                </a:solidFill>
                <a:effectLst/>
                <a:highlight>
                  <a:srgbClr val="FFFFFF"/>
                </a:highlight>
              </a:rPr>
              <a:t> </a:t>
            </a:r>
            <a:r>
              <a:rPr lang="ru-RU" b="0" i="0" dirty="0" err="1">
                <a:solidFill>
                  <a:srgbClr val="333333"/>
                </a:solidFill>
                <a:effectLst/>
                <a:highlight>
                  <a:srgbClr val="FFFFFF"/>
                </a:highlight>
              </a:rPr>
              <a:t>взаємозалежності</a:t>
            </a:r>
            <a:r>
              <a:rPr lang="ru-RU" b="0" i="0" dirty="0">
                <a:solidFill>
                  <a:srgbClr val="333333"/>
                </a:solidFill>
                <a:effectLst/>
                <a:highlight>
                  <a:srgbClr val="FFFFFF"/>
                </a:highlight>
              </a:rPr>
              <a:t> </a:t>
            </a:r>
            <a:r>
              <a:rPr lang="ru-RU" b="0" i="0" dirty="0" err="1">
                <a:solidFill>
                  <a:srgbClr val="333333"/>
                </a:solidFill>
                <a:effectLst/>
                <a:highlight>
                  <a:srgbClr val="FFFFFF"/>
                </a:highlight>
              </a:rPr>
              <a:t>між</a:t>
            </a:r>
            <a:r>
              <a:rPr lang="ru-RU" b="0" i="0" dirty="0">
                <a:solidFill>
                  <a:srgbClr val="333333"/>
                </a:solidFill>
                <a:effectLst/>
                <a:highlight>
                  <a:srgbClr val="FFFFFF"/>
                </a:highlight>
              </a:rPr>
              <a:t> селом і </a:t>
            </a:r>
            <a:r>
              <a:rPr lang="ru-RU" b="0" i="0" dirty="0" err="1">
                <a:solidFill>
                  <a:srgbClr val="333333"/>
                </a:solidFill>
                <a:effectLst/>
                <a:highlight>
                  <a:srgbClr val="FFFFFF"/>
                </a:highlight>
              </a:rPr>
              <a:t>містом</a:t>
            </a:r>
            <a:r>
              <a:rPr lang="ru-RU" b="0" i="0" dirty="0">
                <a:solidFill>
                  <a:srgbClr val="333333"/>
                </a:solidFill>
                <a:effectLst/>
                <a:highlight>
                  <a:srgbClr val="FFFFFF"/>
                </a:highlight>
              </a:rPr>
              <a:t>.</a:t>
            </a:r>
            <a:endParaRPr lang="ru-RU" dirty="0"/>
          </a:p>
        </p:txBody>
      </p:sp>
      <p:sp>
        <p:nvSpPr>
          <p:cNvPr id="5" name="TextBox 4">
            <a:extLst>
              <a:ext uri="{FF2B5EF4-FFF2-40B4-BE49-F238E27FC236}">
                <a16:creationId xmlns:a16="http://schemas.microsoft.com/office/drawing/2014/main" id="{AB8AEB17-D503-49F5-9C69-2F479ADFAE0C}"/>
              </a:ext>
            </a:extLst>
          </p:cNvPr>
          <p:cNvSpPr txBox="1"/>
          <p:nvPr/>
        </p:nvSpPr>
        <p:spPr>
          <a:xfrm>
            <a:off x="1508523" y="142875"/>
            <a:ext cx="11212115" cy="461665"/>
          </a:xfrm>
          <a:prstGeom prst="rect">
            <a:avLst/>
          </a:prstGeom>
          <a:noFill/>
        </p:spPr>
        <p:txBody>
          <a:bodyPr wrap="square">
            <a:spAutoFit/>
          </a:bodyPr>
          <a:lstStyle/>
          <a:p>
            <a:r>
              <a:rPr lang="ru-RU" sz="2400" b="1" i="0" dirty="0" err="1">
                <a:solidFill>
                  <a:srgbClr val="0070C0"/>
                </a:solidFill>
                <a:effectLst/>
                <a:highlight>
                  <a:srgbClr val="FFFF00"/>
                </a:highlight>
              </a:rPr>
              <a:t>Чотири</a:t>
            </a:r>
            <a:r>
              <a:rPr lang="ru-RU" sz="2400" b="1" i="0" dirty="0">
                <a:solidFill>
                  <a:srgbClr val="0070C0"/>
                </a:solidFill>
                <a:effectLst/>
                <a:highlight>
                  <a:srgbClr val="FFFF00"/>
                </a:highlight>
              </a:rPr>
              <a:t> </a:t>
            </a:r>
            <a:r>
              <a:rPr lang="ru-RU" sz="2400" b="1" i="0" dirty="0" err="1">
                <a:solidFill>
                  <a:srgbClr val="0070C0"/>
                </a:solidFill>
                <a:effectLst/>
                <a:highlight>
                  <a:srgbClr val="FFFF00"/>
                </a:highlight>
              </a:rPr>
              <a:t>ілюстративних</a:t>
            </a:r>
            <a:r>
              <a:rPr lang="ru-RU" sz="2400" b="1" i="0" dirty="0">
                <a:solidFill>
                  <a:srgbClr val="0070C0"/>
                </a:solidFill>
                <a:effectLst/>
                <a:highlight>
                  <a:srgbClr val="FFFF00"/>
                </a:highlight>
              </a:rPr>
              <a:t> </a:t>
            </a:r>
            <a:r>
              <a:rPr lang="ru-RU" sz="2400" b="1" i="0" dirty="0" err="1">
                <a:solidFill>
                  <a:srgbClr val="0070C0"/>
                </a:solidFill>
                <a:effectLst/>
                <a:highlight>
                  <a:srgbClr val="FFFF00"/>
                </a:highlight>
              </a:rPr>
              <a:t>сценарії</a:t>
            </a:r>
            <a:r>
              <a:rPr lang="ru-RU" sz="2400" b="1" i="0" dirty="0">
                <a:solidFill>
                  <a:srgbClr val="0070C0"/>
                </a:solidFill>
                <a:effectLst/>
                <a:highlight>
                  <a:srgbClr val="FFFF00"/>
                </a:highlight>
              </a:rPr>
              <a:t> для </a:t>
            </a:r>
            <a:r>
              <a:rPr lang="ru-RU" sz="2400" b="1" i="0" dirty="0" err="1">
                <a:solidFill>
                  <a:srgbClr val="0070C0"/>
                </a:solidFill>
                <a:effectLst/>
                <a:highlight>
                  <a:srgbClr val="FFFF00"/>
                </a:highlight>
              </a:rPr>
              <a:t>сільських</a:t>
            </a:r>
            <a:r>
              <a:rPr lang="ru-RU" sz="2400" b="1" i="0" dirty="0">
                <a:solidFill>
                  <a:srgbClr val="0070C0"/>
                </a:solidFill>
                <a:effectLst/>
                <a:highlight>
                  <a:srgbClr val="FFFF00"/>
                </a:highlight>
              </a:rPr>
              <a:t> </a:t>
            </a:r>
            <a:r>
              <a:rPr lang="ru-RU" sz="2400" b="1" i="0" dirty="0" err="1">
                <a:solidFill>
                  <a:srgbClr val="0070C0"/>
                </a:solidFill>
                <a:effectLst/>
                <a:highlight>
                  <a:srgbClr val="FFFF00"/>
                </a:highlight>
              </a:rPr>
              <a:t>районів</a:t>
            </a:r>
            <a:r>
              <a:rPr lang="ru-RU" sz="2400" b="1" i="0" dirty="0">
                <a:solidFill>
                  <a:srgbClr val="0070C0"/>
                </a:solidFill>
                <a:effectLst/>
                <a:highlight>
                  <a:srgbClr val="FFFF00"/>
                </a:highlight>
              </a:rPr>
              <a:t> ЄС до 2040 року</a:t>
            </a:r>
            <a:endParaRPr lang="ru-RU" sz="2400" b="1" dirty="0">
              <a:solidFill>
                <a:srgbClr val="0070C0"/>
              </a:solidFill>
              <a:highlight>
                <a:srgbClr val="FFFF00"/>
              </a:highlight>
            </a:endParaRPr>
          </a:p>
        </p:txBody>
      </p:sp>
    </p:spTree>
    <p:extLst>
      <p:ext uri="{BB962C8B-B14F-4D97-AF65-F5344CB8AC3E}">
        <p14:creationId xmlns:p14="http://schemas.microsoft.com/office/powerpoint/2010/main" val="221574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rotWithShape="1">
          <a:blip r:embed="rId2" cstate="print">
            <a:extLst>
              <a:ext uri="{28A0092B-C50C-407E-A947-70E740481C1C}">
                <a14:useLocalDpi xmlns:a14="http://schemas.microsoft.com/office/drawing/2010/main" val="0"/>
              </a:ext>
            </a:extLst>
          </a:blip>
          <a:srcRect b="14860"/>
          <a:stretch/>
        </p:blipFill>
        <p:spPr>
          <a:xfrm flipH="1">
            <a:off x="0" y="-21022"/>
            <a:ext cx="12192000" cy="6926855"/>
          </a:xfrm>
          <a:prstGeom prst="rect">
            <a:avLst/>
          </a:prstGeom>
        </p:spPr>
      </p:pic>
      <p:sp>
        <p:nvSpPr>
          <p:cNvPr id="3" name="Прямоугольник 2"/>
          <p:cNvSpPr/>
          <p:nvPr/>
        </p:nvSpPr>
        <p:spPr>
          <a:xfrm>
            <a:off x="6575934" y="-45705"/>
            <a:ext cx="4876800" cy="6926855"/>
          </a:xfrm>
          <a:prstGeom prst="rect">
            <a:avLst/>
          </a:prstGeom>
          <a:solidFill>
            <a:srgbClr val="263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uk-UA" sz="2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193" y="5888696"/>
            <a:ext cx="971840" cy="91261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3832" y="47833"/>
            <a:ext cx="3794574" cy="846617"/>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21" y="1403088"/>
            <a:ext cx="1236017" cy="1236017"/>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73" y="25373"/>
            <a:ext cx="1236016" cy="1236016"/>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73" y="6462036"/>
            <a:ext cx="320704" cy="320704"/>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21" y="5979993"/>
            <a:ext cx="324297" cy="324297"/>
          </a:xfrm>
          <a:prstGeom prst="rect">
            <a:avLst/>
          </a:prstGeom>
        </p:spPr>
      </p:pic>
      <p:sp>
        <p:nvSpPr>
          <p:cNvPr id="11" name="TextBox 10"/>
          <p:cNvSpPr txBox="1"/>
          <p:nvPr/>
        </p:nvSpPr>
        <p:spPr>
          <a:xfrm>
            <a:off x="402110" y="6408054"/>
            <a:ext cx="31005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newagro.znu.edu.ua</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403540" y="5936428"/>
            <a:ext cx="2732690" cy="3678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newagro.znu@ukr.net</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2622021" y="2216363"/>
            <a:ext cx="513410" cy="2527572"/>
          </a:xfrm>
          <a:prstGeom prst="rect">
            <a:avLst/>
          </a:prstGeom>
          <a:noFill/>
        </p:spPr>
        <p:txBody>
          <a:bodyPr vert="wordArtVert"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NEWAGRO</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Рисунок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5431" y="1811604"/>
            <a:ext cx="1285740" cy="2747108"/>
          </a:xfrm>
          <a:prstGeom prst="rect">
            <a:avLst/>
          </a:prstGeom>
        </p:spPr>
      </p:pic>
      <p:pic>
        <p:nvPicPr>
          <p:cNvPr id="22" name="Рисунок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0668" y="4322753"/>
            <a:ext cx="980094" cy="1981537"/>
          </a:xfrm>
          <a:prstGeom prst="rect">
            <a:avLst/>
          </a:prstGeom>
        </p:spPr>
      </p:pic>
      <p:sp>
        <p:nvSpPr>
          <p:cNvPr id="16" name="TextBox 15"/>
          <p:cNvSpPr txBox="1"/>
          <p:nvPr/>
        </p:nvSpPr>
        <p:spPr>
          <a:xfrm>
            <a:off x="7273832" y="1720516"/>
            <a:ext cx="334459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Дякую за увагу! Успіхів! </a:t>
            </a:r>
          </a:p>
        </p:txBody>
      </p:sp>
      <p:pic>
        <p:nvPicPr>
          <p:cNvPr id="4" name="Рисунок 3"/>
          <p:cNvPicPr>
            <a:picLocks noChangeAspect="1"/>
          </p:cNvPicPr>
          <p:nvPr/>
        </p:nvPicPr>
        <p:blipFill>
          <a:blip r:embed="rId11"/>
          <a:stretch>
            <a:fillRect/>
          </a:stretch>
        </p:blipFill>
        <p:spPr>
          <a:xfrm>
            <a:off x="9352260" y="4824480"/>
            <a:ext cx="1960213" cy="1952906"/>
          </a:xfrm>
          <a:prstGeom prst="rect">
            <a:avLst/>
          </a:prstGeom>
        </p:spPr>
      </p:pic>
    </p:spTree>
    <p:extLst>
      <p:ext uri="{BB962C8B-B14F-4D97-AF65-F5344CB8AC3E}">
        <p14:creationId xmlns:p14="http://schemas.microsoft.com/office/powerpoint/2010/main" val="334333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028950" y="2555841"/>
            <a:ext cx="6842760" cy="88673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a:t>
            </a:r>
            <a:r>
              <a:rPr kumimoji="0" lang="uk-UA"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20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Теоретичні</a:t>
            </a:r>
            <a:r>
              <a:rPr kumimoji="0" lang="ru-RU"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sz="20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аспекти</a:t>
            </a:r>
            <a:r>
              <a:rPr kumimoji="0" lang="ru-RU"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sz="20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формування</a:t>
            </a:r>
            <a:r>
              <a:rPr kumimoji="0" lang="ru-RU"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sz="20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стратегії</a:t>
            </a:r>
            <a:r>
              <a:rPr kumimoji="0" lang="ru-RU"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sz="20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сталого</a:t>
            </a:r>
            <a:r>
              <a:rPr kumimoji="0" lang="ru-RU"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sz="20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розвитку</a:t>
            </a:r>
            <a:r>
              <a:rPr kumimoji="0" lang="ru-RU"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sz="20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територій</a:t>
            </a:r>
            <a:endParaRPr kumimoji="0" lang="uk-U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 name="Равнобедренный треугольник 1"/>
          <p:cNvSpPr/>
          <p:nvPr/>
        </p:nvSpPr>
        <p:spPr>
          <a:xfrm rot="16200000" flipV="1">
            <a:off x="-680394" y="2069572"/>
            <a:ext cx="3178891" cy="1859279"/>
          </a:xfrm>
          <a:prstGeom prst="triangle">
            <a:avLst>
              <a:gd name="adj" fmla="val 49356"/>
            </a:avLst>
          </a:prstGeom>
          <a:blipFill>
            <a:blip r:embed="rId2"/>
            <a:stretch>
              <a:fillRect l="-7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63948" y="2768378"/>
            <a:ext cx="8611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План</a:t>
            </a:r>
            <a:endParaRPr kumimoji="0" lang="ru-RU"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endParaRPr>
          </a:p>
        </p:txBody>
      </p:sp>
      <p:pic>
        <p:nvPicPr>
          <p:cNvPr id="9218" name="Picture 2" descr="горизонт си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5288531"/>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41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Равнобедренный треугольник 6"/>
          <p:cNvSpPr/>
          <p:nvPr/>
        </p:nvSpPr>
        <p:spPr>
          <a:xfrm flipV="1">
            <a:off x="1582131" y="-1"/>
            <a:ext cx="3157378" cy="1307509"/>
          </a:xfrm>
          <a:prstGeom prst="triangle">
            <a:avLst>
              <a:gd name="adj" fmla="val 45926"/>
            </a:avLst>
          </a:prstGeom>
          <a:blipFill>
            <a:blip r:embed="rId2"/>
            <a:stretch>
              <a:fillRect l="-7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flipH="1">
            <a:off x="6788796" y="426309"/>
            <a:ext cx="4932148" cy="5101656"/>
          </a:xfrm>
          <a:prstGeom prst="rect">
            <a:avLst/>
          </a:prstGeom>
          <a:blipFill dpi="0" rotWithShape="1">
            <a:blip r:embed="rId3"/>
            <a:srcRect/>
            <a:stretch>
              <a:fillRect l="-41000" r="-8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194663" y="322352"/>
            <a:ext cx="4771697" cy="543384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горизонт си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752" y="5223367"/>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2073C50-6B43-516E-E7A2-47E93C579079}"/>
              </a:ext>
            </a:extLst>
          </p:cNvPr>
          <p:cNvSpPr txBox="1"/>
          <p:nvPr/>
        </p:nvSpPr>
        <p:spPr>
          <a:xfrm>
            <a:off x="742681" y="2736502"/>
            <a:ext cx="5353319" cy="923330"/>
          </a:xfrm>
          <a:prstGeom prst="rect">
            <a:avLst/>
          </a:prstGeom>
          <a:noFill/>
        </p:spPr>
        <p:txBody>
          <a:bodyPr wrap="square">
            <a:spAutoFit/>
          </a:bodyPr>
          <a:lstStyle/>
          <a:p>
            <a:pPr algn="ctr" fontAlgn="base"/>
            <a:r>
              <a:rPr lang="uk-UA" sz="5400" b="1" dirty="0">
                <a:solidFill>
                  <a:srgbClr val="0070C0"/>
                </a:solidFill>
                <a:latin typeface="fira sans" panose="020B0503050000020004" pitchFamily="34" charset="0"/>
              </a:rPr>
              <a:t>Стратегія  - це </a:t>
            </a:r>
            <a:r>
              <a:rPr lang="ru-RU" sz="5400" b="1" i="0" u="none" strike="noStrike" dirty="0">
                <a:solidFill>
                  <a:srgbClr val="0070C0"/>
                </a:solidFill>
                <a:effectLst/>
                <a:latin typeface="fira sans" panose="020B0503050000020004" pitchFamily="34" charset="0"/>
              </a:rPr>
              <a:t>?</a:t>
            </a:r>
            <a:endParaRPr lang="ru-RU" sz="5400" b="1" i="0" dirty="0">
              <a:solidFill>
                <a:srgbClr val="0070C0"/>
              </a:solidFill>
              <a:effectLst/>
              <a:latin typeface="fira sans" panose="020B0503050000020004" pitchFamily="34" charset="0"/>
            </a:endParaRPr>
          </a:p>
        </p:txBody>
      </p:sp>
    </p:spTree>
    <p:extLst>
      <p:ext uri="{BB962C8B-B14F-4D97-AF65-F5344CB8AC3E}">
        <p14:creationId xmlns:p14="http://schemas.microsoft.com/office/powerpoint/2010/main" val="77838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7560" y="0"/>
            <a:ext cx="504444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highlight>
                <a:srgbClr val="FFFF00"/>
              </a:highlight>
            </a:endParaRPr>
          </a:p>
        </p:txBody>
      </p:sp>
      <p:grpSp>
        <p:nvGrpSpPr>
          <p:cNvPr id="14" name="Группа 13"/>
          <p:cNvGrpSpPr/>
          <p:nvPr/>
        </p:nvGrpSpPr>
        <p:grpSpPr>
          <a:xfrm>
            <a:off x="1544901" y="999855"/>
            <a:ext cx="3796913" cy="4648250"/>
            <a:chOff x="1468770" y="1592581"/>
            <a:chExt cx="3796913" cy="4648250"/>
          </a:xfrm>
          <a:blipFill dpi="0" rotWithShape="1">
            <a:blip r:embed="rId3"/>
            <a:srcRect/>
            <a:stretch>
              <a:fillRect l="-25000"/>
            </a:stretch>
          </a:blipFill>
        </p:grpSpPr>
        <p:sp>
          <p:nvSpPr>
            <p:cNvPr id="15" name="Полилиния 14"/>
            <p:cNvSpPr/>
            <p:nvPr/>
          </p:nvSpPr>
          <p:spPr>
            <a:xfrm>
              <a:off x="1468770" y="1592581"/>
              <a:ext cx="3796913" cy="3796913"/>
            </a:xfrm>
            <a:custGeom>
              <a:avLst/>
              <a:gdLst>
                <a:gd name="connsiteX0" fmla="*/ 0 w 3796913"/>
                <a:gd name="connsiteY0" fmla="*/ 0 h 3796913"/>
                <a:gd name="connsiteX1" fmla="*/ 3796913 w 3796913"/>
                <a:gd name="connsiteY1" fmla="*/ 0 h 3796913"/>
                <a:gd name="connsiteX2" fmla="*/ 3796913 w 3796913"/>
                <a:gd name="connsiteY2" fmla="*/ 3796913 h 3796913"/>
                <a:gd name="connsiteX3" fmla="*/ 3028092 w 3796913"/>
                <a:gd name="connsiteY3" fmla="*/ 3039275 h 3796913"/>
                <a:gd name="connsiteX4" fmla="*/ 0 w 3796913"/>
                <a:gd name="connsiteY4" fmla="*/ 11183 h 3796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13" h="3796913">
                  <a:moveTo>
                    <a:pt x="0" y="0"/>
                  </a:moveTo>
                  <a:lnTo>
                    <a:pt x="3796913" y="0"/>
                  </a:lnTo>
                  <a:lnTo>
                    <a:pt x="3796913" y="3796913"/>
                  </a:lnTo>
                  <a:lnTo>
                    <a:pt x="3028092" y="3039275"/>
                  </a:lnTo>
                  <a:lnTo>
                    <a:pt x="0" y="11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Равнобедренный треугольник 15"/>
            <p:cNvSpPr/>
            <p:nvPr/>
          </p:nvSpPr>
          <p:spPr>
            <a:xfrm rot="13500000">
              <a:off x="600327" y="3406954"/>
              <a:ext cx="3796913" cy="18708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1" name="Полилиния 20"/>
          <p:cNvSpPr/>
          <p:nvPr/>
        </p:nvSpPr>
        <p:spPr>
          <a:xfrm>
            <a:off x="1192202" y="833777"/>
            <a:ext cx="3796913" cy="3796913"/>
          </a:xfrm>
          <a:custGeom>
            <a:avLst/>
            <a:gdLst>
              <a:gd name="connsiteX0" fmla="*/ 0 w 3796913"/>
              <a:gd name="connsiteY0" fmla="*/ 0 h 3796913"/>
              <a:gd name="connsiteX1" fmla="*/ 3796913 w 3796913"/>
              <a:gd name="connsiteY1" fmla="*/ 0 h 3796913"/>
              <a:gd name="connsiteX2" fmla="*/ 3796913 w 3796913"/>
              <a:gd name="connsiteY2" fmla="*/ 3796913 h 3796913"/>
              <a:gd name="connsiteX3" fmla="*/ 3028092 w 3796913"/>
              <a:gd name="connsiteY3" fmla="*/ 3039275 h 3796913"/>
              <a:gd name="connsiteX4" fmla="*/ 0 w 3796913"/>
              <a:gd name="connsiteY4" fmla="*/ 11183 h 3796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13" h="3796913">
                <a:moveTo>
                  <a:pt x="0" y="0"/>
                </a:moveTo>
                <a:lnTo>
                  <a:pt x="3796913" y="0"/>
                </a:lnTo>
                <a:lnTo>
                  <a:pt x="3796913" y="3796913"/>
                </a:lnTo>
                <a:lnTo>
                  <a:pt x="3028092" y="3039275"/>
                </a:lnTo>
                <a:lnTo>
                  <a:pt x="0" y="1118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Равнобедренный треугольник 21"/>
          <p:cNvSpPr/>
          <p:nvPr/>
        </p:nvSpPr>
        <p:spPr>
          <a:xfrm rot="13500000">
            <a:off x="346038" y="3057512"/>
            <a:ext cx="3796913" cy="187084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descr="горизонт си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438" y="5254817"/>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00A6A18-5E15-E135-4394-C8C792E6623E}"/>
              </a:ext>
            </a:extLst>
          </p:cNvPr>
          <p:cNvSpPr txBox="1"/>
          <p:nvPr/>
        </p:nvSpPr>
        <p:spPr>
          <a:xfrm rot="935922">
            <a:off x="7646047" y="1237447"/>
            <a:ext cx="3353751" cy="954107"/>
          </a:xfrm>
          <a:prstGeom prst="rect">
            <a:avLst/>
          </a:prstGeom>
          <a:noFill/>
        </p:spPr>
        <p:txBody>
          <a:bodyPr wrap="square">
            <a:spAutoFit/>
          </a:bodyPr>
          <a:lstStyle/>
          <a:p>
            <a:pPr algn="l"/>
            <a:r>
              <a:rPr lang="uk-UA" sz="2800" b="1" i="0" dirty="0">
                <a:solidFill>
                  <a:srgbClr val="044524"/>
                </a:solidFill>
                <a:effectLst/>
                <a:highlight>
                  <a:srgbClr val="00FF00"/>
                </a:highlight>
                <a:latin typeface="Open Sans" panose="020B0606030504020204" pitchFamily="34" charset="0"/>
              </a:rPr>
              <a:t>Стратегія – це план?</a:t>
            </a:r>
            <a:endParaRPr lang="en-US" sz="2800" b="1" i="0" dirty="0">
              <a:solidFill>
                <a:srgbClr val="044524"/>
              </a:solidFill>
              <a:effectLst/>
              <a:highlight>
                <a:srgbClr val="00FF00"/>
              </a:highlight>
              <a:latin typeface="Open Sans" panose="020B0606030504020204" pitchFamily="34" charset="0"/>
            </a:endParaRPr>
          </a:p>
        </p:txBody>
      </p:sp>
      <p:sp>
        <p:nvSpPr>
          <p:cNvPr id="4" name="TextBox 3">
            <a:extLst>
              <a:ext uri="{FF2B5EF4-FFF2-40B4-BE49-F238E27FC236}">
                <a16:creationId xmlns:a16="http://schemas.microsoft.com/office/drawing/2014/main" id="{89C3848C-E939-B8F9-37DB-B2DEB7DADBB7}"/>
              </a:ext>
            </a:extLst>
          </p:cNvPr>
          <p:cNvSpPr txBox="1"/>
          <p:nvPr/>
        </p:nvSpPr>
        <p:spPr>
          <a:xfrm rot="20482990">
            <a:off x="7554906" y="2559850"/>
            <a:ext cx="3732225" cy="954107"/>
          </a:xfrm>
          <a:prstGeom prst="rect">
            <a:avLst/>
          </a:prstGeom>
          <a:noFill/>
        </p:spPr>
        <p:txBody>
          <a:bodyPr wrap="square">
            <a:spAutoFit/>
          </a:bodyPr>
          <a:lstStyle/>
          <a:p>
            <a:pPr algn="l"/>
            <a:r>
              <a:rPr lang="uk-UA" sz="2800" b="1" i="0" dirty="0">
                <a:solidFill>
                  <a:srgbClr val="044524"/>
                </a:solidFill>
                <a:effectLst/>
                <a:highlight>
                  <a:srgbClr val="FFFF00"/>
                </a:highlight>
                <a:latin typeface="Open Sans" panose="020B0606030504020204" pitchFamily="34" charset="0"/>
              </a:rPr>
              <a:t>Стратегія – це напрям розвитку?</a:t>
            </a:r>
          </a:p>
        </p:txBody>
      </p:sp>
      <p:sp>
        <p:nvSpPr>
          <p:cNvPr id="7" name="TextBox 6">
            <a:extLst>
              <a:ext uri="{FF2B5EF4-FFF2-40B4-BE49-F238E27FC236}">
                <a16:creationId xmlns:a16="http://schemas.microsoft.com/office/drawing/2014/main" id="{11B73650-BD98-D9E1-FA6B-A97DA382F54E}"/>
              </a:ext>
            </a:extLst>
          </p:cNvPr>
          <p:cNvSpPr txBox="1"/>
          <p:nvPr/>
        </p:nvSpPr>
        <p:spPr>
          <a:xfrm rot="935922">
            <a:off x="7992905" y="4994312"/>
            <a:ext cx="3353751" cy="954107"/>
          </a:xfrm>
          <a:prstGeom prst="rect">
            <a:avLst/>
          </a:prstGeom>
          <a:noFill/>
        </p:spPr>
        <p:txBody>
          <a:bodyPr wrap="square">
            <a:spAutoFit/>
          </a:bodyPr>
          <a:lstStyle/>
          <a:p>
            <a:pPr algn="l"/>
            <a:r>
              <a:rPr lang="uk-UA" sz="2800" b="1" i="0" dirty="0">
                <a:solidFill>
                  <a:srgbClr val="044524"/>
                </a:solidFill>
                <a:effectLst/>
                <a:highlight>
                  <a:srgbClr val="00FF00"/>
                </a:highlight>
                <a:latin typeface="Open Sans" panose="020B0606030504020204" pitchFamily="34" charset="0"/>
              </a:rPr>
              <a:t>Стратегія – це набір правил?</a:t>
            </a:r>
            <a:endParaRPr lang="en-US" sz="2800" b="1" i="0" dirty="0">
              <a:solidFill>
                <a:srgbClr val="044524"/>
              </a:solidFill>
              <a:effectLst/>
              <a:highlight>
                <a:srgbClr val="00FF00"/>
              </a:highlight>
              <a:latin typeface="Open Sans" panose="020B0606030504020204" pitchFamily="34" charset="0"/>
            </a:endParaRPr>
          </a:p>
        </p:txBody>
      </p:sp>
    </p:spTree>
    <p:extLst>
      <p:ext uri="{BB962C8B-B14F-4D97-AF65-F5344CB8AC3E}">
        <p14:creationId xmlns:p14="http://schemas.microsoft.com/office/powerpoint/2010/main" val="166072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3AE85-9973-2CD3-2CFF-9A7432E0152D}"/>
              </a:ext>
            </a:extLst>
          </p:cNvPr>
          <p:cNvSpPr txBox="1"/>
          <p:nvPr/>
        </p:nvSpPr>
        <p:spPr>
          <a:xfrm>
            <a:off x="4532709" y="2146274"/>
            <a:ext cx="6668690" cy="3539430"/>
          </a:xfrm>
          <a:prstGeom prst="rect">
            <a:avLst/>
          </a:prstGeom>
          <a:noFill/>
        </p:spPr>
        <p:txBody>
          <a:bodyPr wrap="square">
            <a:spAutoFit/>
          </a:bodyPr>
          <a:lstStyle/>
          <a:p>
            <a:r>
              <a:rPr lang="uk-UA" sz="2800" dirty="0">
                <a:highlight>
                  <a:srgbClr val="FFFF00"/>
                </a:highlight>
              </a:rPr>
              <a:t>«Стратегія»: </a:t>
            </a:r>
          </a:p>
          <a:p>
            <a:pPr marL="457200" indent="-457200">
              <a:buFont typeface="Arial" panose="020B0604020202020204" pitchFamily="34" charset="0"/>
              <a:buChar char="•"/>
            </a:pPr>
            <a:r>
              <a:rPr lang="uk-UA" sz="2800" dirty="0"/>
              <a:t>стратегія як засіб досягнення цілей підприємства; </a:t>
            </a:r>
          </a:p>
          <a:p>
            <a:pPr marL="457200" indent="-457200">
              <a:buFont typeface="Arial" panose="020B0604020202020204" pitchFamily="34" charset="0"/>
              <a:buChar char="•"/>
            </a:pPr>
            <a:r>
              <a:rPr lang="uk-UA" sz="2800" dirty="0"/>
              <a:t>стратегія як набір правил прийняття управлінських рішень; </a:t>
            </a:r>
          </a:p>
          <a:p>
            <a:pPr marL="457200" indent="-457200">
              <a:buFont typeface="Arial" panose="020B0604020202020204" pitchFamily="34" charset="0"/>
              <a:buChar char="•"/>
            </a:pPr>
            <a:r>
              <a:rPr lang="uk-UA" sz="2800" dirty="0"/>
              <a:t>стратегія як комплексна програма функціонування підприємства у зовнішньому середовищі</a:t>
            </a:r>
          </a:p>
        </p:txBody>
      </p:sp>
      <p:sp>
        <p:nvSpPr>
          <p:cNvPr id="5" name="TextBox 4">
            <a:extLst>
              <a:ext uri="{FF2B5EF4-FFF2-40B4-BE49-F238E27FC236}">
                <a16:creationId xmlns:a16="http://schemas.microsoft.com/office/drawing/2014/main" id="{A0FBA5FE-0DF4-0161-64AA-0B75DE07E347}"/>
              </a:ext>
            </a:extLst>
          </p:cNvPr>
          <p:cNvSpPr txBox="1"/>
          <p:nvPr/>
        </p:nvSpPr>
        <p:spPr>
          <a:xfrm>
            <a:off x="1023343" y="649076"/>
            <a:ext cx="8968978" cy="954107"/>
          </a:xfrm>
          <a:prstGeom prst="rect">
            <a:avLst/>
          </a:prstGeom>
          <a:noFill/>
        </p:spPr>
        <p:txBody>
          <a:bodyPr wrap="square">
            <a:spAutoFit/>
          </a:bodyPr>
          <a:lstStyle/>
          <a:p>
            <a:r>
              <a:rPr lang="uk-UA" sz="2800" dirty="0"/>
              <a:t>Слово </a:t>
            </a:r>
            <a:r>
              <a:rPr lang="uk-UA" sz="2800" dirty="0">
                <a:highlight>
                  <a:srgbClr val="FFFF00"/>
                </a:highlight>
              </a:rPr>
              <a:t>«стратегія» </a:t>
            </a:r>
            <a:r>
              <a:rPr lang="uk-UA" sz="2800" dirty="0"/>
              <a:t>запозичене з військового лексики і в перекладі з грецького означає «мистецтво генерала»</a:t>
            </a:r>
          </a:p>
        </p:txBody>
      </p:sp>
      <p:pic>
        <p:nvPicPr>
          <p:cNvPr id="6" name="Picture 2" descr="горизонт син">
            <a:extLst>
              <a:ext uri="{FF2B5EF4-FFF2-40B4-BE49-F238E27FC236}">
                <a16:creationId xmlns:a16="http://schemas.microsoft.com/office/drawing/2014/main" id="{29A3E437-CADC-D0F6-7AC0-3099FA6B72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438" y="5254817"/>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16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9857FF-1DC0-A28B-4457-422D8C223929}"/>
              </a:ext>
            </a:extLst>
          </p:cNvPr>
          <p:cNvSpPr txBox="1"/>
          <p:nvPr/>
        </p:nvSpPr>
        <p:spPr>
          <a:xfrm>
            <a:off x="285136" y="397498"/>
            <a:ext cx="6093618" cy="923330"/>
          </a:xfrm>
          <a:prstGeom prst="rect">
            <a:avLst/>
          </a:prstGeom>
          <a:noFill/>
        </p:spPr>
        <p:txBody>
          <a:bodyPr wrap="square">
            <a:spAutoFit/>
          </a:bodyPr>
          <a:lstStyle/>
          <a:p>
            <a:r>
              <a:rPr lang="uk-UA" b="0" i="0" u="none" strike="noStrike" dirty="0" err="1">
                <a:effectLst/>
                <a:highlight>
                  <a:srgbClr val="FFFFFF"/>
                </a:highlight>
                <a:hlinkClick r:id="rId2"/>
              </a:rPr>
              <a:t>Візія</a:t>
            </a:r>
            <a:r>
              <a:rPr lang="uk-UA" b="0" i="0" dirty="0">
                <a:solidFill>
                  <a:srgbClr val="000000"/>
                </a:solidFill>
                <a:effectLst/>
                <a:highlight>
                  <a:srgbClr val="FFFFFF"/>
                </a:highlight>
              </a:rPr>
              <a:t> — це мрія або образ майбутнього, до якого прагне організація чи компанія. Вона виражає амбіції та стратегічні цілі. </a:t>
            </a:r>
            <a:r>
              <a:rPr lang="uk-UA" b="0" i="0" dirty="0" err="1">
                <a:solidFill>
                  <a:srgbClr val="000000"/>
                </a:solidFill>
                <a:effectLst/>
                <a:highlight>
                  <a:srgbClr val="FFFFFF"/>
                </a:highlight>
              </a:rPr>
              <a:t>Візія</a:t>
            </a:r>
            <a:r>
              <a:rPr lang="uk-UA" b="0" i="0" dirty="0">
                <a:solidFill>
                  <a:srgbClr val="000000"/>
                </a:solidFill>
                <a:effectLst/>
                <a:highlight>
                  <a:srgbClr val="FFFFFF"/>
                </a:highlight>
              </a:rPr>
              <a:t> створює напрямок та спонукає до дії.</a:t>
            </a:r>
            <a:endParaRPr lang="uk-UA" dirty="0"/>
          </a:p>
        </p:txBody>
      </p:sp>
      <p:sp>
        <p:nvSpPr>
          <p:cNvPr id="6" name="TextBox 5">
            <a:extLst>
              <a:ext uri="{FF2B5EF4-FFF2-40B4-BE49-F238E27FC236}">
                <a16:creationId xmlns:a16="http://schemas.microsoft.com/office/drawing/2014/main" id="{F6673581-E88F-15AE-4E11-5534888E47A1}"/>
              </a:ext>
            </a:extLst>
          </p:cNvPr>
          <p:cNvSpPr txBox="1"/>
          <p:nvPr/>
        </p:nvSpPr>
        <p:spPr>
          <a:xfrm>
            <a:off x="2678907" y="1557885"/>
            <a:ext cx="6093618" cy="1200329"/>
          </a:xfrm>
          <a:prstGeom prst="rect">
            <a:avLst/>
          </a:prstGeom>
          <a:noFill/>
        </p:spPr>
        <p:txBody>
          <a:bodyPr wrap="square">
            <a:spAutoFit/>
          </a:bodyPr>
          <a:lstStyle/>
          <a:p>
            <a:r>
              <a:rPr lang="uk-UA" b="0" i="0" u="none" strike="noStrike">
                <a:effectLst/>
                <a:highlight>
                  <a:srgbClr val="FFFFFF"/>
                </a:highlight>
                <a:latin typeface="Arimo"/>
                <a:hlinkClick r:id="rId2"/>
              </a:rPr>
              <a:t>Місія</a:t>
            </a:r>
            <a:r>
              <a:rPr lang="uk-UA" b="0" i="0">
                <a:solidFill>
                  <a:srgbClr val="000000"/>
                </a:solidFill>
                <a:effectLst/>
                <a:highlight>
                  <a:srgbClr val="FFFFFF"/>
                </a:highlight>
                <a:latin typeface="Arimo"/>
              </a:rPr>
              <a:t> — це фундаментальне призначення організації. </a:t>
            </a:r>
            <a:r>
              <a:rPr lang="uk-UA" b="0" i="0" dirty="0">
                <a:solidFill>
                  <a:srgbClr val="000000"/>
                </a:solidFill>
                <a:effectLst/>
                <a:highlight>
                  <a:srgbClr val="FFFFFF"/>
                </a:highlight>
                <a:latin typeface="Arimo"/>
              </a:rPr>
              <a:t>Вона визначає ідентичність і напрям діяльності певної компанії чи організації. Місія — це те, чому організація існує, і який вона хоче зробити вплив на світ.</a:t>
            </a:r>
            <a:endParaRPr lang="uk-UA" dirty="0"/>
          </a:p>
        </p:txBody>
      </p:sp>
      <p:sp>
        <p:nvSpPr>
          <p:cNvPr id="8" name="TextBox 7">
            <a:extLst>
              <a:ext uri="{FF2B5EF4-FFF2-40B4-BE49-F238E27FC236}">
                <a16:creationId xmlns:a16="http://schemas.microsoft.com/office/drawing/2014/main" id="{9B986CD3-1931-ADD5-B747-96956DBCAAE7}"/>
              </a:ext>
            </a:extLst>
          </p:cNvPr>
          <p:cNvSpPr txBox="1"/>
          <p:nvPr/>
        </p:nvSpPr>
        <p:spPr>
          <a:xfrm>
            <a:off x="5245780" y="2819785"/>
            <a:ext cx="6093618" cy="1200329"/>
          </a:xfrm>
          <a:prstGeom prst="rect">
            <a:avLst/>
          </a:prstGeom>
          <a:noFill/>
        </p:spPr>
        <p:txBody>
          <a:bodyPr wrap="square">
            <a:spAutoFit/>
          </a:bodyPr>
          <a:lstStyle/>
          <a:p>
            <a:r>
              <a:rPr lang="uk-UA" b="0" i="0" u="none" strike="noStrike">
                <a:effectLst/>
                <a:highlight>
                  <a:srgbClr val="FFFFFF"/>
                </a:highlight>
                <a:latin typeface="Arimo"/>
                <a:hlinkClick r:id="rId3"/>
              </a:rPr>
              <a:t>Мета</a:t>
            </a:r>
            <a:r>
              <a:rPr lang="uk-UA" b="0" i="0">
                <a:solidFill>
                  <a:srgbClr val="000000"/>
                </a:solidFill>
                <a:effectLst/>
                <a:highlight>
                  <a:srgbClr val="FFFFFF"/>
                </a:highlight>
                <a:latin typeface="Arimo"/>
              </a:rPr>
              <a:t> — це конкретний і вимірюваний результат, якого організація прагне досягти за певний період часу. </a:t>
            </a:r>
            <a:r>
              <a:rPr lang="uk-UA" b="0" i="0" dirty="0">
                <a:solidFill>
                  <a:srgbClr val="000000"/>
                </a:solidFill>
                <a:effectLst/>
                <a:highlight>
                  <a:srgbClr val="FFFFFF"/>
                </a:highlight>
                <a:latin typeface="Arimo"/>
              </a:rPr>
              <a:t>Мета зазвичай випливає з місії та візії, але вона має бути чітко сформульованою і вимірюваною.</a:t>
            </a:r>
            <a:endParaRPr lang="uk-UA" dirty="0"/>
          </a:p>
        </p:txBody>
      </p:sp>
      <p:sp>
        <p:nvSpPr>
          <p:cNvPr id="10" name="TextBox 9">
            <a:extLst>
              <a:ext uri="{FF2B5EF4-FFF2-40B4-BE49-F238E27FC236}">
                <a16:creationId xmlns:a16="http://schemas.microsoft.com/office/drawing/2014/main" id="{93240359-3762-BEA0-3ADA-3CCED0DBFD3D}"/>
              </a:ext>
            </a:extLst>
          </p:cNvPr>
          <p:cNvSpPr txBox="1"/>
          <p:nvPr/>
        </p:nvSpPr>
        <p:spPr>
          <a:xfrm>
            <a:off x="2442548" y="4038215"/>
            <a:ext cx="6093618" cy="1200329"/>
          </a:xfrm>
          <a:prstGeom prst="rect">
            <a:avLst/>
          </a:prstGeom>
          <a:noFill/>
        </p:spPr>
        <p:txBody>
          <a:bodyPr wrap="square">
            <a:spAutoFit/>
          </a:bodyPr>
          <a:lstStyle/>
          <a:p>
            <a:r>
              <a:rPr lang="uk-UA" b="0" i="0" u="none" strike="noStrike">
                <a:effectLst/>
                <a:highlight>
                  <a:srgbClr val="FFFFFF"/>
                </a:highlight>
                <a:latin typeface="Arimo"/>
                <a:hlinkClick r:id="rId4"/>
              </a:rPr>
              <a:t>Стратегія</a:t>
            </a:r>
            <a:r>
              <a:rPr lang="uk-UA" b="0" i="0">
                <a:solidFill>
                  <a:srgbClr val="000000"/>
                </a:solidFill>
                <a:effectLst/>
                <a:highlight>
                  <a:srgbClr val="FFFFFF"/>
                </a:highlight>
                <a:latin typeface="Arimo"/>
              </a:rPr>
              <a:t> — це </a:t>
            </a:r>
            <a:r>
              <a:rPr lang="uk-UA" b="1" i="0">
                <a:solidFill>
                  <a:srgbClr val="000000"/>
                </a:solidFill>
                <a:effectLst/>
                <a:highlight>
                  <a:srgbClr val="FFFFFF"/>
                </a:highlight>
                <a:latin typeface="Arimo"/>
              </a:rPr>
              <a:t>план, результат, процес</a:t>
            </a:r>
            <a:r>
              <a:rPr lang="uk-UA" b="0" i="0">
                <a:solidFill>
                  <a:srgbClr val="000000"/>
                </a:solidFill>
                <a:effectLst/>
                <a:highlight>
                  <a:srgbClr val="FFFFFF"/>
                </a:highlight>
                <a:latin typeface="Arimo"/>
              </a:rPr>
              <a:t>, </a:t>
            </a:r>
            <a:r>
              <a:rPr lang="uk-UA" b="1" i="0">
                <a:solidFill>
                  <a:srgbClr val="000000"/>
                </a:solidFill>
                <a:effectLst/>
                <a:highlight>
                  <a:srgbClr val="FFFFFF"/>
                </a:highlight>
                <a:latin typeface="Arimo"/>
              </a:rPr>
              <a:t>напрям розвитку </a:t>
            </a:r>
            <a:r>
              <a:rPr lang="uk-UA" b="0" i="0">
                <a:solidFill>
                  <a:srgbClr val="000000"/>
                </a:solidFill>
                <a:effectLst/>
                <a:highlight>
                  <a:srgbClr val="FFFFFF"/>
                </a:highlight>
                <a:latin typeface="Arimo"/>
              </a:rPr>
              <a:t>який ми створюємо, щоб досягти своєї мети. </a:t>
            </a:r>
            <a:r>
              <a:rPr lang="uk-UA" b="0" i="0" dirty="0">
                <a:solidFill>
                  <a:srgbClr val="000000"/>
                </a:solidFill>
                <a:effectLst/>
                <a:highlight>
                  <a:srgbClr val="FFFFFF"/>
                </a:highlight>
                <a:latin typeface="Arimo"/>
              </a:rPr>
              <a:t>А стратегічні цілі — етапи на цьому шляху, що допомагають розуміти, як ми рухаємося вперед.</a:t>
            </a:r>
            <a:endParaRPr lang="uk-UA" dirty="0"/>
          </a:p>
        </p:txBody>
      </p:sp>
      <p:sp>
        <p:nvSpPr>
          <p:cNvPr id="12" name="TextBox 11">
            <a:extLst>
              <a:ext uri="{FF2B5EF4-FFF2-40B4-BE49-F238E27FC236}">
                <a16:creationId xmlns:a16="http://schemas.microsoft.com/office/drawing/2014/main" id="{A116F6B6-0665-C2BD-45F4-0DA58B71222B}"/>
              </a:ext>
            </a:extLst>
          </p:cNvPr>
          <p:cNvSpPr txBox="1"/>
          <p:nvPr/>
        </p:nvSpPr>
        <p:spPr>
          <a:xfrm>
            <a:off x="260632" y="5519071"/>
            <a:ext cx="9044602" cy="923330"/>
          </a:xfrm>
          <a:prstGeom prst="rect">
            <a:avLst/>
          </a:prstGeom>
          <a:noFill/>
        </p:spPr>
        <p:txBody>
          <a:bodyPr wrap="square">
            <a:spAutoFit/>
          </a:bodyPr>
          <a:lstStyle/>
          <a:p>
            <a:r>
              <a:rPr lang="uk-UA" b="1" i="0" dirty="0">
                <a:solidFill>
                  <a:srgbClr val="000000"/>
                </a:solidFill>
                <a:effectLst/>
                <a:highlight>
                  <a:srgbClr val="FFFFFF"/>
                </a:highlight>
                <a:latin typeface="Arimo"/>
              </a:rPr>
              <a:t>Цінності </a:t>
            </a:r>
            <a:r>
              <a:rPr lang="uk-UA" b="0" i="0" dirty="0">
                <a:solidFill>
                  <a:srgbClr val="000000"/>
                </a:solidFill>
                <a:effectLst/>
                <a:highlight>
                  <a:srgbClr val="FFFFFF"/>
                </a:highlight>
                <a:latin typeface="Arimo"/>
              </a:rPr>
              <a:t>— це ключові принципи, що керують поведінкою і діями організації. Вони відображають глибокі переконання організації, формують її культуру та допомагають встановлювати стандарти поведінки.</a:t>
            </a:r>
            <a:endParaRPr lang="uk-UA" dirty="0"/>
          </a:p>
        </p:txBody>
      </p:sp>
      <p:pic>
        <p:nvPicPr>
          <p:cNvPr id="13" name="Picture 2" descr="горизонт син">
            <a:extLst>
              <a:ext uri="{FF2B5EF4-FFF2-40B4-BE49-F238E27FC236}">
                <a16:creationId xmlns:a16="http://schemas.microsoft.com/office/drawing/2014/main" id="{83EF303B-F24E-2EB2-8798-AB565A6F63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632" y="2819785"/>
            <a:ext cx="3638781"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26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Равнобедренный треугольник 6"/>
          <p:cNvSpPr/>
          <p:nvPr/>
        </p:nvSpPr>
        <p:spPr>
          <a:xfrm flipV="1">
            <a:off x="1582131" y="-1"/>
            <a:ext cx="3157378" cy="1307509"/>
          </a:xfrm>
          <a:prstGeom prst="triangle">
            <a:avLst>
              <a:gd name="adj" fmla="val 45926"/>
            </a:avLst>
          </a:prstGeom>
          <a:blipFill>
            <a:blip r:embed="rId2"/>
            <a:stretch>
              <a:fillRect l="-7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flipH="1">
            <a:off x="6788796" y="426309"/>
            <a:ext cx="4932148" cy="5101656"/>
          </a:xfrm>
          <a:prstGeom prst="rect">
            <a:avLst/>
          </a:prstGeom>
          <a:blipFill dpi="0" rotWithShape="1">
            <a:blip r:embed="rId3"/>
            <a:srcRect/>
            <a:stretch>
              <a:fillRect l="-41000" r="-8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194663" y="322352"/>
            <a:ext cx="4771697" cy="543384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горизонт си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752" y="5223367"/>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2073C50-6B43-516E-E7A2-47E93C579079}"/>
              </a:ext>
            </a:extLst>
          </p:cNvPr>
          <p:cNvSpPr txBox="1"/>
          <p:nvPr/>
        </p:nvSpPr>
        <p:spPr>
          <a:xfrm>
            <a:off x="742681" y="1557277"/>
            <a:ext cx="5353319" cy="3416320"/>
          </a:xfrm>
          <a:prstGeom prst="rect">
            <a:avLst/>
          </a:prstGeom>
          <a:noFill/>
        </p:spPr>
        <p:txBody>
          <a:bodyPr wrap="square">
            <a:spAutoFit/>
          </a:bodyPr>
          <a:lstStyle/>
          <a:p>
            <a:pPr algn="ctr" fontAlgn="base"/>
            <a:r>
              <a:rPr lang="uk-UA" sz="5400" b="1">
                <a:solidFill>
                  <a:srgbClr val="0070C0"/>
                </a:solidFill>
                <a:latin typeface="fira sans" panose="020B0503050000020004" pitchFamily="34" charset="0"/>
              </a:rPr>
              <a:t>Які кроки стратегічного планування у громаді  </a:t>
            </a:r>
            <a:r>
              <a:rPr lang="ru-RU" sz="5400" b="1" i="0" u="none" strike="noStrike">
                <a:solidFill>
                  <a:srgbClr val="0070C0"/>
                </a:solidFill>
                <a:effectLst/>
                <a:latin typeface="fira sans" panose="020B0503050000020004" pitchFamily="34" charset="0"/>
              </a:rPr>
              <a:t>?</a:t>
            </a:r>
            <a:endParaRPr lang="ru-RU" sz="5400" b="1" i="0" dirty="0">
              <a:solidFill>
                <a:srgbClr val="0070C0"/>
              </a:solidFill>
              <a:effectLst/>
              <a:latin typeface="fira sans" panose="020B0503050000020004" pitchFamily="34" charset="0"/>
            </a:endParaRPr>
          </a:p>
        </p:txBody>
      </p:sp>
      <p:sp>
        <p:nvSpPr>
          <p:cNvPr id="3" name="TextBox 2">
            <a:extLst>
              <a:ext uri="{FF2B5EF4-FFF2-40B4-BE49-F238E27FC236}">
                <a16:creationId xmlns:a16="http://schemas.microsoft.com/office/drawing/2014/main" id="{60B34483-601D-2A54-0C07-CDE643D1A47A}"/>
              </a:ext>
            </a:extLst>
          </p:cNvPr>
          <p:cNvSpPr txBox="1"/>
          <p:nvPr/>
        </p:nvSpPr>
        <p:spPr>
          <a:xfrm>
            <a:off x="6788796" y="5914730"/>
            <a:ext cx="6093618" cy="646331"/>
          </a:xfrm>
          <a:prstGeom prst="rect">
            <a:avLst/>
          </a:prstGeom>
          <a:noFill/>
        </p:spPr>
        <p:txBody>
          <a:bodyPr wrap="square">
            <a:spAutoFit/>
          </a:bodyPr>
          <a:lstStyle/>
          <a:p>
            <a:r>
              <a:rPr lang="ru-RU" dirty="0"/>
              <a:t>https://www.csi.org.ua/wp-content/uploads/2018/05/A2_Strategic-planning.pdf</a:t>
            </a:r>
          </a:p>
        </p:txBody>
      </p:sp>
    </p:spTree>
    <p:extLst>
      <p:ext uri="{BB962C8B-B14F-4D97-AF65-F5344CB8AC3E}">
        <p14:creationId xmlns:p14="http://schemas.microsoft.com/office/powerpoint/2010/main" val="13707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028950" y="2555841"/>
            <a:ext cx="6842760" cy="88673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b="1" dirty="0">
                <a:solidFill>
                  <a:srgbClr val="002060"/>
                </a:solidFill>
                <a:latin typeface="Arial" panose="020B0604020202020204" pitchFamily="34" charset="0"/>
                <a:cs typeface="Arial" panose="020B0604020202020204" pitchFamily="34" charset="0"/>
              </a:rPr>
              <a:t>2</a:t>
            </a:r>
            <a:r>
              <a:rPr kumimoji="0" lang="uk-UA"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lang="uk-UA" sz="2000" b="1" dirty="0">
                <a:solidFill>
                  <a:srgbClr val="002060"/>
                </a:solidFill>
                <a:latin typeface="Arial" panose="020B0604020202020204" pitchFamily="34" charset="0"/>
                <a:cs typeface="Arial" panose="020B0604020202020204" pitchFamily="34" charset="0"/>
              </a:rPr>
              <a:t>Інструменти стратегічного планування та аналізу:  </a:t>
            </a:r>
            <a:r>
              <a:rPr lang="en-GB" sz="2000" b="1" dirty="0">
                <a:solidFill>
                  <a:srgbClr val="002060"/>
                </a:solidFill>
                <a:latin typeface="Arial" panose="020B0604020202020204" pitchFamily="34" charset="0"/>
                <a:cs typeface="Arial" panose="020B0604020202020204" pitchFamily="34" charset="0"/>
              </a:rPr>
              <a:t>PEST, LONGPEST, PESTLE, STEEPLE</a:t>
            </a:r>
            <a:endParaRPr kumimoji="0" lang="uk-U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 name="Равнобедренный треугольник 1"/>
          <p:cNvSpPr/>
          <p:nvPr/>
        </p:nvSpPr>
        <p:spPr>
          <a:xfrm rot="16200000" flipV="1">
            <a:off x="-680394" y="2069572"/>
            <a:ext cx="3178891" cy="1859279"/>
          </a:xfrm>
          <a:prstGeom prst="triangle">
            <a:avLst>
              <a:gd name="adj" fmla="val 49356"/>
            </a:avLst>
          </a:prstGeom>
          <a:blipFill>
            <a:blip r:embed="rId2"/>
            <a:stretch>
              <a:fillRect l="-7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63948" y="2768378"/>
            <a:ext cx="8611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План</a:t>
            </a:r>
            <a:endParaRPr kumimoji="0" lang="ru-RU" sz="24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endParaRPr>
          </a:p>
        </p:txBody>
      </p:sp>
      <p:pic>
        <p:nvPicPr>
          <p:cNvPr id="9218" name="Picture 2" descr="горизонт си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5288531"/>
            <a:ext cx="593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726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19912</TotalTime>
  <Words>1791</Words>
  <Application>Microsoft Office PowerPoint</Application>
  <PresentationFormat>Широкоэкранный</PresentationFormat>
  <Paragraphs>146</Paragraphs>
  <Slides>26</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Arial</vt:lpstr>
      <vt:lpstr>Arimo</vt:lpstr>
      <vt:lpstr>Calibri</vt:lpstr>
      <vt:lpstr>Calibri Light</vt:lpstr>
      <vt:lpstr>fira sans</vt:lpstr>
      <vt:lpstr>Nunito Sans</vt:lpstr>
      <vt:lpstr>Open 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АНАЛІЗ ЗОВНІШНЬОГО СЕРЕДОВИЩА</vt:lpstr>
      <vt:lpstr>Презентация PowerPoint</vt:lpstr>
      <vt:lpstr>Презентация PowerPoint</vt:lpstr>
      <vt:lpstr>Презентация PowerPoint</vt:lpstr>
      <vt:lpstr>Презентация PowerPoint</vt:lpstr>
      <vt:lpstr>Презентация PowerPoint</vt:lpstr>
      <vt:lpstr>Довгострокове бачення Європейської Комісії щодо сільських територій ЄС до 2040 року </vt:lpstr>
      <vt:lpstr>Довгострокове бачення Європейської Комісії щодо сільських територій ЄС до 2040 року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Venherska Natalia</cp:lastModifiedBy>
  <cp:revision>89</cp:revision>
  <dcterms:created xsi:type="dcterms:W3CDTF">2023-10-12T02:23:59Z</dcterms:created>
  <dcterms:modified xsi:type="dcterms:W3CDTF">2024-05-27T20:05:39Z</dcterms:modified>
</cp:coreProperties>
</file>