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96" r:id="rId3"/>
    <p:sldId id="258" r:id="rId4"/>
    <p:sldId id="257" r:id="rId5"/>
    <p:sldId id="290" r:id="rId6"/>
    <p:sldId id="291" r:id="rId7"/>
    <p:sldId id="295" r:id="rId8"/>
    <p:sldId id="264" r:id="rId9"/>
    <p:sldId id="292" r:id="rId10"/>
    <p:sldId id="297" r:id="rId11"/>
    <p:sldId id="298" r:id="rId12"/>
    <p:sldId id="294" r:id="rId13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149" autoAdjust="0"/>
    <p:restoredTop sz="94660"/>
  </p:normalViewPr>
  <p:slideViewPr>
    <p:cSldViewPr snapToGrid="0">
      <p:cViewPr varScale="1">
        <p:scale>
          <a:sx n="72" d="100"/>
          <a:sy n="72" d="100"/>
        </p:scale>
        <p:origin x="67" y="259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Титульны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ru-RU"/>
              <a:t>Образец подзаголовка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AA49D2-A22B-41FB-A75C-8A7440798C97}" type="datetimeFigureOut">
              <a:rPr lang="ru-UA" smtClean="0"/>
              <a:t>11.12.2025</a:t>
            </a:fld>
            <a:endParaRPr lang="ru-UA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UA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1FFD01-7950-4825-BA68-32DA598F3628}" type="slidenum">
              <a:rPr lang="ru-UA" smtClean="0"/>
              <a:t>‹#›</a:t>
            </a:fld>
            <a:endParaRPr lang="ru-UA"/>
          </a:p>
        </p:txBody>
      </p:sp>
    </p:spTree>
    <p:extLst>
      <p:ext uri="{BB962C8B-B14F-4D97-AF65-F5344CB8AC3E}">
        <p14:creationId xmlns:p14="http://schemas.microsoft.com/office/powerpoint/2010/main" val="27619944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Заголовок и объек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AA49D2-A22B-41FB-A75C-8A7440798C97}" type="datetimeFigureOut">
              <a:rPr lang="ru-UA" smtClean="0"/>
              <a:t>11.12.2025</a:t>
            </a:fld>
            <a:endParaRPr lang="ru-UA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UA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1FFD01-7950-4825-BA68-32DA598F3628}" type="slidenum">
              <a:rPr lang="ru-UA" smtClean="0"/>
              <a:t>‹#›</a:t>
            </a:fld>
            <a:endParaRPr lang="ru-UA"/>
          </a:p>
        </p:txBody>
      </p:sp>
    </p:spTree>
    <p:extLst>
      <p:ext uri="{BB962C8B-B14F-4D97-AF65-F5344CB8AC3E}">
        <p14:creationId xmlns:p14="http://schemas.microsoft.com/office/powerpoint/2010/main" val="6933374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Заголовок раздел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AA49D2-A22B-41FB-A75C-8A7440798C97}" type="datetimeFigureOut">
              <a:rPr lang="ru-UA" smtClean="0"/>
              <a:t>11.12.2025</a:t>
            </a:fld>
            <a:endParaRPr lang="ru-UA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UA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1FFD01-7950-4825-BA68-32DA598F3628}" type="slidenum">
              <a:rPr lang="ru-UA" smtClean="0"/>
              <a:t>‹#›</a:t>
            </a:fld>
            <a:endParaRPr lang="ru-UA"/>
          </a:p>
        </p:txBody>
      </p:sp>
    </p:spTree>
    <p:extLst>
      <p:ext uri="{BB962C8B-B14F-4D97-AF65-F5344CB8AC3E}">
        <p14:creationId xmlns:p14="http://schemas.microsoft.com/office/powerpoint/2010/main" val="34967260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Два объект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AA49D2-A22B-41FB-A75C-8A7440798C97}" type="datetimeFigureOut">
              <a:rPr lang="ru-UA" smtClean="0"/>
              <a:t>11.12.2025</a:t>
            </a:fld>
            <a:endParaRPr lang="ru-UA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UA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1FFD01-7950-4825-BA68-32DA598F3628}" type="slidenum">
              <a:rPr lang="ru-UA" smtClean="0"/>
              <a:t>‹#›</a:t>
            </a:fld>
            <a:endParaRPr lang="ru-UA"/>
          </a:p>
        </p:txBody>
      </p:sp>
    </p:spTree>
    <p:extLst>
      <p:ext uri="{BB962C8B-B14F-4D97-AF65-F5344CB8AC3E}">
        <p14:creationId xmlns:p14="http://schemas.microsoft.com/office/powerpoint/2010/main" val="33899202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Сравне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AA49D2-A22B-41FB-A75C-8A7440798C97}" type="datetimeFigureOut">
              <a:rPr lang="ru-UA" smtClean="0"/>
              <a:t>11.12.2025</a:t>
            </a:fld>
            <a:endParaRPr lang="ru-UA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UA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1FFD01-7950-4825-BA68-32DA598F3628}" type="slidenum">
              <a:rPr lang="ru-UA" smtClean="0"/>
              <a:t>‹#›</a:t>
            </a:fld>
            <a:endParaRPr lang="ru-UA"/>
          </a:p>
        </p:txBody>
      </p:sp>
    </p:spTree>
    <p:extLst>
      <p:ext uri="{BB962C8B-B14F-4D97-AF65-F5344CB8AC3E}">
        <p14:creationId xmlns:p14="http://schemas.microsoft.com/office/powerpoint/2010/main" val="329207178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Только заголово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AA49D2-A22B-41FB-A75C-8A7440798C97}" type="datetimeFigureOut">
              <a:rPr lang="ru-UA" smtClean="0"/>
              <a:t>11.12.2025</a:t>
            </a:fld>
            <a:endParaRPr lang="ru-UA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UA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1FFD01-7950-4825-BA68-32DA598F3628}" type="slidenum">
              <a:rPr lang="ru-UA" smtClean="0"/>
              <a:t>‹#›</a:t>
            </a:fld>
            <a:endParaRPr lang="ru-UA"/>
          </a:p>
        </p:txBody>
      </p:sp>
    </p:spTree>
    <p:extLst>
      <p:ext uri="{BB962C8B-B14F-4D97-AF65-F5344CB8AC3E}">
        <p14:creationId xmlns:p14="http://schemas.microsoft.com/office/powerpoint/2010/main" val="490757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Пусто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AA49D2-A22B-41FB-A75C-8A7440798C97}" type="datetimeFigureOut">
              <a:rPr lang="ru-UA" smtClean="0"/>
              <a:t>11.12.2025</a:t>
            </a:fld>
            <a:endParaRPr lang="ru-UA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UA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1FFD01-7950-4825-BA68-32DA598F3628}" type="slidenum">
              <a:rPr lang="ru-UA" smtClean="0"/>
              <a:t>‹#›</a:t>
            </a:fld>
            <a:endParaRPr lang="ru-UA"/>
          </a:p>
        </p:txBody>
      </p:sp>
    </p:spTree>
    <p:extLst>
      <p:ext uri="{BB962C8B-B14F-4D97-AF65-F5344CB8AC3E}">
        <p14:creationId xmlns:p14="http://schemas.microsoft.com/office/powerpoint/2010/main" val="31870936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Объект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AA49D2-A22B-41FB-A75C-8A7440798C97}" type="datetimeFigureOut">
              <a:rPr lang="ru-UA" smtClean="0"/>
              <a:t>11.12.2025</a:t>
            </a:fld>
            <a:endParaRPr lang="ru-UA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UA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1FFD01-7950-4825-BA68-32DA598F3628}" type="slidenum">
              <a:rPr lang="ru-UA" smtClean="0"/>
              <a:t>‹#›</a:t>
            </a:fld>
            <a:endParaRPr lang="ru-UA"/>
          </a:p>
        </p:txBody>
      </p:sp>
    </p:spTree>
    <p:extLst>
      <p:ext uri="{BB962C8B-B14F-4D97-AF65-F5344CB8AC3E}">
        <p14:creationId xmlns:p14="http://schemas.microsoft.com/office/powerpoint/2010/main" val="27917114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Рисунок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ru-RU"/>
              <a:t>Вставка рисунка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AA49D2-A22B-41FB-A75C-8A7440798C97}" type="datetimeFigureOut">
              <a:rPr lang="ru-UA" smtClean="0"/>
              <a:t>11.12.2025</a:t>
            </a:fld>
            <a:endParaRPr lang="ru-UA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UA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1FFD01-7950-4825-BA68-32DA598F3628}" type="slidenum">
              <a:rPr lang="ru-UA" smtClean="0"/>
              <a:t>‹#›</a:t>
            </a:fld>
            <a:endParaRPr lang="ru-UA"/>
          </a:p>
        </p:txBody>
      </p:sp>
    </p:spTree>
    <p:extLst>
      <p:ext uri="{BB962C8B-B14F-4D97-AF65-F5344CB8AC3E}">
        <p14:creationId xmlns:p14="http://schemas.microsoft.com/office/powerpoint/2010/main" val="8188501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Заголовок и вертикальный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AA49D2-A22B-41FB-A75C-8A7440798C97}" type="datetimeFigureOut">
              <a:rPr lang="ru-UA" smtClean="0"/>
              <a:t>11.12.2025</a:t>
            </a:fld>
            <a:endParaRPr lang="ru-UA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UA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1FFD01-7950-4825-BA68-32DA598F3628}" type="slidenum">
              <a:rPr lang="ru-UA" smtClean="0"/>
              <a:t>‹#›</a:t>
            </a:fld>
            <a:endParaRPr lang="ru-UA"/>
          </a:p>
        </p:txBody>
      </p:sp>
    </p:spTree>
    <p:extLst>
      <p:ext uri="{BB962C8B-B14F-4D97-AF65-F5344CB8AC3E}">
        <p14:creationId xmlns:p14="http://schemas.microsoft.com/office/powerpoint/2010/main" val="41083182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Вертикальный заголовок и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AA49D2-A22B-41FB-A75C-8A7440798C97}" type="datetimeFigureOut">
              <a:rPr lang="ru-UA" smtClean="0"/>
              <a:t>11.12.2025</a:t>
            </a:fld>
            <a:endParaRPr lang="ru-UA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UA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1FFD01-7950-4825-BA68-32DA598F3628}" type="slidenum">
              <a:rPr lang="ru-UA" smtClean="0"/>
              <a:t>‹#›</a:t>
            </a:fld>
            <a:endParaRPr lang="ru-UA"/>
          </a:p>
        </p:txBody>
      </p:sp>
    </p:spTree>
    <p:extLst>
      <p:ext uri="{BB962C8B-B14F-4D97-AF65-F5344CB8AC3E}">
        <p14:creationId xmlns:p14="http://schemas.microsoft.com/office/powerpoint/2010/main" val="34365536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AA49D2-A22B-41FB-A75C-8A7440798C97}" type="datetimeFigureOut">
              <a:rPr lang="ru-UA" smtClean="0"/>
              <a:t>11.12.2025</a:t>
            </a:fld>
            <a:endParaRPr lang="ru-UA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ru-UA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51FFD01-7950-4825-BA68-32DA598F3628}" type="slidenum">
              <a:rPr lang="ru-UA" smtClean="0"/>
              <a:t>‹#›</a:t>
            </a:fld>
            <a:endParaRPr lang="ru-UA"/>
          </a:p>
        </p:txBody>
      </p:sp>
    </p:spTree>
    <p:extLst>
      <p:ext uri="{BB962C8B-B14F-4D97-AF65-F5344CB8AC3E}">
        <p14:creationId xmlns:p14="http://schemas.microsoft.com/office/powerpoint/2010/main" val="6885543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4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4" Type="http://schemas.openxmlformats.org/officeDocument/2006/relationships/image" Target="../media/image5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1BD97478-7B4B-C5C5-D21D-D3B36A4EA2F0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uk-UA" b="1" dirty="0">
                <a:solidFill>
                  <a:srgbClr val="FF0000"/>
                </a:solidFill>
              </a:rPr>
              <a:t>Життєвий світ українського козацтва</a:t>
            </a:r>
            <a:endParaRPr lang="ru-UA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816849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Рисунок 4">
            <a:extLst>
              <a:ext uri="{FF2B5EF4-FFF2-40B4-BE49-F238E27FC236}">
                <a16:creationId xmlns:a16="http://schemas.microsoft.com/office/drawing/2014/main" id="{708061A4-E860-7197-4E8F-94A9883F070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76010" y="0"/>
            <a:ext cx="552162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372442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23FB28BA-9D30-B8E2-2702-014BBCD3275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144" b="17109"/>
          <a:stretch>
            <a:fillRect/>
          </a:stretch>
        </p:blipFill>
        <p:spPr>
          <a:xfrm rot="16200000">
            <a:off x="1762465" y="-960008"/>
            <a:ext cx="5619070" cy="87780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1131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C42FFC69-43CD-F0CB-A15F-7585C53873F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43187" y="0"/>
            <a:ext cx="38576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605565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Прямоугольник 1">
            <a:extLst>
              <a:ext uri="{FF2B5EF4-FFF2-40B4-BE49-F238E27FC236}">
                <a16:creationId xmlns:a16="http://schemas.microsoft.com/office/drawing/2014/main" id="{2CE345AD-4091-4865-ACB5-035A5A292DFF}"/>
              </a:ext>
            </a:extLst>
          </p:cNvPr>
          <p:cNvSpPr/>
          <p:nvPr/>
        </p:nvSpPr>
        <p:spPr>
          <a:xfrm>
            <a:off x="126460" y="117693"/>
            <a:ext cx="8891080" cy="67403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spcAft>
                <a:spcPts val="0"/>
              </a:spcAft>
            </a:pPr>
            <a:r>
              <a:rPr lang="uk-UA" sz="2400" b="1" i="1" dirty="0" err="1">
                <a:solidFill>
                  <a:srgbClr val="002060"/>
                </a:solidFill>
                <a:ea typeface="Times New Roman" panose="02020603050405020304" pitchFamily="18" charset="0"/>
              </a:rPr>
              <a:t>Антропологізація</a:t>
            </a:r>
            <a:r>
              <a:rPr lang="uk-UA" sz="2400" b="1" i="1" dirty="0">
                <a:solidFill>
                  <a:srgbClr val="002060"/>
                </a:solidFill>
                <a:ea typeface="Times New Roman" panose="02020603050405020304" pitchFamily="18" charset="0"/>
              </a:rPr>
              <a:t> історії</a:t>
            </a:r>
          </a:p>
          <a:p>
            <a:pPr algn="ctr">
              <a:spcAft>
                <a:spcPts val="0"/>
              </a:spcAft>
            </a:pPr>
            <a:r>
              <a:rPr lang="uk-UA" sz="2400" i="1" dirty="0">
                <a:solidFill>
                  <a:srgbClr val="002060"/>
                </a:solidFill>
                <a:ea typeface="Times New Roman" panose="02020603050405020304" pitchFamily="18" charset="0"/>
              </a:rPr>
              <a:t>(повернення живої людини в історію)</a:t>
            </a:r>
            <a:endParaRPr lang="uk-UA" sz="20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>
              <a:spcAft>
                <a:spcPts val="0"/>
              </a:spcAft>
            </a:pPr>
            <a:r>
              <a:rPr lang="uk-UA" sz="24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На противагу </a:t>
            </a:r>
            <a:r>
              <a:rPr lang="uk-UA" sz="24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соціальній історії антропологічна історіографія </a:t>
            </a:r>
            <a:r>
              <a:rPr lang="uk-UA" sz="24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ставить у центр свого дослідження конкретну історичну людину з її досвідом і способом поведінки. </a:t>
            </a:r>
            <a:r>
              <a:rPr lang="uk-UA" sz="24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Месса</a:t>
            </a:r>
            <a:r>
              <a:rPr lang="uk-UA" sz="24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періоду раннього середньовіччя, карнавал у Франції раннього нового часу, монархічні ритуали – ось лише деякі речі символічного порядку, що вивчаються з цієї точки зору.</a:t>
            </a:r>
          </a:p>
          <a:p>
            <a:pPr algn="just">
              <a:spcAft>
                <a:spcPts val="0"/>
              </a:spcAft>
            </a:pPr>
            <a:r>
              <a:rPr lang="uk-UA" sz="24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Антропологічний підхід слугує серйозним нагадуванням, що історія має справу не тільки з тенденціями і структурами, які можна спостерігати ззовні, але й вимагає </a:t>
            </a:r>
            <a:r>
              <a:rPr lang="uk-UA" sz="24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обгрунтованої</a:t>
            </a:r>
            <a:r>
              <a:rPr lang="uk-UA" sz="24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поваги до культури людей минулого і готовності побачити світ їхніми очима.</a:t>
            </a:r>
          </a:p>
          <a:p>
            <a:pPr algn="just">
              <a:spcAft>
                <a:spcPts val="0"/>
              </a:spcAft>
            </a:pPr>
            <a:r>
              <a:rPr lang="uk-UA" sz="24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Історична антропологія розробляє «погляд зсередини», </a:t>
            </a:r>
            <a:r>
              <a:rPr lang="uk-UA" sz="2400" i="1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емічний</a:t>
            </a:r>
            <a:r>
              <a:rPr lang="uk-UA" sz="24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(зсередини) аналіз – замість </a:t>
            </a:r>
            <a:r>
              <a:rPr lang="uk-UA" sz="24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етичного</a:t>
            </a:r>
            <a:r>
              <a:rPr lang="uk-UA" sz="24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(з погляду зовнішнього спостерігача). </a:t>
            </a:r>
            <a:r>
              <a:rPr lang="uk-UA" sz="24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Емічний</a:t>
            </a:r>
            <a:r>
              <a:rPr lang="uk-UA" sz="24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підхід передбачає пильну увагу до дій, намірів і навіть ілюзій людей.</a:t>
            </a:r>
          </a:p>
          <a:p>
            <a:pPr algn="just">
              <a:spcAft>
                <a:spcPts val="0"/>
              </a:spcAft>
            </a:pPr>
            <a:r>
              <a:rPr lang="uk-UA" sz="24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Історична (культурно-історична) антропологія заявляє про себе </a:t>
            </a:r>
            <a:r>
              <a:rPr lang="uk-UA" sz="2400" b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з</a:t>
            </a:r>
            <a:r>
              <a:rPr lang="uk-UA" sz="24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uk-UA" sz="2400" b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кінця 70-х рр. ХХ ст.</a:t>
            </a:r>
          </a:p>
        </p:txBody>
      </p:sp>
    </p:spTree>
    <p:extLst>
      <p:ext uri="{BB962C8B-B14F-4D97-AF65-F5344CB8AC3E}">
        <p14:creationId xmlns:p14="http://schemas.microsoft.com/office/powerpoint/2010/main" val="275327581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Прямоугольник 1">
            <a:extLst>
              <a:ext uri="{FF2B5EF4-FFF2-40B4-BE49-F238E27FC236}">
                <a16:creationId xmlns:a16="http://schemas.microsoft.com/office/drawing/2014/main" id="{2CE345AD-4091-4865-ACB5-035A5A292DFF}"/>
              </a:ext>
            </a:extLst>
          </p:cNvPr>
          <p:cNvSpPr/>
          <p:nvPr/>
        </p:nvSpPr>
        <p:spPr>
          <a:xfrm>
            <a:off x="155644" y="148471"/>
            <a:ext cx="8891080" cy="67403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spcAft>
                <a:spcPts val="0"/>
              </a:spcAft>
            </a:pPr>
            <a:r>
              <a:rPr lang="uk-UA" sz="2400" b="1" i="1" dirty="0" err="1">
                <a:solidFill>
                  <a:srgbClr val="002060"/>
                </a:solidFill>
                <a:ea typeface="Times New Roman" panose="02020603050405020304" pitchFamily="18" charset="0"/>
              </a:rPr>
              <a:t>Антропологізація</a:t>
            </a:r>
            <a:r>
              <a:rPr lang="uk-UA" sz="2400" b="1" i="1" dirty="0">
                <a:solidFill>
                  <a:srgbClr val="002060"/>
                </a:solidFill>
                <a:ea typeface="Times New Roman" panose="02020603050405020304" pitchFamily="18" charset="0"/>
              </a:rPr>
              <a:t> історії</a:t>
            </a:r>
          </a:p>
          <a:p>
            <a:pPr algn="just"/>
            <a:r>
              <a:rPr lang="uk-UA" sz="2400" dirty="0"/>
              <a:t>Поступово склалася палітра антропологічної характеристики суспільства, яка включала такі розділи: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uk-UA" sz="2400" dirty="0"/>
              <a:t>«фізична антропологія» (історія харчування, </a:t>
            </a:r>
            <a:r>
              <a:rPr lang="uk-UA" sz="2400" dirty="0" err="1"/>
              <a:t>хвороб</a:t>
            </a:r>
            <a:r>
              <a:rPr lang="uk-UA" sz="2400" dirty="0"/>
              <a:t>, лікування, гігієни, історія запахів, ставлення до смерті, потреби, почуття, щоденні звички, вірування);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uk-UA" sz="2400" dirty="0"/>
              <a:t>«історія поведінки і звичок» (жести, пози, застільні манери, сексуальна поведінка);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uk-UA" sz="2400" dirty="0"/>
              <a:t>«колективні уявлення» – способи сприйняття дійсності (уявлення про святість і про пройдисвітів, комерцію, сім’ю, церкву, сприйняття часу, просторові уявлення, у тому числі «топографія потойбічного», «етнографія усної мови»,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uk-UA" sz="2400" dirty="0"/>
              <a:t>ритуали, «система образ» з її стереотипами і умовностями – жестом, словом, блюзнірськими написами);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uk-UA" sz="2400" dirty="0"/>
              <a:t>історія приватного життя, «життєві стратегії»; «політична антропологія»;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uk-UA" sz="2400" dirty="0"/>
              <a:t>«сценарії влади» (рутина правлінь, патронат і клієнтела, неформальні практики).</a:t>
            </a:r>
          </a:p>
        </p:txBody>
      </p:sp>
    </p:spTree>
    <p:extLst>
      <p:ext uri="{BB962C8B-B14F-4D97-AF65-F5344CB8AC3E}">
        <p14:creationId xmlns:p14="http://schemas.microsoft.com/office/powerpoint/2010/main" val="421684185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Прямоугольник 1">
            <a:extLst>
              <a:ext uri="{FF2B5EF4-FFF2-40B4-BE49-F238E27FC236}">
                <a16:creationId xmlns:a16="http://schemas.microsoft.com/office/drawing/2014/main" id="{2CE345AD-4091-4865-ACB5-035A5A292DFF}"/>
              </a:ext>
            </a:extLst>
          </p:cNvPr>
          <p:cNvSpPr/>
          <p:nvPr/>
        </p:nvSpPr>
        <p:spPr>
          <a:xfrm>
            <a:off x="155644" y="148471"/>
            <a:ext cx="8891080" cy="55707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spcAft>
                <a:spcPts val="0"/>
              </a:spcAft>
            </a:pPr>
            <a:r>
              <a:rPr lang="uk-UA" sz="2400" b="1" i="1" dirty="0" err="1">
                <a:solidFill>
                  <a:srgbClr val="002060"/>
                </a:solidFill>
                <a:ea typeface="Times New Roman" panose="02020603050405020304" pitchFamily="18" charset="0"/>
              </a:rPr>
              <a:t>Антропологізація</a:t>
            </a:r>
            <a:r>
              <a:rPr lang="uk-UA" sz="2400" b="1" i="1" dirty="0">
                <a:solidFill>
                  <a:srgbClr val="002060"/>
                </a:solidFill>
                <a:ea typeface="Times New Roman" panose="02020603050405020304" pitchFamily="18" charset="0"/>
              </a:rPr>
              <a:t> історії</a:t>
            </a:r>
          </a:p>
          <a:p>
            <a:pPr algn="ctr">
              <a:spcAft>
                <a:spcPts val="0"/>
              </a:spcAft>
            </a:pPr>
            <a:endParaRPr lang="uk-UA" sz="2400" b="1" i="1" dirty="0">
              <a:solidFill>
                <a:srgbClr val="002060"/>
              </a:solidFill>
              <a:ea typeface="Times New Roman" panose="02020603050405020304" pitchFamily="18" charset="0"/>
            </a:endParaRPr>
          </a:p>
          <a:p>
            <a:pPr algn="just"/>
            <a:r>
              <a:rPr lang="uk-UA" sz="2800" dirty="0"/>
              <a:t>Наприкінці XX ст. історики пишуть майже про всі мислимі види людської діяльності в минулому, а також про тварин, рослини, природне середовище та вибудуваний і сконструйований світ машин і людського житла. Під впливом школи «Анналів» були проведені дослідження в галузі історії страху, запаху, божевілля, дитинства; під впливом радикальних </a:t>
            </a:r>
            <a:r>
              <a:rPr lang="uk-UA" sz="2800" dirty="0" err="1"/>
              <a:t>неомарксистів</a:t>
            </a:r>
            <a:r>
              <a:rPr lang="uk-UA" sz="2800" dirty="0"/>
              <a:t> у Британії </a:t>
            </a:r>
            <a:r>
              <a:rPr lang="uk-UA" sz="2800" i="1" dirty="0"/>
              <a:t>«історія знизу»</a:t>
            </a:r>
            <a:r>
              <a:rPr lang="uk-UA" sz="2800" dirty="0"/>
              <a:t> намагається перейняти точку зору пересічних чоловіків і жінок минулого, писати про їхній досвід і подивитися на державу, політику та суспільство їхніми очима.</a:t>
            </a:r>
            <a:endParaRPr lang="uk-UA" sz="28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1716161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Прямоугольник 1">
            <a:extLst>
              <a:ext uri="{FF2B5EF4-FFF2-40B4-BE49-F238E27FC236}">
                <a16:creationId xmlns:a16="http://schemas.microsoft.com/office/drawing/2014/main" id="{3F85C214-40D6-4BA5-B10B-C76F7AD302D6}"/>
              </a:ext>
            </a:extLst>
          </p:cNvPr>
          <p:cNvSpPr/>
          <p:nvPr/>
        </p:nvSpPr>
        <p:spPr>
          <a:xfrm>
            <a:off x="389106" y="807604"/>
            <a:ext cx="8424153" cy="415639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0"/>
              </a:spcAft>
            </a:pPr>
            <a:r>
              <a:rPr lang="uk-UA" sz="3200" i="1" dirty="0">
                <a:solidFill>
                  <a:srgbClr val="00206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Категорії історичної антропології:</a:t>
            </a:r>
          </a:p>
          <a:p>
            <a:pPr>
              <a:lnSpc>
                <a:spcPct val="107000"/>
              </a:lnSpc>
              <a:spcAft>
                <a:spcPts val="0"/>
              </a:spcAft>
            </a:pPr>
            <a:endParaRPr lang="uk-UA" sz="24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800100" lvl="1" indent="-342900">
              <a:lnSpc>
                <a:spcPct val="107000"/>
              </a:lnSpc>
              <a:buFont typeface="Arial" panose="020B0604020202020204" pitchFamily="34" charset="0"/>
              <a:buChar char="•"/>
            </a:pPr>
            <a:r>
              <a:rPr lang="uk-UA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«життєві світи»</a:t>
            </a:r>
          </a:p>
          <a:p>
            <a:pPr marL="800100" lvl="1" indent="-342900">
              <a:lnSpc>
                <a:spcPct val="107000"/>
              </a:lnSpc>
              <a:buFont typeface="Arial" panose="020B0604020202020204" pitchFamily="34" charset="0"/>
              <a:buChar char="•"/>
            </a:pPr>
            <a:r>
              <a:rPr lang="uk-UA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«стиль життя»</a:t>
            </a:r>
          </a:p>
          <a:p>
            <a:pPr marL="800100" lvl="1" indent="-342900">
              <a:lnSpc>
                <a:spcPct val="107000"/>
              </a:lnSpc>
              <a:buFont typeface="Arial" panose="020B0604020202020204" pitchFamily="34" charset="0"/>
              <a:buChar char="•"/>
            </a:pPr>
            <a:r>
              <a:rPr lang="uk-UA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спосіб життя</a:t>
            </a:r>
          </a:p>
          <a:p>
            <a:pPr marL="800100" lvl="1" indent="-342900">
              <a:lnSpc>
                <a:spcPct val="107000"/>
              </a:lnSpc>
              <a:buFont typeface="Arial" panose="020B0604020202020204" pitchFamily="34" charset="0"/>
              <a:buChar char="•"/>
            </a:pPr>
            <a:r>
              <a:rPr lang="uk-UA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«життєві стратегії»</a:t>
            </a:r>
          </a:p>
          <a:p>
            <a:pPr marL="800100" lvl="1" indent="-342900">
              <a:lnSpc>
                <a:spcPct val="107000"/>
              </a:lnSpc>
              <a:buFont typeface="Arial" panose="020B0604020202020204" pitchFamily="34" charset="0"/>
              <a:buChar char="•"/>
            </a:pPr>
            <a:r>
              <a:rPr lang="uk-UA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«стратегії виживання»</a:t>
            </a:r>
          </a:p>
          <a:p>
            <a:pPr marL="800100" lvl="1" indent="-342900">
              <a:lnSpc>
                <a:spcPct val="107000"/>
              </a:lnSpc>
              <a:buFont typeface="Arial" panose="020B0604020202020204" pitchFamily="34" charset="0"/>
              <a:buChar char="•"/>
            </a:pPr>
            <a:r>
              <a:rPr lang="uk-UA" sz="24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«практики споживання»</a:t>
            </a:r>
            <a:endParaRPr lang="uk-UA" sz="24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800100" lvl="1" indent="-342900">
              <a:lnSpc>
                <a:spcPct val="107000"/>
              </a:lnSpc>
              <a:buFont typeface="Arial" panose="020B0604020202020204" pitchFamily="34" charset="0"/>
              <a:buChar char="•"/>
            </a:pPr>
            <a:r>
              <a:rPr lang="uk-UA" sz="24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«техніки тіла».</a:t>
            </a:r>
            <a:endParaRPr lang="uk-UA" sz="24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800100" lvl="1" indent="-342900">
              <a:lnSpc>
                <a:spcPct val="107000"/>
              </a:lnSpc>
              <a:buFont typeface="Arial" panose="020B0604020202020204" pitchFamily="34" charset="0"/>
              <a:buChar char="•"/>
            </a:pPr>
            <a:r>
              <a:rPr lang="uk-UA" sz="24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«політичний ритуал»</a:t>
            </a:r>
            <a:endParaRPr lang="uk-UA" sz="24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7930037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Прямоугольник 1">
            <a:extLst>
              <a:ext uri="{FF2B5EF4-FFF2-40B4-BE49-F238E27FC236}">
                <a16:creationId xmlns:a16="http://schemas.microsoft.com/office/drawing/2014/main" id="{3F85C214-40D6-4BA5-B10B-C76F7AD302D6}"/>
              </a:ext>
            </a:extLst>
          </p:cNvPr>
          <p:cNvSpPr/>
          <p:nvPr/>
        </p:nvSpPr>
        <p:spPr>
          <a:xfrm>
            <a:off x="171450" y="807604"/>
            <a:ext cx="8743950" cy="336605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0"/>
              </a:spcAft>
            </a:pPr>
            <a:r>
              <a:rPr lang="uk-UA" sz="3200" i="1" noProof="1">
                <a:solidFill>
                  <a:srgbClr val="00206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Стереотипи і кліше в уявленнях про козацтво:</a:t>
            </a:r>
          </a:p>
          <a:p>
            <a:pPr>
              <a:lnSpc>
                <a:spcPct val="107000"/>
              </a:lnSpc>
              <a:spcAft>
                <a:spcPts val="0"/>
              </a:spcAft>
            </a:pPr>
            <a:endParaRPr lang="uk-UA" sz="2400" noProof="1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800100" lvl="1" indent="-342900">
              <a:lnSpc>
                <a:spcPct val="107000"/>
              </a:lnSpc>
              <a:buFont typeface="Arial" panose="020B0604020202020204" pitchFamily="34" charset="0"/>
              <a:buChar char="•"/>
            </a:pPr>
            <a:r>
              <a:rPr lang="uk-UA" sz="2400" noProof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Антишляхетське покликання козацтва («різати панів»)</a:t>
            </a:r>
          </a:p>
          <a:p>
            <a:pPr marL="800100" lvl="1" indent="-342900">
              <a:lnSpc>
                <a:spcPct val="107000"/>
              </a:lnSpc>
              <a:buFont typeface="Arial" panose="020B0604020202020204" pitchFamily="34" charset="0"/>
              <a:buChar char="•"/>
            </a:pPr>
            <a:r>
              <a:rPr lang="uk-UA" sz="2400" noProof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Антитатарське призначення козацтва («різати татар»)</a:t>
            </a:r>
          </a:p>
          <a:p>
            <a:pPr marL="800100" lvl="1" indent="-342900">
              <a:lnSpc>
                <a:spcPct val="107000"/>
              </a:lnSpc>
              <a:buFont typeface="Arial" panose="020B0604020202020204" pitchFamily="34" charset="0"/>
              <a:buChar char="•"/>
            </a:pPr>
            <a:r>
              <a:rPr lang="uk-UA" sz="2400" noProof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«Селянський» характер козацтва</a:t>
            </a:r>
          </a:p>
          <a:p>
            <a:pPr marL="800100" lvl="1" indent="-342900">
              <a:lnSpc>
                <a:spcPct val="107000"/>
              </a:lnSpc>
              <a:buFont typeface="Arial" panose="020B0604020202020204" pitchFamily="34" charset="0"/>
              <a:buChar char="•"/>
            </a:pPr>
            <a:r>
              <a:rPr lang="uk-UA" sz="2400" noProof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Запорізька Січ – «козацька демократична республіка»</a:t>
            </a:r>
          </a:p>
          <a:p>
            <a:pPr marL="800100" lvl="1" indent="-342900">
              <a:lnSpc>
                <a:spcPct val="107000"/>
              </a:lnSpc>
              <a:buFont typeface="Arial" panose="020B0604020202020204" pitchFamily="34" charset="0"/>
              <a:buChar char="•"/>
            </a:pPr>
            <a:r>
              <a:rPr lang="uk-UA" sz="2400" noProof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Козак і горілка</a:t>
            </a:r>
          </a:p>
          <a:p>
            <a:pPr marL="800100" lvl="1" indent="-342900">
              <a:lnSpc>
                <a:spcPct val="107000"/>
              </a:lnSpc>
              <a:buFont typeface="Arial" panose="020B0604020202020204" pitchFamily="34" charset="0"/>
              <a:buChar char="•"/>
            </a:pPr>
            <a:r>
              <a:rPr lang="uk-UA" sz="2400" noProof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Козацтво як професійне ландскнехтство</a:t>
            </a:r>
            <a:endParaRPr lang="uk-UA" sz="2400" noProof="1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5828381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Прямоугольник 1">
            <a:extLst>
              <a:ext uri="{FF2B5EF4-FFF2-40B4-BE49-F238E27FC236}">
                <a16:creationId xmlns:a16="http://schemas.microsoft.com/office/drawing/2014/main" id="{3F85C214-40D6-4BA5-B10B-C76F7AD302D6}"/>
              </a:ext>
            </a:extLst>
          </p:cNvPr>
          <p:cNvSpPr/>
          <p:nvPr/>
        </p:nvSpPr>
        <p:spPr>
          <a:xfrm>
            <a:off x="322279" y="128874"/>
            <a:ext cx="8743950" cy="86517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0"/>
              </a:spcAft>
            </a:pPr>
            <a:r>
              <a:rPr lang="uk-UA" sz="2400" i="1" dirty="0">
                <a:solidFill>
                  <a:srgbClr val="00206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Стереотипи і кліше в уявленнях про козацтво:</a:t>
            </a:r>
          </a:p>
          <a:p>
            <a:pPr>
              <a:lnSpc>
                <a:spcPct val="107000"/>
              </a:lnSpc>
              <a:spcAft>
                <a:spcPts val="0"/>
              </a:spcAft>
            </a:pPr>
            <a:r>
              <a:rPr lang="uk-UA" sz="2400" b="1" i="1" dirty="0">
                <a:solidFill>
                  <a:srgbClr val="00206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Олексій Сокирко</a:t>
            </a:r>
            <a:endParaRPr lang="uk-UA" sz="2400" b="1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3" name="Сокирко_про коз_коротко">
            <a:hlinkClick r:id="" action="ppaction://media"/>
            <a:extLst>
              <a:ext uri="{FF2B5EF4-FFF2-40B4-BE49-F238E27FC236}">
                <a16:creationId xmlns:a16="http://schemas.microsoft.com/office/drawing/2014/main" id="{96E43C25-FE24-CCF8-6C62-989DAB28CC73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53831" y="1374118"/>
            <a:ext cx="8990169" cy="50643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43608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0935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10C2CB14-B2A6-6FAC-25BC-2FABED7756B5}"/>
              </a:ext>
            </a:extLst>
          </p:cNvPr>
          <p:cNvSpPr txBox="1"/>
          <p:nvPr/>
        </p:nvSpPr>
        <p:spPr>
          <a:xfrm>
            <a:off x="306371" y="208149"/>
            <a:ext cx="4572000" cy="4700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0"/>
              </a:spcAft>
            </a:pPr>
            <a:r>
              <a:rPr lang="uk-UA" sz="2400" b="1" i="1" dirty="0">
                <a:solidFill>
                  <a:srgbClr val="00206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Юрій Волошин</a:t>
            </a:r>
            <a:endParaRPr lang="uk-UA" sz="2400" b="1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4" name="Волошин_коротко">
            <a:hlinkClick r:id="" action="ppaction://media"/>
            <a:extLst>
              <a:ext uri="{FF2B5EF4-FFF2-40B4-BE49-F238E27FC236}">
                <a16:creationId xmlns:a16="http://schemas.microsoft.com/office/drawing/2014/main" id="{205E3E7F-7F65-8676-AED3-7AB258302879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2075" y="836792"/>
            <a:ext cx="8938803" cy="50354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42907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9125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Прямоугольник 1">
            <a:extLst>
              <a:ext uri="{FF2B5EF4-FFF2-40B4-BE49-F238E27FC236}">
                <a16:creationId xmlns:a16="http://schemas.microsoft.com/office/drawing/2014/main" id="{3F85C214-40D6-4BA5-B10B-C76F7AD302D6}"/>
              </a:ext>
            </a:extLst>
          </p:cNvPr>
          <p:cNvSpPr/>
          <p:nvPr/>
        </p:nvSpPr>
        <p:spPr>
          <a:xfrm>
            <a:off x="389106" y="807604"/>
            <a:ext cx="8424153" cy="284116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ct val="107000"/>
              </a:lnSpc>
              <a:spcAft>
                <a:spcPts val="0"/>
              </a:spcAft>
            </a:pPr>
            <a:r>
              <a:rPr lang="uk-UA" sz="3600" dirty="0">
                <a:solidFill>
                  <a:srgbClr val="FF000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Що значить бути козаком?</a:t>
            </a:r>
          </a:p>
          <a:p>
            <a:pPr algn="ctr">
              <a:lnSpc>
                <a:spcPct val="107000"/>
              </a:lnSpc>
              <a:spcAft>
                <a:spcPts val="0"/>
              </a:spcAft>
            </a:pPr>
            <a:endParaRPr lang="uk-UA" sz="3600" dirty="0">
              <a:solidFill>
                <a:srgbClr val="FF0000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0"/>
              </a:spcAft>
            </a:pPr>
            <a:r>
              <a:rPr lang="uk-UA" sz="3600" dirty="0">
                <a:solidFill>
                  <a:srgbClr val="FF000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Яка визначальна риса козацького характеру?</a:t>
            </a:r>
          </a:p>
          <a:p>
            <a:pPr>
              <a:lnSpc>
                <a:spcPct val="107000"/>
              </a:lnSpc>
              <a:spcAft>
                <a:spcPts val="0"/>
              </a:spcAft>
            </a:pPr>
            <a:endParaRPr lang="uk-UA" sz="24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03590955"/>
      </p:ext>
    </p:extLst>
  </p:cSld>
  <p:clrMapOvr>
    <a:masterClrMapping/>
  </p:clrMapOvr>
</p:sld>
</file>

<file path=ppt/theme/theme1.xml><?xml version="1.0" encoding="utf-8"?>
<a:theme xmlns:a="http://schemas.openxmlformats.org/drawingml/2006/main" name="Тема Office">
  <a:themeElements>
    <a:clrScheme name="Тема 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Тема 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Тема 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2013 - 2022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2013 - 2022 Theme</Template>
  <TotalTime>94</TotalTime>
  <Words>490</Words>
  <Application>Microsoft Office PowerPoint</Application>
  <PresentationFormat>Экран (4:3)</PresentationFormat>
  <Paragraphs>42</Paragraphs>
  <Slides>12</Slides>
  <Notes>0</Notes>
  <HiddenSlides>0</HiddenSlides>
  <MMClips>2</MMClips>
  <ScaleCrop>false</ScaleCrop>
  <HeadingPairs>
    <vt:vector size="6" baseType="variant">
      <vt:variant>
        <vt:lpstr>Использованные шрифты</vt:lpstr>
      </vt:variant>
      <vt:variant>
        <vt:i4>4</vt:i4>
      </vt:variant>
      <vt:variant>
        <vt:lpstr>Тема</vt:lpstr>
      </vt:variant>
      <vt:variant>
        <vt:i4>1</vt:i4>
      </vt:variant>
      <vt:variant>
        <vt:lpstr>Заголовки слайдов</vt:lpstr>
      </vt:variant>
      <vt:variant>
        <vt:i4>12</vt:i4>
      </vt:variant>
    </vt:vector>
  </HeadingPairs>
  <TitlesOfParts>
    <vt:vector size="17" baseType="lpstr">
      <vt:lpstr>Arial</vt:lpstr>
      <vt:lpstr>Calibri</vt:lpstr>
      <vt:lpstr>Calibri Light</vt:lpstr>
      <vt:lpstr>Times New Roman</vt:lpstr>
      <vt:lpstr>Тема Office</vt:lpstr>
      <vt:lpstr>Життєвий світ українського козацтва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Життєвий світ українського козацтва</dc:title>
  <dc:creator>PC</dc:creator>
  <cp:lastModifiedBy>PC</cp:lastModifiedBy>
  <cp:revision>11</cp:revision>
  <dcterms:created xsi:type="dcterms:W3CDTF">2023-09-14T22:11:06Z</dcterms:created>
  <dcterms:modified xsi:type="dcterms:W3CDTF">2025-12-11T20:58:02Z</dcterms:modified>
</cp:coreProperties>
</file>