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Равнобедренный треугольник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Заголовок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28" name="Дата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ru-RU"/>
          </a:p>
        </p:txBody>
      </p:sp>
      <p:sp>
        <p:nvSpPr>
          <p:cNvPr id="29" name="Номер слайда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ый треугольник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Равнобедренный треугольник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  <p:cxnSp>
        <p:nvCxnSpPr>
          <p:cNvPr id="11" name="Прямая соединительная линия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Прямая соединительная линия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Прямоугольный треугольник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Прямая соединительная линия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Прямая соединительная линия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Заголовок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BCA1AA6-33B4-4CA1-83A3-7D3A49A006AB}" type="datetimeFigureOut">
              <a:rPr lang="ru-RU" smtClean="0"/>
              <a:t>15.01.2026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ru-RU"/>
          </a:p>
        </p:txBody>
      </p:sp>
      <p:sp>
        <p:nvSpPr>
          <p:cNvPr id="23" name="Номер слайда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7F39BA3-E475-4508-BA2F-53CF78C0BDF4}" type="slidenum">
              <a:rPr lang="ru-RU" smtClean="0"/>
              <a:t>‹#›</a:t>
            </a:fld>
            <a:endParaRPr lang="ru-RU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МЕТОДОЛОГІЧНІ ЗАСАДИ СУЧАСНОЇ ПСИХОЛОГІЇ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540544" y="3714752"/>
            <a:ext cx="8062912" cy="2214578"/>
          </a:xfrm>
        </p:spPr>
        <p:txBody>
          <a:bodyPr>
            <a:normAutofit/>
          </a:bodyPr>
          <a:lstStyle/>
          <a:p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Викладач:</a:t>
            </a:r>
          </a:p>
          <a:p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доктор філософії</a:t>
            </a:r>
          </a:p>
          <a:p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Олена </a:t>
            </a:r>
            <a:r>
              <a:rPr lang="uk-UA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Околович</a:t>
            </a:r>
            <a:endParaRPr lang="ru-RU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89804"/>
          </a:xfrm>
        </p:spPr>
        <p:txBody>
          <a:bodyPr/>
          <a:lstStyle/>
          <a:p>
            <a:pPr algn="ctr"/>
            <a:r>
              <a:rPr lang="uk-UA" b="1" dirty="0" smtClean="0"/>
              <a:t>ЗМІСТ</a:t>
            </a:r>
            <a:endParaRPr lang="ru-RU" b="1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83196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ru-RU" sz="3200" b="1" dirty="0" err="1" smtClean="0"/>
              <a:t>Поняття</a:t>
            </a:r>
            <a:r>
              <a:rPr lang="ru-RU" sz="3200" b="1" dirty="0" smtClean="0"/>
              <a:t> </a:t>
            </a:r>
            <a:r>
              <a:rPr lang="ru-RU" sz="3200" b="1" dirty="0" err="1" smtClean="0"/>
              <a:t>методології</a:t>
            </a:r>
            <a:r>
              <a:rPr lang="ru-RU" sz="3200" b="1" dirty="0" smtClean="0"/>
              <a:t> психології</a:t>
            </a:r>
            <a:endParaRPr lang="ru-RU" sz="3200" dirty="0" smtClean="0"/>
          </a:p>
          <a:p>
            <a:pPr algn="just">
              <a:buNone/>
            </a:pPr>
            <a:r>
              <a:rPr lang="ru-RU" sz="3200" b="1" dirty="0" err="1" smtClean="0"/>
              <a:t>Рівні</a:t>
            </a:r>
            <a:r>
              <a:rPr lang="ru-RU" sz="3200" b="1" dirty="0" smtClean="0"/>
              <a:t> </a:t>
            </a:r>
            <a:r>
              <a:rPr lang="ru-RU" sz="3200" b="1" dirty="0" err="1" smtClean="0"/>
              <a:t>методології</a:t>
            </a:r>
            <a:r>
              <a:rPr lang="ru-RU" sz="3200" b="1" dirty="0" smtClean="0"/>
              <a:t> </a:t>
            </a:r>
            <a:r>
              <a:rPr lang="ru-RU" sz="3200" b="1" dirty="0" err="1" smtClean="0"/>
              <a:t>сучасної</a:t>
            </a:r>
            <a:r>
              <a:rPr lang="ru-RU" sz="3200" b="1" dirty="0" smtClean="0"/>
              <a:t> психології</a:t>
            </a:r>
            <a:endParaRPr lang="ru-RU" sz="3200" dirty="0" smtClean="0"/>
          </a:p>
          <a:p>
            <a:pPr algn="just">
              <a:buNone/>
            </a:pPr>
            <a:r>
              <a:rPr lang="ru-RU" sz="3200" b="1" dirty="0" smtClean="0"/>
              <a:t>Основні </a:t>
            </a:r>
            <a:r>
              <a:rPr lang="ru-RU" sz="3200" b="1" dirty="0" err="1" smtClean="0"/>
              <a:t>методологічні</a:t>
            </a:r>
            <a:r>
              <a:rPr lang="ru-RU" sz="3200" b="1" dirty="0" smtClean="0"/>
              <a:t> </a:t>
            </a:r>
            <a:r>
              <a:rPr lang="ru-RU" sz="3200" b="1" dirty="0" err="1" smtClean="0"/>
              <a:t>принципи</a:t>
            </a:r>
            <a:endParaRPr lang="ru-RU" sz="3200" b="1" dirty="0" smtClean="0"/>
          </a:p>
          <a:p>
            <a:pPr algn="just">
              <a:buNone/>
            </a:pPr>
            <a:r>
              <a:rPr lang="ru-RU" sz="3200" b="1" dirty="0" err="1" smtClean="0"/>
              <a:t>сучасної</a:t>
            </a:r>
            <a:r>
              <a:rPr lang="ru-RU" sz="3200" b="1" dirty="0" smtClean="0"/>
              <a:t> </a:t>
            </a:r>
            <a:r>
              <a:rPr lang="ru-RU" sz="3200" b="1" dirty="0" smtClean="0"/>
              <a:t>психології</a:t>
            </a:r>
            <a:endParaRPr lang="ru-RU" sz="3200" dirty="0" smtClean="0"/>
          </a:p>
          <a:p>
            <a:pPr algn="just">
              <a:buNone/>
            </a:pPr>
            <a:r>
              <a:rPr lang="uk-UA" sz="3200" b="1" dirty="0" smtClean="0"/>
              <a:t>І</a:t>
            </a:r>
            <a:r>
              <a:rPr lang="ru-RU" sz="3200" b="1" dirty="0" err="1" smtClean="0"/>
              <a:t>нтеграція</a:t>
            </a:r>
            <a:r>
              <a:rPr lang="ru-RU" sz="3200" b="1" dirty="0" smtClean="0"/>
              <a:t> </a:t>
            </a:r>
            <a:r>
              <a:rPr lang="ru-RU" sz="3200" b="1" dirty="0" err="1" smtClean="0"/>
              <a:t>підходів</a:t>
            </a:r>
            <a:r>
              <a:rPr lang="uk-UA" sz="3200" b="1" dirty="0" smtClean="0"/>
              <a:t> у </a:t>
            </a:r>
            <a:r>
              <a:rPr lang="uk-UA" sz="3200" b="1" dirty="0" smtClean="0"/>
              <a:t>психології</a:t>
            </a:r>
          </a:p>
          <a:p>
            <a:pPr algn="just">
              <a:buNone/>
            </a:pPr>
            <a:r>
              <a:rPr lang="ru-RU" sz="3200" b="1" dirty="0" err="1" smtClean="0"/>
              <a:t>Методологічні</a:t>
            </a:r>
            <a:r>
              <a:rPr lang="ru-RU" sz="3200" b="1" dirty="0" smtClean="0"/>
              <a:t> </a:t>
            </a:r>
            <a:r>
              <a:rPr lang="ru-RU" sz="3200" b="1" dirty="0" err="1" smtClean="0"/>
              <a:t>виклики</a:t>
            </a:r>
            <a:r>
              <a:rPr lang="ru-RU" sz="3200" b="1" dirty="0" smtClean="0"/>
              <a:t> </a:t>
            </a:r>
            <a:r>
              <a:rPr lang="ru-RU" sz="3200" b="1" dirty="0" err="1" smtClean="0"/>
              <a:t>сучасної</a:t>
            </a:r>
            <a:endParaRPr lang="ru-RU" sz="3200" b="1" dirty="0" smtClean="0"/>
          </a:p>
          <a:p>
            <a:pPr algn="just">
              <a:buNone/>
            </a:pPr>
            <a:r>
              <a:rPr lang="ru-RU" sz="3200" b="1" dirty="0" smtClean="0"/>
              <a:t>психології</a:t>
            </a:r>
          </a:p>
          <a:p>
            <a:pPr algn="just">
              <a:buNone/>
            </a:pPr>
            <a:r>
              <a:rPr lang="ru-RU" sz="3200" b="1" dirty="0" err="1" smtClean="0"/>
              <a:t>Значення</a:t>
            </a:r>
            <a:r>
              <a:rPr lang="ru-RU" sz="3200" b="1" dirty="0" smtClean="0"/>
              <a:t> </a:t>
            </a:r>
            <a:r>
              <a:rPr lang="ru-RU" sz="3200" b="1" dirty="0" err="1" smtClean="0"/>
              <a:t>методології</a:t>
            </a:r>
            <a:r>
              <a:rPr lang="ru-RU" sz="3200" b="1" dirty="0" smtClean="0"/>
              <a:t> </a:t>
            </a:r>
            <a:r>
              <a:rPr lang="ru-RU" sz="3200" b="1" dirty="0" smtClean="0"/>
              <a:t>для</a:t>
            </a:r>
          </a:p>
          <a:p>
            <a:pPr algn="just">
              <a:buNone/>
            </a:pPr>
            <a:r>
              <a:rPr lang="ru-RU" sz="3200" b="1" dirty="0" smtClean="0"/>
              <a:t>професійної </a:t>
            </a:r>
            <a:r>
              <a:rPr lang="ru-RU" sz="3200" b="1" dirty="0" err="1" smtClean="0"/>
              <a:t>діяльності</a:t>
            </a:r>
            <a:r>
              <a:rPr lang="ru-RU" sz="3200" b="1" dirty="0" smtClean="0"/>
              <a:t> психолога</a:t>
            </a:r>
            <a:endParaRPr lang="ru-RU" sz="3200" dirty="0" smtClean="0"/>
          </a:p>
          <a:p>
            <a:pPr algn="just">
              <a:buNone/>
            </a:pPr>
            <a:endParaRPr lang="ru-RU" sz="3200" b="1" dirty="0" smtClean="0"/>
          </a:p>
          <a:p>
            <a:pPr algn="just">
              <a:buNone/>
            </a:pPr>
            <a:endParaRPr lang="ru-RU" sz="3200" dirty="0" smtClean="0"/>
          </a:p>
          <a:p>
            <a:pPr algn="just">
              <a:buNone/>
            </a:pPr>
            <a:endParaRPr lang="uk-UA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None/>
            </a:pPr>
            <a:endParaRPr lang="ru-RU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ru-RU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buNone/>
            </a:pP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	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Методологія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є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фундаментом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будь-якої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науки,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оскільки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визначає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способи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пізнання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принципи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побудови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теорій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і підходи до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дослідження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реальності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Для психології, яка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вивчає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складні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багатовимірні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психічні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явища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засади мають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особливе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значення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buNone/>
            </a:pP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	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Сучасна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психологія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функціонує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в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умовах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наукового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плюралізму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міждисциплінарної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інтеграції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підвищених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вимог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до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доказовості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й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етичності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досліджень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що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зумовлює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необхідність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глибокого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методологічного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осмислення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психологічного знання.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89804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8319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ru-RU" b="1" dirty="0" smtClean="0"/>
              <a:t>	</a:t>
            </a:r>
            <a:r>
              <a:rPr lang="ru-RU" b="1" dirty="0" err="1" smtClean="0"/>
              <a:t>Методологія</a:t>
            </a:r>
            <a:r>
              <a:rPr lang="ru-RU" b="1" dirty="0" smtClean="0"/>
              <a:t> </a:t>
            </a:r>
            <a:r>
              <a:rPr lang="ru-RU" b="1" dirty="0" smtClean="0"/>
              <a:t>психології</a:t>
            </a:r>
            <a:r>
              <a:rPr lang="ru-RU" dirty="0" smtClean="0"/>
              <a:t> —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це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система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принципів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підходів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методів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і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способів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організації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наукового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пізнання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психічної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реальності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, яка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визначає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логіку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дослідження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інтерпретацію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результатів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і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межі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наукових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висновків.</a:t>
            </a:r>
          </a:p>
          <a:p>
            <a:pPr>
              <a:buNone/>
            </a:pP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	У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сучасному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розумінні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методологія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виконує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такі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функції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0"/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світоглядну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формує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наукову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картину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психіки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lvl="0"/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регулятивну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визначає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норми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наукового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дослідження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lvl="0"/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інтегративну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поєднує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різні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теоретичні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підходи);</a:t>
            </a:r>
          </a:p>
          <a:p>
            <a:pPr lvl="0"/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критичну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забезпечує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наукову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latin typeface="Times New Roman" pitchFamily="18" charset="0"/>
                <a:cs typeface="Times New Roman" pitchFamily="18" charset="0"/>
              </a:rPr>
              <a:t>рефлексію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04118"/>
          </a:xfrm>
        </p:spPr>
        <p:txBody>
          <a:bodyPr>
            <a:normAutofit fontScale="90000"/>
          </a:bodyPr>
          <a:lstStyle/>
          <a:p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b="1" dirty="0" smtClean="0"/>
              <a:t>РІВНІ МЕТОДОЛОГІЇ СУЧАСНОЇ ПСИХОЛОГІЇ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954634"/>
          </a:xfrm>
        </p:spPr>
        <p:txBody>
          <a:bodyPr>
            <a:normAutofit fontScale="77500" lnSpcReduction="20000"/>
          </a:bodyPr>
          <a:lstStyle/>
          <a:p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психологічній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науці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традиційно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виокремлюють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кілька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заємопов’язаних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рівнів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методології</a:t>
            </a:r>
            <a:r>
              <a:rPr lang="ru-RU" dirty="0" smtClean="0"/>
              <a:t>.</a:t>
            </a:r>
          </a:p>
          <a:p>
            <a:pPr>
              <a:buNone/>
            </a:pPr>
            <a:endParaRPr lang="ru-RU" sz="31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Філософський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рівень</a:t>
            </a:r>
          </a:p>
          <a:p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Філософський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рівень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визначає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загальні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уявлення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про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людину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свідомість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пізнання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розвиток. До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ключових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філософських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ідей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що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впливають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на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сучасну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психологію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належать:</a:t>
            </a:r>
          </a:p>
          <a:p>
            <a:pPr lvl="0"/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розвитку;</a:t>
            </a:r>
          </a:p>
          <a:p>
            <a:pPr lvl="0"/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детермінізму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єдності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свідомості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й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діяльності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системності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Цей рівень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задає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світоглядні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орієнтири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психологічного</a:t>
            </a:r>
          </a:p>
          <a:p>
            <a:pPr>
              <a:buNone/>
            </a:pPr>
            <a:r>
              <a:rPr lang="ru-RU" sz="3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пізнання</a:t>
            </a:r>
            <a:r>
              <a:rPr lang="ru-RU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18366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97510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ru-RU" b="1" dirty="0" smtClean="0"/>
              <a:t>	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Загальнонауковий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рівень</a:t>
            </a:r>
          </a:p>
          <a:p>
            <a:pPr algn="just">
              <a:buNone/>
            </a:pP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цьому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рівні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психологія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використовує</a:t>
            </a:r>
            <a:endParaRPr lang="ru-RU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універсальні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наукові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підходи:</a:t>
            </a:r>
          </a:p>
          <a:p>
            <a:pPr lvl="0" algn="just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системний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підхід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що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розглядає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психіку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як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цілісну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систему;</a:t>
            </a:r>
          </a:p>
          <a:p>
            <a:pPr lvl="0" algn="just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структурно-функціональний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підхід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діяльнісний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підхід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у межах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якого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психіка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формується та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проявляється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в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діяльності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особистісний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підхід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орієнтований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на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унікальність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і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цілісність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особистості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46928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0260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Конкретно-науковий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психологічний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рівень</a:t>
            </a:r>
            <a:endParaRPr lang="ru-RU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Цей рівень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охоплює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спеціальні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психологічні</a:t>
            </a:r>
            <a:endParaRPr lang="ru-RU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теорії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концепції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наукові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школи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вікова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соціальна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клінічна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педагогічна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психологія</a:t>
            </a:r>
          </a:p>
          <a:p>
            <a:pPr>
              <a:buNone/>
            </a:pP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тощо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Саме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тут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визначаються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0"/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предмет і завдання конкретного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дослідження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понятійний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апарат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гіпотези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інтерпретаційні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моделі</a:t>
            </a:r>
            <a:r>
              <a:rPr lang="ru-R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46928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168948"/>
          </a:xfrm>
        </p:spPr>
        <p:txBody>
          <a:bodyPr>
            <a:normAutofit fontScale="85000" lnSpcReduction="20000"/>
          </a:bodyPr>
          <a:lstStyle/>
          <a:p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Методичний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рівень</a:t>
            </a:r>
          </a:p>
          <a:p>
            <a:pPr>
              <a:buNone/>
            </a:pP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Методичний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рівень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пов’язаний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із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вибором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</a:t>
            </a:r>
          </a:p>
          <a:p>
            <a:pPr>
              <a:buNone/>
            </a:pP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застосуванням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конкретних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методів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дослідження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0"/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спостереження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експеримент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психодіагностика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опитування;</a:t>
            </a:r>
          </a:p>
          <a:p>
            <a:pPr lvl="0"/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аналіз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продуктів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діяльності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якісні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методи (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інтерв’ю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кейс-аналіз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>
              <a:buNone/>
            </a:pP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Цей рівень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безпосередньо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забезпечує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отримання</a:t>
            </a:r>
            <a:endParaRPr lang="ru-RU" sz="33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емпіричних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даних</a:t>
            </a:r>
            <a:r>
              <a:rPr lang="ru-RU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32680"/>
          </a:xfrm>
        </p:spPr>
        <p:txBody>
          <a:bodyPr>
            <a:normAutofit fontScale="90000"/>
          </a:bodyPr>
          <a:lstStyle/>
          <a:p>
            <a:pPr algn="ctr"/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b="1" dirty="0" smtClean="0"/>
              <a:t>Основні </a:t>
            </a:r>
            <a:r>
              <a:rPr lang="ru-RU" b="1" dirty="0" err="1" smtClean="0"/>
              <a:t>методологічні</a:t>
            </a:r>
            <a:r>
              <a:rPr lang="ru-RU" b="1" dirty="0" smtClean="0"/>
              <a:t> </a:t>
            </a:r>
            <a:r>
              <a:rPr lang="ru-RU" b="1" dirty="0" err="1" smtClean="0"/>
              <a:t>принципи</a:t>
            </a:r>
            <a:r>
              <a:rPr lang="ru-RU" b="1" dirty="0" smtClean="0"/>
              <a:t> </a:t>
            </a:r>
            <a:r>
              <a:rPr lang="ru-RU" b="1" dirty="0" err="1" smtClean="0"/>
              <a:t>сучасної</a:t>
            </a:r>
            <a:r>
              <a:rPr lang="ru-RU" b="1" dirty="0" smtClean="0"/>
              <a:t> психології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83196"/>
          </a:xfrm>
        </p:spPr>
        <p:txBody>
          <a:bodyPr>
            <a:normAutofit fontScale="85000" lnSpcReduction="20000"/>
          </a:bodyPr>
          <a:lstStyle/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Сучасна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психологія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спирається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на низку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ключових</a:t>
            </a:r>
            <a:endParaRPr lang="ru-RU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0" algn="just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науковості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— опора на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перевірювані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факти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логічні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докази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розвитку —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вивчення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психіки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в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динаміці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системності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—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аналіз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психічних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явищ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у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взаємозв’язку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особистісної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зумовленості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—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урахування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індивідуальних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особливостей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діяльнісної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опосередкованості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етичності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—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дотримання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прав і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гідності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досліджуваних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ru-RU" b="1" dirty="0" smtClean="0"/>
              <a:t> </a:t>
            </a:r>
            <a:r>
              <a:rPr lang="ru-RU" b="1" dirty="0" smtClean="0"/>
              <a:t/>
            </a:r>
            <a:br>
              <a:rPr lang="ru-RU" b="1" dirty="0" smtClean="0"/>
            </a:br>
            <a:r>
              <a:rPr lang="uk-UA" b="1" dirty="0" smtClean="0"/>
              <a:t>І</a:t>
            </a:r>
            <a:r>
              <a:rPr lang="ru-RU" b="1" dirty="0" err="1" smtClean="0"/>
              <a:t>нтеграція</a:t>
            </a:r>
            <a:r>
              <a:rPr lang="ru-RU" b="1" dirty="0" smtClean="0"/>
              <a:t> </a:t>
            </a:r>
            <a:r>
              <a:rPr lang="ru-RU" b="1" dirty="0" err="1" smtClean="0"/>
              <a:t>підходів</a:t>
            </a:r>
            <a:r>
              <a:rPr lang="uk-UA" b="1" dirty="0" smtClean="0"/>
              <a:t> у психології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Характерною рисою сучасної </a:t>
            </a: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психології</a:t>
            </a:r>
          </a:p>
          <a:p>
            <a:pPr algn="just">
              <a:buNone/>
            </a:pP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є </a:t>
            </a: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співіснування різних </a:t>
            </a: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теоретичних</a:t>
            </a:r>
          </a:p>
          <a:p>
            <a:pPr algn="just">
              <a:buNone/>
            </a:pP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підходів </a:t>
            </a: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(когнітивного, </a:t>
            </a: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гуманістичного,</a:t>
            </a:r>
          </a:p>
          <a:p>
            <a:pPr algn="just">
              <a:buNone/>
            </a:pP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діяльнісного</a:t>
            </a:r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психодинамічного тощо).</a:t>
            </a:r>
            <a:endParaRPr lang="ru-RU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Сучасна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орієнтується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не 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</a:t>
            </a:r>
          </a:p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протиставлення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підходів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а на 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їх</a:t>
            </a:r>
          </a:p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інтеграцію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що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дозволяє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комплексно</a:t>
            </a:r>
          </a:p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досліджувати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психічні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явища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ru-RU" b="1" dirty="0" smtClean="0"/>
              <a:t> </a:t>
            </a:r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b="1" dirty="0" err="1" smtClean="0"/>
              <a:t>Методологічні</a:t>
            </a:r>
            <a:r>
              <a:rPr lang="ru-RU" b="1" dirty="0" smtClean="0"/>
              <a:t> </a:t>
            </a:r>
            <a:r>
              <a:rPr lang="ru-RU" b="1" dirty="0" err="1" smtClean="0"/>
              <a:t>виклики</a:t>
            </a:r>
            <a:r>
              <a:rPr lang="ru-RU" b="1" dirty="0" smtClean="0"/>
              <a:t> </a:t>
            </a:r>
            <a:r>
              <a:rPr lang="ru-RU" b="1" dirty="0" err="1" smtClean="0"/>
              <a:t>сучасної</a:t>
            </a:r>
            <a:r>
              <a:rPr lang="ru-RU" b="1" dirty="0" smtClean="0"/>
              <a:t> психології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актуальних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проблем</a:t>
            </a:r>
          </a:p>
          <a:p>
            <a:pPr>
              <a:buNone/>
            </a:pP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належать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0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забезпечення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доказовості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психологічних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досліджень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поєднання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кількісних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і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якісних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адаптація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методик до культурного та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соціального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контексту;</a:t>
            </a:r>
          </a:p>
          <a:p>
            <a:pPr lvl="0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запобігання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псевдонауковим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практикам;</a:t>
            </a:r>
          </a:p>
          <a:p>
            <a:pPr lvl="0"/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підвищення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методологічної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культури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психологів.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661308"/>
          </a:xfrm>
        </p:spPr>
        <p:txBody>
          <a:bodyPr>
            <a:normAutofit fontScale="90000"/>
          </a:bodyPr>
          <a:lstStyle/>
          <a:p>
            <a:pPr algn="ctr"/>
            <a:r>
              <a:rPr lang="ru-RU" b="1" dirty="0" smtClean="0"/>
              <a:t/>
            </a:r>
            <a:br>
              <a:rPr lang="ru-RU" b="1" dirty="0" smtClean="0"/>
            </a:br>
            <a:r>
              <a:rPr lang="ru-RU" b="1" dirty="0" err="1" smtClean="0"/>
              <a:t>Значення</a:t>
            </a:r>
            <a:r>
              <a:rPr lang="ru-RU" b="1" dirty="0" smtClean="0"/>
              <a:t> </a:t>
            </a:r>
            <a:r>
              <a:rPr lang="ru-RU" b="1" dirty="0" err="1" smtClean="0"/>
              <a:t>методології</a:t>
            </a:r>
            <a:r>
              <a:rPr lang="ru-RU" b="1" dirty="0" smtClean="0"/>
              <a:t> для професійної </a:t>
            </a:r>
            <a:r>
              <a:rPr lang="ru-RU" b="1" dirty="0" err="1" smtClean="0"/>
              <a:t>діяльності</a:t>
            </a:r>
            <a:r>
              <a:rPr lang="ru-RU" b="1" dirty="0" smtClean="0"/>
              <a:t> психолога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підготовка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забезпечує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0" algn="just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здатність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критично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аналізувати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наукову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інформацію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обґрунтований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вибір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роботи;</a:t>
            </a:r>
          </a:p>
          <a:p>
            <a:pPr lvl="0" algn="just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коректну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інтерпретацію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результатів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0" algn="just"/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дотримання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професійних та етичних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стандартів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компетентність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є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ключовою</a:t>
            </a:r>
            <a:endParaRPr lang="ru-RU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складовою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професійної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ідентичності</a:t>
            </a:r>
            <a:endParaRPr lang="ru-RU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психолога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ru-RU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 b="1" dirty="0" smtClean="0">
                <a:latin typeface="Times New Roman" pitchFamily="18" charset="0"/>
                <a:cs typeface="Times New Roman" pitchFamily="18" charset="0"/>
              </a:rPr>
              <a:t>Висновок</a:t>
            </a:r>
            <a:endParaRPr lang="ru-RU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uk-UA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Отже, м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етодологічні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засади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сучасної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психології визначають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її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наукову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зрілість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практичну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ефективність і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соціальну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відповідальність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Усвідомлення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методологічних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принципів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і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підходів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є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необхідною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умовою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формування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професійного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мислення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майбутніх</a:t>
            </a:r>
            <a:r>
              <a:rPr lang="ru-R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психологів.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875490"/>
          </a:xfrm>
        </p:spPr>
        <p:txBody>
          <a:bodyPr>
            <a:normAutofit fontScale="90000"/>
          </a:bodyPr>
          <a:lstStyle/>
          <a:p>
            <a:r>
              <a:rPr lang="uk-UA" b="1" dirty="0" smtClean="0"/>
              <a:t/>
            </a:r>
            <a:br>
              <a:rPr lang="uk-UA" b="1" dirty="0" smtClean="0"/>
            </a:br>
            <a:r>
              <a:rPr lang="uk-UA" b="1" dirty="0" smtClean="0"/>
              <a:t>Джерела</a:t>
            </a:r>
            <a:br>
              <a:rPr lang="uk-UA" b="1" dirty="0" smtClean="0"/>
            </a:br>
            <a:endParaRPr lang="ru-RU" b="1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40386"/>
          </a:xfrm>
        </p:spPr>
        <p:txBody>
          <a:bodyPr>
            <a:normAutofit fontScale="62500" lnSpcReduction="20000"/>
          </a:bodyPr>
          <a:lstStyle/>
          <a:p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Максименко С. Д.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Методологічні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проблеми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сучасної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психології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особистості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// 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Психологія і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особистість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– 2022. – № 1 (21). – С. 5–16.</a:t>
            </a:r>
          </a:p>
          <a:p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Максименко С. Д.,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Клименко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В. В.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Методологія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психологічного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пізнання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сучасний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український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контекст //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Наукові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студії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із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соціальної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політичної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психології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– 2023. –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Вип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52. – С. 7–18.</a:t>
            </a:r>
          </a:p>
          <a:p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Панок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В. Г.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Доказовість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у сучасній психології: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методологічний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вимір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//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Вісник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Національної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академії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педагогічних наук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України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– 2022. – Т. 4, № 2. – С. 1–8.</a:t>
            </a:r>
          </a:p>
          <a:p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Карамушка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Л. М.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Методологія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організація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психологічних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досліджень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навчальний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посібник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–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Київ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Інститут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психології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імені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Г. С.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Костюка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НАПН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України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2023. – 216 с.</a:t>
            </a:r>
          </a:p>
          <a:p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Карамушка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Л. М.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Методологічна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культура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сучасного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психолога: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виклики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та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перспективи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//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Організаційна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психологія.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Економічна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психологія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– 2024. – № 1 (28). – С. 9–20.</a:t>
            </a:r>
          </a:p>
          <a:p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uk-UA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Титаренко Т. М.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Методологія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дослідження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життєвого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шляху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особистості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в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кризових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умовах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//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Психологічні</a:t>
            </a:r>
            <a:r>
              <a:rPr lang="ru-RU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науки: проблеми і </a:t>
            </a:r>
            <a:r>
              <a:rPr lang="ru-RU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здобутки</a:t>
            </a:r>
            <a:r>
              <a:rPr lang="ru-R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– 2022. – № 2 (18). – С. 45–56.</a:t>
            </a:r>
          </a:p>
          <a:p>
            <a:endParaRPr lang="ru-RU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Яркая">
  <a:themeElements>
    <a:clrScheme name="Метро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Яркая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27</TotalTime>
  <Words>605</Words>
  <Application>Microsoft Office PowerPoint</Application>
  <PresentationFormat>Экран (4:3)</PresentationFormat>
  <Paragraphs>107</Paragraphs>
  <Slides>14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</vt:i4>
      </vt:variant>
    </vt:vector>
  </HeadingPairs>
  <TitlesOfParts>
    <vt:vector size="15" baseType="lpstr">
      <vt:lpstr>Яркая</vt:lpstr>
      <vt:lpstr>МЕТОДОЛОГІЧНІ ЗАСАДИ СУЧАСНОЇ ПСИХОЛОГІЇ</vt:lpstr>
      <vt:lpstr>ЗМІСТ</vt:lpstr>
      <vt:lpstr>Слайд 3</vt:lpstr>
      <vt:lpstr>Слайд 4</vt:lpstr>
      <vt:lpstr> РІВНІ МЕТОДОЛОГІЇ СУЧАСНОЇ ПСИХОЛОГІЇ </vt:lpstr>
      <vt:lpstr>Слайд 6</vt:lpstr>
      <vt:lpstr>Слайд 7</vt:lpstr>
      <vt:lpstr>Слайд 8</vt:lpstr>
      <vt:lpstr> Основні методологічні принципи сучасної психології </vt:lpstr>
      <vt:lpstr>  Інтеграція підходів у психології </vt:lpstr>
      <vt:lpstr>  Методологічні виклики сучасної психології </vt:lpstr>
      <vt:lpstr> Значення методології для професійної діяльності психолога </vt:lpstr>
      <vt:lpstr>Висновок</vt:lpstr>
      <vt:lpstr> Джерела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МЕТОДОЛОГІЧНІ ЗАСАДИ СУЧАСНОЇ ПСИХОЛОГІЇ</dc:title>
  <dc:creator>Пользователь</dc:creator>
  <cp:lastModifiedBy>Пользователь</cp:lastModifiedBy>
  <cp:revision>3</cp:revision>
  <dcterms:created xsi:type="dcterms:W3CDTF">2026-01-15T17:02:50Z</dcterms:created>
  <dcterms:modified xsi:type="dcterms:W3CDTF">2026-01-15T17:30:02Z</dcterms:modified>
</cp:coreProperties>
</file>