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126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67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80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911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35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84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56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91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67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7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72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58AAD-8E36-47EE-ABEB-E8FBAF7880D2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7657B-0208-49A5-9110-9EE28030C1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58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Лекція</a:t>
            </a:r>
            <a:r>
              <a:rPr lang="ru-RU" dirty="0" smtClean="0"/>
              <a:t>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5 </a:t>
            </a: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отримання</a:t>
            </a:r>
            <a:r>
              <a:rPr lang="ru-RU" b="1" dirty="0"/>
              <a:t> сталей </a:t>
            </a:r>
            <a:r>
              <a:rPr lang="ru-RU" b="1" dirty="0" err="1"/>
              <a:t>спеціального</a:t>
            </a:r>
            <a:r>
              <a:rPr lang="ru-RU" b="1" dirty="0"/>
              <a:t> </a:t>
            </a:r>
            <a:r>
              <a:rPr lang="ru-RU" b="1" dirty="0" err="1"/>
              <a:t>призначення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9431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363272" cy="6480720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споживачі</a:t>
            </a:r>
            <a:r>
              <a:rPr lang="ru-RU" b="1" i="1" dirty="0"/>
              <a:t> та шляхи </a:t>
            </a:r>
            <a:r>
              <a:rPr lang="ru-RU" b="1" i="1" dirty="0" err="1"/>
              <a:t>вдосконалення</a:t>
            </a:r>
            <a:r>
              <a:rPr lang="ru-RU" b="1" i="1" dirty="0"/>
              <a:t> </a:t>
            </a:r>
            <a:r>
              <a:rPr lang="ru-RU" b="1" i="1" dirty="0" err="1"/>
              <a:t>технології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 є </a:t>
            </a:r>
            <a:r>
              <a:rPr lang="ru-RU" dirty="0" err="1"/>
              <a:t>авіаційна</a:t>
            </a:r>
            <a:r>
              <a:rPr lang="ru-RU" dirty="0"/>
              <a:t>, </a:t>
            </a:r>
            <a:r>
              <a:rPr lang="ru-RU" dirty="0" err="1"/>
              <a:t>хімічна</a:t>
            </a:r>
            <a:r>
              <a:rPr lang="ru-RU" dirty="0"/>
              <a:t>, </a:t>
            </a:r>
            <a:r>
              <a:rPr lang="ru-RU" dirty="0" err="1"/>
              <a:t>атомна</a:t>
            </a:r>
            <a:r>
              <a:rPr lang="ru-RU" dirty="0"/>
              <a:t>, </a:t>
            </a:r>
            <a:r>
              <a:rPr lang="ru-RU" dirty="0" err="1"/>
              <a:t>ракетна</a:t>
            </a:r>
            <a:r>
              <a:rPr lang="ru-RU" dirty="0"/>
              <a:t>, </a:t>
            </a:r>
            <a:r>
              <a:rPr lang="ru-RU" dirty="0" err="1"/>
              <a:t>космічна</a:t>
            </a:r>
            <a:r>
              <a:rPr lang="ru-RU" dirty="0"/>
              <a:t>, </a:t>
            </a:r>
            <a:r>
              <a:rPr lang="ru-RU" dirty="0" err="1"/>
              <a:t>радіоелектронна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, </a:t>
            </a:r>
            <a:r>
              <a:rPr lang="ru-RU" dirty="0" err="1"/>
              <a:t>енергетичне</a:t>
            </a:r>
            <a:r>
              <a:rPr lang="ru-RU" dirty="0"/>
              <a:t> </a:t>
            </a:r>
            <a:r>
              <a:rPr lang="ru-RU" dirty="0" err="1"/>
              <a:t>машинобудування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основою сортаменту </a:t>
            </a:r>
            <a:r>
              <a:rPr lang="ru-RU" dirty="0" err="1"/>
              <a:t>ВІП</a:t>
            </a:r>
            <a:r>
              <a:rPr lang="ru-RU" dirty="0"/>
              <a:t> є </a:t>
            </a:r>
            <a:r>
              <a:rPr lang="ru-RU" dirty="0" err="1"/>
              <a:t>жароміцні</a:t>
            </a:r>
            <a:r>
              <a:rPr lang="ru-RU" dirty="0"/>
              <a:t> та </a:t>
            </a:r>
            <a:r>
              <a:rPr lang="ru-RU" dirty="0" err="1"/>
              <a:t>прецизійні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нікелю</a:t>
            </a:r>
            <a:r>
              <a:rPr lang="ru-RU" dirty="0"/>
              <a:t>, кобальту, </a:t>
            </a:r>
            <a:r>
              <a:rPr lang="ru-RU" dirty="0" err="1"/>
              <a:t>заліза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низько</a:t>
            </a:r>
            <a:r>
              <a:rPr lang="ru-RU" dirty="0"/>
              <a:t>- та особливо </a:t>
            </a:r>
            <a:r>
              <a:rPr lang="ru-RU" dirty="0" err="1"/>
              <a:t>низьковуглецеві</a:t>
            </a:r>
            <a:r>
              <a:rPr lang="ru-RU" dirty="0"/>
              <a:t> </a:t>
            </a:r>
            <a:r>
              <a:rPr lang="ru-RU" dirty="0" err="1"/>
              <a:t>корозійностійкі</a:t>
            </a:r>
            <a:r>
              <a:rPr lang="ru-RU" dirty="0"/>
              <a:t> та </a:t>
            </a:r>
            <a:r>
              <a:rPr lang="ru-RU" dirty="0" err="1"/>
              <a:t>конструкційні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. До них </a:t>
            </a:r>
            <a:r>
              <a:rPr lang="ru-RU" dirty="0" err="1"/>
              <a:t>відносяться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Прецизійні</a:t>
            </a:r>
            <a:r>
              <a:rPr lang="ru-RU" dirty="0"/>
              <a:t> – </a:t>
            </a:r>
            <a:r>
              <a:rPr lang="ru-RU" dirty="0" err="1"/>
              <a:t>сплави</a:t>
            </a:r>
            <a:r>
              <a:rPr lang="ru-RU" dirty="0"/>
              <a:t> з </a:t>
            </a:r>
            <a:r>
              <a:rPr lang="ru-RU" dirty="0" err="1"/>
              <a:t>особливими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а) </a:t>
            </a:r>
            <a:r>
              <a:rPr lang="ru-RU" dirty="0" err="1"/>
              <a:t>магнітом'які</a:t>
            </a:r>
            <a:r>
              <a:rPr lang="ru-RU" dirty="0"/>
              <a:t>,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виготовляють</a:t>
            </a:r>
            <a:r>
              <a:rPr lang="ru-RU" dirty="0"/>
              <a:t> сердечники </a:t>
            </a:r>
            <a:r>
              <a:rPr lang="ru-RU" dirty="0" err="1"/>
              <a:t>трансформаторів</a:t>
            </a:r>
            <a:r>
              <a:rPr lang="ru-RU" dirty="0"/>
              <a:t> та </a:t>
            </a:r>
            <a:r>
              <a:rPr lang="ru-RU" dirty="0" err="1"/>
              <a:t>дроселів</a:t>
            </a:r>
            <a:r>
              <a:rPr lang="ru-RU" dirty="0"/>
              <a:t>. </a:t>
            </a:r>
            <a:r>
              <a:rPr lang="ru-RU" dirty="0" err="1"/>
              <a:t>Магнітні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при </a:t>
            </a:r>
            <a:r>
              <a:rPr lang="ru-RU" dirty="0" err="1"/>
              <a:t>отриманні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методом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підвищуються</a:t>
            </a:r>
            <a:r>
              <a:rPr lang="ru-RU" dirty="0"/>
              <a:t> на 20 - 30%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сплавами, </a:t>
            </a:r>
            <a:r>
              <a:rPr lang="ru-RU" dirty="0" err="1"/>
              <a:t>одержаними</a:t>
            </a:r>
            <a:r>
              <a:rPr lang="ru-RU" dirty="0"/>
              <a:t> </a:t>
            </a:r>
            <a:r>
              <a:rPr lang="ru-RU" dirty="0" err="1"/>
              <a:t>відкритою</a:t>
            </a:r>
            <a:r>
              <a:rPr lang="ru-RU" dirty="0"/>
              <a:t> </a:t>
            </a:r>
            <a:r>
              <a:rPr lang="ru-RU" dirty="0" err="1"/>
              <a:t>індукційною</a:t>
            </a:r>
            <a:r>
              <a:rPr lang="ru-RU" dirty="0"/>
              <a:t> плавкою;</a:t>
            </a:r>
          </a:p>
          <a:p>
            <a:pPr marL="0" indent="444500" algn="just">
              <a:buNone/>
            </a:pPr>
            <a:r>
              <a:rPr lang="ru-RU" dirty="0"/>
              <a:t>б) </a:t>
            </a:r>
            <a:r>
              <a:rPr lang="ru-RU" dirty="0" err="1"/>
              <a:t>пружинні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заданими</a:t>
            </a:r>
            <a:r>
              <a:rPr lang="ru-RU" dirty="0"/>
              <a:t> </a:t>
            </a:r>
            <a:r>
              <a:rPr lang="ru-RU" dirty="0" err="1"/>
              <a:t>пружними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в)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мінімальним</a:t>
            </a:r>
            <a:r>
              <a:rPr lang="ru-RU" dirty="0"/>
              <a:t> </a:t>
            </a:r>
            <a:r>
              <a:rPr lang="ru-RU" dirty="0" err="1"/>
              <a:t>коефіцієнтом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(</a:t>
            </a:r>
            <a:r>
              <a:rPr lang="ru-RU" dirty="0" err="1"/>
              <a:t>інвар</a:t>
            </a:r>
            <a:r>
              <a:rPr lang="ru-RU" dirty="0"/>
              <a:t>);</a:t>
            </a:r>
          </a:p>
          <a:p>
            <a:pPr marL="0" indent="444500" algn="just">
              <a:buNone/>
            </a:pPr>
            <a:r>
              <a:rPr lang="ru-RU" dirty="0"/>
              <a:t>г) </a:t>
            </a:r>
            <a:r>
              <a:rPr lang="ru-RU" dirty="0" err="1"/>
              <a:t>сплави</a:t>
            </a:r>
            <a:r>
              <a:rPr lang="ru-RU" dirty="0"/>
              <a:t> опору,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Х20Н80</a:t>
            </a:r>
            <a:r>
              <a:rPr lang="ru-RU" dirty="0"/>
              <a:t> (</a:t>
            </a:r>
            <a:r>
              <a:rPr lang="ru-RU" dirty="0" err="1"/>
              <a:t>ніхром</a:t>
            </a:r>
            <a:r>
              <a:rPr lang="ru-RU" dirty="0"/>
              <a:t>). </a:t>
            </a:r>
            <a:r>
              <a:rPr lang="ru-RU" dirty="0" err="1"/>
              <a:t>Виплавлені</a:t>
            </a:r>
            <a:r>
              <a:rPr lang="ru-RU" dirty="0"/>
              <a:t> ДСП </a:t>
            </a:r>
            <a:r>
              <a:rPr lang="ru-RU" dirty="0" err="1"/>
              <a:t>сплави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40 год (</a:t>
            </a:r>
            <a:r>
              <a:rPr lang="ru-RU" dirty="0" err="1"/>
              <a:t>діаметр</a:t>
            </a:r>
            <a:r>
              <a:rPr lang="ru-RU" dirty="0"/>
              <a:t> дроту 0,8 мм), а в печах </a:t>
            </a:r>
            <a:r>
              <a:rPr lang="ru-RU" dirty="0" err="1"/>
              <a:t>ВІП</a:t>
            </a:r>
            <a:r>
              <a:rPr lang="ru-RU" dirty="0"/>
              <a:t> - 250 год.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en-US" dirty="0"/>
              <a:t>F</a:t>
            </a:r>
            <a:r>
              <a:rPr lang="ru-RU" dirty="0"/>
              <a:t>е та </a:t>
            </a:r>
            <a:r>
              <a:rPr lang="en-US" dirty="0"/>
              <a:t>Ni. </a:t>
            </a:r>
            <a:r>
              <a:rPr lang="ru-RU" dirty="0"/>
              <a:t>При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жароміцність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на 10 – 20%, а за </a:t>
            </a:r>
            <a:r>
              <a:rPr lang="ru-RU" dirty="0" err="1"/>
              <a:t>окремими</a:t>
            </a:r>
            <a:r>
              <a:rPr lang="ru-RU" dirty="0"/>
              <a:t> марками на 30 – 40% (</a:t>
            </a:r>
            <a:r>
              <a:rPr lang="ru-RU" dirty="0" err="1"/>
              <a:t>ЕІ437</a:t>
            </a:r>
            <a:r>
              <a:rPr lang="ru-RU" dirty="0"/>
              <a:t>, </a:t>
            </a:r>
            <a:r>
              <a:rPr lang="ru-RU" dirty="0" err="1"/>
              <a:t>ЕІ</a:t>
            </a:r>
            <a:r>
              <a:rPr lang="ru-RU" dirty="0"/>
              <a:t> 617, </a:t>
            </a:r>
            <a:r>
              <a:rPr lang="ru-RU" dirty="0" err="1"/>
              <a:t>ЕП</a:t>
            </a:r>
            <a:r>
              <a:rPr lang="ru-RU" dirty="0"/>
              <a:t> 220, </a:t>
            </a:r>
            <a:r>
              <a:rPr lang="ru-RU" dirty="0" err="1"/>
              <a:t>ЕІ</a:t>
            </a:r>
            <a:r>
              <a:rPr lang="ru-RU" dirty="0"/>
              <a:t> 617).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Нержавіючі</a:t>
            </a:r>
            <a:r>
              <a:rPr lang="ru-RU" dirty="0"/>
              <a:t> та </a:t>
            </a:r>
            <a:r>
              <a:rPr lang="ru-RU" dirty="0" err="1"/>
              <a:t>конструкційні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відповідального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з [С] &lt; 0,03%,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корозійностійкі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51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435280" cy="6408712"/>
          </a:xfrm>
        </p:spPr>
        <p:txBody>
          <a:bodyPr>
            <a:normAutofit fontScale="77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чистого за </a:t>
            </a:r>
            <a:r>
              <a:rPr lang="ru-RU" dirty="0" err="1"/>
              <a:t>домішками</a:t>
            </a:r>
            <a:r>
              <a:rPr lang="ru-RU" dirty="0"/>
              <a:t> та </a:t>
            </a:r>
            <a:r>
              <a:rPr lang="ru-RU" dirty="0" err="1"/>
              <a:t>неметалевими</a:t>
            </a:r>
            <a:r>
              <a:rPr lang="ru-RU" dirty="0"/>
              <a:t> </a:t>
            </a:r>
            <a:r>
              <a:rPr lang="ru-RU" dirty="0" err="1"/>
              <a:t>включеннями</a:t>
            </a:r>
            <a:r>
              <a:rPr lang="ru-RU" dirty="0"/>
              <a:t>, методом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вирішуватися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шляхами: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використанням</a:t>
            </a:r>
            <a:r>
              <a:rPr lang="ru-RU" dirty="0"/>
              <a:t> особливо </a:t>
            </a:r>
            <a:r>
              <a:rPr lang="ru-RU" dirty="0" err="1"/>
              <a:t>чистих</a:t>
            </a:r>
            <a:r>
              <a:rPr lang="ru-RU" dirty="0"/>
              <a:t> </a:t>
            </a:r>
            <a:r>
              <a:rPr lang="ru-RU" dirty="0" err="1"/>
              <a:t>шихтових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- </a:t>
            </a:r>
            <a:r>
              <a:rPr lang="ru-RU" dirty="0" err="1"/>
              <a:t>здебільшого</a:t>
            </a:r>
            <a:r>
              <a:rPr lang="ru-RU" dirty="0"/>
              <a:t> </a:t>
            </a:r>
            <a:r>
              <a:rPr lang="ru-RU" dirty="0" err="1"/>
              <a:t>дефіцитних</a:t>
            </a:r>
            <a:r>
              <a:rPr lang="ru-RU" dirty="0"/>
              <a:t> та дорогих.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головна</a:t>
            </a:r>
            <a:r>
              <a:rPr lang="ru-RU" dirty="0"/>
              <a:t> мета </a:t>
            </a:r>
            <a:r>
              <a:rPr lang="ru-RU" dirty="0" err="1"/>
              <a:t>ВІП</a:t>
            </a:r>
            <a:r>
              <a:rPr lang="ru-RU" dirty="0"/>
              <a:t> -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стабільного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та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з </a:t>
            </a:r>
            <a:r>
              <a:rPr lang="ru-RU" dirty="0" err="1"/>
              <a:t>атмосфери</a:t>
            </a:r>
            <a:r>
              <a:rPr lang="ru-RU" dirty="0"/>
              <a:t> та </a:t>
            </a:r>
            <a:r>
              <a:rPr lang="ru-RU" dirty="0" err="1"/>
              <a:t>футерування</a:t>
            </a:r>
            <a:r>
              <a:rPr lang="ru-RU" dirty="0"/>
              <a:t> тигля. </a:t>
            </a:r>
            <a:r>
              <a:rPr lang="ru-RU" dirty="0" err="1"/>
              <a:t>Цей</a:t>
            </a:r>
            <a:r>
              <a:rPr lang="ru-RU" dirty="0"/>
              <a:t> шлях, як </a:t>
            </a:r>
            <a:r>
              <a:rPr lang="ru-RU" dirty="0" err="1"/>
              <a:t>дорожчий</a:t>
            </a:r>
            <a:r>
              <a:rPr lang="ru-RU" dirty="0"/>
              <a:t>,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застосовний</a:t>
            </a:r>
            <a:r>
              <a:rPr lang="ru-RU" dirty="0"/>
              <a:t> для </a:t>
            </a:r>
            <a:r>
              <a:rPr lang="ru-RU" dirty="0" err="1"/>
              <a:t>виплавки</a:t>
            </a:r>
            <a:r>
              <a:rPr lang="ru-RU" dirty="0"/>
              <a:t> особливо </a:t>
            </a:r>
            <a:r>
              <a:rPr lang="ru-RU" dirty="0" err="1"/>
              <a:t>відповідальних</a:t>
            </a:r>
            <a:r>
              <a:rPr lang="ru-RU" dirty="0"/>
              <a:t> марок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сплавів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дефіцитних</a:t>
            </a:r>
            <a:r>
              <a:rPr lang="ru-RU" dirty="0"/>
              <a:t> і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дешевих</a:t>
            </a:r>
            <a:r>
              <a:rPr lang="ru-RU" dirty="0"/>
              <a:t> </a:t>
            </a:r>
            <a:r>
              <a:rPr lang="ru-RU" dirty="0" err="1"/>
              <a:t>шихтових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достатню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плавки.</a:t>
            </a:r>
          </a:p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вакуумний</a:t>
            </a:r>
            <a:r>
              <a:rPr lang="ru-RU" dirty="0"/>
              <a:t> </a:t>
            </a:r>
            <a:r>
              <a:rPr lang="ru-RU" dirty="0" err="1"/>
              <a:t>індукційний</a:t>
            </a:r>
            <a:r>
              <a:rPr lang="ru-RU" dirty="0"/>
              <a:t> переплав </a:t>
            </a:r>
            <a:r>
              <a:rPr lang="ru-RU" dirty="0" err="1"/>
              <a:t>використовується</a:t>
            </a:r>
            <a:r>
              <a:rPr lang="ru-RU" dirty="0"/>
              <a:t> як метод </a:t>
            </a:r>
            <a:r>
              <a:rPr lang="ru-RU" dirty="0" err="1"/>
              <a:t>попередньої</a:t>
            </a:r>
            <a:r>
              <a:rPr lang="ru-RU" dirty="0"/>
              <a:t> плавки </a:t>
            </a:r>
            <a:r>
              <a:rPr lang="ru-RU" dirty="0" err="1"/>
              <a:t>шихти</a:t>
            </a:r>
            <a:r>
              <a:rPr lang="ru-RU" dirty="0"/>
              <a:t> та </a:t>
            </a:r>
            <a:r>
              <a:rPr lang="ru-RU" dirty="0" err="1"/>
              <a:t>отримання</a:t>
            </a:r>
            <a:r>
              <a:rPr lang="ru-RU" dirty="0"/>
              <a:t> заготовки для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переплавних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жароміцних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деталей </a:t>
            </a:r>
            <a:r>
              <a:rPr lang="ru-RU" dirty="0" err="1"/>
              <a:t>реактивних</a:t>
            </a:r>
            <a:r>
              <a:rPr lang="ru-RU" dirty="0"/>
              <a:t> </a:t>
            </a:r>
            <a:r>
              <a:rPr lang="ru-RU" dirty="0" err="1"/>
              <a:t>двигунів</a:t>
            </a:r>
            <a:r>
              <a:rPr lang="ru-RU" dirty="0"/>
              <a:t> і лопаток </a:t>
            </a:r>
            <a:r>
              <a:rPr lang="ru-RU" dirty="0" err="1"/>
              <a:t>газових</a:t>
            </a:r>
            <a:r>
              <a:rPr lang="ru-RU" dirty="0"/>
              <a:t> </a:t>
            </a:r>
            <a:r>
              <a:rPr lang="ru-RU" dirty="0" err="1"/>
              <a:t>турбін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8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5.2 </a:t>
            </a:r>
            <a:r>
              <a:rPr lang="ru-RU" b="1" dirty="0" err="1"/>
              <a:t>Вакуумний</a:t>
            </a:r>
            <a:r>
              <a:rPr lang="ru-RU" b="1" dirty="0"/>
              <a:t> </a:t>
            </a:r>
            <a:r>
              <a:rPr lang="ru-RU" b="1" dirty="0" err="1"/>
              <a:t>дуговий</a:t>
            </a:r>
            <a:r>
              <a:rPr lang="ru-RU" b="1" dirty="0"/>
              <a:t> переплав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424936" cy="5976664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b="1" dirty="0" err="1"/>
              <a:t>Сутність</a:t>
            </a:r>
            <a:r>
              <a:rPr lang="ru-RU" b="1" dirty="0"/>
              <a:t> </a:t>
            </a:r>
            <a:r>
              <a:rPr lang="ru-RU" b="1" dirty="0" err="1"/>
              <a:t>процесу</a:t>
            </a:r>
            <a:r>
              <a:rPr lang="ru-RU" b="1" dirty="0"/>
              <a:t> </a:t>
            </a:r>
            <a:r>
              <a:rPr lang="ru-RU" b="1" dirty="0" err="1"/>
              <a:t>ВДП</a:t>
            </a:r>
            <a:r>
              <a:rPr lang="ru-RU" b="1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переплаві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у </a:t>
            </a:r>
            <a:r>
              <a:rPr lang="ru-RU" dirty="0" err="1"/>
              <a:t>вакуумній</a:t>
            </a:r>
            <a:r>
              <a:rPr lang="ru-RU" dirty="0"/>
              <a:t> </a:t>
            </a:r>
            <a:r>
              <a:rPr lang="ru-RU" dirty="0" err="1"/>
              <a:t>дуговій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нагрівання</a:t>
            </a:r>
            <a:r>
              <a:rPr lang="ru-RU" dirty="0"/>
              <a:t> та </a:t>
            </a:r>
            <a:r>
              <a:rPr lang="ru-RU" dirty="0" err="1"/>
              <a:t>плавлення</a:t>
            </a:r>
            <a:r>
              <a:rPr lang="ru-RU" dirty="0"/>
              <a:t> </a:t>
            </a:r>
            <a:r>
              <a:rPr lang="ru-RU" dirty="0" err="1"/>
              <a:t>електричною</a:t>
            </a:r>
            <a:r>
              <a:rPr lang="ru-RU" dirty="0"/>
              <a:t> дугою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, </a:t>
            </a:r>
            <a:r>
              <a:rPr lang="ru-RU" dirty="0" err="1"/>
              <a:t>краплинному</a:t>
            </a:r>
            <a:r>
              <a:rPr lang="ru-RU" dirty="0"/>
              <a:t> </a:t>
            </a:r>
            <a:r>
              <a:rPr lang="ru-RU" dirty="0" err="1"/>
              <a:t>перенесенні</a:t>
            </a:r>
            <a:r>
              <a:rPr lang="ru-RU" dirty="0"/>
              <a:t> </a:t>
            </a:r>
            <a:r>
              <a:rPr lang="ru-RU" dirty="0" err="1"/>
              <a:t>електродного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і </a:t>
            </a:r>
            <a:r>
              <a:rPr lang="ru-RU" dirty="0" err="1"/>
              <a:t>послідовному</a:t>
            </a:r>
            <a:r>
              <a:rPr lang="ru-RU" dirty="0"/>
              <a:t> </a:t>
            </a:r>
            <a:r>
              <a:rPr lang="ru-RU" dirty="0" err="1"/>
              <a:t>затвердінні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у </a:t>
            </a:r>
            <a:r>
              <a:rPr lang="ru-RU" dirty="0" err="1"/>
              <a:t>водоохолоджуваному</a:t>
            </a:r>
            <a:r>
              <a:rPr lang="ru-RU" dirty="0"/>
              <a:t> </a:t>
            </a:r>
            <a:r>
              <a:rPr lang="ru-RU" dirty="0" err="1"/>
              <a:t>кристалізаторі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виливків</a:t>
            </a:r>
            <a:r>
              <a:rPr lang="ru-RU" dirty="0"/>
              <a:t> </a:t>
            </a:r>
            <a:r>
              <a:rPr lang="ru-RU" dirty="0" err="1"/>
              <a:t>електродугової</a:t>
            </a:r>
            <a:r>
              <a:rPr lang="ru-RU" dirty="0"/>
              <a:t> плавки </a:t>
            </a:r>
            <a:r>
              <a:rPr lang="ru-RU" dirty="0" err="1"/>
              <a:t>металургійних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</a:t>
            </a:r>
            <a:r>
              <a:rPr lang="ru-RU" dirty="0" err="1"/>
              <a:t>сформульовані</a:t>
            </a:r>
            <a:r>
              <a:rPr lang="ru-RU" dirty="0"/>
              <a:t> </a:t>
            </a:r>
            <a:r>
              <a:rPr lang="ru-RU" dirty="0" err="1"/>
              <a:t>винахідником</a:t>
            </a:r>
            <a:r>
              <a:rPr lang="ru-RU" dirty="0"/>
              <a:t> дугового </a:t>
            </a:r>
            <a:r>
              <a:rPr lang="ru-RU" dirty="0" err="1"/>
              <a:t>зварювання</a:t>
            </a:r>
            <a:r>
              <a:rPr lang="ru-RU" dirty="0"/>
              <a:t> </a:t>
            </a:r>
            <a:r>
              <a:rPr lang="ru-RU" dirty="0" err="1"/>
              <a:t>Н.Г</a:t>
            </a:r>
            <a:r>
              <a:rPr lang="ru-RU" dirty="0"/>
              <a:t>. </a:t>
            </a:r>
            <a:r>
              <a:rPr lang="ru-RU" dirty="0" err="1"/>
              <a:t>Слов'яновим</a:t>
            </a:r>
            <a:r>
              <a:rPr lang="ru-RU" dirty="0"/>
              <a:t> у 1892 р. У 1903 р. В. </a:t>
            </a:r>
            <a:r>
              <a:rPr lang="ru-RU" dirty="0" err="1"/>
              <a:t>Болтон</a:t>
            </a:r>
            <a:r>
              <a:rPr lang="ru-RU" dirty="0"/>
              <a:t> </a:t>
            </a:r>
            <a:r>
              <a:rPr lang="ru-RU" dirty="0" err="1"/>
              <a:t>застосував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у </a:t>
            </a:r>
            <a:r>
              <a:rPr lang="ru-RU" dirty="0" err="1"/>
              <a:t>Німеччині</a:t>
            </a:r>
            <a:r>
              <a:rPr lang="ru-RU" dirty="0"/>
              <a:t>. На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вдосконаленої</a:t>
            </a:r>
            <a:r>
              <a:rPr lang="ru-RU" dirty="0"/>
              <a:t> </a:t>
            </a:r>
            <a:r>
              <a:rPr lang="ru-RU" dirty="0" err="1"/>
              <a:t>О.А</a:t>
            </a:r>
            <a:r>
              <a:rPr lang="ru-RU" dirty="0"/>
              <a:t>. </a:t>
            </a:r>
            <a:r>
              <a:rPr lang="ru-RU" dirty="0" err="1"/>
              <a:t>Сімпсоном</a:t>
            </a:r>
            <a:r>
              <a:rPr lang="ru-RU" dirty="0"/>
              <a:t>, в 1904 р. </a:t>
            </a:r>
            <a:r>
              <a:rPr lang="ru-RU" dirty="0" err="1"/>
              <a:t>отримано</a:t>
            </a:r>
            <a:r>
              <a:rPr lang="ru-RU" dirty="0"/>
              <a:t> першу тонну литого танталу. У 1909 р. </a:t>
            </a:r>
            <a:r>
              <a:rPr lang="ru-RU" dirty="0" err="1"/>
              <a:t>Вайс</a:t>
            </a:r>
            <a:r>
              <a:rPr lang="ru-RU" dirty="0"/>
              <a:t> і </a:t>
            </a:r>
            <a:r>
              <a:rPr lang="ru-RU" dirty="0" err="1"/>
              <a:t>Штіммельмайєр</a:t>
            </a:r>
            <a:r>
              <a:rPr lang="ru-RU" dirty="0"/>
              <a:t> переплавляли вольфрам в </a:t>
            </a:r>
            <a:r>
              <a:rPr lang="ru-RU" dirty="0" err="1"/>
              <a:t>атмосфері</a:t>
            </a:r>
            <a:r>
              <a:rPr lang="ru-RU" dirty="0"/>
              <a:t> </a:t>
            </a:r>
            <a:r>
              <a:rPr lang="ru-RU" dirty="0" err="1"/>
              <a:t>водню</a:t>
            </a:r>
            <a:r>
              <a:rPr lang="ru-RU" dirty="0"/>
              <a:t>, азоту,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вакуумі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у </a:t>
            </a:r>
            <a:r>
              <a:rPr lang="ru-RU" dirty="0" err="1"/>
              <a:t>СРСР</a:t>
            </a:r>
            <a:r>
              <a:rPr lang="ru-RU" dirty="0"/>
              <a:t> </a:t>
            </a:r>
            <a:r>
              <a:rPr lang="ru-RU" dirty="0" err="1"/>
              <a:t>отримано</a:t>
            </a:r>
            <a:r>
              <a:rPr lang="ru-RU" dirty="0"/>
              <a:t> до 1960 р., а </a:t>
            </a:r>
            <a:r>
              <a:rPr lang="ru-RU" dirty="0" err="1"/>
              <a:t>ще</a:t>
            </a:r>
            <a:r>
              <a:rPr lang="ru-RU" dirty="0"/>
              <a:t> через </a:t>
            </a:r>
            <a:r>
              <a:rPr lang="ru-RU" dirty="0" err="1"/>
              <a:t>чотири</a:t>
            </a:r>
            <a:r>
              <a:rPr lang="ru-RU" dirty="0"/>
              <a:t> роки почав </a:t>
            </a:r>
            <a:r>
              <a:rPr lang="ru-RU" dirty="0" err="1"/>
              <a:t>діяти</a:t>
            </a:r>
            <a:r>
              <a:rPr lang="ru-RU" dirty="0"/>
              <a:t> перший </a:t>
            </a:r>
            <a:r>
              <a:rPr lang="ru-RU" dirty="0" err="1"/>
              <a:t>спеціалізований</a:t>
            </a:r>
            <a:r>
              <a:rPr lang="ru-RU" dirty="0"/>
              <a:t> цех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дугових</a:t>
            </a:r>
            <a:r>
              <a:rPr lang="ru-RU" dirty="0"/>
              <a:t> печей для </a:t>
            </a:r>
            <a:r>
              <a:rPr lang="ru-RU" dirty="0" err="1"/>
              <a:t>виплавки</a:t>
            </a:r>
            <a:r>
              <a:rPr lang="ru-RU" dirty="0"/>
              <a:t> сталей та </a:t>
            </a:r>
            <a:r>
              <a:rPr lang="ru-RU" dirty="0" err="1"/>
              <a:t>сплавів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Інтенсивний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та </a:t>
            </a:r>
            <a:r>
              <a:rPr lang="ru-RU" dirty="0" err="1"/>
              <a:t>промислове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викликано</a:t>
            </a:r>
            <a:r>
              <a:rPr lang="ru-RU" dirty="0"/>
              <a:t> </a:t>
            </a:r>
            <a:r>
              <a:rPr lang="ru-RU" dirty="0" err="1"/>
              <a:t>бурхливим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атомної</a:t>
            </a:r>
            <a:r>
              <a:rPr lang="ru-RU" dirty="0"/>
              <a:t> </a:t>
            </a:r>
            <a:r>
              <a:rPr lang="ru-RU" dirty="0" err="1"/>
              <a:t>енергетики</a:t>
            </a:r>
            <a:r>
              <a:rPr lang="ru-RU" dirty="0"/>
              <a:t>, </a:t>
            </a:r>
            <a:r>
              <a:rPr lang="ru-RU" dirty="0" err="1"/>
              <a:t>авіації</a:t>
            </a:r>
            <a:r>
              <a:rPr lang="ru-RU" dirty="0"/>
              <a:t> та стало </a:t>
            </a:r>
            <a:r>
              <a:rPr lang="ru-RU" dirty="0" err="1"/>
              <a:t>можливим</a:t>
            </a:r>
            <a:r>
              <a:rPr lang="ru-RU" dirty="0"/>
              <a:t> з </a:t>
            </a:r>
            <a:r>
              <a:rPr lang="ru-RU" dirty="0" err="1"/>
              <a:t>появою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продуктивного вакуумного </a:t>
            </a:r>
            <a:r>
              <a:rPr lang="ru-RU" dirty="0" err="1"/>
              <a:t>обладнання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7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92500" lnSpcReduction="10000"/>
          </a:bodyPr>
          <a:lstStyle/>
          <a:p>
            <a:pPr marL="0" indent="444500" algn="just">
              <a:buNone/>
            </a:pPr>
            <a:r>
              <a:rPr lang="ru-RU" dirty="0"/>
              <a:t>При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підвищується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таких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спрямованої</a:t>
            </a:r>
            <a:r>
              <a:rPr lang="ru-RU" dirty="0"/>
              <a:t> 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 </a:t>
            </a:r>
            <a:r>
              <a:rPr lang="ru-RU" dirty="0" err="1"/>
              <a:t>кристалізації</a:t>
            </a:r>
            <a:r>
              <a:rPr lang="ru-RU" dirty="0"/>
              <a:t> </a:t>
            </a:r>
            <a:r>
              <a:rPr lang="ru-RU" dirty="0" err="1"/>
              <a:t>злитка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вакуумом на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стадіях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в </a:t>
            </a:r>
            <a:r>
              <a:rPr lang="ru-RU" dirty="0" err="1"/>
              <a:t>рідкому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(на </a:t>
            </a:r>
            <a:r>
              <a:rPr lang="ru-RU" dirty="0" err="1"/>
              <a:t>торці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оплавляється</a:t>
            </a:r>
            <a:r>
              <a:rPr lang="ru-RU" dirty="0"/>
              <a:t>,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тонкої</a:t>
            </a:r>
            <a:r>
              <a:rPr lang="ru-RU" dirty="0"/>
              <a:t> </a:t>
            </a:r>
            <a:r>
              <a:rPr lang="ru-RU" dirty="0" err="1"/>
              <a:t>плівки</a:t>
            </a:r>
            <a:r>
              <a:rPr lang="ru-RU" dirty="0"/>
              <a:t>,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краплі</a:t>
            </a:r>
            <a:r>
              <a:rPr lang="ru-RU" dirty="0"/>
              <a:t> і </a:t>
            </a:r>
            <a:r>
              <a:rPr lang="ru-RU" dirty="0" err="1"/>
              <a:t>протікання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з </a:t>
            </a:r>
            <a:r>
              <a:rPr lang="ru-RU" dirty="0" err="1"/>
              <a:t>торця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у ванну </a:t>
            </a:r>
            <a:r>
              <a:rPr lang="ru-RU" dirty="0" err="1"/>
              <a:t>кристалізатора</a:t>
            </a:r>
            <a:r>
              <a:rPr lang="ru-RU" dirty="0"/>
              <a:t>, у </a:t>
            </a:r>
            <a:r>
              <a:rPr lang="ru-RU" dirty="0" err="1"/>
              <a:t>ванні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);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та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реагування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протіканню</a:t>
            </a:r>
            <a:r>
              <a:rPr lang="ru-RU" dirty="0"/>
              <a:t> </a:t>
            </a:r>
            <a:r>
              <a:rPr lang="ru-RU" dirty="0" err="1"/>
              <a:t>фізико-хімічних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05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переплавленого</a:t>
            </a:r>
            <a:r>
              <a:rPr lang="ru-RU" dirty="0"/>
              <a:t> у </a:t>
            </a:r>
            <a:r>
              <a:rPr lang="ru-RU" dirty="0" err="1"/>
              <a:t>вакуумній</a:t>
            </a:r>
            <a:r>
              <a:rPr lang="ru-RU" dirty="0"/>
              <a:t> </a:t>
            </a:r>
            <a:r>
              <a:rPr lang="ru-RU" dirty="0" err="1"/>
              <a:t>дуговій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вища</a:t>
            </a:r>
            <a:r>
              <a:rPr lang="ru-RU" dirty="0"/>
              <a:t> за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виплавленого</a:t>
            </a:r>
            <a:r>
              <a:rPr lang="ru-RU" dirty="0"/>
              <a:t> </a:t>
            </a:r>
            <a:r>
              <a:rPr lang="ru-RU" dirty="0" err="1"/>
              <a:t>традиційними</a:t>
            </a:r>
            <a:r>
              <a:rPr lang="ru-RU" dirty="0"/>
              <a:t> методами (у </a:t>
            </a:r>
            <a:r>
              <a:rPr lang="ru-RU" dirty="0" err="1"/>
              <a:t>дуговій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конверторі</a:t>
            </a:r>
            <a:r>
              <a:rPr lang="ru-RU" dirty="0"/>
              <a:t>, </a:t>
            </a:r>
            <a:r>
              <a:rPr lang="ru-RU" dirty="0" err="1"/>
              <a:t>мартенівській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) і </a:t>
            </a:r>
            <a:r>
              <a:rPr lang="ru-RU" dirty="0" err="1"/>
              <a:t>відлитого</a:t>
            </a:r>
            <a:r>
              <a:rPr lang="ru-RU" dirty="0"/>
              <a:t> в </a:t>
            </a:r>
            <a:r>
              <a:rPr lang="ru-RU" dirty="0" err="1"/>
              <a:t>чавунні</a:t>
            </a:r>
            <a:r>
              <a:rPr lang="ru-RU" dirty="0"/>
              <a:t> </a:t>
            </a:r>
            <a:r>
              <a:rPr lang="ru-RU" dirty="0" err="1"/>
              <a:t>виливниці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злиток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щільний</a:t>
            </a:r>
            <a:r>
              <a:rPr lang="ru-RU" dirty="0"/>
              <a:t> і </a:t>
            </a:r>
            <a:r>
              <a:rPr lang="ru-RU" dirty="0" err="1"/>
              <a:t>однорідний</a:t>
            </a:r>
            <a:r>
              <a:rPr lang="ru-RU" dirty="0"/>
              <a:t>,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розвинені</a:t>
            </a:r>
            <a:r>
              <a:rPr lang="ru-RU" dirty="0"/>
              <a:t> </a:t>
            </a:r>
            <a:r>
              <a:rPr lang="ru-RU" dirty="0" err="1"/>
              <a:t>дефекти</a:t>
            </a:r>
            <a:r>
              <a:rPr lang="ru-RU" dirty="0"/>
              <a:t> </a:t>
            </a:r>
            <a:r>
              <a:rPr lang="ru-RU" dirty="0" err="1"/>
              <a:t>кристалізаційного</a:t>
            </a:r>
            <a:r>
              <a:rPr lang="ru-RU" dirty="0"/>
              <a:t> та </a:t>
            </a:r>
            <a:r>
              <a:rPr lang="ru-RU" dirty="0" err="1"/>
              <a:t>лікваційного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та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 при </a:t>
            </a:r>
            <a:r>
              <a:rPr lang="ru-RU" dirty="0" err="1"/>
              <a:t>переплаві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знижується</a:t>
            </a:r>
            <a:r>
              <a:rPr lang="ru-RU" dirty="0"/>
              <a:t>, </a:t>
            </a:r>
            <a:r>
              <a:rPr lang="ru-RU" dirty="0" err="1"/>
              <a:t>неметалеві</a:t>
            </a:r>
            <a:r>
              <a:rPr lang="ru-RU" dirty="0"/>
              <a:t> </a:t>
            </a:r>
            <a:r>
              <a:rPr lang="ru-RU" dirty="0" err="1"/>
              <a:t>включення</a:t>
            </a:r>
            <a:r>
              <a:rPr lang="ru-RU" dirty="0"/>
              <a:t> та </a:t>
            </a:r>
            <a:r>
              <a:rPr lang="ru-RU" dirty="0" err="1"/>
              <a:t>надлишкові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 (</a:t>
            </a:r>
            <a:r>
              <a:rPr lang="ru-RU" dirty="0" err="1"/>
              <a:t>карбідні</a:t>
            </a:r>
            <a:r>
              <a:rPr lang="ru-RU" dirty="0"/>
              <a:t>, </a:t>
            </a:r>
            <a:r>
              <a:rPr lang="ru-RU" dirty="0" err="1"/>
              <a:t>боридні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дисперговані</a:t>
            </a:r>
            <a:r>
              <a:rPr lang="ru-RU" dirty="0"/>
              <a:t> та </a:t>
            </a:r>
            <a:r>
              <a:rPr lang="ru-RU" dirty="0" err="1"/>
              <a:t>розподілені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рівномірно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менший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(</a:t>
            </a:r>
            <a:r>
              <a:rPr lang="ru-RU" dirty="0" err="1"/>
              <a:t>свинцю</a:t>
            </a:r>
            <a:r>
              <a:rPr lang="ru-RU" dirty="0"/>
              <a:t>, </a:t>
            </a:r>
            <a:r>
              <a:rPr lang="ru-RU" dirty="0" err="1"/>
              <a:t>сурми</a:t>
            </a:r>
            <a:r>
              <a:rPr lang="ru-RU" dirty="0"/>
              <a:t>, цинку, </a:t>
            </a:r>
            <a:r>
              <a:rPr lang="ru-RU" dirty="0" err="1"/>
              <a:t>вісмуту</a:t>
            </a:r>
            <a:r>
              <a:rPr lang="ru-RU" dirty="0"/>
              <a:t>, олова, </a:t>
            </a:r>
            <a:r>
              <a:rPr lang="ru-RU" dirty="0" err="1"/>
              <a:t>міді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);</a:t>
            </a:r>
          </a:p>
          <a:p>
            <a:pPr marL="0" indent="444500" algn="just">
              <a:buNone/>
            </a:pPr>
            <a:r>
              <a:rPr lang="ru-RU" dirty="0"/>
              <a:t>4)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пластичні</a:t>
            </a:r>
            <a:r>
              <a:rPr lang="ru-RU" dirty="0"/>
              <a:t> характеристики </a:t>
            </a:r>
            <a:r>
              <a:rPr lang="ru-RU" dirty="0" err="1"/>
              <a:t>металу</a:t>
            </a:r>
            <a:r>
              <a:rPr lang="ru-RU" dirty="0"/>
              <a:t> (</a:t>
            </a:r>
            <a:r>
              <a:rPr lang="ru-RU" dirty="0" err="1"/>
              <a:t>відносне</a:t>
            </a:r>
            <a:r>
              <a:rPr lang="ru-RU" dirty="0"/>
              <a:t> </a:t>
            </a:r>
            <a:r>
              <a:rPr lang="ru-RU" dirty="0" err="1"/>
              <a:t>подовження</a:t>
            </a:r>
            <a:r>
              <a:rPr lang="ru-RU" dirty="0"/>
              <a:t>, </a:t>
            </a:r>
            <a:r>
              <a:rPr lang="ru-RU" dirty="0" err="1"/>
              <a:t>відносне</a:t>
            </a:r>
            <a:r>
              <a:rPr lang="ru-RU" dirty="0"/>
              <a:t> </a:t>
            </a:r>
            <a:r>
              <a:rPr lang="ru-RU" dirty="0" err="1"/>
              <a:t>стиск</a:t>
            </a:r>
            <a:r>
              <a:rPr lang="ru-RU" dirty="0"/>
              <a:t>, </a:t>
            </a:r>
            <a:r>
              <a:rPr lang="ru-RU" dirty="0" err="1"/>
              <a:t>ударна</a:t>
            </a:r>
            <a:r>
              <a:rPr lang="ru-RU" dirty="0"/>
              <a:t> </a:t>
            </a:r>
            <a:r>
              <a:rPr lang="ru-RU" dirty="0" err="1"/>
              <a:t>в'язкість</a:t>
            </a:r>
            <a:r>
              <a:rPr lang="ru-RU" dirty="0"/>
              <a:t>) у поперечному </a:t>
            </a:r>
            <a:r>
              <a:rPr lang="ru-RU" dirty="0" err="1"/>
              <a:t>напрямку</a:t>
            </a:r>
            <a:r>
              <a:rPr lang="ru-RU" dirty="0"/>
              <a:t> при </a:t>
            </a:r>
            <a:r>
              <a:rPr lang="ru-RU" dirty="0" err="1"/>
              <a:t>кімнатній</a:t>
            </a:r>
            <a:r>
              <a:rPr lang="ru-RU" dirty="0"/>
              <a:t> та </a:t>
            </a:r>
            <a:r>
              <a:rPr lang="ru-RU" dirty="0" err="1"/>
              <a:t>робочих</a:t>
            </a:r>
            <a:r>
              <a:rPr lang="ru-RU" dirty="0"/>
              <a:t> температурах,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ізотропність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5) </a:t>
            </a:r>
            <a:r>
              <a:rPr lang="ru-RU" dirty="0" err="1"/>
              <a:t>вища</a:t>
            </a:r>
            <a:r>
              <a:rPr lang="ru-RU" dirty="0"/>
              <a:t> </a:t>
            </a:r>
            <a:r>
              <a:rPr lang="ru-RU" dirty="0" err="1"/>
              <a:t>технологічна</a:t>
            </a:r>
            <a:r>
              <a:rPr lang="ru-RU" dirty="0"/>
              <a:t> </a:t>
            </a:r>
            <a:r>
              <a:rPr lang="ru-RU" dirty="0" err="1"/>
              <a:t>пластичність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при температурах </a:t>
            </a:r>
            <a:r>
              <a:rPr lang="ru-RU" dirty="0" err="1"/>
              <a:t>деформації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6)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оброблюваність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експлуатаційні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(</a:t>
            </a:r>
            <a:r>
              <a:rPr lang="ru-RU" dirty="0" err="1"/>
              <a:t>поліруваність</a:t>
            </a:r>
            <a:r>
              <a:rPr lang="ru-RU" dirty="0"/>
              <a:t>, ресурс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, </a:t>
            </a:r>
            <a:r>
              <a:rPr lang="ru-RU" dirty="0" err="1"/>
              <a:t>схильність</a:t>
            </a:r>
            <a:r>
              <a:rPr lang="ru-RU" dirty="0"/>
              <a:t> до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тріщин</a:t>
            </a:r>
            <a:r>
              <a:rPr lang="ru-RU" dirty="0"/>
              <a:t>, </a:t>
            </a:r>
            <a:r>
              <a:rPr lang="ru-RU" dirty="0" err="1"/>
              <a:t>втомні</a:t>
            </a:r>
            <a:r>
              <a:rPr lang="ru-RU" dirty="0"/>
              <a:t> характеристики </a:t>
            </a:r>
            <a:r>
              <a:rPr lang="ru-RU" dirty="0" err="1"/>
              <a:t>тощо</a:t>
            </a:r>
            <a:r>
              <a:rPr lang="ru-RU" dirty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247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91264" cy="6480720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техніко-економічних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та </a:t>
            </a:r>
            <a:r>
              <a:rPr lang="ru-RU" dirty="0" err="1"/>
              <a:t>якості</a:t>
            </a:r>
            <a:r>
              <a:rPr lang="ru-RU" dirty="0"/>
              <a:t> вакуумного дугового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метод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низку </a:t>
            </a:r>
            <a:r>
              <a:rPr lang="ru-RU" dirty="0" err="1"/>
              <a:t>серйозних</a:t>
            </a:r>
            <a:r>
              <a:rPr lang="ru-RU" dirty="0"/>
              <a:t> </a:t>
            </a:r>
            <a:r>
              <a:rPr lang="ru-RU" dirty="0" err="1"/>
              <a:t>недоліків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порівняно</a:t>
            </a:r>
            <a:r>
              <a:rPr lang="ru-RU" dirty="0"/>
              <a:t> складне та дороге </a:t>
            </a:r>
            <a:r>
              <a:rPr lang="ru-RU" dirty="0" err="1"/>
              <a:t>обладнання</a:t>
            </a:r>
            <a:r>
              <a:rPr lang="ru-RU" dirty="0"/>
              <a:t> (</a:t>
            </a:r>
            <a:r>
              <a:rPr lang="ru-RU" dirty="0" err="1"/>
              <a:t>висококовакуумні</a:t>
            </a:r>
            <a:r>
              <a:rPr lang="ru-RU" dirty="0"/>
              <a:t> насоси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, </a:t>
            </a:r>
            <a:r>
              <a:rPr lang="ru-RU" dirty="0" err="1"/>
              <a:t>унікальні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струму);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проведення</a:t>
            </a:r>
            <a:r>
              <a:rPr lang="ru-RU" dirty="0"/>
              <a:t> плавки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постійному</a:t>
            </a:r>
            <a:r>
              <a:rPr lang="ru-RU" dirty="0"/>
              <a:t> </a:t>
            </a:r>
            <a:r>
              <a:rPr lang="ru-RU" dirty="0" err="1"/>
              <a:t>струмі</a:t>
            </a:r>
            <a:r>
              <a:rPr lang="ru-RU" dirty="0"/>
              <a:t>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електротехнічні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. </a:t>
            </a:r>
            <a:r>
              <a:rPr lang="ru-RU" dirty="0" err="1"/>
              <a:t>Трифазні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змінного</a:t>
            </a:r>
            <a:r>
              <a:rPr lang="ru-RU" dirty="0"/>
              <a:t> струму не </a:t>
            </a:r>
            <a:r>
              <a:rPr lang="ru-RU" dirty="0" err="1"/>
              <a:t>набули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серйозних</a:t>
            </a:r>
            <a:r>
              <a:rPr lang="ru-RU" dirty="0"/>
              <a:t> </a:t>
            </a:r>
            <a:r>
              <a:rPr lang="ru-RU" dirty="0" err="1"/>
              <a:t>недоліків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жорсткого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і заготовки,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 при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діапазонах</a:t>
            </a:r>
            <a:r>
              <a:rPr lang="ru-RU" dirty="0"/>
              <a:t> </a:t>
            </a:r>
            <a:r>
              <a:rPr lang="ru-RU" dirty="0" err="1"/>
              <a:t>варіювання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плавки </a:t>
            </a:r>
            <a:r>
              <a:rPr lang="ru-RU" dirty="0" err="1"/>
              <a:t>ускладнює</a:t>
            </a:r>
            <a:r>
              <a:rPr lang="ru-RU" dirty="0"/>
              <a:t> в </a:t>
            </a:r>
            <a:r>
              <a:rPr lang="ru-RU" dirty="0" err="1"/>
              <a:t>ряді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 без </a:t>
            </a:r>
            <a:r>
              <a:rPr lang="ru-RU" dirty="0" err="1"/>
              <a:t>дефектів</a:t>
            </a:r>
            <a:r>
              <a:rPr lang="ru-RU" dirty="0"/>
              <a:t>. </a:t>
            </a:r>
            <a:r>
              <a:rPr lang="ru-RU" dirty="0" err="1"/>
              <a:t>Зазначена</a:t>
            </a:r>
            <a:r>
              <a:rPr lang="ru-RU" dirty="0"/>
              <a:t> </a:t>
            </a:r>
            <a:r>
              <a:rPr lang="ru-RU" dirty="0" err="1"/>
              <a:t>обставина</a:t>
            </a:r>
            <a:r>
              <a:rPr lang="ru-RU" dirty="0"/>
              <a:t> є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перешкодою</a:t>
            </a:r>
            <a:r>
              <a:rPr lang="ru-RU" dirty="0"/>
              <a:t> при </a:t>
            </a:r>
            <a:r>
              <a:rPr lang="ru-RU" dirty="0" err="1"/>
              <a:t>отриманні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 великого </a:t>
            </a:r>
            <a:r>
              <a:rPr lang="ru-RU" dirty="0" err="1"/>
              <a:t>діаметра</a:t>
            </a:r>
            <a:r>
              <a:rPr lang="ru-RU" dirty="0"/>
              <a:t> (</a:t>
            </a:r>
            <a:r>
              <a:rPr lang="ru-RU" dirty="0" err="1"/>
              <a:t>більше</a:t>
            </a:r>
            <a:r>
              <a:rPr lang="ru-RU" dirty="0"/>
              <a:t> 1,5 м);</a:t>
            </a:r>
          </a:p>
          <a:p>
            <a:pPr marL="0" indent="444500" algn="just">
              <a:buNone/>
            </a:pPr>
            <a:r>
              <a:rPr lang="ru-RU" dirty="0"/>
              <a:t>4) методом </a:t>
            </a:r>
            <a:r>
              <a:rPr lang="ru-RU" dirty="0" err="1"/>
              <a:t>ВДП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покращувати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сталей, </a:t>
            </a:r>
            <a:r>
              <a:rPr lang="ru-RU" dirty="0" err="1"/>
              <a:t>легованих</a:t>
            </a:r>
            <a:r>
              <a:rPr lang="ru-RU" dirty="0"/>
              <a:t> марганцем та азотом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видалення</a:t>
            </a:r>
            <a:r>
              <a:rPr lang="ru-RU" dirty="0"/>
              <a:t> </a:t>
            </a:r>
            <a:r>
              <a:rPr lang="ru-RU" dirty="0" err="1"/>
              <a:t>останніх</a:t>
            </a:r>
            <a:r>
              <a:rPr lang="ru-RU" dirty="0"/>
              <a:t> при </a:t>
            </a:r>
            <a:r>
              <a:rPr lang="ru-RU" dirty="0" err="1"/>
              <a:t>переплаві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5)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 </a:t>
            </a:r>
            <a:r>
              <a:rPr lang="ru-RU" dirty="0" err="1"/>
              <a:t>погіршує</a:t>
            </a:r>
            <a:r>
              <a:rPr lang="ru-RU" dirty="0"/>
              <a:t> </a:t>
            </a:r>
            <a:r>
              <a:rPr lang="ru-RU" dirty="0" err="1"/>
              <a:t>економічну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6) </a:t>
            </a:r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 квадратного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прямокутного</a:t>
            </a:r>
            <a:r>
              <a:rPr lang="ru-RU" dirty="0"/>
              <a:t> </a:t>
            </a:r>
            <a:r>
              <a:rPr lang="ru-RU" dirty="0" err="1"/>
              <a:t>перерізу</a:t>
            </a:r>
            <a:r>
              <a:rPr lang="ru-RU" dirty="0"/>
              <a:t>. </a:t>
            </a:r>
            <a:r>
              <a:rPr lang="ru-RU" dirty="0" err="1"/>
              <a:t>Круглі</a:t>
            </a:r>
            <a:r>
              <a:rPr lang="ru-RU" dirty="0"/>
              <a:t> </a:t>
            </a:r>
            <a:r>
              <a:rPr lang="ru-RU" dirty="0" err="1"/>
              <a:t>зливки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перед </a:t>
            </a:r>
            <a:r>
              <a:rPr lang="ru-RU" dirty="0" err="1"/>
              <a:t>прокаткою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перековувати</a:t>
            </a:r>
            <a:r>
              <a:rPr lang="ru-RU" dirty="0"/>
              <a:t> на </a:t>
            </a:r>
            <a:r>
              <a:rPr lang="ru-RU" dirty="0" err="1"/>
              <a:t>квадратну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прямокутну</a:t>
            </a:r>
            <a:r>
              <a:rPr lang="ru-RU" dirty="0"/>
              <a:t> заготовку,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ускладнює</a:t>
            </a:r>
            <a:r>
              <a:rPr lang="ru-RU" dirty="0"/>
              <a:t> схему </a:t>
            </a:r>
            <a:r>
              <a:rPr lang="ru-RU" dirty="0" err="1"/>
              <a:t>переділу</a:t>
            </a:r>
            <a:r>
              <a:rPr lang="ru-RU" dirty="0"/>
              <a:t> та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собівартість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Відсутність</a:t>
            </a:r>
            <a:r>
              <a:rPr lang="ru-RU" dirty="0"/>
              <a:t> великих печей,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за принципом переплаву </a:t>
            </a:r>
            <a:r>
              <a:rPr lang="ru-RU" dirty="0" err="1"/>
              <a:t>двох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, не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виключити</a:t>
            </a:r>
            <a:r>
              <a:rPr lang="ru-RU" dirty="0"/>
              <a:t> при </a:t>
            </a:r>
            <a:r>
              <a:rPr lang="ru-RU" dirty="0" err="1"/>
              <a:t>виробництві</a:t>
            </a:r>
            <a:r>
              <a:rPr lang="ru-RU" dirty="0"/>
              <a:t> великих </a:t>
            </a:r>
            <a:r>
              <a:rPr lang="ru-RU" dirty="0" err="1"/>
              <a:t>злитків</a:t>
            </a:r>
            <a:r>
              <a:rPr lang="ru-RU" dirty="0"/>
              <a:t> методом </a:t>
            </a:r>
            <a:r>
              <a:rPr lang="ru-RU" dirty="0" err="1"/>
              <a:t>ВДП</a:t>
            </a:r>
            <a:r>
              <a:rPr lang="ru-RU" dirty="0"/>
              <a:t> дефект типу </a:t>
            </a:r>
            <a:r>
              <a:rPr lang="ru-RU" dirty="0" err="1"/>
              <a:t>зональної</a:t>
            </a:r>
            <a:r>
              <a:rPr lang="ru-RU" dirty="0"/>
              <a:t> </a:t>
            </a:r>
            <a:r>
              <a:rPr lang="ru-RU" dirty="0" err="1"/>
              <a:t>ліквації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органічно</a:t>
            </a:r>
            <a:r>
              <a:rPr lang="ru-RU" dirty="0"/>
              <a:t> </a:t>
            </a:r>
            <a:r>
              <a:rPr lang="ru-RU" dirty="0" err="1"/>
              <a:t>властивий</a:t>
            </a:r>
            <a:r>
              <a:rPr lang="ru-RU" dirty="0"/>
              <a:t> </a:t>
            </a:r>
            <a:r>
              <a:rPr lang="ru-RU" dirty="0" err="1"/>
              <a:t>електроду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42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91264" cy="6336704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b="1" i="1" dirty="0"/>
              <a:t>Принцип </a:t>
            </a:r>
            <a:r>
              <a:rPr lang="ru-RU" b="1" i="1" dirty="0" err="1"/>
              <a:t>дії</a:t>
            </a:r>
            <a:r>
              <a:rPr lang="ru-RU" b="1" i="1" dirty="0"/>
              <a:t> установок </a:t>
            </a:r>
            <a:r>
              <a:rPr lang="ru-RU" b="1" i="1" dirty="0" err="1"/>
              <a:t>ВДП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endParaRPr lang="ru-RU" b="1" i="1" dirty="0"/>
          </a:p>
          <a:p>
            <a:pPr marL="0" indent="444500" algn="just">
              <a:buNone/>
            </a:pPr>
            <a:r>
              <a:rPr lang="ru-RU" dirty="0"/>
              <a:t>При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методу переплаву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високих</a:t>
            </a:r>
            <a:r>
              <a:rPr lang="ru-RU" dirty="0"/>
              <a:t> температур,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в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електричної</a:t>
            </a:r>
            <a:r>
              <a:rPr lang="ru-RU" dirty="0"/>
              <a:t> дуги,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горить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та </a:t>
            </a:r>
            <a:r>
              <a:rPr lang="ru-RU" dirty="0" err="1"/>
              <a:t>піддоном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 у </a:t>
            </a:r>
            <a:r>
              <a:rPr lang="ru-RU" dirty="0" err="1"/>
              <a:t>вакуумі</a:t>
            </a:r>
            <a:r>
              <a:rPr lang="ru-RU" dirty="0"/>
              <a:t>, метал </a:t>
            </a:r>
            <a:r>
              <a:rPr lang="ru-RU" dirty="0" err="1"/>
              <a:t>розплавляється</a:t>
            </a:r>
            <a:r>
              <a:rPr lang="ru-RU" dirty="0"/>
              <a:t>, і </a:t>
            </a:r>
            <a:r>
              <a:rPr lang="ru-RU" dirty="0" err="1"/>
              <a:t>краплі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падають</a:t>
            </a:r>
            <a:r>
              <a:rPr lang="ru-RU" dirty="0"/>
              <a:t> у </a:t>
            </a:r>
            <a:r>
              <a:rPr lang="ru-RU" dirty="0" err="1"/>
              <a:t>кристалізатор</a:t>
            </a:r>
            <a:r>
              <a:rPr lang="ru-RU" dirty="0"/>
              <a:t>. У </a:t>
            </a:r>
            <a:r>
              <a:rPr lang="ru-RU" dirty="0" err="1"/>
              <a:t>водоохолоджуваному</a:t>
            </a:r>
            <a:r>
              <a:rPr lang="ru-RU" dirty="0"/>
              <a:t> </a:t>
            </a:r>
            <a:r>
              <a:rPr lang="ru-RU" dirty="0" err="1"/>
              <a:t>кристалізаторі</a:t>
            </a:r>
            <a:r>
              <a:rPr lang="ru-RU" dirty="0"/>
              <a:t> з </a:t>
            </a:r>
            <a:r>
              <a:rPr lang="ru-RU" dirty="0" err="1"/>
              <a:t>крапель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. </a:t>
            </a:r>
            <a:r>
              <a:rPr lang="ru-RU" dirty="0" err="1"/>
              <a:t>Електрод</a:t>
            </a:r>
            <a:r>
              <a:rPr lang="ru-RU" dirty="0"/>
              <a:t>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витрачається</a:t>
            </a:r>
            <a:r>
              <a:rPr lang="ru-RU" dirty="0"/>
              <a:t> (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і </a:t>
            </a:r>
            <a:r>
              <a:rPr lang="ru-RU" dirty="0" err="1"/>
              <a:t>переплавляється</a:t>
            </a:r>
            <a:r>
              <a:rPr lang="ru-RU" dirty="0"/>
              <a:t>) і не </a:t>
            </a:r>
            <a:r>
              <a:rPr lang="ru-RU" dirty="0" err="1"/>
              <a:t>витрачається</a:t>
            </a:r>
            <a:r>
              <a:rPr lang="ru-RU" dirty="0"/>
              <a:t> (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 порошок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губчастий</a:t>
            </a:r>
            <a:r>
              <a:rPr lang="ru-RU" dirty="0"/>
              <a:t> метал). До початку плавки установка </a:t>
            </a:r>
            <a:r>
              <a:rPr lang="ru-RU" dirty="0" err="1"/>
              <a:t>вакуумується</a:t>
            </a:r>
            <a:r>
              <a:rPr lang="ru-RU" dirty="0"/>
              <a:t> до </a:t>
            </a:r>
            <a:r>
              <a:rPr lang="en-US" dirty="0"/>
              <a:t>p = 1,33</a:t>
            </a:r>
            <a:r>
              <a:rPr lang="ru-RU" dirty="0"/>
              <a:t>Па,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вакуумна</a:t>
            </a:r>
            <a:r>
              <a:rPr lang="ru-RU" dirty="0"/>
              <a:t> система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плавки. Таким чином, </a:t>
            </a:r>
            <a:r>
              <a:rPr lang="ru-RU" dirty="0" err="1"/>
              <a:t>краплі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падають</a:t>
            </a:r>
            <a:r>
              <a:rPr lang="ru-RU" dirty="0"/>
              <a:t> у </a:t>
            </a:r>
            <a:r>
              <a:rPr lang="ru-RU" dirty="0" err="1"/>
              <a:t>рідку</a:t>
            </a:r>
            <a:r>
              <a:rPr lang="ru-RU" dirty="0"/>
              <a:t> лунку </a:t>
            </a:r>
            <a:r>
              <a:rPr lang="ru-RU" dirty="0" err="1"/>
              <a:t>розплаву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поверх </a:t>
            </a:r>
            <a:r>
              <a:rPr lang="ru-RU" dirty="0" err="1"/>
              <a:t>кристалізованого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, через </a:t>
            </a:r>
            <a:r>
              <a:rPr lang="ru-RU" dirty="0" err="1"/>
              <a:t>розріджений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. </a:t>
            </a:r>
            <a:r>
              <a:rPr lang="ru-RU" dirty="0" err="1"/>
              <a:t>Кристалізація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у </a:t>
            </a:r>
            <a:r>
              <a:rPr lang="ru-RU" dirty="0" err="1"/>
              <a:t>водоохолоджуваному</a:t>
            </a:r>
            <a:r>
              <a:rPr lang="ru-RU" dirty="0"/>
              <a:t> </a:t>
            </a:r>
            <a:r>
              <a:rPr lang="ru-RU" dirty="0" err="1"/>
              <a:t>кристалізаторі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виражений</a:t>
            </a:r>
            <a:r>
              <a:rPr lang="ru-RU" dirty="0"/>
              <a:t> </a:t>
            </a:r>
            <a:r>
              <a:rPr lang="ru-RU" dirty="0" err="1"/>
              <a:t>спрямований</a:t>
            </a:r>
            <a:r>
              <a:rPr lang="ru-RU" dirty="0"/>
              <a:t> характер - </a:t>
            </a:r>
            <a:r>
              <a:rPr lang="ru-RU" dirty="0" err="1"/>
              <a:t>вздовж</a:t>
            </a:r>
            <a:r>
              <a:rPr lang="ru-RU" dirty="0"/>
              <a:t>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тепловідведення</a:t>
            </a:r>
            <a:r>
              <a:rPr lang="ru-RU" dirty="0"/>
              <a:t>. Схема </a:t>
            </a:r>
            <a:r>
              <a:rPr lang="ru-RU" dirty="0" err="1"/>
              <a:t>процесу</a:t>
            </a:r>
            <a:r>
              <a:rPr lang="ru-RU" dirty="0"/>
              <a:t> з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</a:t>
            </a:r>
            <a:r>
              <a:rPr lang="ru-RU" dirty="0" err="1"/>
              <a:t>розглянута</a:t>
            </a:r>
            <a:r>
              <a:rPr lang="ru-RU" dirty="0"/>
              <a:t> </a:t>
            </a:r>
            <a:r>
              <a:rPr lang="ru-RU" dirty="0" err="1"/>
              <a:t>малюнку</a:t>
            </a:r>
            <a:r>
              <a:rPr lang="ru-RU" dirty="0"/>
              <a:t> 5.2.</a:t>
            </a:r>
          </a:p>
          <a:p>
            <a:pPr marL="0" indent="444500" algn="just">
              <a:buNone/>
            </a:pPr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, </a:t>
            </a:r>
            <a:r>
              <a:rPr lang="ru-RU" dirty="0" err="1"/>
              <a:t>оксидних</a:t>
            </a:r>
            <a:r>
              <a:rPr lang="ru-RU" dirty="0"/>
              <a:t>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 і </a:t>
            </a:r>
            <a:r>
              <a:rPr lang="ru-RU" dirty="0" err="1"/>
              <a:t>домішок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Злиток</a:t>
            </a:r>
            <a:r>
              <a:rPr lang="ru-RU" dirty="0"/>
              <a:t>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щільним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переплаву </a:t>
            </a:r>
            <a:r>
              <a:rPr lang="ru-RU" dirty="0" err="1"/>
              <a:t>механічні</a:t>
            </a:r>
            <a:r>
              <a:rPr lang="ru-RU" dirty="0"/>
              <a:t> характеристики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покращуються</a:t>
            </a:r>
            <a:r>
              <a:rPr lang="ru-RU" dirty="0"/>
              <a:t> та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ізотропними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9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204" y="5589240"/>
            <a:ext cx="8229600" cy="1142256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/>
              <a:t>1 –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; 2 - </a:t>
            </a:r>
            <a:r>
              <a:rPr lang="ru-RU" dirty="0" err="1"/>
              <a:t>злиток</a:t>
            </a:r>
            <a:r>
              <a:rPr lang="ru-RU" dirty="0"/>
              <a:t>; 3 – ванна </a:t>
            </a:r>
            <a:r>
              <a:rPr lang="ru-RU" dirty="0" err="1"/>
              <a:t>розплаву</a:t>
            </a:r>
            <a:r>
              <a:rPr lang="ru-RU" dirty="0"/>
              <a:t>; 4 – </a:t>
            </a:r>
            <a:r>
              <a:rPr lang="ru-RU" dirty="0" err="1"/>
              <a:t>кристалізатор</a:t>
            </a:r>
            <a:r>
              <a:rPr lang="ru-RU" dirty="0"/>
              <a:t>; 5 –</a:t>
            </a:r>
          </a:p>
          <a:p>
            <a:pPr marL="0" indent="0" algn="just">
              <a:buNone/>
            </a:pPr>
            <a:r>
              <a:rPr lang="ru-RU" dirty="0" err="1"/>
              <a:t>електрод</a:t>
            </a:r>
            <a:r>
              <a:rPr lang="ru-RU" dirty="0"/>
              <a:t>; 6 – </a:t>
            </a:r>
            <a:r>
              <a:rPr lang="ru-RU" dirty="0" err="1"/>
              <a:t>герметизована</a:t>
            </a:r>
            <a:r>
              <a:rPr lang="ru-RU" dirty="0"/>
              <a:t> камера</a:t>
            </a:r>
          </a:p>
          <a:p>
            <a:pPr marL="0" indent="0" algn="just">
              <a:buNone/>
            </a:pPr>
            <a:r>
              <a:rPr lang="ru-RU" dirty="0" smtClean="0"/>
              <a:t>Рисунок </a:t>
            </a:r>
            <a:r>
              <a:rPr lang="ru-RU" dirty="0"/>
              <a:t>5.2 - Схема вакуумного дугового переплаву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16632"/>
            <a:ext cx="3384376" cy="5288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27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8136904" cy="158417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i="1" dirty="0"/>
              <a:t>Конструктивно-</a:t>
            </a:r>
            <a:r>
              <a:rPr lang="ru-RU" b="1" i="1" dirty="0" err="1"/>
              <a:t>технологічні</a:t>
            </a:r>
            <a:r>
              <a:rPr lang="ru-RU" b="1" i="1" dirty="0"/>
              <a:t> </a:t>
            </a:r>
            <a:r>
              <a:rPr lang="ru-RU" b="1" i="1" dirty="0" err="1"/>
              <a:t>особливості</a:t>
            </a:r>
            <a:r>
              <a:rPr lang="ru-RU" b="1" i="1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Технологічне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дугової</a:t>
            </a:r>
            <a:r>
              <a:rPr lang="ru-RU" dirty="0"/>
              <a:t> плавки </a:t>
            </a:r>
            <a:r>
              <a:rPr lang="ru-RU" dirty="0" err="1"/>
              <a:t>представляє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собою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складну</a:t>
            </a:r>
            <a:r>
              <a:rPr lang="ru-RU" dirty="0"/>
              <a:t> </a:t>
            </a:r>
            <a:r>
              <a:rPr lang="ru-RU" dirty="0" err="1"/>
              <a:t>конструкцію</a:t>
            </a:r>
            <a:r>
              <a:rPr lang="ru-RU" dirty="0"/>
              <a:t>. Схема </a:t>
            </a:r>
            <a:r>
              <a:rPr lang="ru-RU" dirty="0" err="1"/>
              <a:t>конструкції</a:t>
            </a:r>
            <a:r>
              <a:rPr lang="ru-RU" dirty="0"/>
              <a:t> та </a:t>
            </a:r>
            <a:r>
              <a:rPr lang="ru-RU" dirty="0" err="1"/>
              <a:t>електроживлення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представлено </a:t>
            </a:r>
            <a:r>
              <a:rPr lang="ru-RU" dirty="0" err="1"/>
              <a:t>малюнку</a:t>
            </a:r>
            <a:r>
              <a:rPr lang="ru-RU" dirty="0"/>
              <a:t> 5.3.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032" y="1513999"/>
            <a:ext cx="2881413" cy="5198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860032" y="1850842"/>
            <a:ext cx="38884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1 - </a:t>
            </a:r>
            <a:r>
              <a:rPr lang="ru-RU" dirty="0" err="1"/>
              <a:t>вимикач-запобіжник</a:t>
            </a:r>
            <a:r>
              <a:rPr lang="ru-RU" dirty="0"/>
              <a:t>; 2 - </a:t>
            </a:r>
            <a:r>
              <a:rPr lang="ru-RU" dirty="0" err="1"/>
              <a:t>дроселі</a:t>
            </a:r>
            <a:r>
              <a:rPr lang="ru-RU" dirty="0"/>
              <a:t> </a:t>
            </a:r>
            <a:r>
              <a:rPr lang="ru-RU" dirty="0" err="1"/>
              <a:t>насичення</a:t>
            </a:r>
            <a:r>
              <a:rPr lang="ru-RU" dirty="0"/>
              <a:t>; 3 - регулятор</a:t>
            </a:r>
          </a:p>
          <a:p>
            <a:pPr algn="just"/>
            <a:r>
              <a:rPr lang="ru-RU" dirty="0" err="1"/>
              <a:t>напруги</a:t>
            </a:r>
            <a:r>
              <a:rPr lang="ru-RU" dirty="0"/>
              <a:t>; 4 – трансформатор; 5 – </a:t>
            </a:r>
            <a:r>
              <a:rPr lang="ru-RU" dirty="0" err="1"/>
              <a:t>випрямлячі</a:t>
            </a:r>
            <a:r>
              <a:rPr lang="ru-RU" dirty="0"/>
              <a:t>; б – амперметр; 7 –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; 8 – шток; 9 - </a:t>
            </a:r>
            <a:r>
              <a:rPr lang="ru-RU" dirty="0" err="1"/>
              <a:t>вакуумне</a:t>
            </a:r>
            <a:r>
              <a:rPr lang="ru-RU" dirty="0"/>
              <a:t> </a:t>
            </a:r>
            <a:r>
              <a:rPr lang="ru-RU" dirty="0" err="1"/>
              <a:t>ущільнення</a:t>
            </a:r>
            <a:r>
              <a:rPr lang="ru-RU" dirty="0"/>
              <a:t>; 10 – вакуум-камера; 11 – </a:t>
            </a:r>
            <a:r>
              <a:rPr lang="ru-RU" dirty="0" err="1"/>
              <a:t>електродотримач</a:t>
            </a:r>
            <a:r>
              <a:rPr lang="ru-RU" dirty="0"/>
              <a:t>; 12 - головка </a:t>
            </a:r>
            <a:r>
              <a:rPr lang="ru-RU" dirty="0" err="1"/>
              <a:t>електрода</a:t>
            </a:r>
            <a:r>
              <a:rPr lang="ru-RU" dirty="0"/>
              <a:t>; 13 -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r>
              <a:rPr lang="ru-RU" dirty="0"/>
              <a:t>; 14 - </a:t>
            </a:r>
            <a:r>
              <a:rPr lang="ru-RU" dirty="0" err="1"/>
              <a:t>відведення</a:t>
            </a:r>
            <a:r>
              <a:rPr lang="ru-RU" dirty="0"/>
              <a:t> води; 15 - </a:t>
            </a:r>
            <a:r>
              <a:rPr lang="ru-RU" dirty="0" err="1"/>
              <a:t>кристалізатор</a:t>
            </a:r>
            <a:r>
              <a:rPr lang="ru-RU" dirty="0"/>
              <a:t>; 16 - </a:t>
            </a:r>
            <a:r>
              <a:rPr lang="ru-RU" dirty="0" err="1"/>
              <a:t>злиток</a:t>
            </a:r>
            <a:r>
              <a:rPr lang="ru-RU" dirty="0"/>
              <a:t>; 17 - </a:t>
            </a:r>
            <a:r>
              <a:rPr lang="ru-RU" dirty="0" err="1"/>
              <a:t>введення</a:t>
            </a:r>
            <a:r>
              <a:rPr lang="ru-RU" dirty="0"/>
              <a:t> води; 18 - </a:t>
            </a:r>
            <a:r>
              <a:rPr lang="ru-RU" dirty="0" err="1"/>
              <a:t>виведення</a:t>
            </a:r>
            <a:r>
              <a:rPr lang="ru-RU" dirty="0"/>
              <a:t> до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насосів</a:t>
            </a:r>
            <a:endParaRPr lang="ru-RU" dirty="0"/>
          </a:p>
          <a:p>
            <a:pPr algn="just"/>
            <a:r>
              <a:rPr lang="ru-RU" dirty="0" err="1"/>
              <a:t>Малюнок</a:t>
            </a:r>
            <a:r>
              <a:rPr lang="ru-RU" dirty="0"/>
              <a:t> 5.3 - Схема </a:t>
            </a:r>
            <a:r>
              <a:rPr lang="ru-RU" dirty="0" err="1"/>
              <a:t>конструкції</a:t>
            </a:r>
            <a:r>
              <a:rPr lang="ru-RU" dirty="0"/>
              <a:t> та </a:t>
            </a:r>
            <a:r>
              <a:rPr lang="ru-RU" dirty="0" err="1"/>
              <a:t>електроживлення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ВДП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470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336704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/>
              <a:t>Камера </a:t>
            </a:r>
            <a:r>
              <a:rPr lang="ru-RU" dirty="0" err="1"/>
              <a:t>печі</a:t>
            </a:r>
            <a:r>
              <a:rPr lang="ru-RU" dirty="0"/>
              <a:t> 10,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зварний</a:t>
            </a:r>
            <a:r>
              <a:rPr lang="ru-RU" dirty="0"/>
              <a:t> </a:t>
            </a:r>
            <a:r>
              <a:rPr lang="ru-RU" dirty="0" err="1"/>
              <a:t>циліндр</a:t>
            </a:r>
            <a:r>
              <a:rPr lang="ru-RU" dirty="0"/>
              <a:t>, </a:t>
            </a:r>
            <a:r>
              <a:rPr lang="ru-RU" dirty="0" err="1"/>
              <a:t>жорстко</a:t>
            </a:r>
            <a:r>
              <a:rPr lang="ru-RU" dirty="0"/>
              <a:t> </a:t>
            </a:r>
            <a:r>
              <a:rPr lang="ru-RU" dirty="0" err="1"/>
              <a:t>з'єднана</a:t>
            </a:r>
            <a:r>
              <a:rPr lang="ru-RU" dirty="0"/>
              <a:t> з </a:t>
            </a:r>
            <a:r>
              <a:rPr lang="ru-RU" dirty="0" err="1"/>
              <a:t>водоохолоджуваним</a:t>
            </a:r>
            <a:r>
              <a:rPr lang="ru-RU" dirty="0"/>
              <a:t> </a:t>
            </a:r>
            <a:r>
              <a:rPr lang="ru-RU" dirty="0" err="1"/>
              <a:t>кристалізатором</a:t>
            </a:r>
            <a:r>
              <a:rPr lang="ru-RU" dirty="0"/>
              <a:t> 15. 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кристалізатор</a:t>
            </a:r>
            <a:r>
              <a:rPr lang="ru-RU" dirty="0"/>
              <a:t> </a:t>
            </a:r>
            <a:r>
              <a:rPr lang="ru-RU" dirty="0" err="1"/>
              <a:t>щільно</a:t>
            </a:r>
            <a:r>
              <a:rPr lang="ru-RU" dirty="0"/>
              <a:t> </a:t>
            </a:r>
            <a:r>
              <a:rPr lang="ru-RU" dirty="0" err="1"/>
              <a:t>закривається</a:t>
            </a:r>
            <a:r>
              <a:rPr lang="ru-RU" dirty="0"/>
              <a:t> </a:t>
            </a:r>
            <a:r>
              <a:rPr lang="ru-RU" dirty="0" err="1"/>
              <a:t>водоохолоджуваним</a:t>
            </a:r>
            <a:r>
              <a:rPr lang="ru-RU" dirty="0"/>
              <a:t> </a:t>
            </a:r>
            <a:r>
              <a:rPr lang="ru-RU" dirty="0" err="1"/>
              <a:t>піддоном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вакуумного </a:t>
            </a:r>
            <a:r>
              <a:rPr lang="ru-RU" dirty="0" err="1"/>
              <a:t>ущільнення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кристалізатор</a:t>
            </a:r>
            <a:r>
              <a:rPr lang="ru-RU" dirty="0"/>
              <a:t> </a:t>
            </a:r>
            <a:r>
              <a:rPr lang="ru-RU" dirty="0" err="1"/>
              <a:t>забезпечений</a:t>
            </a:r>
            <a:r>
              <a:rPr lang="ru-RU" dirty="0"/>
              <a:t> </a:t>
            </a:r>
            <a:r>
              <a:rPr lang="ru-RU" dirty="0" err="1"/>
              <a:t>соленоїдом</a:t>
            </a:r>
            <a:r>
              <a:rPr lang="ru-RU" dirty="0"/>
              <a:t>. </a:t>
            </a:r>
            <a:r>
              <a:rPr lang="ru-RU" dirty="0" err="1"/>
              <a:t>Електрод</a:t>
            </a:r>
            <a:r>
              <a:rPr lang="ru-RU" dirty="0"/>
              <a:t> 13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дугової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перехідника</a:t>
            </a:r>
            <a:r>
              <a:rPr lang="ru-RU" dirty="0"/>
              <a:t> і замку </a:t>
            </a:r>
            <a:r>
              <a:rPr lang="ru-RU" dirty="0" err="1"/>
              <a:t>електротримача</a:t>
            </a:r>
            <a:r>
              <a:rPr lang="ru-RU" dirty="0"/>
              <a:t> 11 </a:t>
            </a:r>
            <a:r>
              <a:rPr lang="ru-RU" dirty="0" err="1"/>
              <a:t>кріпиться</a:t>
            </a:r>
            <a:r>
              <a:rPr lang="ru-RU" dirty="0"/>
              <a:t> до </a:t>
            </a:r>
            <a:r>
              <a:rPr lang="ru-RU" dirty="0" err="1"/>
              <a:t>водоохолоджуваного</a:t>
            </a:r>
            <a:r>
              <a:rPr lang="ru-RU" dirty="0"/>
              <a:t> штока 8,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охолоджувану</a:t>
            </a:r>
            <a:r>
              <a:rPr lang="ru-RU" dirty="0"/>
              <a:t> водою </a:t>
            </a:r>
            <a:r>
              <a:rPr lang="ru-RU" dirty="0" err="1"/>
              <a:t>поліровану</a:t>
            </a:r>
            <a:r>
              <a:rPr lang="ru-RU" dirty="0"/>
              <a:t> </a:t>
            </a:r>
            <a:r>
              <a:rPr lang="ru-RU" dirty="0" err="1"/>
              <a:t>сталеву</a:t>
            </a:r>
            <a:r>
              <a:rPr lang="ru-RU" dirty="0"/>
              <a:t> трубу. Часто шток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двох</a:t>
            </a:r>
            <a:r>
              <a:rPr lang="ru-RU" dirty="0"/>
              <a:t> труб -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сталевої</a:t>
            </a:r>
            <a:r>
              <a:rPr lang="ru-RU" dirty="0"/>
              <a:t>, яка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механічне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, та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мідної</a:t>
            </a:r>
            <a:r>
              <a:rPr lang="ru-RU" dirty="0"/>
              <a:t>, по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протікає</a:t>
            </a:r>
            <a:r>
              <a:rPr lang="ru-RU" dirty="0"/>
              <a:t> струм. Шток вводиться в камеру через </a:t>
            </a:r>
            <a:r>
              <a:rPr lang="ru-RU" dirty="0" err="1"/>
              <a:t>вакуумне</a:t>
            </a:r>
            <a:r>
              <a:rPr lang="ru-RU" dirty="0"/>
              <a:t> </a:t>
            </a:r>
            <a:r>
              <a:rPr lang="ru-RU" dirty="0" err="1"/>
              <a:t>ущільнення</a:t>
            </a:r>
            <a:r>
              <a:rPr lang="ru-RU" dirty="0"/>
              <a:t> 9. </a:t>
            </a:r>
            <a:r>
              <a:rPr lang="ru-RU" dirty="0" err="1"/>
              <a:t>Переміщення</a:t>
            </a:r>
            <a:r>
              <a:rPr lang="ru-RU" dirty="0"/>
              <a:t> штока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диференціального</a:t>
            </a:r>
            <a:r>
              <a:rPr lang="ru-RU" dirty="0"/>
              <a:t> </a:t>
            </a:r>
            <a:r>
              <a:rPr lang="ru-RU" dirty="0" err="1"/>
              <a:t>електроприводу</a:t>
            </a:r>
            <a:r>
              <a:rPr lang="ru-RU" dirty="0"/>
              <a:t>. </a:t>
            </a:r>
            <a:r>
              <a:rPr lang="ru-RU" dirty="0" err="1"/>
              <a:t>ВДП</a:t>
            </a:r>
            <a:r>
              <a:rPr lang="ru-RU" dirty="0"/>
              <a:t> проводиться при </a:t>
            </a:r>
            <a:r>
              <a:rPr lang="ru-RU" dirty="0" err="1"/>
              <a:t>залишковому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0,655 – 6,55 Н/</a:t>
            </a:r>
            <a:r>
              <a:rPr lang="ru-RU" dirty="0" err="1"/>
              <a:t>м2</a:t>
            </a:r>
            <a:r>
              <a:rPr lang="ru-RU" dirty="0"/>
              <a:t> (5*10-3 – 5*10-</a:t>
            </a:r>
            <a:r>
              <a:rPr lang="ru-RU" dirty="0" err="1"/>
              <a:t>2мм</a:t>
            </a:r>
            <a:r>
              <a:rPr lang="ru-RU" dirty="0"/>
              <a:t> рт. ст.). </a:t>
            </a:r>
            <a:r>
              <a:rPr lang="ru-RU" dirty="0" err="1"/>
              <a:t>Відкачування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через патрубок </a:t>
            </a:r>
            <a:r>
              <a:rPr lang="ru-RU" dirty="0" err="1"/>
              <a:t>вакуумними</a:t>
            </a:r>
            <a:r>
              <a:rPr lang="ru-RU" dirty="0"/>
              <a:t> 18 насосами. </a:t>
            </a:r>
            <a:r>
              <a:rPr lang="ru-RU" dirty="0" err="1"/>
              <a:t>Спостереження</a:t>
            </a:r>
            <a:r>
              <a:rPr lang="ru-RU" dirty="0"/>
              <a:t> за плавкою </a:t>
            </a:r>
            <a:r>
              <a:rPr lang="ru-RU" dirty="0" err="1"/>
              <a:t>здійснюється</a:t>
            </a:r>
            <a:r>
              <a:rPr lang="ru-RU" dirty="0"/>
              <a:t> через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вікна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перископів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телевізійних</a:t>
            </a:r>
            <a:r>
              <a:rPr lang="ru-RU" dirty="0"/>
              <a:t> систем.</a:t>
            </a:r>
          </a:p>
          <a:p>
            <a:pPr marL="0" indent="444500" algn="just">
              <a:buNone/>
            </a:pPr>
            <a:r>
              <a:rPr lang="ru-RU" dirty="0"/>
              <a:t>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енергетичної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переплаву </a:t>
            </a:r>
            <a:r>
              <a:rPr lang="ru-RU" dirty="0" err="1"/>
              <a:t>електрод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, </a:t>
            </a:r>
            <a:r>
              <a:rPr lang="ru-RU" dirty="0" err="1"/>
              <a:t>підключають</a:t>
            </a:r>
            <a:r>
              <a:rPr lang="ru-RU" dirty="0"/>
              <a:t> до негативного полюса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 (пряма </a:t>
            </a:r>
            <a:r>
              <a:rPr lang="ru-RU" dirty="0" err="1"/>
              <a:t>полярність</a:t>
            </a:r>
            <a:r>
              <a:rPr lang="ru-RU" dirty="0"/>
              <a:t>). У </a:t>
            </a:r>
            <a:r>
              <a:rPr lang="ru-RU" dirty="0" err="1"/>
              <a:t>камері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підтримують</a:t>
            </a:r>
            <a:r>
              <a:rPr lang="ru-RU" dirty="0"/>
              <a:t> </a:t>
            </a:r>
            <a:r>
              <a:rPr lang="ru-RU" dirty="0" err="1"/>
              <a:t>розрідження</a:t>
            </a:r>
            <a:r>
              <a:rPr lang="ru-RU" dirty="0"/>
              <a:t> 0,13 – 1,3 Па (10-3 – 10-2 мм рт. ст.).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107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80920" cy="5976664"/>
          </a:xfrm>
        </p:spPr>
        <p:txBody>
          <a:bodyPr>
            <a:normAutofit fontScale="85000" lnSpcReduction="10000"/>
          </a:bodyPr>
          <a:lstStyle/>
          <a:p>
            <a:pPr marL="0" indent="444500" algn="just">
              <a:buNone/>
            </a:pPr>
            <a:r>
              <a:rPr lang="ru-RU" dirty="0" err="1"/>
              <a:t>Переплавні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є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переплаву (з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) </a:t>
            </a:r>
            <a:r>
              <a:rPr lang="ru-RU" dirty="0" err="1"/>
              <a:t>злитків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заготовок, </a:t>
            </a:r>
            <a:r>
              <a:rPr lang="ru-RU" dirty="0" err="1"/>
              <a:t>попередньо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звичайними</a:t>
            </a:r>
            <a:r>
              <a:rPr lang="ru-RU" dirty="0"/>
              <a:t> способами </a:t>
            </a:r>
            <a:r>
              <a:rPr lang="ru-RU" dirty="0" err="1"/>
              <a:t>виплавки</a:t>
            </a:r>
            <a:r>
              <a:rPr lang="ru-RU" dirty="0"/>
              <a:t>. При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переплавних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у </a:t>
            </a:r>
            <a:r>
              <a:rPr lang="ru-RU" dirty="0" err="1"/>
              <a:t>металі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та </a:t>
            </a:r>
            <a:r>
              <a:rPr lang="ru-RU" dirty="0" err="1"/>
              <a:t>включень</a:t>
            </a:r>
            <a:r>
              <a:rPr lang="ru-RU" dirty="0"/>
              <a:t>.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переплавні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поєднують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</a:t>
            </a:r>
            <a:r>
              <a:rPr lang="ru-RU" dirty="0" err="1"/>
              <a:t>терміном</a:t>
            </a:r>
            <a:r>
              <a:rPr lang="ru-RU" dirty="0"/>
              <a:t> «</a:t>
            </a:r>
            <a:r>
              <a:rPr lang="ru-RU" dirty="0" err="1"/>
              <a:t>Спецелектрометалургія</a:t>
            </a:r>
            <a:r>
              <a:rPr lang="ru-RU" dirty="0"/>
              <a:t>».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переплавних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 err="1"/>
              <a:t>вакуумний</a:t>
            </a:r>
            <a:r>
              <a:rPr lang="ru-RU" dirty="0"/>
              <a:t> </a:t>
            </a:r>
            <a:r>
              <a:rPr lang="ru-RU" dirty="0" err="1"/>
              <a:t>індукційний</a:t>
            </a:r>
            <a:r>
              <a:rPr lang="ru-RU" dirty="0"/>
              <a:t> переплав (</a:t>
            </a:r>
            <a:r>
              <a:rPr lang="ru-RU" dirty="0" err="1"/>
              <a:t>ВІП</a:t>
            </a:r>
            <a:r>
              <a:rPr lang="ru-RU" dirty="0"/>
              <a:t>),</a:t>
            </a:r>
          </a:p>
          <a:p>
            <a:pPr marL="0" indent="444500" algn="just">
              <a:buNone/>
            </a:pPr>
            <a:r>
              <a:rPr lang="ru-RU" dirty="0" err="1"/>
              <a:t>вакуумний</a:t>
            </a:r>
            <a:r>
              <a:rPr lang="ru-RU" dirty="0"/>
              <a:t> </a:t>
            </a:r>
            <a:r>
              <a:rPr lang="ru-RU" dirty="0" err="1"/>
              <a:t>дуговий</a:t>
            </a:r>
            <a:r>
              <a:rPr lang="ru-RU" dirty="0"/>
              <a:t> переплав (</a:t>
            </a:r>
            <a:r>
              <a:rPr lang="ru-RU" dirty="0" err="1"/>
              <a:t>ВДП</a:t>
            </a:r>
            <a:r>
              <a:rPr lang="ru-RU" dirty="0"/>
              <a:t>),</a:t>
            </a:r>
          </a:p>
          <a:p>
            <a:pPr marL="0" indent="444500" algn="just">
              <a:buNone/>
            </a:pPr>
            <a:r>
              <a:rPr lang="ru-RU" dirty="0" err="1"/>
              <a:t>плазмовий</a:t>
            </a:r>
            <a:r>
              <a:rPr lang="ru-RU" dirty="0"/>
              <a:t> </a:t>
            </a:r>
            <a:r>
              <a:rPr lang="ru-RU" dirty="0" err="1"/>
              <a:t>дуговий</a:t>
            </a:r>
            <a:r>
              <a:rPr lang="ru-RU" dirty="0"/>
              <a:t> переплав (</a:t>
            </a:r>
            <a:r>
              <a:rPr lang="ru-RU" dirty="0" err="1"/>
              <a:t>ПДП</a:t>
            </a:r>
            <a:r>
              <a:rPr lang="ru-RU" dirty="0"/>
              <a:t>),</a:t>
            </a:r>
          </a:p>
          <a:p>
            <a:pPr marL="0" indent="444500" algn="just">
              <a:buNone/>
            </a:pPr>
            <a:r>
              <a:rPr lang="ru-RU" dirty="0" err="1"/>
              <a:t>електрошлаковий</a:t>
            </a:r>
            <a:r>
              <a:rPr lang="ru-RU" dirty="0"/>
              <a:t> переплав (</a:t>
            </a:r>
            <a:r>
              <a:rPr lang="ru-RU" dirty="0" err="1"/>
              <a:t>ЕШП</a:t>
            </a:r>
            <a:r>
              <a:rPr lang="ru-RU" dirty="0"/>
              <a:t>),</a:t>
            </a:r>
          </a:p>
          <a:p>
            <a:pPr marL="0" indent="444500" algn="just">
              <a:buNone/>
            </a:pPr>
            <a:r>
              <a:rPr lang="ru-RU" dirty="0" err="1"/>
              <a:t>електронно-променевий</a:t>
            </a:r>
            <a:r>
              <a:rPr lang="ru-RU" dirty="0"/>
              <a:t> переплав (</a:t>
            </a:r>
            <a:r>
              <a:rPr lang="ru-RU" dirty="0" err="1"/>
              <a:t>ЕЛП</a:t>
            </a:r>
            <a:r>
              <a:rPr lang="ru-RU" dirty="0"/>
              <a:t>) та </a:t>
            </a:r>
            <a:r>
              <a:rPr lang="ru-RU" dirty="0" err="1"/>
              <a:t>інші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19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4104456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Електрична</a:t>
            </a:r>
            <a:r>
              <a:rPr lang="ru-RU" dirty="0"/>
              <a:t> дуга </a:t>
            </a:r>
            <a:r>
              <a:rPr lang="ru-RU" dirty="0" err="1"/>
              <a:t>горить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торцем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і </a:t>
            </a:r>
            <a:r>
              <a:rPr lang="ru-RU" dirty="0" err="1"/>
              <a:t>поверхнею</a:t>
            </a:r>
            <a:r>
              <a:rPr lang="ru-RU" dirty="0"/>
              <a:t> </a:t>
            </a:r>
            <a:r>
              <a:rPr lang="ru-RU" dirty="0" err="1"/>
              <a:t>металевої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, </a:t>
            </a:r>
            <a:r>
              <a:rPr lang="ru-RU" dirty="0" err="1"/>
              <a:t>з'єднаної</a:t>
            </a:r>
            <a:r>
              <a:rPr lang="ru-RU" dirty="0"/>
              <a:t> з </a:t>
            </a:r>
            <a:r>
              <a:rPr lang="ru-RU" dirty="0" err="1"/>
              <a:t>позитивним</a:t>
            </a:r>
            <a:r>
              <a:rPr lang="ru-RU" dirty="0"/>
              <a:t> полюсом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 </a:t>
            </a:r>
            <a:r>
              <a:rPr lang="ru-RU" dirty="0" err="1"/>
              <a:t>ланцюга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 - </a:t>
            </a:r>
            <a:r>
              <a:rPr lang="ru-RU" dirty="0" err="1"/>
              <a:t>кристалізатор</a:t>
            </a:r>
            <a:r>
              <a:rPr lang="ru-RU" dirty="0"/>
              <a:t>.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приєднання</a:t>
            </a:r>
            <a:r>
              <a:rPr lang="ru-RU" dirty="0"/>
              <a:t> </a:t>
            </a:r>
            <a:r>
              <a:rPr lang="ru-RU" dirty="0" err="1"/>
              <a:t>струмопровідних</a:t>
            </a:r>
            <a:r>
              <a:rPr lang="ru-RU" dirty="0"/>
              <a:t> шин до </a:t>
            </a:r>
            <a:r>
              <a:rPr lang="ru-RU" dirty="0" err="1"/>
              <a:t>кристалізатора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При </a:t>
            </a:r>
            <a:r>
              <a:rPr lang="ru-RU" dirty="0" err="1"/>
              <a:t>несприятливій</a:t>
            </a:r>
            <a:r>
              <a:rPr lang="ru-RU" dirty="0"/>
              <a:t> </a:t>
            </a:r>
            <a:r>
              <a:rPr lang="ru-RU" dirty="0" err="1"/>
              <a:t>схемі</a:t>
            </a:r>
            <a:r>
              <a:rPr lang="ru-RU" dirty="0"/>
              <a:t> </a:t>
            </a:r>
            <a:r>
              <a:rPr lang="ru-RU" dirty="0" err="1"/>
              <a:t>підключення</a:t>
            </a:r>
            <a:r>
              <a:rPr lang="ru-RU" dirty="0"/>
              <a:t> </a:t>
            </a:r>
            <a:r>
              <a:rPr lang="ru-RU" dirty="0" err="1"/>
              <a:t>електромагнітна</a:t>
            </a:r>
            <a:r>
              <a:rPr lang="ru-RU" dirty="0"/>
              <a:t> </a:t>
            </a:r>
            <a:r>
              <a:rPr lang="ru-RU" dirty="0" err="1"/>
              <a:t>взаємодія</a:t>
            </a:r>
            <a:r>
              <a:rPr lang="ru-RU" dirty="0"/>
              <a:t> струму дуги і струму, </a:t>
            </a:r>
            <a:r>
              <a:rPr lang="ru-RU" dirty="0" err="1"/>
              <a:t>що</a:t>
            </a:r>
            <a:r>
              <a:rPr lang="ru-RU" dirty="0"/>
              <a:t> проходить через </a:t>
            </a:r>
            <a:r>
              <a:rPr lang="ru-RU" dirty="0" err="1"/>
              <a:t>рідкий</a:t>
            </a:r>
            <a:r>
              <a:rPr lang="ru-RU" dirty="0"/>
              <a:t> метал,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швидкістю</a:t>
            </a:r>
            <a:r>
              <a:rPr lang="ru-RU" dirty="0"/>
              <a:t> 0,08 - 0,1 с-1, </a:t>
            </a:r>
            <a:r>
              <a:rPr lang="ru-RU" dirty="0" err="1"/>
              <a:t>нестабільність</a:t>
            </a:r>
            <a:r>
              <a:rPr lang="ru-RU" dirty="0"/>
              <a:t> </a:t>
            </a:r>
            <a:r>
              <a:rPr lang="ru-RU" dirty="0" err="1"/>
              <a:t>горіння</a:t>
            </a:r>
            <a:r>
              <a:rPr lang="ru-RU" dirty="0"/>
              <a:t> дуги (</a:t>
            </a:r>
            <a:r>
              <a:rPr lang="ru-RU" dirty="0" err="1"/>
              <a:t>перехід</a:t>
            </a:r>
            <a:r>
              <a:rPr lang="ru-RU" dirty="0"/>
              <a:t> дугового в </a:t>
            </a:r>
            <a:r>
              <a:rPr lang="ru-RU" dirty="0" err="1"/>
              <a:t>розряд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тліє</a:t>
            </a:r>
            <a:r>
              <a:rPr lang="ru-RU" dirty="0"/>
              <a:t>) і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зміщення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стійкого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та </a:t>
            </a:r>
            <a:r>
              <a:rPr lang="ru-RU" dirty="0" err="1"/>
              <a:t>тіла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, до </a:t>
            </a:r>
            <a:r>
              <a:rPr lang="ru-RU" dirty="0" err="1"/>
              <a:t>небезпеки</a:t>
            </a:r>
            <a:r>
              <a:rPr lang="ru-RU" dirty="0"/>
              <a:t> </a:t>
            </a:r>
            <a:r>
              <a:rPr lang="ru-RU" dirty="0" err="1"/>
              <a:t>перекидання</a:t>
            </a:r>
            <a:r>
              <a:rPr lang="ru-RU" dirty="0"/>
              <a:t> дуги на </a:t>
            </a:r>
            <a:r>
              <a:rPr lang="ru-RU" dirty="0" err="1"/>
              <a:t>стінку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пропалювання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Шкідливий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магнітних</a:t>
            </a:r>
            <a:r>
              <a:rPr lang="ru-RU" dirty="0"/>
              <a:t> </a:t>
            </a:r>
            <a:r>
              <a:rPr lang="ru-RU" dirty="0" err="1"/>
              <a:t>полів</a:t>
            </a:r>
            <a:r>
              <a:rPr lang="ru-RU" dirty="0"/>
              <a:t> при </a:t>
            </a:r>
            <a:r>
              <a:rPr lang="ru-RU" dirty="0" err="1"/>
              <a:t>переплаві</a:t>
            </a:r>
            <a:r>
              <a:rPr lang="ru-RU" dirty="0"/>
              <a:t> </a:t>
            </a:r>
            <a:r>
              <a:rPr lang="ru-RU" dirty="0" err="1"/>
              <a:t>усувають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коаксіального</a:t>
            </a:r>
            <a:r>
              <a:rPr lang="ru-RU" dirty="0"/>
              <a:t> </a:t>
            </a:r>
            <a:r>
              <a:rPr lang="ru-RU" dirty="0" err="1"/>
              <a:t>струмопідведення</a:t>
            </a:r>
            <a:r>
              <a:rPr lang="ru-RU" dirty="0"/>
              <a:t> (рисунок 5.4) та </a:t>
            </a:r>
            <a:r>
              <a:rPr lang="ru-RU" dirty="0" err="1"/>
              <a:t>рівномірного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струму по контакту </a:t>
            </a:r>
            <a:r>
              <a:rPr lang="ru-RU" dirty="0" err="1"/>
              <a:t>верхнього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89040"/>
            <a:ext cx="3662363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83968" y="458112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/>
              <a:t>а - з </a:t>
            </a:r>
            <a:r>
              <a:rPr lang="ru-RU" dirty="0" err="1"/>
              <a:t>струмопідведенням</a:t>
            </a:r>
            <a:r>
              <a:rPr lang="ru-RU" dirty="0"/>
              <a:t> до </a:t>
            </a:r>
            <a:r>
              <a:rPr lang="ru-RU" dirty="0" err="1"/>
              <a:t>піддону</a:t>
            </a:r>
            <a:r>
              <a:rPr lang="ru-RU" dirty="0"/>
              <a:t>; б - з </a:t>
            </a:r>
            <a:r>
              <a:rPr lang="ru-RU" dirty="0" err="1"/>
              <a:t>струмопідведенням</a:t>
            </a:r>
            <a:r>
              <a:rPr lang="ru-RU" dirty="0"/>
              <a:t> до </a:t>
            </a:r>
            <a:r>
              <a:rPr lang="ru-RU" dirty="0" err="1"/>
              <a:t>камери</a:t>
            </a:r>
            <a:r>
              <a:rPr lang="ru-RU" dirty="0"/>
              <a:t>; в - з </a:t>
            </a:r>
            <a:r>
              <a:rPr lang="ru-RU" dirty="0" err="1"/>
              <a:t>струмопідведенням</a:t>
            </a:r>
            <a:r>
              <a:rPr lang="ru-RU" dirty="0"/>
              <a:t> до штока</a:t>
            </a:r>
          </a:p>
          <a:p>
            <a:pPr algn="just"/>
            <a:r>
              <a:rPr lang="ru-RU" dirty="0" smtClean="0"/>
              <a:t>Рисунок </a:t>
            </a:r>
            <a:r>
              <a:rPr lang="ru-RU" dirty="0"/>
              <a:t>5.4 - </a:t>
            </a:r>
            <a:r>
              <a:rPr lang="ru-RU" dirty="0" err="1"/>
              <a:t>Схеми</a:t>
            </a:r>
            <a:r>
              <a:rPr lang="ru-RU" dirty="0"/>
              <a:t> печей </a:t>
            </a:r>
            <a:r>
              <a:rPr lang="ru-RU" dirty="0" err="1"/>
              <a:t>ВДП</a:t>
            </a:r>
            <a:r>
              <a:rPr lang="ru-RU" dirty="0"/>
              <a:t> з </a:t>
            </a:r>
            <a:r>
              <a:rPr lang="ru-RU" dirty="0" err="1"/>
              <a:t>різним</a:t>
            </a:r>
            <a:r>
              <a:rPr lang="ru-RU" dirty="0"/>
              <a:t> </a:t>
            </a:r>
            <a:r>
              <a:rPr lang="ru-RU" dirty="0" err="1"/>
              <a:t>струмопідведенням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279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2520280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Іноді</a:t>
            </a:r>
            <a:r>
              <a:rPr lang="ru-RU" dirty="0"/>
              <a:t> для </a:t>
            </a:r>
            <a:r>
              <a:rPr lang="ru-RU" dirty="0" err="1"/>
              <a:t>стабілізації</a:t>
            </a:r>
            <a:r>
              <a:rPr lang="ru-RU" dirty="0"/>
              <a:t> дуги при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соленоїд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розташовується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кожухом,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охолоджується</a:t>
            </a:r>
            <a:r>
              <a:rPr lang="ru-RU" dirty="0"/>
              <a:t>, і </a:t>
            </a:r>
            <a:r>
              <a:rPr lang="ru-RU" dirty="0" err="1"/>
              <a:t>внутрішньою</a:t>
            </a:r>
            <a:r>
              <a:rPr lang="ru-RU" dirty="0"/>
              <a:t> </a:t>
            </a:r>
            <a:r>
              <a:rPr lang="ru-RU" dirty="0" err="1"/>
              <a:t>стінкою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включення</a:t>
            </a:r>
            <a:r>
              <a:rPr lang="ru-RU" dirty="0"/>
              <a:t> </a:t>
            </a:r>
            <a:r>
              <a:rPr lang="ru-RU" dirty="0" err="1"/>
              <a:t>соленоїда</a:t>
            </a:r>
            <a:r>
              <a:rPr lang="ru-RU" dirty="0"/>
              <a:t> </a:t>
            </a:r>
            <a:r>
              <a:rPr lang="ru-RU" dirty="0" err="1"/>
              <a:t>інтенсифікує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 та </a:t>
            </a:r>
            <a:r>
              <a:rPr lang="ru-RU" dirty="0" err="1"/>
              <a:t>перемішування</a:t>
            </a:r>
            <a:r>
              <a:rPr lang="ru-RU" dirty="0"/>
              <a:t> </a:t>
            </a:r>
            <a:r>
              <a:rPr lang="ru-RU" dirty="0" err="1"/>
              <a:t>металевої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збільшує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 у </a:t>
            </a:r>
            <a:r>
              <a:rPr lang="ru-RU" dirty="0" err="1"/>
              <a:t>злитках</a:t>
            </a:r>
            <a:r>
              <a:rPr lang="ru-RU" dirty="0"/>
              <a:t> сталей та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схильних</a:t>
            </a:r>
            <a:r>
              <a:rPr lang="ru-RU" dirty="0"/>
              <a:t> до </a:t>
            </a:r>
            <a:r>
              <a:rPr lang="ru-RU" dirty="0" err="1"/>
              <a:t>ліквації</a:t>
            </a:r>
            <a:r>
              <a:rPr lang="ru-RU" dirty="0"/>
              <a:t>. Тому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соленоїду</a:t>
            </a:r>
            <a:r>
              <a:rPr lang="ru-RU" dirty="0"/>
              <a:t> </a:t>
            </a:r>
            <a:r>
              <a:rPr lang="ru-RU" dirty="0" err="1"/>
              <a:t>обмежено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титану та </a:t>
            </a:r>
            <a:r>
              <a:rPr lang="ru-RU" dirty="0" err="1"/>
              <a:t>сплавів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Для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міжплавочних</a:t>
            </a:r>
            <a:r>
              <a:rPr lang="ru-RU" dirty="0"/>
              <a:t> </a:t>
            </a:r>
            <a:r>
              <a:rPr lang="ru-RU" dirty="0" err="1"/>
              <a:t>простоїв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оснащують</a:t>
            </a:r>
            <a:r>
              <a:rPr lang="ru-RU" dirty="0"/>
              <a:t>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кристалізаторами</a:t>
            </a:r>
            <a:r>
              <a:rPr lang="ru-RU" dirty="0"/>
              <a:t> (рис. 5.5).</a:t>
            </a:r>
            <a:endParaRPr lang="ru-RU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88453"/>
            <a:ext cx="3672408" cy="4060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148064" y="4118587"/>
            <a:ext cx="3995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а – </a:t>
            </a:r>
            <a:r>
              <a:rPr lang="ru-RU" dirty="0" err="1"/>
              <a:t>стаціонарна</a:t>
            </a:r>
            <a:r>
              <a:rPr lang="ru-RU" dirty="0"/>
              <a:t>; б - </a:t>
            </a:r>
            <a:r>
              <a:rPr lang="ru-RU" dirty="0" err="1"/>
              <a:t>знімна</a:t>
            </a:r>
            <a:r>
              <a:rPr lang="ru-RU" dirty="0"/>
              <a:t>; в – </a:t>
            </a:r>
            <a:r>
              <a:rPr lang="ru-RU" dirty="0" err="1"/>
              <a:t>поворотна</a:t>
            </a:r>
            <a:r>
              <a:rPr lang="ru-RU" dirty="0"/>
              <a:t> з одноколонною </a:t>
            </a:r>
            <a:r>
              <a:rPr lang="ru-RU" dirty="0" err="1"/>
              <a:t>верхньою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поворотна</a:t>
            </a:r>
            <a:r>
              <a:rPr lang="ru-RU" dirty="0"/>
              <a:t> з </a:t>
            </a:r>
            <a:r>
              <a:rPr lang="ru-RU" dirty="0" err="1"/>
              <a:t>двоколонною</a:t>
            </a:r>
            <a:r>
              <a:rPr lang="ru-RU" dirty="0"/>
              <a:t> </a:t>
            </a:r>
            <a:r>
              <a:rPr lang="ru-RU" dirty="0" err="1"/>
              <a:t>верхньою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endParaRPr lang="ru-RU" dirty="0"/>
          </a:p>
          <a:p>
            <a:pPr algn="just"/>
            <a:r>
              <a:rPr lang="ru-RU" dirty="0"/>
              <a:t>Рисунок 5.5 –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печей </a:t>
            </a:r>
            <a:r>
              <a:rPr lang="ru-RU" dirty="0" err="1"/>
              <a:t>ВДП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229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91264" cy="6408712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по-різному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конструктивних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. У </a:t>
            </a:r>
            <a:r>
              <a:rPr lang="ru-RU" dirty="0" err="1"/>
              <a:t>СРСР</a:t>
            </a:r>
            <a:r>
              <a:rPr lang="ru-RU" dirty="0"/>
              <a:t> </a:t>
            </a:r>
            <a:r>
              <a:rPr lang="ru-RU" dirty="0" err="1"/>
              <a:t>побудовано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стаціонарною</a:t>
            </a:r>
            <a:r>
              <a:rPr lang="ru-RU" dirty="0"/>
              <a:t> </a:t>
            </a:r>
            <a:r>
              <a:rPr lang="ru-RU" dirty="0" err="1"/>
              <a:t>верхньою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(вакуум-камерою) та </a:t>
            </a:r>
            <a:r>
              <a:rPr lang="ru-RU" dirty="0" err="1"/>
              <a:t>рухомою</a:t>
            </a:r>
            <a:r>
              <a:rPr lang="ru-RU" dirty="0"/>
              <a:t> </a:t>
            </a:r>
            <a:r>
              <a:rPr lang="ru-RU" dirty="0" err="1"/>
              <a:t>нижньою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кристалізатор</a:t>
            </a:r>
            <a:r>
              <a:rPr lang="ru-RU" dirty="0"/>
              <a:t> (рисунок </a:t>
            </a:r>
            <a:r>
              <a:rPr lang="ru-RU" dirty="0" err="1"/>
              <a:t>5.5а</a:t>
            </a:r>
            <a:r>
              <a:rPr lang="ru-RU" dirty="0"/>
              <a:t>).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двопозиційними</a:t>
            </a:r>
            <a:r>
              <a:rPr lang="ru-RU" dirty="0"/>
              <a:t>, але </a:t>
            </a:r>
            <a:r>
              <a:rPr lang="ru-RU" dirty="0" err="1"/>
              <a:t>поворотними</a:t>
            </a:r>
            <a:r>
              <a:rPr lang="ru-RU" dirty="0"/>
              <a:t>. У </a:t>
            </a:r>
            <a:r>
              <a:rPr lang="ru-RU" dirty="0" err="1"/>
              <a:t>цих</a:t>
            </a:r>
            <a:r>
              <a:rPr lang="ru-RU" dirty="0"/>
              <a:t> печах </a:t>
            </a:r>
            <a:r>
              <a:rPr lang="ru-RU" dirty="0" err="1"/>
              <a:t>верхня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(портал) </a:t>
            </a:r>
            <a:r>
              <a:rPr lang="ru-RU" dirty="0" err="1"/>
              <a:t>повертається</a:t>
            </a:r>
            <a:r>
              <a:rPr lang="ru-RU" dirty="0"/>
              <a:t> </a:t>
            </a:r>
            <a:r>
              <a:rPr lang="ru-RU" dirty="0" err="1"/>
              <a:t>довкола</a:t>
            </a:r>
            <a:r>
              <a:rPr lang="ru-RU" dirty="0"/>
              <a:t> </a:t>
            </a:r>
            <a:r>
              <a:rPr lang="ru-RU" dirty="0" err="1"/>
              <a:t>стаціонарної</a:t>
            </a:r>
            <a:r>
              <a:rPr lang="ru-RU" dirty="0"/>
              <a:t> колони. У </a:t>
            </a:r>
            <a:r>
              <a:rPr lang="ru-RU" dirty="0" err="1"/>
              <a:t>порталі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вакуум-</a:t>
            </a:r>
            <a:r>
              <a:rPr lang="ru-RU" dirty="0" err="1"/>
              <a:t>камери</a:t>
            </a:r>
            <a:r>
              <a:rPr lang="ru-RU" dirty="0"/>
              <a:t>, шток та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. У </a:t>
            </a:r>
            <a:r>
              <a:rPr lang="ru-RU" dirty="0" err="1"/>
              <a:t>колодязі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підлоги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 два </a:t>
            </a:r>
            <a:r>
              <a:rPr lang="ru-RU" dirty="0" err="1"/>
              <a:t>водоохолоджувані</a:t>
            </a:r>
            <a:r>
              <a:rPr lang="ru-RU" dirty="0"/>
              <a:t> кожухи,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поміщають</a:t>
            </a:r>
            <a:r>
              <a:rPr lang="ru-RU" dirty="0"/>
              <a:t> </a:t>
            </a:r>
            <a:r>
              <a:rPr lang="ru-RU" dirty="0" err="1"/>
              <a:t>кристалізатори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модифікації</a:t>
            </a:r>
            <a:r>
              <a:rPr lang="ru-RU" dirty="0"/>
              <a:t> </a:t>
            </a:r>
            <a:r>
              <a:rPr lang="ru-RU" dirty="0" err="1"/>
              <a:t>поворотних</a:t>
            </a:r>
            <a:r>
              <a:rPr lang="ru-RU" dirty="0"/>
              <a:t> печей. </a:t>
            </a:r>
            <a:r>
              <a:rPr lang="ru-RU" dirty="0" err="1"/>
              <a:t>Агрегати</a:t>
            </a:r>
            <a:r>
              <a:rPr lang="ru-RU" dirty="0"/>
              <a:t> з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колоною</a:t>
            </a:r>
            <a:r>
              <a:rPr lang="ru-RU" dirty="0"/>
              <a:t> </a:t>
            </a:r>
            <a:r>
              <a:rPr lang="ru-RU" dirty="0" err="1"/>
              <a:t>розраховані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 до 7 т. (рисунок </a:t>
            </a:r>
            <a:r>
              <a:rPr lang="ru-RU" dirty="0" err="1"/>
              <a:t>5.5в</a:t>
            </a:r>
            <a:r>
              <a:rPr lang="ru-RU" dirty="0"/>
              <a:t>). </a:t>
            </a:r>
            <a:r>
              <a:rPr lang="ru-RU" dirty="0" err="1"/>
              <a:t>Їхній</a:t>
            </a:r>
            <a:r>
              <a:rPr lang="ru-RU" dirty="0"/>
              <a:t> портал </a:t>
            </a:r>
            <a:r>
              <a:rPr lang="ru-RU" dirty="0" err="1"/>
              <a:t>повертають</a:t>
            </a:r>
            <a:r>
              <a:rPr lang="ru-RU" dirty="0"/>
              <a:t> </a:t>
            </a:r>
            <a:r>
              <a:rPr lang="ru-RU" dirty="0" err="1"/>
              <a:t>вручну</a:t>
            </a:r>
            <a:r>
              <a:rPr lang="ru-RU" dirty="0"/>
              <a:t>. </a:t>
            </a:r>
            <a:r>
              <a:rPr lang="ru-RU" dirty="0" err="1"/>
              <a:t>Найбільші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колони - </a:t>
            </a:r>
            <a:r>
              <a:rPr lang="ru-RU" dirty="0" err="1"/>
              <a:t>поворотну</a:t>
            </a:r>
            <a:r>
              <a:rPr lang="ru-RU" dirty="0"/>
              <a:t> та </a:t>
            </a:r>
            <a:r>
              <a:rPr lang="ru-RU" dirty="0" err="1"/>
              <a:t>підтримуючу</a:t>
            </a:r>
            <a:r>
              <a:rPr lang="ru-RU" dirty="0"/>
              <a:t>, </a:t>
            </a:r>
            <a:r>
              <a:rPr lang="ru-RU" dirty="0" err="1"/>
              <a:t>оснащену</a:t>
            </a:r>
            <a:r>
              <a:rPr lang="ru-RU" dirty="0"/>
              <a:t> </a:t>
            </a:r>
            <a:r>
              <a:rPr lang="ru-RU" dirty="0" err="1"/>
              <a:t>механізмом</a:t>
            </a:r>
            <a:r>
              <a:rPr lang="ru-RU" dirty="0"/>
              <a:t> повороту (рисунок </a:t>
            </a:r>
            <a:r>
              <a:rPr lang="ru-RU" dirty="0" err="1"/>
              <a:t>5.5г</a:t>
            </a:r>
            <a:r>
              <a:rPr lang="ru-RU" dirty="0"/>
              <a:t>). Основа </a:t>
            </a:r>
            <a:r>
              <a:rPr lang="ru-RU" dirty="0" err="1"/>
              <a:t>поворотної</a:t>
            </a:r>
            <a:r>
              <a:rPr lang="ru-RU" dirty="0"/>
              <a:t> колони </a:t>
            </a:r>
            <a:r>
              <a:rPr lang="ru-RU" dirty="0" err="1"/>
              <a:t>об'єднана</a:t>
            </a:r>
            <a:r>
              <a:rPr lang="ru-RU" dirty="0"/>
              <a:t> з </a:t>
            </a:r>
            <a:r>
              <a:rPr lang="ru-RU" dirty="0" err="1"/>
              <a:t>вхідним</a:t>
            </a:r>
            <a:r>
              <a:rPr lang="ru-RU" dirty="0"/>
              <a:t> патрубком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r>
              <a:rPr lang="ru-RU" dirty="0" err="1"/>
              <a:t>Пекти</a:t>
            </a:r>
            <a:r>
              <a:rPr lang="ru-RU" dirty="0"/>
              <a:t> автоматично </a:t>
            </a:r>
            <a:r>
              <a:rPr lang="ru-RU" dirty="0" err="1"/>
              <a:t>приєднується</a:t>
            </a:r>
            <a:r>
              <a:rPr lang="ru-RU" dirty="0"/>
              <a:t> до </a:t>
            </a:r>
            <a:r>
              <a:rPr lang="ru-RU" dirty="0" err="1"/>
              <a:t>системи</a:t>
            </a:r>
            <a:r>
              <a:rPr lang="ru-RU" dirty="0"/>
              <a:t>, коли </a:t>
            </a:r>
            <a:r>
              <a:rPr lang="ru-RU" dirty="0" err="1"/>
              <a:t>фланець</a:t>
            </a:r>
            <a:r>
              <a:rPr lang="ru-RU" dirty="0"/>
              <a:t> вакуум-</a:t>
            </a:r>
            <a:r>
              <a:rPr lang="ru-RU" dirty="0" err="1"/>
              <a:t>камери</a:t>
            </a:r>
            <a:r>
              <a:rPr lang="ru-RU" dirty="0"/>
              <a:t> </a:t>
            </a:r>
            <a:r>
              <a:rPr lang="ru-RU" dirty="0" err="1"/>
              <a:t>опускається</a:t>
            </a:r>
            <a:r>
              <a:rPr lang="ru-RU" dirty="0"/>
              <a:t> на </a:t>
            </a:r>
            <a:r>
              <a:rPr lang="ru-RU" dirty="0" err="1"/>
              <a:t>кристалізатор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компактніші</a:t>
            </a:r>
            <a:r>
              <a:rPr lang="ru-RU" dirty="0"/>
              <a:t> і </a:t>
            </a:r>
            <a:r>
              <a:rPr lang="ru-RU" dirty="0" err="1"/>
              <a:t>простіші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стаціонарною</a:t>
            </a:r>
            <a:r>
              <a:rPr lang="ru-RU" dirty="0"/>
              <a:t> </a:t>
            </a:r>
            <a:r>
              <a:rPr lang="ru-RU" dirty="0" err="1"/>
              <a:t>верхньою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Надійне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та </a:t>
            </a:r>
            <a:r>
              <a:rPr lang="ru-RU" dirty="0" err="1"/>
              <a:t>електричний</a:t>
            </a:r>
            <a:r>
              <a:rPr lang="ru-RU" dirty="0"/>
              <a:t> контакт </a:t>
            </a:r>
            <a:r>
              <a:rPr lang="ru-RU" dirty="0" err="1"/>
              <a:t>багатотонного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штоком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електродотримачем</a:t>
            </a:r>
            <a:r>
              <a:rPr lang="ru-RU" dirty="0"/>
              <a:t>.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затискається</a:t>
            </a:r>
            <a:r>
              <a:rPr lang="ru-RU" dirty="0"/>
              <a:t> </a:t>
            </a:r>
            <a:r>
              <a:rPr lang="ru-RU" dirty="0" err="1"/>
              <a:t>спеціальна</a:t>
            </a:r>
            <a:r>
              <a:rPr lang="ru-RU" dirty="0"/>
              <a:t> головка, яка </a:t>
            </a:r>
            <a:r>
              <a:rPr lang="ru-RU" dirty="0" err="1"/>
              <a:t>виготовляється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і </a:t>
            </a:r>
            <a:r>
              <a:rPr lang="ru-RU" dirty="0" err="1"/>
              <a:t>приварюється</a:t>
            </a:r>
            <a:r>
              <a:rPr lang="ru-RU" dirty="0"/>
              <a:t> у </a:t>
            </a:r>
            <a:r>
              <a:rPr lang="ru-RU" dirty="0" err="1"/>
              <a:t>вакуумі</a:t>
            </a:r>
            <a:r>
              <a:rPr lang="ru-RU" dirty="0"/>
              <a:t> до </a:t>
            </a:r>
            <a:r>
              <a:rPr lang="ru-RU" dirty="0" err="1"/>
              <a:t>торця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проточується</a:t>
            </a:r>
            <a:r>
              <a:rPr lang="ru-RU" dirty="0"/>
              <a:t> на одному з </a:t>
            </a:r>
            <a:r>
              <a:rPr lang="ru-RU" dirty="0" err="1"/>
              <a:t>кінців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.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електродотримачів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й </a:t>
            </a:r>
            <a:r>
              <a:rPr lang="ru-RU" dirty="0" err="1"/>
              <a:t>автоматичних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за </a:t>
            </a:r>
            <a:r>
              <a:rPr lang="ru-RU" dirty="0" err="1"/>
              <a:t>кілька</a:t>
            </a:r>
            <a:r>
              <a:rPr lang="ru-RU" dirty="0"/>
              <a:t> секунд </a:t>
            </a:r>
            <a:r>
              <a:rPr lang="ru-RU" dirty="0" err="1"/>
              <a:t>звільнитися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недогарка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55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480720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опускання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в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оплавлення</a:t>
            </a:r>
            <a:r>
              <a:rPr lang="ru-RU" dirty="0"/>
              <a:t> </a:t>
            </a:r>
            <a:r>
              <a:rPr lang="ru-RU" dirty="0" err="1"/>
              <a:t>регулюється</a:t>
            </a:r>
            <a:r>
              <a:rPr lang="ru-RU" dirty="0"/>
              <a:t> </a:t>
            </a:r>
            <a:r>
              <a:rPr lang="ru-RU" dirty="0" err="1"/>
              <a:t>виходячи</a:t>
            </a:r>
            <a:r>
              <a:rPr lang="ru-RU" dirty="0"/>
              <a:t> з контролю </a:t>
            </a:r>
            <a:r>
              <a:rPr lang="ru-RU" dirty="0" err="1"/>
              <a:t>електричного</a:t>
            </a:r>
            <a:r>
              <a:rPr lang="ru-RU" dirty="0"/>
              <a:t> режиму </a:t>
            </a:r>
            <a:r>
              <a:rPr lang="ru-RU" dirty="0" err="1"/>
              <a:t>процесу</a:t>
            </a:r>
            <a:r>
              <a:rPr lang="ru-RU" dirty="0"/>
              <a:t>,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переплаву, і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оператора характером дугового </a:t>
            </a:r>
            <a:r>
              <a:rPr lang="ru-RU" dirty="0" err="1"/>
              <a:t>розряду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Величину дугового </a:t>
            </a:r>
            <a:r>
              <a:rPr lang="ru-RU" dirty="0" err="1"/>
              <a:t>проміжку</a:t>
            </a:r>
            <a:r>
              <a:rPr lang="ru-RU" dirty="0"/>
              <a:t> </a:t>
            </a:r>
            <a:r>
              <a:rPr lang="ru-RU" dirty="0" err="1"/>
              <a:t>контролюють</a:t>
            </a:r>
            <a:r>
              <a:rPr lang="ru-RU" dirty="0"/>
              <a:t> регуляторами </a:t>
            </a:r>
            <a:r>
              <a:rPr lang="ru-RU" dirty="0" err="1"/>
              <a:t>напруги</a:t>
            </a:r>
            <a:r>
              <a:rPr lang="ru-RU" dirty="0"/>
              <a:t> дуги. </a:t>
            </a:r>
            <a:r>
              <a:rPr lang="ru-RU" dirty="0" err="1"/>
              <a:t>Однак</a:t>
            </a:r>
            <a:r>
              <a:rPr lang="ru-RU" dirty="0"/>
              <a:t> за кордоном </a:t>
            </a:r>
            <a:r>
              <a:rPr lang="ru-RU" dirty="0" err="1"/>
              <a:t>такий</a:t>
            </a:r>
            <a:r>
              <a:rPr lang="ru-RU" dirty="0"/>
              <a:t> контроль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неповноцінним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дуги у </a:t>
            </a:r>
            <a:r>
              <a:rPr lang="ru-RU" dirty="0" err="1"/>
              <a:t>вакуумі</a:t>
            </a:r>
            <a:r>
              <a:rPr lang="ru-RU" dirty="0"/>
              <a:t> </a:t>
            </a:r>
            <a:r>
              <a:rPr lang="ru-RU" dirty="0" err="1"/>
              <a:t>виражена</a:t>
            </a:r>
            <a:r>
              <a:rPr lang="ru-RU" dirty="0"/>
              <a:t> слабо.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надійним</a:t>
            </a:r>
            <a:r>
              <a:rPr lang="ru-RU" dirty="0"/>
              <a:t> </a:t>
            </a:r>
            <a:r>
              <a:rPr lang="ru-RU" dirty="0" err="1"/>
              <a:t>інструментом</a:t>
            </a:r>
            <a:r>
              <a:rPr lang="ru-RU" dirty="0"/>
              <a:t> контролю </a:t>
            </a:r>
            <a:r>
              <a:rPr lang="ru-RU" dirty="0" err="1"/>
              <a:t>вважають</a:t>
            </a:r>
            <a:r>
              <a:rPr lang="ru-RU" dirty="0"/>
              <a:t> </a:t>
            </a:r>
            <a:r>
              <a:rPr lang="ru-RU" dirty="0" err="1"/>
              <a:t>високочастотну</a:t>
            </a:r>
            <a:r>
              <a:rPr lang="ru-RU" dirty="0"/>
              <a:t> </a:t>
            </a:r>
            <a:r>
              <a:rPr lang="ru-RU" dirty="0" err="1"/>
              <a:t>складову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 дуги, </a:t>
            </a:r>
            <a:r>
              <a:rPr lang="ru-RU" dirty="0" err="1"/>
              <a:t>викликану</a:t>
            </a:r>
            <a:r>
              <a:rPr lang="ru-RU" dirty="0"/>
              <a:t> короткими </a:t>
            </a:r>
            <a:r>
              <a:rPr lang="ru-RU" dirty="0" err="1"/>
              <a:t>замикання</a:t>
            </a:r>
            <a:r>
              <a:rPr lang="ru-RU" dirty="0"/>
              <a:t> при </a:t>
            </a:r>
            <a:r>
              <a:rPr lang="ru-RU" dirty="0" err="1"/>
              <a:t>стіканні</a:t>
            </a:r>
            <a:r>
              <a:rPr lang="ru-RU" dirty="0"/>
              <a:t> </a:t>
            </a:r>
            <a:r>
              <a:rPr lang="ru-RU" dirty="0" err="1"/>
              <a:t>крапель</a:t>
            </a:r>
            <a:r>
              <a:rPr lang="ru-RU" dirty="0"/>
              <a:t> з </a:t>
            </a:r>
            <a:r>
              <a:rPr lang="ru-RU" dirty="0" err="1"/>
              <a:t>електрода</a:t>
            </a:r>
            <a:r>
              <a:rPr lang="ru-RU" dirty="0"/>
              <a:t> у ванну, а </a:t>
            </a:r>
            <a:r>
              <a:rPr lang="ru-RU" dirty="0" err="1"/>
              <a:t>також</a:t>
            </a:r>
            <a:r>
              <a:rPr lang="ru-RU" dirty="0"/>
              <a:t> переходом дугового </a:t>
            </a:r>
            <a:r>
              <a:rPr lang="ru-RU" dirty="0" err="1"/>
              <a:t>розряду</a:t>
            </a:r>
            <a:r>
              <a:rPr lang="ru-RU" dirty="0"/>
              <a:t> в </a:t>
            </a:r>
            <a:r>
              <a:rPr lang="ru-RU" dirty="0" err="1"/>
              <a:t>тліючий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становить </a:t>
            </a:r>
            <a:r>
              <a:rPr lang="ru-RU" dirty="0" err="1"/>
              <a:t>значну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ВДП</a:t>
            </a:r>
            <a:r>
              <a:rPr lang="ru-RU" dirty="0"/>
              <a:t>. На </a:t>
            </a:r>
            <a:r>
              <a:rPr lang="ru-RU" dirty="0" err="1"/>
              <a:t>ранньому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виготовляли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деформованого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 </a:t>
            </a:r>
            <a:r>
              <a:rPr lang="ru-RU" dirty="0" err="1"/>
              <a:t>Тепер</a:t>
            </a:r>
            <a:r>
              <a:rPr lang="ru-RU" dirty="0"/>
              <a:t> </a:t>
            </a:r>
            <a:r>
              <a:rPr lang="ru-RU" dirty="0" err="1"/>
              <a:t>ковані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катані</a:t>
            </a:r>
            <a:r>
              <a:rPr lang="ru-RU" dirty="0"/>
              <a:t> </a:t>
            </a:r>
            <a:r>
              <a:rPr lang="ru-RU" dirty="0" err="1"/>
              <a:t>електроди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коли переплав литого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скрутний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при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інструментальних</a:t>
            </a:r>
            <a:r>
              <a:rPr lang="ru-RU" dirty="0"/>
              <a:t> (</a:t>
            </a:r>
            <a:r>
              <a:rPr lang="ru-RU" dirty="0" err="1"/>
              <a:t>швидкорізальних</a:t>
            </a:r>
            <a:r>
              <a:rPr lang="ru-RU" dirty="0"/>
              <a:t>) та </a:t>
            </a:r>
            <a:r>
              <a:rPr lang="ru-RU" dirty="0" err="1"/>
              <a:t>підшипникових</a:t>
            </a:r>
            <a:r>
              <a:rPr lang="ru-RU" dirty="0"/>
              <a:t> сталей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литих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</a:t>
            </a:r>
            <a:r>
              <a:rPr lang="ru-RU" dirty="0" err="1"/>
              <a:t>відколюються</a:t>
            </a:r>
            <a:r>
              <a:rPr lang="ru-RU" dirty="0"/>
              <a:t> шматки, тому до </a:t>
            </a:r>
            <a:r>
              <a:rPr lang="ru-RU" dirty="0" err="1"/>
              <a:t>електродів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пред'являються</a:t>
            </a:r>
            <a:r>
              <a:rPr lang="ru-RU" dirty="0"/>
              <a:t> </a:t>
            </a:r>
            <a:r>
              <a:rPr lang="ru-RU" dirty="0" err="1"/>
              <a:t>підвищені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однорідності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по </a:t>
            </a:r>
            <a:r>
              <a:rPr lang="ru-RU" dirty="0" err="1"/>
              <a:t>довжині</a:t>
            </a:r>
            <a:r>
              <a:rPr lang="ru-RU" dirty="0"/>
              <a:t>, </a:t>
            </a:r>
            <a:r>
              <a:rPr lang="ru-RU" dirty="0" err="1"/>
              <a:t>відсутності</a:t>
            </a:r>
            <a:r>
              <a:rPr lang="ru-RU" dirty="0"/>
              <a:t> великих </a:t>
            </a:r>
            <a:r>
              <a:rPr lang="ru-RU" dirty="0" err="1"/>
              <a:t>екзогенних</a:t>
            </a:r>
            <a:r>
              <a:rPr lang="ru-RU" dirty="0"/>
              <a:t> НВ, </a:t>
            </a:r>
            <a:r>
              <a:rPr lang="ru-RU" dirty="0" err="1"/>
              <a:t>газових</a:t>
            </a:r>
            <a:r>
              <a:rPr lang="ru-RU" dirty="0"/>
              <a:t> пор та раковин, </a:t>
            </a:r>
            <a:r>
              <a:rPr lang="ru-RU" dirty="0" err="1"/>
              <a:t>тріщин</a:t>
            </a:r>
            <a:r>
              <a:rPr lang="ru-RU" dirty="0"/>
              <a:t>. Тому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до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ретельну</a:t>
            </a:r>
            <a:r>
              <a:rPr lang="ru-RU" dirty="0"/>
              <a:t>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: </a:t>
            </a:r>
            <a:r>
              <a:rPr lang="ru-RU" dirty="0" err="1"/>
              <a:t>кислотне</a:t>
            </a:r>
            <a:r>
              <a:rPr lang="ru-RU" dirty="0"/>
              <a:t> </a:t>
            </a:r>
            <a:r>
              <a:rPr lang="ru-RU" dirty="0" err="1"/>
              <a:t>травлення</a:t>
            </a:r>
            <a:r>
              <a:rPr lang="ru-RU" dirty="0"/>
              <a:t>, </a:t>
            </a:r>
            <a:r>
              <a:rPr lang="ru-RU" dirty="0" err="1"/>
              <a:t>дробоструминне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, </a:t>
            </a:r>
            <a:r>
              <a:rPr lang="ru-RU" dirty="0" err="1"/>
              <a:t>обдирання</a:t>
            </a:r>
            <a:r>
              <a:rPr lang="ru-RU" dirty="0"/>
              <a:t> на </a:t>
            </a:r>
            <a:r>
              <a:rPr lang="ru-RU" dirty="0" err="1"/>
              <a:t>абразивних</a:t>
            </a:r>
            <a:r>
              <a:rPr lang="ru-RU" dirty="0"/>
              <a:t> і </a:t>
            </a:r>
            <a:r>
              <a:rPr lang="ru-RU" dirty="0" err="1"/>
              <a:t>токарних</a:t>
            </a:r>
            <a:r>
              <a:rPr lang="ru-RU" dirty="0"/>
              <a:t> </a:t>
            </a:r>
            <a:r>
              <a:rPr lang="ru-RU" dirty="0" err="1"/>
              <a:t>верстатах</a:t>
            </a:r>
            <a:r>
              <a:rPr lang="ru-RU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4172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91264" cy="6408712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b="1" i="1" dirty="0" err="1"/>
              <a:t>Технологія</a:t>
            </a:r>
            <a:r>
              <a:rPr lang="ru-RU" b="1" i="1" dirty="0"/>
              <a:t> </a:t>
            </a:r>
            <a:r>
              <a:rPr lang="ru-RU" b="1" i="1" dirty="0" err="1"/>
              <a:t>виплавки</a:t>
            </a:r>
            <a:r>
              <a:rPr lang="ru-RU" b="1" i="1" dirty="0"/>
              <a:t> у </a:t>
            </a:r>
            <a:r>
              <a:rPr lang="ru-RU" b="1" i="1" dirty="0" err="1"/>
              <a:t>промислових</a:t>
            </a:r>
            <a:r>
              <a:rPr lang="ru-RU" b="1" i="1" dirty="0"/>
              <a:t> печах.</a:t>
            </a:r>
          </a:p>
          <a:p>
            <a:pPr marL="0" indent="444500" algn="just">
              <a:buNone/>
            </a:pPr>
            <a:r>
              <a:rPr lang="ru-RU" dirty="0" err="1"/>
              <a:t>Безпосередньо</a:t>
            </a:r>
            <a:r>
              <a:rPr lang="ru-RU" dirty="0"/>
              <a:t> перед </a:t>
            </a:r>
            <a:r>
              <a:rPr lang="ru-RU" dirty="0" err="1"/>
              <a:t>завантаженням</a:t>
            </a:r>
            <a:r>
              <a:rPr lang="ru-RU" dirty="0"/>
              <a:t> в </a:t>
            </a:r>
            <a:r>
              <a:rPr lang="ru-RU" dirty="0" err="1"/>
              <a:t>піч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, </a:t>
            </a:r>
            <a:r>
              <a:rPr lang="ru-RU" dirty="0" err="1"/>
              <a:t>протирають</a:t>
            </a:r>
            <a:r>
              <a:rPr lang="ru-RU" dirty="0"/>
              <a:t> </a:t>
            </a:r>
            <a:r>
              <a:rPr lang="ru-RU" dirty="0" err="1"/>
              <a:t>м'якою</a:t>
            </a:r>
            <a:r>
              <a:rPr lang="ru-RU" dirty="0"/>
              <a:t> </a:t>
            </a:r>
            <a:r>
              <a:rPr lang="ru-RU" dirty="0" err="1"/>
              <a:t>ганчіркою</a:t>
            </a:r>
            <a:r>
              <a:rPr lang="ru-RU" dirty="0"/>
              <a:t>, </a:t>
            </a:r>
            <a:r>
              <a:rPr lang="ru-RU" dirty="0" err="1"/>
              <a:t>змоченою</a:t>
            </a:r>
            <a:r>
              <a:rPr lang="ru-RU" dirty="0"/>
              <a:t> в </a:t>
            </a:r>
            <a:r>
              <a:rPr lang="ru-RU" dirty="0" err="1"/>
              <a:t>бензині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ацетоні</a:t>
            </a:r>
            <a:r>
              <a:rPr lang="ru-RU" dirty="0"/>
              <a:t>. На </a:t>
            </a:r>
            <a:r>
              <a:rPr lang="ru-RU" dirty="0" err="1"/>
              <a:t>більшості</a:t>
            </a:r>
            <a:r>
              <a:rPr lang="ru-RU" dirty="0"/>
              <a:t> печей </a:t>
            </a:r>
            <a:r>
              <a:rPr lang="ru-RU" dirty="0" err="1"/>
              <a:t>електрод</a:t>
            </a:r>
            <a:r>
              <a:rPr lang="ru-RU" dirty="0"/>
              <a:t> </a:t>
            </a:r>
            <a:r>
              <a:rPr lang="ru-RU" dirty="0" err="1"/>
              <a:t>завантажують</a:t>
            </a:r>
            <a:r>
              <a:rPr lang="ru-RU" dirty="0"/>
              <a:t> </a:t>
            </a:r>
            <a:r>
              <a:rPr lang="ru-RU" dirty="0" err="1"/>
              <a:t>знизу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збирають</a:t>
            </a:r>
            <a:r>
              <a:rPr lang="ru-RU" dirty="0"/>
              <a:t> </a:t>
            </a:r>
            <a:r>
              <a:rPr lang="ru-RU" dirty="0" err="1"/>
              <a:t>піддон</a:t>
            </a:r>
            <a:r>
              <a:rPr lang="ru-RU" dirty="0"/>
              <a:t> з </a:t>
            </a:r>
            <a:r>
              <a:rPr lang="ru-RU" dirty="0" err="1"/>
              <a:t>кристалізатором</a:t>
            </a:r>
            <a:r>
              <a:rPr lang="ru-RU" dirty="0"/>
              <a:t>, на </a:t>
            </a:r>
            <a:r>
              <a:rPr lang="ru-RU" dirty="0" err="1"/>
              <a:t>піддон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r>
              <a:rPr lang="ru-RU" dirty="0"/>
              <a:t>, </a:t>
            </a:r>
            <a:r>
              <a:rPr lang="ru-RU" dirty="0" err="1"/>
              <a:t>центрують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 і </a:t>
            </a:r>
            <a:r>
              <a:rPr lang="ru-RU" dirty="0" err="1"/>
              <a:t>механізмом</a:t>
            </a:r>
            <a:r>
              <a:rPr lang="ru-RU" dirty="0"/>
              <a:t> </a:t>
            </a:r>
            <a:r>
              <a:rPr lang="ru-RU" dirty="0" err="1"/>
              <a:t>підйому</a:t>
            </a:r>
            <a:r>
              <a:rPr lang="ru-RU" dirty="0"/>
              <a:t> </a:t>
            </a:r>
            <a:r>
              <a:rPr lang="ru-RU" dirty="0" err="1"/>
              <a:t>піддону</a:t>
            </a:r>
            <a:r>
              <a:rPr lang="ru-RU" dirty="0"/>
              <a:t> весь </a:t>
            </a:r>
            <a:r>
              <a:rPr lang="ru-RU" dirty="0" err="1"/>
              <a:t>вузол</a:t>
            </a:r>
            <a:r>
              <a:rPr lang="ru-RU" dirty="0"/>
              <a:t> </a:t>
            </a:r>
            <a:r>
              <a:rPr lang="ru-RU" dirty="0" err="1"/>
              <a:t>піднімають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, </a:t>
            </a:r>
            <a:r>
              <a:rPr lang="ru-RU" dirty="0" err="1"/>
              <a:t>вводячи</a:t>
            </a:r>
            <a:r>
              <a:rPr lang="ru-RU" dirty="0"/>
              <a:t> </a:t>
            </a:r>
            <a:r>
              <a:rPr lang="ru-RU" dirty="0" err="1"/>
              <a:t>верхній</a:t>
            </a:r>
            <a:r>
              <a:rPr lang="ru-RU" dirty="0"/>
              <a:t> </a:t>
            </a:r>
            <a:r>
              <a:rPr lang="ru-RU" dirty="0" err="1"/>
              <a:t>кінець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у </a:t>
            </a:r>
            <a:r>
              <a:rPr lang="ru-RU" dirty="0" err="1"/>
              <a:t>вакуумну</a:t>
            </a:r>
            <a:r>
              <a:rPr lang="ru-RU" dirty="0"/>
              <a:t> камеру. Через люк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 </a:t>
            </a:r>
            <a:r>
              <a:rPr lang="ru-RU" dirty="0" err="1"/>
              <a:t>обслуговуючий</a:t>
            </a:r>
            <a:r>
              <a:rPr lang="ru-RU" dirty="0"/>
              <a:t> персонал </a:t>
            </a:r>
            <a:r>
              <a:rPr lang="ru-RU" dirty="0" err="1"/>
              <a:t>закріплює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r>
              <a:rPr lang="ru-RU" dirty="0"/>
              <a:t> у штоку та </a:t>
            </a:r>
            <a:r>
              <a:rPr lang="ru-RU" dirty="0" err="1"/>
              <a:t>механізмом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шток з </a:t>
            </a:r>
            <a:r>
              <a:rPr lang="ru-RU" dirty="0" err="1"/>
              <a:t>електродом</a:t>
            </a:r>
            <a:r>
              <a:rPr lang="ru-RU" dirty="0"/>
              <a:t> </a:t>
            </a:r>
            <a:r>
              <a:rPr lang="ru-RU" dirty="0" err="1"/>
              <a:t>піднімають</a:t>
            </a:r>
            <a:r>
              <a:rPr lang="ru-RU" dirty="0"/>
              <a:t> у </a:t>
            </a:r>
            <a:r>
              <a:rPr lang="ru-RU" dirty="0" err="1"/>
              <a:t>верхнє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Пекти</a:t>
            </a:r>
            <a:r>
              <a:rPr lang="ru-RU" dirty="0"/>
              <a:t> </a:t>
            </a:r>
            <a:r>
              <a:rPr lang="ru-RU" dirty="0" err="1"/>
              <a:t>герметизують</a:t>
            </a:r>
            <a:r>
              <a:rPr lang="ru-RU" dirty="0"/>
              <a:t>, </a:t>
            </a:r>
            <a:r>
              <a:rPr lang="ru-RU" dirty="0" err="1"/>
              <a:t>відкачують</a:t>
            </a:r>
            <a:r>
              <a:rPr lang="ru-RU" dirty="0"/>
              <a:t> до </a:t>
            </a:r>
            <a:r>
              <a:rPr lang="ru-RU" dirty="0" err="1"/>
              <a:t>технологічного</a:t>
            </a:r>
            <a:r>
              <a:rPr lang="ru-RU" dirty="0"/>
              <a:t> вакууму і </a:t>
            </a:r>
            <a:r>
              <a:rPr lang="ru-RU" dirty="0" err="1"/>
              <a:t>перевіряють</a:t>
            </a:r>
            <a:r>
              <a:rPr lang="ru-RU" dirty="0"/>
              <a:t> </a:t>
            </a:r>
            <a:r>
              <a:rPr lang="ru-RU" dirty="0" err="1"/>
              <a:t>натікання</a:t>
            </a:r>
            <a:r>
              <a:rPr lang="ru-RU" dirty="0"/>
              <a:t>. При </a:t>
            </a:r>
            <a:r>
              <a:rPr lang="ru-RU" dirty="0" err="1"/>
              <a:t>досягненні</a:t>
            </a:r>
            <a:r>
              <a:rPr lang="ru-RU" dirty="0"/>
              <a:t> </a:t>
            </a:r>
            <a:r>
              <a:rPr lang="ru-RU" dirty="0" err="1"/>
              <a:t>заданого</a:t>
            </a:r>
            <a:r>
              <a:rPr lang="ru-RU" dirty="0"/>
              <a:t> </a:t>
            </a:r>
            <a:r>
              <a:rPr lang="ru-RU" dirty="0" err="1"/>
              <a:t>розрідження</a:t>
            </a:r>
            <a:r>
              <a:rPr lang="ru-RU" dirty="0"/>
              <a:t> та </a:t>
            </a:r>
            <a:r>
              <a:rPr lang="ru-RU" dirty="0" err="1"/>
              <a:t>допустимої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натікання</a:t>
            </a:r>
            <a:r>
              <a:rPr lang="ru-RU" dirty="0"/>
              <a:t>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переплаву.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на три </a:t>
            </a:r>
            <a:r>
              <a:rPr lang="ru-RU" dirty="0" err="1"/>
              <a:t>стадії</a:t>
            </a:r>
            <a:r>
              <a:rPr lang="ru-RU" dirty="0"/>
              <a:t>: </a:t>
            </a:r>
            <a:r>
              <a:rPr lang="ru-RU" dirty="0" err="1"/>
              <a:t>розведення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, переплав і </a:t>
            </a:r>
            <a:r>
              <a:rPr lang="ru-RU" dirty="0" err="1"/>
              <a:t>виведення</a:t>
            </a:r>
            <a:r>
              <a:rPr lang="ru-RU" dirty="0"/>
              <a:t> </a:t>
            </a:r>
            <a:r>
              <a:rPr lang="ru-RU" dirty="0" err="1"/>
              <a:t>усадкової</a:t>
            </a:r>
            <a:r>
              <a:rPr lang="ru-RU" dirty="0"/>
              <a:t> </a:t>
            </a:r>
            <a:r>
              <a:rPr lang="ru-RU" dirty="0" err="1"/>
              <a:t>раковини</a:t>
            </a:r>
            <a:r>
              <a:rPr lang="ru-RU" dirty="0"/>
              <a:t>.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переплаву за </a:t>
            </a:r>
            <a:r>
              <a:rPr lang="ru-RU" dirty="0" err="1"/>
              <a:t>максимальної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швидше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в </a:t>
            </a:r>
            <a:r>
              <a:rPr lang="ru-RU" dirty="0" err="1"/>
              <a:t>кристалізаторі</a:t>
            </a:r>
            <a:r>
              <a:rPr lang="ru-RU" dirty="0"/>
              <a:t> ванну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 Для </a:t>
            </a:r>
            <a:r>
              <a:rPr lang="ru-RU" dirty="0" err="1"/>
              <a:t>зменшення</a:t>
            </a:r>
            <a:r>
              <a:rPr lang="ru-RU" dirty="0"/>
              <a:t> теплового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дуги на </a:t>
            </a:r>
            <a:r>
              <a:rPr lang="ru-RU" dirty="0" err="1"/>
              <a:t>піддон</a:t>
            </a:r>
            <a:r>
              <a:rPr lang="ru-RU" dirty="0"/>
              <a:t> </a:t>
            </a:r>
            <a:r>
              <a:rPr lang="ru-RU" dirty="0" err="1"/>
              <a:t>іноді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укладають</a:t>
            </a:r>
            <a:r>
              <a:rPr lang="ru-RU" dirty="0"/>
              <a:t> так </a:t>
            </a:r>
            <a:r>
              <a:rPr lang="ru-RU" dirty="0" err="1"/>
              <a:t>звану</a:t>
            </a:r>
            <a:r>
              <a:rPr lang="ru-RU" dirty="0"/>
              <a:t> шайбу затравку - диск </a:t>
            </a:r>
            <a:r>
              <a:rPr lang="ru-RU" dirty="0" err="1"/>
              <a:t>діаметром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меншим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кристалізатора</a:t>
            </a:r>
            <a:r>
              <a:rPr lang="ru-RU" dirty="0"/>
              <a:t>, </a:t>
            </a:r>
            <a:r>
              <a:rPr lang="ru-RU" dirty="0" err="1"/>
              <a:t>товщиною</a:t>
            </a:r>
            <a:r>
              <a:rPr lang="ru-RU" dirty="0"/>
              <a:t> 20 - 30 мм, з того ж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і </a:t>
            </a:r>
            <a:r>
              <a:rPr lang="ru-RU" dirty="0" err="1"/>
              <a:t>електрод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дуга </a:t>
            </a:r>
            <a:r>
              <a:rPr lang="ru-RU" dirty="0" err="1"/>
              <a:t>збуджується</a:t>
            </a:r>
            <a:r>
              <a:rPr lang="ru-RU" dirty="0"/>
              <a:t> не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піддоном</a:t>
            </a:r>
            <a:r>
              <a:rPr lang="ru-RU" dirty="0"/>
              <a:t> та </a:t>
            </a:r>
            <a:r>
              <a:rPr lang="ru-RU" dirty="0" err="1"/>
              <a:t>електродом</a:t>
            </a:r>
            <a:r>
              <a:rPr lang="ru-RU" dirty="0"/>
              <a:t>, а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та </a:t>
            </a:r>
            <a:r>
              <a:rPr lang="ru-RU" dirty="0" err="1"/>
              <a:t>затравальною</a:t>
            </a:r>
            <a:r>
              <a:rPr lang="ru-RU" dirty="0"/>
              <a:t> шайбою. Для </a:t>
            </a:r>
            <a:r>
              <a:rPr lang="ru-RU" dirty="0" err="1"/>
              <a:t>виключення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приварювання</a:t>
            </a:r>
            <a:r>
              <a:rPr lang="ru-RU" dirty="0"/>
              <a:t> </a:t>
            </a:r>
            <a:r>
              <a:rPr lang="ru-RU" dirty="0" err="1"/>
              <a:t>шайби</a:t>
            </a:r>
            <a:r>
              <a:rPr lang="ru-RU" dirty="0"/>
              <a:t> до </a:t>
            </a:r>
            <a:r>
              <a:rPr lang="ru-RU" dirty="0" err="1"/>
              <a:t>електрода</a:t>
            </a:r>
            <a:r>
              <a:rPr lang="ru-RU" dirty="0"/>
              <a:t> в момент короткого </a:t>
            </a:r>
            <a:r>
              <a:rPr lang="ru-RU" dirty="0" err="1"/>
              <a:t>замикання</a:t>
            </a:r>
            <a:r>
              <a:rPr lang="ru-RU" dirty="0"/>
              <a:t> та </a:t>
            </a:r>
            <a:r>
              <a:rPr lang="ru-RU" dirty="0" err="1"/>
              <a:t>появи</a:t>
            </a:r>
            <a:r>
              <a:rPr lang="ru-RU" dirty="0"/>
              <a:t> при </a:t>
            </a:r>
            <a:r>
              <a:rPr lang="ru-RU" dirty="0" err="1"/>
              <a:t>підйомі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дуги </a:t>
            </a:r>
            <a:r>
              <a:rPr lang="ru-RU" dirty="0" err="1"/>
              <a:t>між</a:t>
            </a:r>
            <a:r>
              <a:rPr lang="ru-RU" dirty="0"/>
              <a:t> шайбою та </a:t>
            </a:r>
            <a:r>
              <a:rPr lang="ru-RU" dirty="0" err="1"/>
              <a:t>піддоном</a:t>
            </a:r>
            <a:r>
              <a:rPr lang="ru-RU" dirty="0"/>
              <a:t> на шайбу </a:t>
            </a:r>
            <a:r>
              <a:rPr lang="ru-RU" dirty="0" err="1"/>
              <a:t>укладають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витків</a:t>
            </a:r>
            <a:r>
              <a:rPr lang="ru-RU" dirty="0"/>
              <a:t> стружки,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виключається</a:t>
            </a:r>
            <a:r>
              <a:rPr lang="ru-RU" dirty="0"/>
              <a:t> </a:t>
            </a:r>
            <a:r>
              <a:rPr lang="ru-RU" dirty="0" err="1"/>
              <a:t>безпосередній</a:t>
            </a:r>
            <a:r>
              <a:rPr lang="ru-RU" dirty="0"/>
              <a:t> контакт при короткому </a:t>
            </a:r>
            <a:r>
              <a:rPr lang="ru-RU" dirty="0" err="1"/>
              <a:t>замиканні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шайбою та </a:t>
            </a:r>
            <a:r>
              <a:rPr lang="ru-RU" dirty="0" err="1"/>
              <a:t>електродом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22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91264" cy="6336704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збудження</a:t>
            </a:r>
            <a:r>
              <a:rPr lang="ru-RU" dirty="0"/>
              <a:t> дуги з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та </a:t>
            </a:r>
            <a:r>
              <a:rPr lang="ru-RU" dirty="0" err="1"/>
              <a:t>затравальної</a:t>
            </a:r>
            <a:r>
              <a:rPr lang="ru-RU" dirty="0"/>
              <a:t> </a:t>
            </a:r>
            <a:r>
              <a:rPr lang="ru-RU" dirty="0" err="1"/>
              <a:t>шайби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рідка</a:t>
            </a:r>
            <a:r>
              <a:rPr lang="ru-RU" dirty="0"/>
              <a:t> ванна. Коли </a:t>
            </a:r>
            <a:r>
              <a:rPr lang="ru-RU" dirty="0" err="1"/>
              <a:t>рідкий</a:t>
            </a:r>
            <a:r>
              <a:rPr lang="ru-RU" dirty="0"/>
              <a:t> метал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закриє</a:t>
            </a:r>
            <a:r>
              <a:rPr lang="ru-RU" dirty="0"/>
              <a:t> </a:t>
            </a:r>
            <a:r>
              <a:rPr lang="ru-RU" dirty="0" err="1"/>
              <a:t>піддон</a:t>
            </a:r>
            <a:r>
              <a:rPr lang="ru-RU" dirty="0"/>
              <a:t>,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переводять</a:t>
            </a:r>
            <a:r>
              <a:rPr lang="ru-RU" dirty="0"/>
              <a:t> на </a:t>
            </a:r>
            <a:r>
              <a:rPr lang="ru-RU" dirty="0" err="1"/>
              <a:t>робочий</a:t>
            </a:r>
            <a:r>
              <a:rPr lang="ru-RU" dirty="0"/>
              <a:t> режим, </a:t>
            </a:r>
            <a:r>
              <a:rPr lang="ru-RU" dirty="0" err="1"/>
              <a:t>знижуючи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 до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умов.</a:t>
            </a:r>
          </a:p>
          <a:p>
            <a:pPr marL="0" indent="444500" algn="just">
              <a:buNone/>
            </a:pPr>
            <a:r>
              <a:rPr lang="ru-RU" dirty="0" err="1"/>
              <a:t>Тривалість</a:t>
            </a:r>
            <a:r>
              <a:rPr lang="ru-RU" dirty="0"/>
              <a:t> переплаву становить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плавки і печах </a:t>
            </a:r>
            <a:r>
              <a:rPr lang="ru-RU" dirty="0" err="1"/>
              <a:t>різної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коливається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3 до 20 год. </a:t>
            </a:r>
            <a:r>
              <a:rPr lang="ru-RU" dirty="0" err="1"/>
              <a:t>Основне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переплаву -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стабільного</a:t>
            </a:r>
            <a:r>
              <a:rPr lang="ru-RU" dirty="0"/>
              <a:t> режиму; при </a:t>
            </a:r>
            <a:r>
              <a:rPr lang="ru-RU" dirty="0" err="1"/>
              <a:t>цьому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допускати</a:t>
            </a:r>
            <a:r>
              <a:rPr lang="ru-RU" dirty="0"/>
              <a:t> </a:t>
            </a:r>
            <a:r>
              <a:rPr lang="ru-RU" dirty="0" err="1"/>
              <a:t>перекидання</a:t>
            </a:r>
            <a:r>
              <a:rPr lang="ru-RU" dirty="0"/>
              <a:t> дуги на </a:t>
            </a:r>
            <a:r>
              <a:rPr lang="ru-RU" dirty="0" err="1"/>
              <a:t>стінки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, коротких </a:t>
            </a:r>
            <a:r>
              <a:rPr lang="ru-RU" dirty="0" err="1"/>
              <a:t>замикань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та ванною,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об'ємного</a:t>
            </a:r>
            <a:r>
              <a:rPr lang="ru-RU" dirty="0"/>
              <a:t> </a:t>
            </a:r>
            <a:r>
              <a:rPr lang="ru-RU" dirty="0" err="1"/>
              <a:t>розряду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кінці</a:t>
            </a:r>
            <a:r>
              <a:rPr lang="ru-RU" dirty="0"/>
              <a:t> плавки </a:t>
            </a:r>
            <a:r>
              <a:rPr lang="ru-RU" dirty="0" err="1"/>
              <a:t>поступовим</a:t>
            </a:r>
            <a:r>
              <a:rPr lang="ru-RU" dirty="0"/>
              <a:t> </a:t>
            </a:r>
            <a:r>
              <a:rPr lang="ru-RU" dirty="0" err="1"/>
              <a:t>плавним</a:t>
            </a:r>
            <a:r>
              <a:rPr lang="ru-RU" dirty="0"/>
              <a:t> </a:t>
            </a:r>
            <a:r>
              <a:rPr lang="ru-RU" dirty="0" err="1"/>
              <a:t>зниженням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плавлення</a:t>
            </a:r>
            <a:r>
              <a:rPr lang="ru-RU" dirty="0"/>
              <a:t> і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виключити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усадкових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по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висоті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 буде </a:t>
            </a:r>
            <a:r>
              <a:rPr lang="ru-RU" dirty="0" err="1"/>
              <a:t>щільним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обріз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плавлення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кристалізації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будову</a:t>
            </a:r>
            <a:r>
              <a:rPr lang="ru-RU" dirty="0"/>
              <a:t> </a:t>
            </a:r>
            <a:r>
              <a:rPr lang="ru-RU" dirty="0" err="1"/>
              <a:t>злитка</a:t>
            </a:r>
            <a:r>
              <a:rPr lang="ru-RU" dirty="0"/>
              <a:t>, тому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виведення</a:t>
            </a:r>
            <a:r>
              <a:rPr lang="ru-RU" dirty="0"/>
              <a:t> </a:t>
            </a:r>
            <a:r>
              <a:rPr lang="ru-RU" dirty="0" err="1"/>
              <a:t>усадкової</a:t>
            </a:r>
            <a:r>
              <a:rPr lang="ru-RU" dirty="0"/>
              <a:t> </a:t>
            </a:r>
            <a:r>
              <a:rPr lang="ru-RU" dirty="0" err="1"/>
              <a:t>раковини</a:t>
            </a:r>
            <a:r>
              <a:rPr lang="ru-RU" dirty="0"/>
              <a:t> структура </a:t>
            </a:r>
            <a:r>
              <a:rPr lang="ru-RU" dirty="0" err="1"/>
              <a:t>верхньої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</a:t>
            </a:r>
            <a:r>
              <a:rPr lang="ru-RU" dirty="0" err="1"/>
              <a:t>злитка</a:t>
            </a:r>
            <a:r>
              <a:rPr lang="ru-RU" dirty="0"/>
              <a:t>. При </a:t>
            </a:r>
            <a:r>
              <a:rPr lang="ru-RU" dirty="0" err="1"/>
              <a:t>переплаві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відповідального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, і </a:t>
            </a:r>
            <a:r>
              <a:rPr lang="ru-RU" dirty="0" err="1"/>
              <a:t>властивостей</a:t>
            </a:r>
            <a:r>
              <a:rPr lang="ru-RU" dirty="0"/>
              <a:t> є </a:t>
            </a:r>
            <a:r>
              <a:rPr lang="ru-RU" dirty="0" err="1"/>
              <a:t>неприпустимим</a:t>
            </a:r>
            <a:r>
              <a:rPr lang="ru-RU" dirty="0"/>
              <a:t>, тому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виведення</a:t>
            </a:r>
            <a:r>
              <a:rPr lang="ru-RU" dirty="0"/>
              <a:t> </a:t>
            </a:r>
            <a:r>
              <a:rPr lang="ru-RU" dirty="0" err="1"/>
              <a:t>усадкової</a:t>
            </a:r>
            <a:r>
              <a:rPr lang="ru-RU" dirty="0"/>
              <a:t> </a:t>
            </a:r>
            <a:r>
              <a:rPr lang="ru-RU" dirty="0" err="1"/>
              <a:t>раковини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недоцільно</a:t>
            </a:r>
            <a:r>
              <a:rPr lang="ru-RU" dirty="0"/>
              <a:t>,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пекти</a:t>
            </a:r>
            <a:r>
              <a:rPr lang="ru-RU" dirty="0"/>
              <a:t> </a:t>
            </a:r>
            <a:r>
              <a:rPr lang="ru-RU" dirty="0" err="1"/>
              <a:t>відключити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сплавлення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вимкнення</a:t>
            </a:r>
            <a:r>
              <a:rPr lang="ru-RU" dirty="0"/>
              <a:t> </a:t>
            </a:r>
            <a:r>
              <a:rPr lang="ru-RU" dirty="0" err="1"/>
              <a:t>піч</a:t>
            </a:r>
            <a:r>
              <a:rPr lang="ru-RU" dirty="0"/>
              <a:t> </a:t>
            </a:r>
            <a:r>
              <a:rPr lang="ru-RU" dirty="0" err="1"/>
              <a:t>витримують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вакуумом до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кристалізації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напускають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, </a:t>
            </a:r>
            <a:r>
              <a:rPr lang="ru-RU" dirty="0" err="1"/>
              <a:t>охолоджують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 до темно-</a:t>
            </a:r>
            <a:r>
              <a:rPr lang="ru-RU" dirty="0" err="1"/>
              <a:t>червоного</a:t>
            </a:r>
            <a:r>
              <a:rPr lang="ru-RU" dirty="0"/>
              <a:t> </a:t>
            </a:r>
            <a:r>
              <a:rPr lang="ru-RU" dirty="0" err="1"/>
              <a:t>кольору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відбулася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усадка і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легше</a:t>
            </a:r>
            <a:r>
              <a:rPr lang="ru-RU" dirty="0"/>
              <a:t> </a:t>
            </a:r>
            <a:r>
              <a:rPr lang="ru-RU" dirty="0" err="1"/>
              <a:t>витягувався</a:t>
            </a:r>
            <a:r>
              <a:rPr lang="ru-RU" dirty="0"/>
              <a:t> з </a:t>
            </a:r>
            <a:r>
              <a:rPr lang="ru-RU" dirty="0" err="1"/>
              <a:t>кристалізатора</a:t>
            </a:r>
            <a:r>
              <a:rPr lang="ru-RU" dirty="0"/>
              <a:t>, і </a:t>
            </a:r>
            <a:r>
              <a:rPr lang="ru-RU" dirty="0" err="1"/>
              <a:t>вивантажують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. </a:t>
            </a:r>
            <a:r>
              <a:rPr lang="ru-RU" dirty="0" err="1"/>
              <a:t>Вакуумну</a:t>
            </a:r>
            <a:r>
              <a:rPr lang="ru-RU" dirty="0"/>
              <a:t> камеру, </a:t>
            </a:r>
            <a:r>
              <a:rPr lang="ru-RU" dirty="0" err="1"/>
              <a:t>кристалізатор</a:t>
            </a:r>
            <a:r>
              <a:rPr lang="ru-RU" dirty="0"/>
              <a:t> та </a:t>
            </a:r>
            <a:r>
              <a:rPr lang="ru-RU" dirty="0" err="1"/>
              <a:t>піддон</a:t>
            </a:r>
            <a:r>
              <a:rPr lang="ru-RU" dirty="0"/>
              <a:t> </a:t>
            </a:r>
            <a:r>
              <a:rPr lang="ru-RU" dirty="0" err="1"/>
              <a:t>чистять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конденсату та </a:t>
            </a:r>
            <a:r>
              <a:rPr lang="ru-RU" dirty="0" err="1"/>
              <a:t>готують</a:t>
            </a:r>
            <a:r>
              <a:rPr lang="ru-RU" dirty="0"/>
              <a:t> для </a:t>
            </a:r>
            <a:r>
              <a:rPr lang="ru-RU" dirty="0" err="1"/>
              <a:t>наступної</a:t>
            </a:r>
            <a:r>
              <a:rPr lang="ru-RU" dirty="0"/>
              <a:t> плавки.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97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192688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споживачі</a:t>
            </a:r>
            <a:r>
              <a:rPr lang="ru-RU" b="1" i="1" dirty="0"/>
              <a:t> та шляхи </a:t>
            </a:r>
            <a:r>
              <a:rPr lang="ru-RU" b="1" i="1" dirty="0" err="1"/>
              <a:t>вдосконалення</a:t>
            </a:r>
            <a:r>
              <a:rPr lang="ru-RU" b="1" i="1" dirty="0"/>
              <a:t> </a:t>
            </a:r>
            <a:r>
              <a:rPr lang="ru-RU" b="1" i="1" dirty="0" err="1"/>
              <a:t>технології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для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сталей та </a:t>
            </a:r>
            <a:r>
              <a:rPr lang="ru-RU" dirty="0" err="1"/>
              <a:t>жароміцних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, </a:t>
            </a:r>
            <a:r>
              <a:rPr lang="ru-RU" dirty="0" err="1"/>
              <a:t>нікелю</a:t>
            </a:r>
            <a:r>
              <a:rPr lang="ru-RU" dirty="0"/>
              <a:t> та кобальту </a:t>
            </a:r>
            <a:r>
              <a:rPr lang="ru-RU" dirty="0" err="1"/>
              <a:t>почалося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в США у 50-х роках. 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поширений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високорозвинених</a:t>
            </a:r>
            <a:r>
              <a:rPr lang="ru-RU" dirty="0"/>
              <a:t>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. </a:t>
            </a:r>
            <a:r>
              <a:rPr lang="ru-RU" dirty="0" err="1"/>
              <a:t>Здебільшого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розраховані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 до 30 т.</a:t>
            </a:r>
          </a:p>
          <a:p>
            <a:pPr marL="0" indent="444500" algn="just">
              <a:buNone/>
            </a:pP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провідна</a:t>
            </a:r>
            <a:r>
              <a:rPr lang="ru-RU" dirty="0"/>
              <a:t> роль 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високоякісної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сплавів</a:t>
            </a:r>
            <a:r>
              <a:rPr lang="ru-RU" dirty="0"/>
              <a:t> для </a:t>
            </a:r>
            <a:r>
              <a:rPr lang="ru-RU" dirty="0" err="1"/>
              <a:t>атомної</a:t>
            </a:r>
            <a:r>
              <a:rPr lang="ru-RU" dirty="0"/>
              <a:t> </a:t>
            </a:r>
            <a:r>
              <a:rPr lang="ru-RU" dirty="0" err="1"/>
              <a:t>енергетики</a:t>
            </a:r>
            <a:r>
              <a:rPr lang="ru-RU" dirty="0"/>
              <a:t>, </a:t>
            </a:r>
            <a:r>
              <a:rPr lang="ru-RU" dirty="0" err="1"/>
              <a:t>авіації</a:t>
            </a:r>
            <a:r>
              <a:rPr lang="ru-RU" dirty="0"/>
              <a:t>, </a:t>
            </a:r>
            <a:r>
              <a:rPr lang="ru-RU" dirty="0" err="1"/>
              <a:t>космічної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техніко-економічні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заходи:</a:t>
            </a:r>
          </a:p>
          <a:p>
            <a:pPr marL="0" indent="444500" algn="just">
              <a:buNone/>
            </a:pPr>
            <a:r>
              <a:rPr lang="ru-RU" dirty="0" err="1"/>
              <a:t>Механізація</a:t>
            </a:r>
            <a:r>
              <a:rPr lang="ru-RU" dirty="0"/>
              <a:t> </a:t>
            </a:r>
            <a:r>
              <a:rPr lang="ru-RU" dirty="0" err="1"/>
              <a:t>допоміжних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печей,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кристалізаторів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кристалізації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 при </a:t>
            </a:r>
            <a:r>
              <a:rPr lang="ru-RU" dirty="0" err="1"/>
              <a:t>переплаві</a:t>
            </a:r>
            <a:r>
              <a:rPr lang="ru-RU" dirty="0"/>
              <a:t> сталей, </a:t>
            </a:r>
            <a:r>
              <a:rPr lang="ru-RU" dirty="0" err="1"/>
              <a:t>схильних</a:t>
            </a:r>
            <a:r>
              <a:rPr lang="ru-RU" dirty="0"/>
              <a:t> до </a:t>
            </a:r>
            <a:r>
              <a:rPr lang="ru-RU" dirty="0" err="1"/>
              <a:t>лікваційних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гелію</a:t>
            </a:r>
            <a:r>
              <a:rPr lang="ru-RU" dirty="0"/>
              <a:t>,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вісмуту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 </a:t>
            </a:r>
            <a:r>
              <a:rPr lang="ru-RU" dirty="0" err="1"/>
              <a:t>охолоджувачів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на структуру </a:t>
            </a:r>
            <a:r>
              <a:rPr lang="ru-RU" dirty="0" err="1"/>
              <a:t>зливка</a:t>
            </a:r>
            <a:r>
              <a:rPr lang="ru-RU" dirty="0"/>
              <a:t> (</a:t>
            </a:r>
            <a:r>
              <a:rPr lang="ru-RU" dirty="0" err="1"/>
              <a:t>ультразвукова</a:t>
            </a:r>
            <a:r>
              <a:rPr lang="ru-RU" dirty="0"/>
              <a:t> </a:t>
            </a:r>
            <a:r>
              <a:rPr lang="ru-RU" dirty="0" err="1"/>
              <a:t>обробка</a:t>
            </a:r>
            <a:r>
              <a:rPr lang="ru-RU" dirty="0"/>
              <a:t>, </a:t>
            </a:r>
            <a:r>
              <a:rPr lang="ru-RU" dirty="0" err="1"/>
              <a:t>знакозмінне</a:t>
            </a:r>
            <a:r>
              <a:rPr lang="ru-RU" dirty="0"/>
              <a:t> </a:t>
            </a:r>
            <a:r>
              <a:rPr lang="ru-RU" dirty="0" err="1"/>
              <a:t>магнітне</a:t>
            </a:r>
            <a:r>
              <a:rPr lang="ru-RU" dirty="0"/>
              <a:t> поле </a:t>
            </a:r>
            <a:r>
              <a:rPr lang="ru-RU" dirty="0" err="1"/>
              <a:t>соленоїда</a:t>
            </a:r>
            <a:r>
              <a:rPr lang="ru-RU" dirty="0"/>
              <a:t>).</a:t>
            </a:r>
          </a:p>
          <a:p>
            <a:pPr marL="0" indent="444500" algn="just">
              <a:buNone/>
            </a:pPr>
            <a:r>
              <a:rPr lang="ru-RU" dirty="0"/>
              <a:t>Переплав </a:t>
            </a:r>
            <a:r>
              <a:rPr lang="ru-RU" dirty="0" err="1"/>
              <a:t>під</a:t>
            </a:r>
            <a:r>
              <a:rPr lang="ru-RU" dirty="0"/>
              <a:t> шаром шлаку (за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покриття</a:t>
            </a:r>
            <a:r>
              <a:rPr lang="ru-RU" dirty="0"/>
              <a:t> обмазки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).</a:t>
            </a:r>
          </a:p>
          <a:p>
            <a:pPr marL="0" indent="444500" algn="just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фігурних</a:t>
            </a:r>
            <a:r>
              <a:rPr lang="ru-RU" dirty="0"/>
              <a:t> </a:t>
            </a:r>
            <a:r>
              <a:rPr lang="ru-RU" dirty="0" err="1"/>
              <a:t>піддонів</a:t>
            </a:r>
            <a:r>
              <a:rPr lang="ru-RU" dirty="0"/>
              <a:t>, </a:t>
            </a:r>
            <a:r>
              <a:rPr lang="ru-RU" dirty="0" err="1"/>
              <a:t>диференційованих</a:t>
            </a:r>
            <a:r>
              <a:rPr lang="ru-RU" dirty="0"/>
              <a:t> </a:t>
            </a:r>
            <a:r>
              <a:rPr lang="ru-RU" dirty="0" err="1"/>
              <a:t>струмових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 та </a:t>
            </a:r>
            <a:r>
              <a:rPr lang="ru-RU" dirty="0" err="1"/>
              <a:t>раціональних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 </a:t>
            </a:r>
            <a:r>
              <a:rPr lang="ru-RU" dirty="0" err="1"/>
              <a:t>виведення</a:t>
            </a:r>
            <a:r>
              <a:rPr lang="ru-RU" dirty="0"/>
              <a:t> </a:t>
            </a:r>
            <a:r>
              <a:rPr lang="ru-RU" dirty="0" err="1"/>
              <a:t>усадкової</a:t>
            </a:r>
            <a:r>
              <a:rPr lang="ru-RU" dirty="0"/>
              <a:t> </a:t>
            </a:r>
            <a:r>
              <a:rPr lang="ru-RU" dirty="0" err="1"/>
              <a:t>раковини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виключити</a:t>
            </a:r>
            <a:r>
              <a:rPr lang="ru-RU" dirty="0"/>
              <a:t> </a:t>
            </a:r>
            <a:r>
              <a:rPr lang="ru-RU" dirty="0" err="1"/>
              <a:t>обріз</a:t>
            </a:r>
            <a:r>
              <a:rPr lang="ru-RU" dirty="0"/>
              <a:t> </a:t>
            </a:r>
            <a:r>
              <a:rPr lang="ru-RU" dirty="0" err="1"/>
              <a:t>хвостової</a:t>
            </a:r>
            <a:r>
              <a:rPr lang="ru-RU" dirty="0"/>
              <a:t> та </a:t>
            </a:r>
            <a:r>
              <a:rPr lang="ru-RU" dirty="0" err="1"/>
              <a:t>головної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, </a:t>
            </a:r>
            <a:r>
              <a:rPr lang="ru-RU" dirty="0" err="1"/>
              <a:t>отриманих</a:t>
            </a:r>
            <a:r>
              <a:rPr lang="ru-RU" dirty="0"/>
              <a:t> з </a:t>
            </a:r>
            <a:r>
              <a:rPr lang="ru-RU" dirty="0" err="1"/>
              <a:t>МНЛЗ</a:t>
            </a:r>
            <a:r>
              <a:rPr lang="ru-RU" dirty="0"/>
              <a:t>, </a:t>
            </a:r>
            <a:r>
              <a:rPr lang="ru-RU" dirty="0" err="1"/>
              <a:t>придатних</a:t>
            </a:r>
            <a:r>
              <a:rPr lang="ru-RU" dirty="0"/>
              <a:t> для переплаву без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обдирання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82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5.3 </a:t>
            </a:r>
            <a:r>
              <a:rPr lang="ru-RU" b="1" dirty="0" err="1"/>
              <a:t>Електрошлаковий</a:t>
            </a:r>
            <a:r>
              <a:rPr lang="ru-RU" b="1" dirty="0"/>
              <a:t> переплав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877272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електрошлакового</a:t>
            </a:r>
            <a:r>
              <a:rPr lang="ru-RU" dirty="0"/>
              <a:t> переплаву </a:t>
            </a:r>
            <a:r>
              <a:rPr lang="ru-RU" dirty="0" err="1"/>
              <a:t>розроблений</a:t>
            </a:r>
            <a:r>
              <a:rPr lang="ru-RU" dirty="0"/>
              <a:t> </a:t>
            </a:r>
            <a:r>
              <a:rPr lang="ru-RU" dirty="0" err="1"/>
              <a:t>інститутом</a:t>
            </a:r>
            <a:r>
              <a:rPr lang="ru-RU" dirty="0"/>
              <a:t> </a:t>
            </a:r>
            <a:r>
              <a:rPr lang="ru-RU" dirty="0" err="1"/>
              <a:t>електрозварювання</a:t>
            </a:r>
            <a:r>
              <a:rPr lang="ru-RU" dirty="0"/>
              <a:t> </a:t>
            </a:r>
            <a:r>
              <a:rPr lang="ru-RU" dirty="0" err="1"/>
              <a:t>ім</a:t>
            </a:r>
            <a:r>
              <a:rPr lang="ru-RU" dirty="0"/>
              <a:t>. </a:t>
            </a:r>
            <a:r>
              <a:rPr lang="ru-RU" dirty="0" err="1"/>
              <a:t>О.О</a:t>
            </a:r>
            <a:r>
              <a:rPr lang="ru-RU" dirty="0"/>
              <a:t>. Патона АН </a:t>
            </a:r>
            <a:r>
              <a:rPr lang="ru-RU" dirty="0" err="1"/>
              <a:t>СРСР</a:t>
            </a:r>
            <a:r>
              <a:rPr lang="ru-RU" dirty="0"/>
              <a:t>, перша </a:t>
            </a:r>
            <a:r>
              <a:rPr lang="ru-RU" dirty="0" err="1"/>
              <a:t>промислова</a:t>
            </a:r>
            <a:r>
              <a:rPr lang="ru-RU" dirty="0"/>
              <a:t> </a:t>
            </a:r>
            <a:r>
              <a:rPr lang="ru-RU" dirty="0" err="1"/>
              <a:t>піч</a:t>
            </a:r>
            <a:r>
              <a:rPr lang="ru-RU" dirty="0"/>
              <a:t> пущена 1958 р. на </a:t>
            </a:r>
            <a:r>
              <a:rPr lang="ru-RU" dirty="0" err="1"/>
              <a:t>заводі</a:t>
            </a:r>
            <a:r>
              <a:rPr lang="ru-RU" dirty="0"/>
              <a:t> «</a:t>
            </a:r>
            <a:r>
              <a:rPr lang="ru-RU" dirty="0" err="1"/>
              <a:t>Дніпроспецсталь</a:t>
            </a:r>
            <a:r>
              <a:rPr lang="ru-RU" dirty="0"/>
              <a:t>».</a:t>
            </a:r>
          </a:p>
          <a:p>
            <a:pPr marL="0" indent="444500" algn="just">
              <a:buNone/>
            </a:pPr>
            <a:r>
              <a:rPr lang="ru-RU" dirty="0"/>
              <a:t>Характерною </a:t>
            </a:r>
            <a:r>
              <a:rPr lang="ru-RU" dirty="0" err="1"/>
              <a:t>особливістю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є </a:t>
            </a:r>
            <a:r>
              <a:rPr lang="ru-RU" dirty="0" err="1"/>
              <a:t>електричної</a:t>
            </a:r>
            <a:r>
              <a:rPr lang="ru-RU" dirty="0"/>
              <a:t> дуги. </a:t>
            </a:r>
            <a:r>
              <a:rPr lang="ru-RU" dirty="0" err="1"/>
              <a:t>Електричний</a:t>
            </a:r>
            <a:r>
              <a:rPr lang="ru-RU" dirty="0"/>
              <a:t> </a:t>
            </a:r>
            <a:r>
              <a:rPr lang="ru-RU" dirty="0" err="1"/>
              <a:t>ланцюг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витратним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і </a:t>
            </a:r>
            <a:r>
              <a:rPr lang="ru-RU" dirty="0" err="1"/>
              <a:t>зливком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наплавляється</a:t>
            </a:r>
            <a:r>
              <a:rPr lang="ru-RU" dirty="0"/>
              <a:t>,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потенціалів</a:t>
            </a:r>
            <a:r>
              <a:rPr lang="ru-RU" dirty="0"/>
              <a:t>, </a:t>
            </a:r>
            <a:r>
              <a:rPr lang="ru-RU" dirty="0" err="1"/>
              <a:t>замикається</a:t>
            </a:r>
            <a:r>
              <a:rPr lang="ru-RU" dirty="0"/>
              <a:t> через шар </a:t>
            </a:r>
            <a:r>
              <a:rPr lang="ru-RU" dirty="0" err="1"/>
              <a:t>розплавленого</a:t>
            </a:r>
            <a:r>
              <a:rPr lang="ru-RU" dirty="0"/>
              <a:t> шлаку. Шлак у твердому </a:t>
            </a:r>
            <a:r>
              <a:rPr lang="ru-RU" dirty="0" err="1"/>
              <a:t>вигляді</a:t>
            </a:r>
            <a:r>
              <a:rPr lang="ru-RU" dirty="0"/>
              <a:t> струм не проводить, а в </a:t>
            </a:r>
            <a:r>
              <a:rPr lang="ru-RU" dirty="0" err="1"/>
              <a:t>рідкому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електропровідним</a:t>
            </a:r>
            <a:r>
              <a:rPr lang="ru-RU" dirty="0"/>
              <a:t>, але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електроопір</a:t>
            </a:r>
            <a:r>
              <a:rPr lang="ru-RU" dirty="0"/>
              <a:t>. На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ділянці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кола </a:t>
            </a:r>
            <a:r>
              <a:rPr lang="ru-RU" dirty="0" err="1"/>
              <a:t>виділяється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тепла: </a:t>
            </a:r>
            <a:r>
              <a:rPr lang="en-US" dirty="0"/>
              <a:t>Q = </a:t>
            </a:r>
            <a:r>
              <a:rPr lang="en-US" dirty="0" err="1"/>
              <a:t>kTlRx</a:t>
            </a:r>
            <a:r>
              <a:rPr lang="en-US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Шлак </a:t>
            </a:r>
            <a:r>
              <a:rPr lang="ru-RU" dirty="0" err="1"/>
              <a:t>нагрівається</a:t>
            </a:r>
            <a:r>
              <a:rPr lang="ru-RU" dirty="0"/>
              <a:t> до </a:t>
            </a:r>
            <a:r>
              <a:rPr lang="ru-RU" dirty="0" err="1"/>
              <a:t>температури</a:t>
            </a:r>
            <a:r>
              <a:rPr lang="ru-RU" dirty="0"/>
              <a:t> 1700 - </a:t>
            </a:r>
            <a:r>
              <a:rPr lang="ru-RU" dirty="0" err="1"/>
              <a:t>2000°С</a:t>
            </a:r>
            <a:r>
              <a:rPr lang="ru-RU" dirty="0"/>
              <a:t>,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dirty="0" err="1"/>
              <a:t>оплавлятися</a:t>
            </a:r>
            <a:r>
              <a:rPr lang="ru-RU" dirty="0"/>
              <a:t> </a:t>
            </a:r>
            <a:r>
              <a:rPr lang="ru-RU" dirty="0" err="1"/>
              <a:t>занурений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кінець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. Метал </a:t>
            </a:r>
            <a:r>
              <a:rPr lang="ru-RU" dirty="0" err="1"/>
              <a:t>електрода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крапель</a:t>
            </a:r>
            <a:r>
              <a:rPr lang="ru-RU" dirty="0"/>
              <a:t> </a:t>
            </a:r>
            <a:r>
              <a:rPr lang="ru-RU" dirty="0" err="1"/>
              <a:t>перетікає</a:t>
            </a:r>
            <a:r>
              <a:rPr lang="ru-RU" dirty="0"/>
              <a:t> в </a:t>
            </a:r>
            <a:r>
              <a:rPr lang="ru-RU" dirty="0" err="1"/>
              <a:t>рідку</a:t>
            </a:r>
            <a:r>
              <a:rPr lang="ru-RU" dirty="0"/>
              <a:t> ванну в </a:t>
            </a:r>
            <a:r>
              <a:rPr lang="ru-RU" dirty="0" err="1"/>
              <a:t>кристалізаторі</a:t>
            </a:r>
            <a:r>
              <a:rPr lang="ru-RU" dirty="0"/>
              <a:t> і </a:t>
            </a:r>
            <a:r>
              <a:rPr lang="ru-RU" dirty="0" err="1"/>
              <a:t>згодом</a:t>
            </a:r>
            <a:r>
              <a:rPr lang="ru-RU" dirty="0"/>
              <a:t> </a:t>
            </a:r>
            <a:r>
              <a:rPr lang="ru-RU" dirty="0" err="1"/>
              <a:t>твердне</a:t>
            </a:r>
            <a:r>
              <a:rPr lang="ru-RU" dirty="0"/>
              <a:t>. При нормальному </a:t>
            </a:r>
            <a:r>
              <a:rPr lang="ru-RU" dirty="0" err="1"/>
              <a:t>перебігу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торець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оплавляється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форму правильного конуса, на </a:t>
            </a:r>
            <a:r>
              <a:rPr lang="ru-RU" dirty="0" err="1"/>
              <a:t>вершині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крапля</a:t>
            </a:r>
            <a:r>
              <a:rPr lang="ru-RU" dirty="0"/>
              <a:t>. </a:t>
            </a:r>
            <a:r>
              <a:rPr lang="ru-RU" dirty="0" err="1"/>
              <a:t>Відрив</a:t>
            </a:r>
            <a:r>
              <a:rPr lang="ru-RU" dirty="0"/>
              <a:t> </a:t>
            </a:r>
            <a:r>
              <a:rPr lang="ru-RU" dirty="0" err="1"/>
              <a:t>краплі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у момент, коли </a:t>
            </a:r>
            <a:r>
              <a:rPr lang="ru-RU" dirty="0" err="1"/>
              <a:t>гравітаційні</a:t>
            </a:r>
            <a:r>
              <a:rPr lang="ru-RU" dirty="0"/>
              <a:t> та </a:t>
            </a:r>
            <a:r>
              <a:rPr lang="ru-RU" dirty="0" err="1"/>
              <a:t>динамічні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перевищать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міжфазного</a:t>
            </a:r>
            <a:r>
              <a:rPr lang="ru-RU" dirty="0"/>
              <a:t> натягу.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відриву</a:t>
            </a:r>
            <a:r>
              <a:rPr lang="ru-RU" dirty="0"/>
              <a:t> </a:t>
            </a:r>
            <a:r>
              <a:rPr lang="ru-RU" dirty="0" err="1"/>
              <a:t>крапля</a:t>
            </a:r>
            <a:r>
              <a:rPr lang="ru-RU" dirty="0"/>
              <a:t> проходить </a:t>
            </a:r>
            <a:r>
              <a:rPr lang="ru-RU" dirty="0" err="1"/>
              <a:t>міжелектродний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 за 01 - 03 с.</a:t>
            </a:r>
          </a:p>
          <a:p>
            <a:pPr marL="0" indent="444500" algn="just">
              <a:buNone/>
            </a:pPr>
            <a:r>
              <a:rPr lang="ru-RU" dirty="0" err="1"/>
              <a:t>Найважливіший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металургійні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та </a:t>
            </a:r>
            <a:r>
              <a:rPr lang="ru-RU" dirty="0" err="1"/>
              <a:t>електротехнічні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переплаву </a:t>
            </a:r>
            <a:r>
              <a:rPr lang="ru-RU" dirty="0" err="1"/>
              <a:t>надають</a:t>
            </a:r>
            <a:r>
              <a:rPr lang="ru-RU" dirty="0"/>
              <a:t> склад та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шлаків</a:t>
            </a:r>
            <a:r>
              <a:rPr lang="ru-RU" dirty="0"/>
              <a:t> (</a:t>
            </a:r>
            <a:r>
              <a:rPr lang="ru-RU" dirty="0" err="1"/>
              <a:t>флюсів</a:t>
            </a:r>
            <a:r>
              <a:rPr lang="ru-RU" dirty="0"/>
              <a:t>). Шлак при </a:t>
            </a:r>
            <a:r>
              <a:rPr lang="ru-RU" dirty="0" err="1"/>
              <a:t>ЕШП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рафінує</a:t>
            </a:r>
            <a:r>
              <a:rPr lang="ru-RU" dirty="0"/>
              <a:t> метал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небажаних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, але і є генератором тепла, </a:t>
            </a:r>
            <a:r>
              <a:rPr lang="ru-RU" dirty="0" err="1"/>
              <a:t>формує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, </a:t>
            </a:r>
            <a:r>
              <a:rPr lang="ru-RU" dirty="0" err="1"/>
              <a:t>захищає</a:t>
            </a:r>
            <a:r>
              <a:rPr lang="ru-RU" dirty="0"/>
              <a:t> метал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з газами, </a:t>
            </a:r>
            <a:r>
              <a:rPr lang="ru-RU" dirty="0" err="1"/>
              <a:t>бере</a:t>
            </a:r>
            <a:r>
              <a:rPr lang="ru-RU" dirty="0"/>
              <a:t> участь у </a:t>
            </a:r>
            <a:r>
              <a:rPr lang="ru-RU" dirty="0" err="1"/>
              <a:t>замиканні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</a:t>
            </a:r>
            <a:r>
              <a:rPr lang="ru-RU" dirty="0" err="1"/>
              <a:t>ланцюга</a:t>
            </a:r>
            <a:r>
              <a:rPr lang="ru-RU" dirty="0"/>
              <a:t> та </a:t>
            </a:r>
            <a:r>
              <a:rPr lang="ru-RU" dirty="0" err="1"/>
              <a:t>виконує</a:t>
            </a:r>
            <a:r>
              <a:rPr lang="ru-RU" dirty="0"/>
              <a:t> низку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. Тому до шлаку </a:t>
            </a:r>
            <a:r>
              <a:rPr lang="ru-RU" dirty="0" err="1"/>
              <a:t>пред'являють</a:t>
            </a:r>
            <a:r>
              <a:rPr lang="ru-RU" dirty="0"/>
              <a:t>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складу,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фізико-хімічних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160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408712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зводяться</a:t>
            </a:r>
            <a:r>
              <a:rPr lang="ru-RU" dirty="0"/>
              <a:t> до </a:t>
            </a:r>
            <a:r>
              <a:rPr lang="ru-RU" dirty="0" err="1"/>
              <a:t>наступного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Склад шлаку повинен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протікання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фізико-хімічних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рафінуванням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небажаних</a:t>
            </a:r>
            <a:r>
              <a:rPr lang="ru-RU" dirty="0"/>
              <a:t> </a:t>
            </a:r>
            <a:r>
              <a:rPr lang="ru-RU" dirty="0" err="1"/>
              <a:t>розчинених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і </a:t>
            </a:r>
            <a:r>
              <a:rPr lang="ru-RU" dirty="0" err="1"/>
              <a:t>неметалічних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,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активних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(</a:t>
            </a:r>
            <a:r>
              <a:rPr lang="en-US" dirty="0"/>
              <a:t>Al,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ru-RU" dirty="0"/>
              <a:t>та </a:t>
            </a:r>
            <a:r>
              <a:rPr lang="ru-RU" dirty="0" err="1"/>
              <a:t>ін</a:t>
            </a:r>
            <a:r>
              <a:rPr lang="ru-RU" dirty="0"/>
              <a:t>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окислення</a:t>
            </a:r>
            <a:r>
              <a:rPr lang="ru-RU" dirty="0"/>
              <a:t>, </a:t>
            </a:r>
            <a:r>
              <a:rPr lang="ru-RU" dirty="0" err="1"/>
              <a:t>стабільність</a:t>
            </a:r>
            <a:r>
              <a:rPr lang="ru-RU" dirty="0"/>
              <a:t> </a:t>
            </a:r>
            <a:r>
              <a:rPr lang="ru-RU" dirty="0" err="1"/>
              <a:t>хімічного</a:t>
            </a:r>
            <a:r>
              <a:rPr lang="ru-RU" dirty="0"/>
              <a:t> складу по </a:t>
            </a:r>
            <a:r>
              <a:rPr lang="ru-RU" dirty="0" err="1"/>
              <a:t>висоті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наплавляється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2) При </a:t>
            </a:r>
            <a:r>
              <a:rPr lang="ru-RU" dirty="0" err="1"/>
              <a:t>робочих</a:t>
            </a:r>
            <a:r>
              <a:rPr lang="ru-RU" dirty="0"/>
              <a:t> температурах </a:t>
            </a:r>
            <a:r>
              <a:rPr lang="ru-RU" dirty="0" err="1"/>
              <a:t>теплопровідність</a:t>
            </a:r>
            <a:r>
              <a:rPr lang="ru-RU" dirty="0"/>
              <a:t> шлаку повинна </a:t>
            </a:r>
            <a:r>
              <a:rPr lang="ru-RU" dirty="0" err="1"/>
              <a:t>становити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1 - 6 Ом-1*см-1. </a:t>
            </a:r>
            <a:r>
              <a:rPr lang="ru-RU" dirty="0" err="1"/>
              <a:t>Занадто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провідність</a:t>
            </a:r>
            <a:r>
              <a:rPr lang="ru-RU" dirty="0"/>
              <a:t> шлаку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концентрацію</a:t>
            </a:r>
            <a:r>
              <a:rPr lang="ru-RU" dirty="0"/>
              <a:t> тепла, а </a:t>
            </a:r>
            <a:r>
              <a:rPr lang="ru-RU" dirty="0" err="1"/>
              <a:t>занадто</a:t>
            </a:r>
            <a:r>
              <a:rPr lang="ru-RU" dirty="0"/>
              <a:t> мала - </a:t>
            </a:r>
            <a:r>
              <a:rPr lang="ru-RU" dirty="0" err="1"/>
              <a:t>призвести</a:t>
            </a:r>
            <a:r>
              <a:rPr lang="ru-RU" dirty="0"/>
              <a:t> до дуговому </a:t>
            </a:r>
            <a:r>
              <a:rPr lang="ru-RU" dirty="0" err="1"/>
              <a:t>розряду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3) Шлак </a:t>
            </a:r>
            <a:r>
              <a:rPr lang="ru-RU" dirty="0" err="1"/>
              <a:t>може</a:t>
            </a:r>
            <a:r>
              <a:rPr lang="ru-RU" dirty="0"/>
              <a:t> бути легкоплавким,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температуру </a:t>
            </a:r>
            <a:r>
              <a:rPr lang="ru-RU" dirty="0" err="1"/>
              <a:t>кипіння</a:t>
            </a:r>
            <a:r>
              <a:rPr lang="ru-RU" dirty="0"/>
              <a:t> і мало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в'язкість</a:t>
            </a:r>
            <a:r>
              <a:rPr lang="ru-RU" dirty="0"/>
              <a:t> у широкому </a:t>
            </a:r>
            <a:r>
              <a:rPr lang="ru-RU" dirty="0" err="1"/>
              <a:t>інтервалі</a:t>
            </a:r>
            <a:r>
              <a:rPr lang="ru-RU" dirty="0"/>
              <a:t> температур, </a:t>
            </a:r>
            <a:r>
              <a:rPr lang="ru-RU" dirty="0" err="1"/>
              <a:t>тобто</a:t>
            </a:r>
            <a:r>
              <a:rPr lang="ru-RU" dirty="0"/>
              <a:t>. бути «</a:t>
            </a:r>
            <a:r>
              <a:rPr lang="ru-RU" dirty="0" err="1"/>
              <a:t>довгим</a:t>
            </a:r>
            <a:r>
              <a:rPr lang="ru-RU" dirty="0"/>
              <a:t>». </a:t>
            </a:r>
            <a:r>
              <a:rPr lang="ru-RU" dirty="0" err="1"/>
              <a:t>Такий</a:t>
            </a:r>
            <a:r>
              <a:rPr lang="ru-RU" dirty="0"/>
              <a:t> шлак </a:t>
            </a:r>
            <a:r>
              <a:rPr lang="ru-RU" dirty="0" err="1"/>
              <a:t>утворює</a:t>
            </a:r>
            <a:r>
              <a:rPr lang="ru-RU" dirty="0"/>
              <a:t> </a:t>
            </a:r>
            <a:r>
              <a:rPr lang="ru-RU" dirty="0" err="1"/>
              <a:t>рівну</a:t>
            </a:r>
            <a:r>
              <a:rPr lang="ru-RU" dirty="0"/>
              <a:t> </a:t>
            </a:r>
            <a:r>
              <a:rPr lang="ru-RU" dirty="0" err="1"/>
              <a:t>тонку</a:t>
            </a:r>
            <a:r>
              <a:rPr lang="ru-RU" dirty="0"/>
              <a:t> </a:t>
            </a:r>
            <a:r>
              <a:rPr lang="ru-RU" dirty="0" err="1"/>
              <a:t>скоринку</a:t>
            </a:r>
            <a:r>
              <a:rPr lang="ru-RU" dirty="0"/>
              <a:t> </a:t>
            </a:r>
            <a:r>
              <a:rPr lang="ru-RU" dirty="0" err="1"/>
              <a:t>гарнісажу</a:t>
            </a:r>
            <a:r>
              <a:rPr lang="ru-RU" dirty="0"/>
              <a:t> і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 з гарною </a:t>
            </a:r>
            <a:r>
              <a:rPr lang="ru-RU" dirty="0" err="1"/>
              <a:t>поверхнею</a:t>
            </a:r>
            <a:r>
              <a:rPr lang="ru-RU" dirty="0"/>
              <a:t>. </a:t>
            </a:r>
            <a:r>
              <a:rPr lang="ru-RU" dirty="0" err="1"/>
              <a:t>Використання</a:t>
            </a:r>
            <a:r>
              <a:rPr lang="ru-RU" dirty="0"/>
              <a:t> тугоплавких коротких </a:t>
            </a:r>
            <a:r>
              <a:rPr lang="ru-RU" dirty="0" err="1"/>
              <a:t>шлаків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появи</a:t>
            </a:r>
            <a:r>
              <a:rPr lang="ru-RU" dirty="0"/>
              <a:t> ряду </a:t>
            </a:r>
            <a:r>
              <a:rPr lang="ru-RU" dirty="0" err="1"/>
              <a:t>поверхневих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4) Шлаки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відрізнятися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міжфазним</a:t>
            </a:r>
            <a:r>
              <a:rPr lang="ru-RU" dirty="0"/>
              <a:t> натягом на </a:t>
            </a:r>
            <a:r>
              <a:rPr lang="ru-RU" dirty="0" err="1"/>
              <a:t>кордоні</a:t>
            </a:r>
            <a:r>
              <a:rPr lang="ru-RU" dirty="0"/>
              <a:t> з </a:t>
            </a:r>
            <a:r>
              <a:rPr lang="ru-RU" dirty="0" err="1"/>
              <a:t>металом</a:t>
            </a:r>
            <a:r>
              <a:rPr lang="ru-RU" dirty="0"/>
              <a:t> і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адгезію</a:t>
            </a:r>
            <a:r>
              <a:rPr lang="ru-RU" dirty="0"/>
              <a:t> до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хорошому</a:t>
            </a:r>
            <a:r>
              <a:rPr lang="ru-RU" dirty="0"/>
              <a:t> </a:t>
            </a:r>
            <a:r>
              <a:rPr lang="ru-RU" dirty="0" err="1"/>
              <a:t>відділенню</a:t>
            </a:r>
            <a:r>
              <a:rPr lang="ru-RU" dirty="0"/>
              <a:t> шлаку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запобігає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заплутуванню</a:t>
            </a:r>
            <a:r>
              <a:rPr lang="ru-RU" dirty="0"/>
              <a:t> в </a:t>
            </a:r>
            <a:r>
              <a:rPr lang="ru-RU" dirty="0" err="1"/>
              <a:t>металевій</a:t>
            </a:r>
            <a:r>
              <a:rPr lang="ru-RU" dirty="0"/>
              <a:t> </a:t>
            </a:r>
            <a:r>
              <a:rPr lang="ru-RU" dirty="0" err="1"/>
              <a:t>ванні</a:t>
            </a:r>
            <a:r>
              <a:rPr lang="ru-RU" dirty="0"/>
              <a:t> і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хороше</a:t>
            </a:r>
            <a:r>
              <a:rPr lang="ru-RU" dirty="0"/>
              <a:t> </a:t>
            </a:r>
            <a:r>
              <a:rPr lang="ru-RU" dirty="0" err="1"/>
              <a:t>відшарування</a:t>
            </a:r>
            <a:r>
              <a:rPr lang="ru-RU" dirty="0"/>
              <a:t> </a:t>
            </a:r>
            <a:r>
              <a:rPr lang="ru-RU" dirty="0" err="1"/>
              <a:t>скоринки</a:t>
            </a:r>
            <a:r>
              <a:rPr lang="ru-RU" dirty="0"/>
              <a:t> шлаку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вилученню</a:t>
            </a:r>
            <a:r>
              <a:rPr lang="ru-RU" dirty="0"/>
              <a:t> шлаком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Склади</a:t>
            </a:r>
            <a:r>
              <a:rPr lang="ru-RU" dirty="0"/>
              <a:t> </a:t>
            </a:r>
            <a:r>
              <a:rPr lang="ru-RU" dirty="0" err="1"/>
              <a:t>шлаків</a:t>
            </a:r>
            <a:r>
              <a:rPr lang="ru-RU" dirty="0"/>
              <a:t> при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;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шлак,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en-US" dirty="0" err="1"/>
              <a:t>CaF2</a:t>
            </a:r>
            <a:r>
              <a:rPr lang="en-US" dirty="0"/>
              <a:t> </a:t>
            </a:r>
            <a:r>
              <a:rPr lang="ru-RU" dirty="0"/>
              <a:t>з добавками </a:t>
            </a:r>
            <a:r>
              <a:rPr lang="ru-RU" dirty="0" err="1"/>
              <a:t>СаО</a:t>
            </a:r>
            <a:r>
              <a:rPr lang="ru-RU" dirty="0"/>
              <a:t>, </a:t>
            </a:r>
            <a:r>
              <a:rPr lang="ru-RU" dirty="0" err="1"/>
              <a:t>А12О3</a:t>
            </a:r>
            <a:r>
              <a:rPr lang="ru-RU" dirty="0"/>
              <a:t>, </a:t>
            </a:r>
            <a:r>
              <a:rPr lang="en-US" dirty="0" err="1"/>
              <a:t>SiO2</a:t>
            </a:r>
            <a:r>
              <a:rPr lang="en-US" dirty="0"/>
              <a:t>. </a:t>
            </a:r>
            <a:r>
              <a:rPr lang="ru-RU" dirty="0" err="1"/>
              <a:t>Проходячи</a:t>
            </a:r>
            <a:r>
              <a:rPr lang="ru-RU" dirty="0"/>
              <a:t> через </a:t>
            </a:r>
            <a:r>
              <a:rPr lang="ru-RU" dirty="0" err="1"/>
              <a:t>такий</a:t>
            </a:r>
            <a:r>
              <a:rPr lang="ru-RU" dirty="0"/>
              <a:t> шлак, </a:t>
            </a:r>
            <a:r>
              <a:rPr lang="ru-RU" dirty="0" err="1"/>
              <a:t>краплі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очищаються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; у них </a:t>
            </a:r>
            <a:r>
              <a:rPr lang="ru-RU" dirty="0" err="1"/>
              <a:t>знижується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, а </a:t>
            </a:r>
            <a:r>
              <a:rPr lang="ru-RU" dirty="0" err="1"/>
              <a:t>кристалізаторі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щільний</a:t>
            </a:r>
            <a:r>
              <a:rPr lang="ru-RU" dirty="0"/>
              <a:t> </a:t>
            </a:r>
            <a:r>
              <a:rPr lang="ru-RU" dirty="0" err="1"/>
              <a:t>якісний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200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91264" cy="6408712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Електрошлаковий</a:t>
            </a:r>
            <a:r>
              <a:rPr lang="ru-RU" dirty="0"/>
              <a:t> переплав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наплавлюваний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,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кристалічної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однорідності</a:t>
            </a:r>
            <a:r>
              <a:rPr lang="ru-RU" dirty="0"/>
              <a:t> за </a:t>
            </a:r>
            <a:r>
              <a:rPr lang="ru-RU" dirty="0" err="1"/>
              <a:t>хімічним</a:t>
            </a:r>
            <a:r>
              <a:rPr lang="ru-RU" dirty="0"/>
              <a:t> складом.</a:t>
            </a:r>
          </a:p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електрошлакового</a:t>
            </a:r>
            <a:r>
              <a:rPr lang="ru-RU" dirty="0"/>
              <a:t> переплаву перед </a:t>
            </a:r>
            <a:r>
              <a:rPr lang="ru-RU" dirty="0" err="1"/>
              <a:t>іншими</a:t>
            </a:r>
            <a:r>
              <a:rPr lang="ru-RU" dirty="0"/>
              <a:t> способами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Хороша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усадкової</a:t>
            </a:r>
            <a:r>
              <a:rPr lang="ru-RU" dirty="0"/>
              <a:t> </a:t>
            </a:r>
            <a:r>
              <a:rPr lang="ru-RU" dirty="0" err="1"/>
              <a:t>раковини</a:t>
            </a:r>
            <a:r>
              <a:rPr lang="ru-RU" dirty="0"/>
              <a:t> та </a:t>
            </a:r>
            <a:r>
              <a:rPr lang="ru-RU" dirty="0" err="1"/>
              <a:t>пористості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Менша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та </a:t>
            </a:r>
            <a:r>
              <a:rPr lang="ru-RU" dirty="0" err="1"/>
              <a:t>менший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Однорідність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хімічного</a:t>
            </a:r>
            <a:r>
              <a:rPr lang="ru-RU" dirty="0"/>
              <a:t> складу.</a:t>
            </a:r>
          </a:p>
          <a:p>
            <a:pPr marL="0" indent="444500" algn="just">
              <a:buNone/>
            </a:pPr>
            <a:r>
              <a:rPr lang="ru-RU" dirty="0"/>
              <a:t>4)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</a:t>
            </a:r>
            <a:r>
              <a:rPr lang="ru-RU" dirty="0" err="1"/>
              <a:t>придатного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5)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регульованого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, </a:t>
            </a:r>
            <a:r>
              <a:rPr lang="ru-RU" dirty="0" err="1"/>
              <a:t>кисню</a:t>
            </a:r>
            <a:r>
              <a:rPr lang="ru-RU" dirty="0"/>
              <a:t>, а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і азот;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окислені</a:t>
            </a:r>
            <a:r>
              <a:rPr lang="ru-RU" dirty="0"/>
              <a:t>, таких як </a:t>
            </a:r>
            <a:r>
              <a:rPr lang="ru-RU" dirty="0" err="1"/>
              <a:t>кремній</a:t>
            </a:r>
            <a:r>
              <a:rPr lang="ru-RU" dirty="0"/>
              <a:t> та титан.</a:t>
            </a:r>
          </a:p>
          <a:p>
            <a:pPr marL="0" indent="444500" algn="just">
              <a:buNone/>
            </a:pPr>
            <a:r>
              <a:rPr lang="ru-RU" dirty="0"/>
              <a:t>6)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коригування</a:t>
            </a:r>
            <a:r>
              <a:rPr lang="ru-RU" dirty="0"/>
              <a:t> складу </a:t>
            </a:r>
            <a:r>
              <a:rPr lang="ru-RU" dirty="0" err="1"/>
              <a:t>металу</a:t>
            </a:r>
            <a:r>
              <a:rPr lang="ru-RU" dirty="0"/>
              <a:t> шляхом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флюсу.</a:t>
            </a:r>
          </a:p>
          <a:p>
            <a:pPr marL="0" indent="444500" algn="just">
              <a:buNone/>
            </a:pPr>
            <a:r>
              <a:rPr lang="ru-RU" dirty="0"/>
              <a:t>7) </a:t>
            </a:r>
            <a:r>
              <a:rPr lang="ru-RU" dirty="0" err="1"/>
              <a:t>Загальне</a:t>
            </a:r>
            <a:r>
              <a:rPr lang="ru-RU" dirty="0"/>
              <a:t> </a:t>
            </a:r>
            <a:r>
              <a:rPr lang="ru-RU" dirty="0" err="1"/>
              <a:t>поліпшення</a:t>
            </a:r>
            <a:r>
              <a:rPr lang="ru-RU" dirty="0"/>
              <a:t> характеристик </a:t>
            </a:r>
            <a:r>
              <a:rPr lang="ru-RU" dirty="0" err="1"/>
              <a:t>пластичності</a:t>
            </a:r>
            <a:r>
              <a:rPr lang="ru-RU" dirty="0"/>
              <a:t> та </a:t>
            </a:r>
            <a:r>
              <a:rPr lang="ru-RU" dirty="0" err="1"/>
              <a:t>ударної</a:t>
            </a:r>
            <a:r>
              <a:rPr lang="ru-RU" dirty="0"/>
              <a:t> </a:t>
            </a:r>
            <a:r>
              <a:rPr lang="ru-RU" dirty="0" err="1"/>
              <a:t>в'язкості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8)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зварюваності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9)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, яка </a:t>
            </a:r>
            <a:r>
              <a:rPr lang="ru-RU" dirty="0" err="1"/>
              <a:t>унеможливлює</a:t>
            </a:r>
            <a:r>
              <a:rPr lang="ru-RU" dirty="0"/>
              <a:t> </a:t>
            </a:r>
            <a:r>
              <a:rPr lang="ru-RU" dirty="0" err="1"/>
              <a:t>зачищення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при </a:t>
            </a:r>
            <a:r>
              <a:rPr lang="ru-RU" dirty="0" err="1"/>
              <a:t>гарячій</a:t>
            </a:r>
            <a:r>
              <a:rPr lang="ru-RU" dirty="0"/>
              <a:t> </a:t>
            </a:r>
            <a:r>
              <a:rPr lang="ru-RU" dirty="0" err="1"/>
              <a:t>обробці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10) </a:t>
            </a:r>
            <a:r>
              <a:rPr lang="ru-RU" dirty="0" err="1"/>
              <a:t>Полегшення</a:t>
            </a:r>
            <a:r>
              <a:rPr lang="ru-RU" dirty="0"/>
              <a:t> умов </a:t>
            </a:r>
            <a:r>
              <a:rPr lang="ru-RU" dirty="0" err="1"/>
              <a:t>відливання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у </a:t>
            </a:r>
            <a:r>
              <a:rPr lang="ru-RU" dirty="0" err="1"/>
              <a:t>порівнянні</a:t>
            </a:r>
            <a:r>
              <a:rPr lang="ru-RU" dirty="0"/>
              <a:t> з розливом </a:t>
            </a:r>
            <a:r>
              <a:rPr lang="ru-RU" dirty="0" err="1"/>
              <a:t>злитків</a:t>
            </a:r>
            <a:r>
              <a:rPr lang="ru-RU" dirty="0"/>
              <a:t> для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прокочування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11)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напрямом</a:t>
            </a:r>
            <a:r>
              <a:rPr lang="ru-RU" dirty="0"/>
              <a:t> та 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затвердіння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12)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крупності</a:t>
            </a:r>
            <a:r>
              <a:rPr lang="ru-RU" dirty="0"/>
              <a:t> зерен та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карбідів</a:t>
            </a:r>
            <a:r>
              <a:rPr lang="ru-RU" dirty="0"/>
              <a:t>, особливо в </a:t>
            </a:r>
            <a:r>
              <a:rPr lang="ru-RU" dirty="0" err="1"/>
              <a:t>швидкорізальних</a:t>
            </a:r>
            <a:r>
              <a:rPr lang="ru-RU" dirty="0"/>
              <a:t> </a:t>
            </a:r>
            <a:r>
              <a:rPr lang="ru-RU" dirty="0" err="1"/>
              <a:t>інструментальних</a:t>
            </a:r>
            <a:r>
              <a:rPr lang="ru-RU" dirty="0"/>
              <a:t> сталях.</a:t>
            </a:r>
          </a:p>
          <a:p>
            <a:pPr marL="0" indent="444500" algn="just">
              <a:buNone/>
            </a:pPr>
            <a:r>
              <a:rPr lang="ru-RU" dirty="0"/>
              <a:t>13) </a:t>
            </a:r>
            <a:r>
              <a:rPr lang="ru-RU" dirty="0" err="1"/>
              <a:t>Розплавлений</a:t>
            </a:r>
            <a:r>
              <a:rPr lang="ru-RU" dirty="0"/>
              <a:t> метал </a:t>
            </a:r>
            <a:r>
              <a:rPr lang="ru-RU" dirty="0" err="1"/>
              <a:t>захищений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атмосферного </a:t>
            </a:r>
            <a:r>
              <a:rPr lang="ru-RU" dirty="0" err="1"/>
              <a:t>окиснення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77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5.1 Вакуумний індукційний переплав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5904656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b="1" i="1" dirty="0" err="1"/>
              <a:t>Загальна</a:t>
            </a:r>
            <a:r>
              <a:rPr lang="ru-RU" b="1" i="1" dirty="0"/>
              <a:t> характеристика.</a:t>
            </a:r>
          </a:p>
          <a:p>
            <a:pPr marL="0" indent="444500" algn="just">
              <a:buNone/>
            </a:pPr>
            <a:r>
              <a:rPr lang="ru-RU" dirty="0" err="1"/>
              <a:t>Вакуумна</a:t>
            </a:r>
            <a:r>
              <a:rPr lang="ru-RU" dirty="0"/>
              <a:t> </a:t>
            </a:r>
            <a:r>
              <a:rPr lang="ru-RU" dirty="0" err="1"/>
              <a:t>індукційна</a:t>
            </a:r>
            <a:r>
              <a:rPr lang="ru-RU" dirty="0"/>
              <a:t> плавка є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найпоширеніших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індукційної</a:t>
            </a:r>
            <a:r>
              <a:rPr lang="ru-RU" dirty="0"/>
              <a:t> плавки як у </a:t>
            </a:r>
            <a:r>
              <a:rPr lang="ru-RU" dirty="0" err="1"/>
              <a:t>промисловості</a:t>
            </a:r>
            <a:r>
              <a:rPr lang="ru-RU" dirty="0"/>
              <a:t>, так і в </a:t>
            </a:r>
            <a:r>
              <a:rPr lang="ru-RU" dirty="0" err="1"/>
              <a:t>галузі</a:t>
            </a:r>
            <a:r>
              <a:rPr lang="ru-RU" dirty="0"/>
              <a:t> лабораторного </a:t>
            </a:r>
            <a:r>
              <a:rPr lang="ru-RU" dirty="0" err="1"/>
              <a:t>експерименту</a:t>
            </a:r>
            <a:r>
              <a:rPr lang="ru-RU" dirty="0"/>
              <a:t>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за </a:t>
            </a:r>
            <a:r>
              <a:rPr lang="ru-RU" dirty="0" err="1"/>
              <a:t>трьома</a:t>
            </a:r>
            <a:r>
              <a:rPr lang="ru-RU" dirty="0"/>
              <a:t> </a:t>
            </a:r>
            <a:r>
              <a:rPr lang="ru-RU" dirty="0" err="1"/>
              <a:t>напрямками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виплавка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для </a:t>
            </a:r>
            <a:r>
              <a:rPr lang="ru-RU" dirty="0" err="1"/>
              <a:t>злитків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переділу</a:t>
            </a:r>
            <a:r>
              <a:rPr lang="ru-RU" dirty="0"/>
              <a:t> методами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тиском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литих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(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турбінних</a:t>
            </a:r>
            <a:r>
              <a:rPr lang="ru-RU" dirty="0"/>
              <a:t> лопаток) способами як точного, так і </a:t>
            </a:r>
            <a:r>
              <a:rPr lang="ru-RU" dirty="0" err="1"/>
              <a:t>відцентрового</a:t>
            </a:r>
            <a:r>
              <a:rPr lang="ru-RU" dirty="0"/>
              <a:t> </a:t>
            </a:r>
            <a:r>
              <a:rPr lang="ru-RU" dirty="0" err="1"/>
              <a:t>лиття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виплавка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та заготовок для </a:t>
            </a:r>
            <a:r>
              <a:rPr lang="ru-RU" dirty="0" err="1"/>
              <a:t>подальшого</a:t>
            </a:r>
            <a:r>
              <a:rPr lang="ru-RU" dirty="0"/>
              <a:t> переплаву (</a:t>
            </a:r>
            <a:r>
              <a:rPr lang="ru-RU" dirty="0" err="1"/>
              <a:t>ВДП</a:t>
            </a:r>
            <a:r>
              <a:rPr lang="ru-RU" dirty="0"/>
              <a:t>, </a:t>
            </a:r>
            <a:r>
              <a:rPr lang="ru-RU" dirty="0" err="1"/>
              <a:t>ЕЛП</a:t>
            </a:r>
            <a:r>
              <a:rPr lang="ru-RU" dirty="0"/>
              <a:t>, </a:t>
            </a:r>
            <a:r>
              <a:rPr lang="ru-RU" dirty="0" err="1"/>
              <a:t>ЕШП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pPr marL="0" indent="444500" algn="just">
              <a:buNone/>
            </a:pPr>
            <a:r>
              <a:rPr lang="ru-RU" dirty="0"/>
              <a:t>На заводах </a:t>
            </a:r>
            <a:r>
              <a:rPr lang="ru-RU" dirty="0" err="1"/>
              <a:t>чорної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, коли </a:t>
            </a:r>
            <a:r>
              <a:rPr lang="ru-RU" dirty="0" err="1"/>
              <a:t>має</a:t>
            </a:r>
            <a:r>
              <a:rPr lang="ru-RU" dirty="0"/>
              <a:t> на </a:t>
            </a:r>
            <a:r>
              <a:rPr lang="ru-RU" dirty="0" err="1"/>
              <a:t>меті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метал </a:t>
            </a:r>
            <a:r>
              <a:rPr lang="ru-RU" dirty="0" err="1"/>
              <a:t>найвищої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в основному для </a:t>
            </a:r>
            <a:r>
              <a:rPr lang="ru-RU" dirty="0" err="1"/>
              <a:t>виплавки</a:t>
            </a:r>
            <a:r>
              <a:rPr lang="ru-RU" dirty="0"/>
              <a:t> заготовок для </a:t>
            </a:r>
            <a:r>
              <a:rPr lang="ru-RU" dirty="0" err="1"/>
              <a:t>подальшого</a:t>
            </a:r>
            <a:r>
              <a:rPr lang="ru-RU" dirty="0"/>
              <a:t> переплаву.</a:t>
            </a:r>
          </a:p>
          <a:p>
            <a:pPr marL="0" indent="444500" algn="just">
              <a:buNone/>
            </a:pPr>
            <a:r>
              <a:rPr lang="ru-RU" dirty="0"/>
              <a:t>Методом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виплавляють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марок стали:</a:t>
            </a:r>
          </a:p>
          <a:p>
            <a:pPr marL="0" indent="444500" algn="just">
              <a:buNone/>
            </a:pPr>
            <a:r>
              <a:rPr lang="ru-RU" dirty="0"/>
              <a:t>-</a:t>
            </a: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на </a:t>
            </a:r>
            <a:r>
              <a:rPr lang="ru-RU" dirty="0" err="1"/>
              <a:t>нікелевій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(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сортамент </a:t>
            </a:r>
            <a:r>
              <a:rPr lang="ru-RU" dirty="0" err="1"/>
              <a:t>ВІП</a:t>
            </a:r>
            <a:r>
              <a:rPr lang="ru-RU" dirty="0"/>
              <a:t>);</a:t>
            </a:r>
          </a:p>
          <a:p>
            <a:pPr marL="0" indent="444500" algn="just">
              <a:buNone/>
            </a:pPr>
            <a:r>
              <a:rPr lang="ru-RU" dirty="0"/>
              <a:t>- особливо </a:t>
            </a:r>
            <a:r>
              <a:rPr lang="ru-RU" dirty="0" err="1"/>
              <a:t>низьковуглецеві</a:t>
            </a:r>
            <a:r>
              <a:rPr lang="ru-RU" dirty="0"/>
              <a:t> </a:t>
            </a:r>
            <a:r>
              <a:rPr lang="ru-RU" dirty="0" err="1"/>
              <a:t>корозійностійкі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менший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і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корозійностійкі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передавати</a:t>
            </a:r>
            <a:r>
              <a:rPr lang="ru-RU" dirty="0"/>
              <a:t> з </a:t>
            </a:r>
            <a:r>
              <a:rPr lang="ru-RU" dirty="0" err="1"/>
              <a:t>ВІП</a:t>
            </a:r>
            <a:r>
              <a:rPr lang="ru-RU" dirty="0"/>
              <a:t> на прокатку, то </a:t>
            </a:r>
            <a:r>
              <a:rPr lang="ru-RU" dirty="0" err="1"/>
              <a:t>жароміцні</a:t>
            </a:r>
            <a:r>
              <a:rPr lang="ru-RU" dirty="0"/>
              <a:t> </a:t>
            </a:r>
            <a:r>
              <a:rPr lang="ru-RU" dirty="0" err="1"/>
              <a:t>сплави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, так як структура </a:t>
            </a:r>
            <a:r>
              <a:rPr lang="ru-RU" dirty="0" err="1"/>
              <a:t>зливка</a:t>
            </a:r>
            <a:r>
              <a:rPr lang="ru-RU" dirty="0"/>
              <a:t>, </a:t>
            </a:r>
            <a:r>
              <a:rPr lang="ru-RU" dirty="0" err="1"/>
              <a:t>одержуваного</a:t>
            </a:r>
            <a:r>
              <a:rPr lang="ru-RU" dirty="0"/>
              <a:t> при </a:t>
            </a:r>
            <a:r>
              <a:rPr lang="ru-RU" dirty="0" err="1"/>
              <a:t>виплавці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і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ж </a:t>
            </a:r>
            <a:r>
              <a:rPr lang="ru-RU" dirty="0" err="1"/>
              <a:t>дефекти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і </a:t>
            </a:r>
            <a:r>
              <a:rPr lang="ru-RU" dirty="0" err="1"/>
              <a:t>звичайний</a:t>
            </a:r>
            <a:r>
              <a:rPr lang="ru-RU" dirty="0"/>
              <a:t> </a:t>
            </a:r>
            <a:r>
              <a:rPr lang="ru-RU" dirty="0" err="1"/>
              <a:t>зливок</a:t>
            </a:r>
            <a:r>
              <a:rPr lang="ru-RU" dirty="0"/>
              <a:t>, так як розлив </a:t>
            </a:r>
            <a:r>
              <a:rPr lang="ru-RU" dirty="0" err="1"/>
              <a:t>виробляється</a:t>
            </a:r>
            <a:r>
              <a:rPr lang="ru-RU" dirty="0"/>
              <a:t> в </a:t>
            </a:r>
            <a:r>
              <a:rPr lang="ru-RU" dirty="0" err="1"/>
              <a:t>звичайну</a:t>
            </a:r>
            <a:r>
              <a:rPr lang="ru-RU" dirty="0"/>
              <a:t> </a:t>
            </a:r>
            <a:r>
              <a:rPr lang="ru-RU" dirty="0" err="1"/>
              <a:t>виливницю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53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19256" cy="5904656"/>
          </a:xfrm>
        </p:spPr>
        <p:txBody>
          <a:bodyPr>
            <a:normAutofit fontScale="92500"/>
          </a:bodyPr>
          <a:lstStyle/>
          <a:p>
            <a:pPr marL="0" indent="444500" algn="just">
              <a:buNone/>
            </a:pPr>
            <a:r>
              <a:rPr lang="ru-RU" dirty="0" err="1"/>
              <a:t>Така</a:t>
            </a:r>
            <a:r>
              <a:rPr lang="ru-RU" dirty="0"/>
              <a:t> велика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є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ступенів</a:t>
            </a:r>
            <a:r>
              <a:rPr lang="ru-RU" dirty="0"/>
              <a:t> </a:t>
            </a:r>
            <a:r>
              <a:rPr lang="ru-RU" dirty="0" err="1"/>
              <a:t>свободи</a:t>
            </a:r>
            <a:r>
              <a:rPr lang="ru-RU" dirty="0"/>
              <a:t>, </a:t>
            </a:r>
            <a:r>
              <a:rPr lang="ru-RU" dirty="0" err="1"/>
              <a:t>властивого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ступенів</a:t>
            </a:r>
            <a:r>
              <a:rPr lang="ru-RU" dirty="0"/>
              <a:t> </a:t>
            </a:r>
            <a:r>
              <a:rPr lang="ru-RU" dirty="0" err="1"/>
              <a:t>свободи</a:t>
            </a:r>
            <a:r>
              <a:rPr lang="ru-RU" dirty="0"/>
              <a:t> в </a:t>
            </a:r>
            <a:r>
              <a:rPr lang="ru-RU" dirty="0" err="1"/>
              <a:t>технології</a:t>
            </a:r>
            <a:r>
              <a:rPr lang="ru-RU" dirty="0"/>
              <a:t> стала </a:t>
            </a:r>
            <a:r>
              <a:rPr lang="ru-RU" dirty="0" err="1"/>
              <a:t>набувати</a:t>
            </a:r>
            <a:r>
              <a:rPr lang="ru-RU" dirty="0"/>
              <a:t> все </a:t>
            </a:r>
            <a:r>
              <a:rPr lang="ru-RU" dirty="0" err="1"/>
              <a:t>більшого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в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ускладнення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Обладнання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простіше</a:t>
            </a:r>
            <a:r>
              <a:rPr lang="ru-RU" dirty="0"/>
              <a:t> і </a:t>
            </a:r>
            <a:r>
              <a:rPr lang="ru-RU" dirty="0" err="1"/>
              <a:t>дешевше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за </a:t>
            </a:r>
            <a:r>
              <a:rPr lang="ru-RU" dirty="0" err="1"/>
              <a:t>ВДП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Недоліком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є </a:t>
            </a:r>
            <a:r>
              <a:rPr lang="ru-RU" dirty="0" err="1"/>
              <a:t>неможливість</a:t>
            </a:r>
            <a:r>
              <a:rPr lang="ru-RU" dirty="0"/>
              <a:t> </a:t>
            </a:r>
            <a:r>
              <a:rPr lang="ru-RU" dirty="0" err="1"/>
              <a:t>організувати</a:t>
            </a:r>
            <a:r>
              <a:rPr lang="ru-RU" dirty="0"/>
              <a:t> у </a:t>
            </a:r>
            <a:r>
              <a:rPr lang="ru-RU" dirty="0" err="1"/>
              <a:t>відкритому</a:t>
            </a:r>
            <a:r>
              <a:rPr lang="ru-RU" dirty="0"/>
              <a:t> </a:t>
            </a:r>
            <a:r>
              <a:rPr lang="ru-RU" dirty="0" err="1"/>
              <a:t>агрегаті</a:t>
            </a:r>
            <a:r>
              <a:rPr lang="ru-RU" dirty="0"/>
              <a:t> </a:t>
            </a:r>
            <a:r>
              <a:rPr lang="ru-RU" dirty="0" err="1"/>
              <a:t>видалення</a:t>
            </a:r>
            <a:r>
              <a:rPr lang="ru-RU" dirty="0"/>
              <a:t> </a:t>
            </a:r>
            <a:r>
              <a:rPr lang="ru-RU" dirty="0" err="1"/>
              <a:t>водню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широкого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дуплекс-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ВІП-ЕШП</a:t>
            </a:r>
            <a:r>
              <a:rPr lang="ru-RU" dirty="0"/>
              <a:t> та </a:t>
            </a:r>
            <a:r>
              <a:rPr lang="ru-RU" dirty="0" err="1"/>
              <a:t>ЕШП-ВДП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66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9"/>
            <a:ext cx="8229600" cy="1872207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b="1" i="1" dirty="0"/>
              <a:t>Конструктивно-</a:t>
            </a:r>
            <a:r>
              <a:rPr lang="ru-RU" b="1" i="1" dirty="0" err="1"/>
              <a:t>технологічні</a:t>
            </a:r>
            <a:r>
              <a:rPr lang="ru-RU" b="1" i="1" dirty="0"/>
              <a:t> </a:t>
            </a:r>
            <a:r>
              <a:rPr lang="ru-RU" b="1" i="1" dirty="0" err="1"/>
              <a:t>особливості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розроблено</a:t>
            </a:r>
            <a:r>
              <a:rPr lang="ru-RU" dirty="0"/>
              <a:t> в </a:t>
            </a:r>
            <a:r>
              <a:rPr lang="ru-RU" dirty="0" err="1"/>
              <a:t>Інституті</a:t>
            </a:r>
            <a:r>
              <a:rPr lang="ru-RU" dirty="0"/>
              <a:t> </a:t>
            </a:r>
            <a:r>
              <a:rPr lang="ru-RU" dirty="0" err="1"/>
              <a:t>електрозварювання</a:t>
            </a:r>
            <a:r>
              <a:rPr lang="ru-RU" dirty="0"/>
              <a:t> </a:t>
            </a:r>
            <a:r>
              <a:rPr lang="ru-RU" dirty="0" err="1"/>
              <a:t>ім</a:t>
            </a:r>
            <a:r>
              <a:rPr lang="ru-RU" dirty="0"/>
              <a:t>. Є. О. Патона АН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Практичне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методу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розпочалося</a:t>
            </a:r>
            <a:r>
              <a:rPr lang="ru-RU" dirty="0"/>
              <a:t> з 1958 р. на </a:t>
            </a:r>
            <a:r>
              <a:rPr lang="ru-RU" dirty="0" err="1"/>
              <a:t>металургійному</a:t>
            </a:r>
            <a:r>
              <a:rPr lang="ru-RU" dirty="0"/>
              <a:t> </a:t>
            </a:r>
            <a:r>
              <a:rPr lang="ru-RU" dirty="0" err="1"/>
              <a:t>заводі</a:t>
            </a:r>
            <a:r>
              <a:rPr lang="ru-RU" dirty="0"/>
              <a:t> «</a:t>
            </a:r>
            <a:r>
              <a:rPr lang="ru-RU" dirty="0" err="1"/>
              <a:t>Дніпроспецсталь</a:t>
            </a:r>
            <a:r>
              <a:rPr lang="ru-RU" dirty="0"/>
              <a:t>».</a:t>
            </a:r>
          </a:p>
          <a:p>
            <a:pPr marL="0" indent="444500" algn="just">
              <a:buNone/>
            </a:pPr>
            <a:r>
              <a:rPr lang="ru-RU" dirty="0" err="1"/>
              <a:t>Принципова</a:t>
            </a:r>
            <a:r>
              <a:rPr lang="ru-RU" dirty="0"/>
              <a:t> схема </a:t>
            </a:r>
            <a:r>
              <a:rPr lang="ru-RU" dirty="0" err="1"/>
              <a:t>електрошлакового</a:t>
            </a:r>
            <a:r>
              <a:rPr lang="ru-RU" dirty="0"/>
              <a:t> переплаву представлена ​​</a:t>
            </a:r>
            <a:r>
              <a:rPr lang="ru-RU" dirty="0" err="1"/>
              <a:t>малюнку</a:t>
            </a:r>
            <a:r>
              <a:rPr lang="ru-RU" dirty="0"/>
              <a:t> 5.6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28" y="2132856"/>
            <a:ext cx="319087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067944" y="357301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/>
              <a:t>1 –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; 2 – </a:t>
            </a:r>
            <a:r>
              <a:rPr lang="ru-RU" dirty="0" err="1"/>
              <a:t>злиток</a:t>
            </a:r>
            <a:r>
              <a:rPr lang="ru-RU" dirty="0"/>
              <a:t>; 3 – лунка </a:t>
            </a:r>
            <a:r>
              <a:rPr lang="ru-RU" dirty="0" err="1"/>
              <a:t>розплаву</a:t>
            </a:r>
            <a:r>
              <a:rPr lang="ru-RU" dirty="0"/>
              <a:t>; 4 – </a:t>
            </a:r>
            <a:r>
              <a:rPr lang="ru-RU" dirty="0" err="1"/>
              <a:t>кристалізатор</a:t>
            </a:r>
            <a:r>
              <a:rPr lang="ru-RU" dirty="0"/>
              <a:t>; 5 – </a:t>
            </a:r>
            <a:r>
              <a:rPr lang="ru-RU" dirty="0" err="1"/>
              <a:t>електрод</a:t>
            </a:r>
            <a:r>
              <a:rPr lang="ru-RU" dirty="0"/>
              <a:t>; 6 – </a:t>
            </a:r>
            <a:r>
              <a:rPr lang="ru-RU" dirty="0" err="1"/>
              <a:t>вакуумна</a:t>
            </a:r>
            <a:r>
              <a:rPr lang="ru-RU" dirty="0"/>
              <a:t> камера; 7 – </a:t>
            </a:r>
            <a:r>
              <a:rPr lang="ru-RU" dirty="0" err="1"/>
              <a:t>шлакова</a:t>
            </a:r>
            <a:r>
              <a:rPr lang="ru-RU" dirty="0"/>
              <a:t> ванна</a:t>
            </a:r>
          </a:p>
          <a:p>
            <a:pPr algn="just"/>
            <a:r>
              <a:rPr lang="ru-RU" dirty="0" smtClean="0"/>
              <a:t>Рисунок </a:t>
            </a:r>
            <a:r>
              <a:rPr lang="ru-RU" dirty="0"/>
              <a:t>5.6 - Схема </a:t>
            </a:r>
            <a:r>
              <a:rPr lang="ru-RU" dirty="0" err="1"/>
              <a:t>електрошлакового</a:t>
            </a:r>
            <a:r>
              <a:rPr lang="ru-RU" dirty="0"/>
              <a:t> переплаву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13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6120680"/>
          </a:xfrm>
        </p:spPr>
        <p:txBody>
          <a:bodyPr>
            <a:normAutofit fontScale="9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Існує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установок </a:t>
            </a:r>
            <a:r>
              <a:rPr lang="ru-RU" dirty="0" err="1"/>
              <a:t>ЕШП</a:t>
            </a:r>
            <a:r>
              <a:rPr lang="ru-RU" dirty="0"/>
              <a:t>: з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і з </a:t>
            </a:r>
            <a:r>
              <a:rPr lang="ru-RU" dirty="0" err="1"/>
              <a:t>невитратним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. Суть </a:t>
            </a:r>
            <a:r>
              <a:rPr lang="ru-RU" dirty="0" err="1"/>
              <a:t>процесу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незмінною</a:t>
            </a:r>
            <a:r>
              <a:rPr lang="ru-RU" dirty="0"/>
              <a:t>: </a:t>
            </a:r>
            <a:r>
              <a:rPr lang="ru-RU" dirty="0" err="1"/>
              <a:t>краплі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проходять</a:t>
            </a:r>
            <a:r>
              <a:rPr lang="ru-RU" dirty="0"/>
              <a:t> через шар </a:t>
            </a:r>
            <a:r>
              <a:rPr lang="ru-RU" dirty="0" err="1"/>
              <a:t>рідкого</a:t>
            </a:r>
            <a:r>
              <a:rPr lang="ru-RU" dirty="0"/>
              <a:t> шлаку (через </a:t>
            </a:r>
            <a:r>
              <a:rPr lang="ru-RU" dirty="0" err="1"/>
              <a:t>шлакову</a:t>
            </a:r>
            <a:r>
              <a:rPr lang="ru-RU" dirty="0"/>
              <a:t> ванну). </a:t>
            </a:r>
            <a:r>
              <a:rPr lang="ru-RU" dirty="0" err="1"/>
              <a:t>Невитратні</a:t>
            </a:r>
            <a:r>
              <a:rPr lang="ru-RU" dirty="0"/>
              <a:t> </a:t>
            </a:r>
            <a:r>
              <a:rPr lang="ru-RU" dirty="0" err="1"/>
              <a:t>електроди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у </a:t>
            </a:r>
            <a:r>
              <a:rPr lang="ru-RU" dirty="0" err="1"/>
              <a:t>шлаковій</a:t>
            </a:r>
            <a:r>
              <a:rPr lang="ru-RU" dirty="0"/>
              <a:t> </a:t>
            </a:r>
            <a:r>
              <a:rPr lang="ru-RU" dirty="0" err="1"/>
              <a:t>ванні</a:t>
            </a:r>
            <a:r>
              <a:rPr lang="ru-RU" dirty="0"/>
              <a:t>,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графітові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металеві</a:t>
            </a:r>
            <a:r>
              <a:rPr lang="ru-RU" dirty="0"/>
              <a:t> </a:t>
            </a:r>
            <a:r>
              <a:rPr lang="ru-RU" dirty="0" err="1"/>
              <a:t>водоохолоджувані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Проходячи</a:t>
            </a:r>
            <a:r>
              <a:rPr lang="ru-RU" dirty="0"/>
              <a:t> через шар </a:t>
            </a:r>
            <a:r>
              <a:rPr lang="ru-RU" dirty="0" err="1"/>
              <a:t>рідкого</a:t>
            </a:r>
            <a:r>
              <a:rPr lang="ru-RU" dirty="0"/>
              <a:t> шлаку, </a:t>
            </a:r>
            <a:r>
              <a:rPr lang="ru-RU" dirty="0" err="1"/>
              <a:t>краплі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потрапляють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кристалізатор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вогнетривкий</a:t>
            </a:r>
            <a:r>
              <a:rPr lang="ru-RU" dirty="0"/>
              <a:t> тигель. У </a:t>
            </a:r>
            <a:r>
              <a:rPr lang="ru-RU" dirty="0" err="1"/>
              <a:t>разі</a:t>
            </a:r>
            <a:r>
              <a:rPr lang="ru-RU" dirty="0"/>
              <a:t> плавка </a:t>
            </a:r>
            <a:r>
              <a:rPr lang="ru-RU" dirty="0" err="1"/>
              <a:t>ведеться</a:t>
            </a:r>
            <a:r>
              <a:rPr lang="ru-RU" dirty="0"/>
              <a:t> у про установках з </a:t>
            </a:r>
            <a:r>
              <a:rPr lang="ru-RU" dirty="0" err="1"/>
              <a:t>керамічним</a:t>
            </a:r>
            <a:r>
              <a:rPr lang="ru-RU" dirty="0"/>
              <a:t> тиглем. Для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сталевих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з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і </a:t>
            </a:r>
            <a:r>
              <a:rPr lang="ru-RU" dirty="0" err="1"/>
              <a:t>кристалізатором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охолоджується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4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435280" cy="6669360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Витратні</a:t>
            </a:r>
            <a:r>
              <a:rPr lang="ru-RU" dirty="0"/>
              <a:t> </a:t>
            </a:r>
            <a:r>
              <a:rPr lang="ru-RU" dirty="0" err="1"/>
              <a:t>електроди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, </a:t>
            </a:r>
            <a:r>
              <a:rPr lang="ru-RU" dirty="0" err="1"/>
              <a:t>попередньо</a:t>
            </a:r>
            <a:r>
              <a:rPr lang="ru-RU" dirty="0"/>
              <a:t> </a:t>
            </a:r>
            <a:r>
              <a:rPr lang="ru-RU" dirty="0" err="1"/>
              <a:t>виплавляючи</a:t>
            </a:r>
            <a:r>
              <a:rPr lang="ru-RU" dirty="0"/>
              <a:t> метал </a:t>
            </a:r>
            <a:r>
              <a:rPr lang="ru-RU" dirty="0" err="1"/>
              <a:t>потрібного</a:t>
            </a:r>
            <a:r>
              <a:rPr lang="ru-RU" dirty="0"/>
              <a:t> складу в </a:t>
            </a:r>
            <a:r>
              <a:rPr lang="ru-RU" dirty="0" err="1"/>
              <a:t>звичайному</a:t>
            </a:r>
            <a:r>
              <a:rPr lang="ru-RU" dirty="0"/>
              <a:t> сталеплавильному </a:t>
            </a:r>
            <a:r>
              <a:rPr lang="ru-RU" dirty="0" err="1"/>
              <a:t>агрегаті</a:t>
            </a:r>
            <a:r>
              <a:rPr lang="ru-RU" dirty="0"/>
              <a:t> (</a:t>
            </a:r>
            <a:r>
              <a:rPr lang="ru-RU" dirty="0" err="1"/>
              <a:t>частіше</a:t>
            </a:r>
            <a:r>
              <a:rPr lang="ru-RU" dirty="0"/>
              <a:t> в </a:t>
            </a:r>
            <a:r>
              <a:rPr lang="ru-RU" dirty="0" err="1"/>
              <a:t>дугової</a:t>
            </a:r>
            <a:r>
              <a:rPr lang="ru-RU" dirty="0"/>
              <a:t> </a:t>
            </a:r>
            <a:r>
              <a:rPr lang="ru-RU" dirty="0" err="1"/>
              <a:t>сталеплавильної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) і </a:t>
            </a:r>
            <a:r>
              <a:rPr lang="ru-RU" dirty="0" err="1"/>
              <a:t>розливаючи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на </a:t>
            </a:r>
            <a:r>
              <a:rPr lang="ru-RU" dirty="0" err="1"/>
              <a:t>зливки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безперервно-литу</a:t>
            </a:r>
            <a:r>
              <a:rPr lang="ru-RU" dirty="0"/>
              <a:t> заготовку.</a:t>
            </a:r>
          </a:p>
          <a:p>
            <a:pPr marL="0" indent="444500" algn="just">
              <a:buNone/>
            </a:pPr>
            <a:r>
              <a:rPr lang="ru-RU" dirty="0"/>
              <a:t>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витрачаються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(за </a:t>
            </a:r>
            <a:r>
              <a:rPr lang="ru-RU" dirty="0" err="1"/>
              <a:t>перерізом</a:t>
            </a:r>
            <a:r>
              <a:rPr lang="ru-RU" dirty="0"/>
              <a:t>) </a:t>
            </a:r>
            <a:r>
              <a:rPr lang="ru-RU" dirty="0" err="1"/>
              <a:t>зливки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піддаватися</a:t>
            </a:r>
            <a:r>
              <a:rPr lang="ru-RU" dirty="0"/>
              <a:t> </a:t>
            </a:r>
            <a:r>
              <a:rPr lang="ru-RU" dirty="0" err="1"/>
              <a:t>прокатці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куванню</a:t>
            </a:r>
            <a:r>
              <a:rPr lang="ru-RU" dirty="0"/>
              <a:t>.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зливки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вагу до 5–</a:t>
            </a:r>
            <a:r>
              <a:rPr lang="ru-RU" dirty="0" err="1"/>
              <a:t>6т</a:t>
            </a:r>
            <a:r>
              <a:rPr lang="ru-RU" dirty="0"/>
              <a:t>. В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при </a:t>
            </a:r>
            <a:r>
              <a:rPr lang="ru-RU" dirty="0" err="1"/>
              <a:t>отриманні</a:t>
            </a:r>
            <a:r>
              <a:rPr lang="ru-RU" dirty="0"/>
              <a:t> заготовок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роторів</a:t>
            </a:r>
            <a:r>
              <a:rPr lang="ru-RU" dirty="0"/>
              <a:t> </a:t>
            </a:r>
            <a:r>
              <a:rPr lang="ru-RU" dirty="0" err="1"/>
              <a:t>турбін</a:t>
            </a:r>
            <a:r>
              <a:rPr lang="ru-RU" dirty="0"/>
              <a:t> </a:t>
            </a:r>
            <a:r>
              <a:rPr lang="ru-RU" dirty="0" err="1"/>
              <a:t>електростанцій</a:t>
            </a:r>
            <a:r>
              <a:rPr lang="ru-RU" dirty="0"/>
              <a:t>) </a:t>
            </a:r>
            <a:r>
              <a:rPr lang="ru-RU" dirty="0" err="1"/>
              <a:t>відливаються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зливки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 </a:t>
            </a:r>
            <a:r>
              <a:rPr lang="ru-RU" dirty="0" err="1"/>
              <a:t>60т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. У </a:t>
            </a:r>
            <a:r>
              <a:rPr lang="ru-RU" dirty="0" err="1"/>
              <a:t>СРСР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спеціальну</a:t>
            </a:r>
            <a:r>
              <a:rPr lang="ru-RU" dirty="0"/>
              <a:t> </a:t>
            </a:r>
            <a:r>
              <a:rPr lang="ru-RU" dirty="0" err="1"/>
              <a:t>електрошлакову</a:t>
            </a:r>
            <a:r>
              <a:rPr lang="ru-RU" dirty="0"/>
              <a:t> </a:t>
            </a:r>
            <a:r>
              <a:rPr lang="ru-RU" dirty="0" err="1"/>
              <a:t>технологію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відливати</a:t>
            </a:r>
            <a:r>
              <a:rPr lang="ru-RU" dirty="0"/>
              <a:t> </a:t>
            </a:r>
            <a:r>
              <a:rPr lang="ru-RU" dirty="0" err="1"/>
              <a:t>зливки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 до </a:t>
            </a:r>
            <a:r>
              <a:rPr lang="ru-RU" dirty="0" err="1"/>
              <a:t>300т</a:t>
            </a:r>
            <a:r>
              <a:rPr lang="ru-RU" dirty="0"/>
              <a:t>.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зливки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 200-300 т (для </a:t>
            </a:r>
            <a:r>
              <a:rPr lang="ru-RU" dirty="0" err="1"/>
              <a:t>роторів</a:t>
            </a:r>
            <a:r>
              <a:rPr lang="ru-RU" dirty="0"/>
              <a:t> </a:t>
            </a:r>
            <a:r>
              <a:rPr lang="ru-RU" dirty="0" err="1"/>
              <a:t>турбін</a:t>
            </a:r>
            <a:r>
              <a:rPr lang="ru-RU" dirty="0"/>
              <a:t>, </a:t>
            </a:r>
            <a:r>
              <a:rPr lang="ru-RU" dirty="0" err="1"/>
              <a:t>валів</a:t>
            </a:r>
            <a:r>
              <a:rPr lang="ru-RU" dirty="0"/>
              <a:t> </a:t>
            </a:r>
            <a:r>
              <a:rPr lang="ru-RU" dirty="0" err="1"/>
              <a:t>суднових</a:t>
            </a:r>
            <a:r>
              <a:rPr lang="ru-RU" dirty="0"/>
              <a:t> </a:t>
            </a:r>
            <a:r>
              <a:rPr lang="ru-RU" dirty="0" err="1"/>
              <a:t>двигунів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виплавляють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, і заводам </a:t>
            </a:r>
            <a:r>
              <a:rPr lang="ru-RU" dirty="0" err="1"/>
              <a:t>нераціонально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на </a:t>
            </a:r>
            <a:r>
              <a:rPr lang="ru-RU" dirty="0" err="1"/>
              <a:t>рік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Тому для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надвеликих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 </a:t>
            </a:r>
            <a:r>
              <a:rPr lang="ru-RU" dirty="0" err="1"/>
              <a:t>Інститутом</a:t>
            </a:r>
            <a:r>
              <a:rPr lang="ru-RU" dirty="0"/>
              <a:t> </a:t>
            </a:r>
            <a:r>
              <a:rPr lang="ru-RU" dirty="0" err="1"/>
              <a:t>ім</a:t>
            </a:r>
            <a:r>
              <a:rPr lang="ru-RU" dirty="0"/>
              <a:t>. Е. О. Патона </a:t>
            </a:r>
            <a:r>
              <a:rPr lang="ru-RU" dirty="0" err="1"/>
              <a:t>спільно</a:t>
            </a:r>
            <a:r>
              <a:rPr lang="ru-RU" dirty="0"/>
              <a:t> з рядом </a:t>
            </a:r>
            <a:r>
              <a:rPr lang="ru-RU" dirty="0" err="1"/>
              <a:t>заводів</a:t>
            </a:r>
            <a:r>
              <a:rPr lang="ru-RU" dirty="0"/>
              <a:t> створено </a:t>
            </a:r>
            <a:r>
              <a:rPr lang="ru-RU" dirty="0" err="1"/>
              <a:t>спосіб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порційної</a:t>
            </a:r>
            <a:r>
              <a:rPr lang="ru-RU" dirty="0"/>
              <a:t> </a:t>
            </a:r>
            <a:r>
              <a:rPr lang="ru-RU" dirty="0" err="1"/>
              <a:t>електрошлакової</a:t>
            </a:r>
            <a:r>
              <a:rPr lang="ru-RU" dirty="0"/>
              <a:t> </a:t>
            </a:r>
            <a:r>
              <a:rPr lang="ru-RU" dirty="0" err="1"/>
              <a:t>виливки</a:t>
            </a:r>
            <a:r>
              <a:rPr lang="ru-RU" dirty="0"/>
              <a:t> (</a:t>
            </a:r>
            <a:r>
              <a:rPr lang="ru-RU" dirty="0" err="1"/>
              <a:t>ПЕШО</a:t>
            </a:r>
            <a:r>
              <a:rPr lang="ru-RU" dirty="0"/>
              <a:t>).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звичайного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, </a:t>
            </a:r>
            <a:r>
              <a:rPr lang="ru-RU" dirty="0" err="1"/>
              <a:t>заснованого</a:t>
            </a:r>
            <a:r>
              <a:rPr lang="ru-RU" dirty="0"/>
              <a:t> на </a:t>
            </a:r>
            <a:r>
              <a:rPr lang="ru-RU" dirty="0" err="1"/>
              <a:t>переплаві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витрачаються</a:t>
            </a:r>
            <a:r>
              <a:rPr lang="ru-RU" dirty="0"/>
              <a:t>,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ПЕШО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з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 У </a:t>
            </a:r>
            <a:r>
              <a:rPr lang="ru-RU" dirty="0" err="1"/>
              <a:t>водоохолоджуваній</a:t>
            </a:r>
            <a:r>
              <a:rPr lang="ru-RU" dirty="0"/>
              <a:t> </a:t>
            </a:r>
            <a:r>
              <a:rPr lang="ru-RU" dirty="0" err="1"/>
              <a:t>виливниці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невитратних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</a:t>
            </a:r>
            <a:r>
              <a:rPr lang="ru-RU" dirty="0" err="1"/>
              <a:t>розплавляється</a:t>
            </a:r>
            <a:r>
              <a:rPr lang="ru-RU" dirty="0"/>
              <a:t> </a:t>
            </a:r>
            <a:r>
              <a:rPr lang="ru-RU" dirty="0" err="1"/>
              <a:t>суміш</a:t>
            </a:r>
            <a:r>
              <a:rPr lang="ru-RU" dirty="0"/>
              <a:t> </a:t>
            </a:r>
            <a:r>
              <a:rPr lang="ru-RU" dirty="0" err="1"/>
              <a:t>шлакоутворювальних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у </a:t>
            </a:r>
            <a:r>
              <a:rPr lang="ru-RU" dirty="0" err="1"/>
              <a:t>виливниці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шар </a:t>
            </a:r>
            <a:r>
              <a:rPr lang="ru-RU" dirty="0" err="1"/>
              <a:t>рідкого</a:t>
            </a:r>
            <a:r>
              <a:rPr lang="ru-RU" dirty="0"/>
              <a:t> шлаку (</a:t>
            </a:r>
            <a:r>
              <a:rPr lang="ru-RU" dirty="0" err="1"/>
              <a:t>шлакова</a:t>
            </a:r>
            <a:r>
              <a:rPr lang="ru-RU" dirty="0"/>
              <a:t> ванна),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здатністю</a:t>
            </a:r>
            <a:r>
              <a:rPr lang="ru-RU" dirty="0"/>
              <a:t> </a:t>
            </a:r>
            <a:r>
              <a:rPr lang="ru-RU" dirty="0" err="1"/>
              <a:t>рафінувати</a:t>
            </a:r>
            <a:r>
              <a:rPr lang="ru-RU" dirty="0"/>
              <a:t> (рисунок 5.7, а). Через шар шлаку </a:t>
            </a:r>
            <a:r>
              <a:rPr lang="ru-RU" dirty="0" err="1"/>
              <a:t>заливають</a:t>
            </a:r>
            <a:r>
              <a:rPr lang="ru-RU" dirty="0"/>
              <a:t> першу </a:t>
            </a:r>
            <a:r>
              <a:rPr lang="ru-RU" dirty="0" err="1"/>
              <a:t>порцію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отриманої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 изложницы. У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заливання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занурені</a:t>
            </a:r>
            <a:r>
              <a:rPr lang="ru-RU" dirty="0"/>
              <a:t> в шлак </a:t>
            </a:r>
            <a:r>
              <a:rPr lang="ru-RU" dirty="0" err="1"/>
              <a:t>електроди</a:t>
            </a:r>
            <a:r>
              <a:rPr lang="ru-RU" dirty="0"/>
              <a:t> автоматично </a:t>
            </a:r>
            <a:r>
              <a:rPr lang="ru-RU" dirty="0" err="1"/>
              <a:t>піднімаються</a:t>
            </a:r>
            <a:r>
              <a:rPr lang="ru-RU" dirty="0"/>
              <a:t> (рисунок 5.7 б).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04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157192"/>
            <a:ext cx="8229600" cy="53692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Малюнок</a:t>
            </a:r>
            <a:r>
              <a:rPr lang="ru-RU" dirty="0"/>
              <a:t> 5.7 - Схема </a:t>
            </a:r>
            <a:r>
              <a:rPr lang="ru-RU" dirty="0" err="1"/>
              <a:t>порційної</a:t>
            </a:r>
            <a:r>
              <a:rPr lang="ru-RU" dirty="0"/>
              <a:t> </a:t>
            </a:r>
            <a:r>
              <a:rPr lang="ru-RU" dirty="0" err="1"/>
              <a:t>електрошлакової</a:t>
            </a:r>
            <a:r>
              <a:rPr lang="ru-RU" dirty="0"/>
              <a:t> </a:t>
            </a:r>
            <a:r>
              <a:rPr lang="ru-RU" dirty="0" err="1"/>
              <a:t>виливки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8231651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764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435280" cy="6336704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заливання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порції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ведуть</a:t>
            </a:r>
            <a:r>
              <a:rPr lang="ru-RU" dirty="0"/>
              <a:t> </a:t>
            </a:r>
            <a:r>
              <a:rPr lang="ru-RU" dirty="0" err="1"/>
              <a:t>електрошлакове</a:t>
            </a:r>
            <a:r>
              <a:rPr lang="ru-RU" dirty="0"/>
              <a:t> </a:t>
            </a:r>
            <a:r>
              <a:rPr lang="ru-RU" dirty="0" err="1"/>
              <a:t>обігрів</a:t>
            </a:r>
            <a:r>
              <a:rPr lang="ru-RU" dirty="0"/>
              <a:t> </a:t>
            </a:r>
            <a:r>
              <a:rPr lang="ru-RU" dirty="0" err="1"/>
              <a:t>дзеркала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підводиться</a:t>
            </a:r>
            <a:r>
              <a:rPr lang="ru-RU" dirty="0"/>
              <a:t>, </a:t>
            </a:r>
            <a:r>
              <a:rPr lang="ru-RU" dirty="0" err="1"/>
              <a:t>дзеркало</a:t>
            </a:r>
            <a:r>
              <a:rPr lang="ru-RU" dirty="0"/>
              <a:t> повинно </a:t>
            </a:r>
            <a:r>
              <a:rPr lang="ru-RU" dirty="0" err="1"/>
              <a:t>залишатися</a:t>
            </a:r>
            <a:r>
              <a:rPr lang="ru-RU" dirty="0"/>
              <a:t> </a:t>
            </a:r>
            <a:r>
              <a:rPr lang="ru-RU" dirty="0" err="1"/>
              <a:t>рідким</a:t>
            </a:r>
            <a:r>
              <a:rPr lang="ru-RU" dirty="0"/>
              <a:t> по </a:t>
            </a:r>
            <a:r>
              <a:rPr lang="ru-RU" dirty="0" err="1"/>
              <a:t>всьому</a:t>
            </a:r>
            <a:r>
              <a:rPr lang="ru-RU" dirty="0"/>
              <a:t> </a:t>
            </a:r>
            <a:r>
              <a:rPr lang="ru-RU" dirty="0" err="1"/>
              <a:t>перерізу</a:t>
            </a:r>
            <a:r>
              <a:rPr lang="ru-RU" dirty="0"/>
              <a:t> </a:t>
            </a:r>
            <a:r>
              <a:rPr lang="ru-RU" dirty="0" err="1"/>
              <a:t>виливниці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залитий</a:t>
            </a:r>
            <a:r>
              <a:rPr lang="ru-RU" dirty="0"/>
              <a:t> метал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твердне</a:t>
            </a:r>
            <a:r>
              <a:rPr lang="ru-RU" dirty="0"/>
              <a:t> у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, і до моменту </a:t>
            </a:r>
            <a:r>
              <a:rPr lang="ru-RU" dirty="0" err="1"/>
              <a:t>заливання</a:t>
            </a:r>
            <a:r>
              <a:rPr lang="ru-RU" dirty="0"/>
              <a:t> </a:t>
            </a:r>
            <a:r>
              <a:rPr lang="ru-RU" dirty="0" err="1"/>
              <a:t>наступної</a:t>
            </a:r>
            <a:r>
              <a:rPr lang="ru-RU" dirty="0"/>
              <a:t> </a:t>
            </a:r>
            <a:r>
              <a:rPr lang="ru-RU" dirty="0" err="1"/>
              <a:t>порції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шаром </a:t>
            </a:r>
            <a:r>
              <a:rPr lang="ru-RU" dirty="0" err="1"/>
              <a:t>рідкого</a:t>
            </a:r>
            <a:r>
              <a:rPr lang="ru-RU" dirty="0"/>
              <a:t> шлаку </a:t>
            </a:r>
            <a:r>
              <a:rPr lang="ru-RU" dirty="0" err="1"/>
              <a:t>залишається</a:t>
            </a:r>
            <a:r>
              <a:rPr lang="ru-RU" dirty="0"/>
              <a:t> невеликий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(рисунок 5.7, в). Метал </a:t>
            </a:r>
            <a:r>
              <a:rPr lang="ru-RU" dirty="0" err="1"/>
              <a:t>наступної</a:t>
            </a:r>
            <a:r>
              <a:rPr lang="ru-RU" dirty="0"/>
              <a:t> </a:t>
            </a:r>
            <a:r>
              <a:rPr lang="ru-RU" dirty="0" err="1"/>
              <a:t>порції</a:t>
            </a:r>
            <a:r>
              <a:rPr lang="ru-RU" dirty="0"/>
              <a:t> </a:t>
            </a:r>
            <a:r>
              <a:rPr lang="ru-RU" dirty="0" err="1"/>
              <a:t>аналогічно</a:t>
            </a:r>
            <a:r>
              <a:rPr lang="ru-RU" dirty="0"/>
              <a:t> </a:t>
            </a:r>
            <a:r>
              <a:rPr lang="ru-RU" dirty="0" err="1"/>
              <a:t>заливають</a:t>
            </a:r>
            <a:r>
              <a:rPr lang="ru-RU" dirty="0"/>
              <a:t> у </a:t>
            </a:r>
            <a:r>
              <a:rPr lang="ru-RU" dirty="0" err="1"/>
              <a:t>виливницю</a:t>
            </a:r>
            <a:r>
              <a:rPr lang="ru-RU" dirty="0"/>
              <a:t>, і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змішується</a:t>
            </a:r>
            <a:r>
              <a:rPr lang="ru-RU" dirty="0"/>
              <a:t> з </a:t>
            </a:r>
            <a:r>
              <a:rPr lang="ru-RU" dirty="0" err="1"/>
              <a:t>залишком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порції</a:t>
            </a:r>
            <a:r>
              <a:rPr lang="ru-RU" dirty="0"/>
              <a:t> (рисунок 5.7, г).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повторюють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до </a:t>
            </a:r>
            <a:r>
              <a:rPr lang="ru-RU" dirty="0" err="1"/>
              <a:t>заповнення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виливниці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заливання</a:t>
            </a:r>
            <a:r>
              <a:rPr lang="ru-RU" dirty="0"/>
              <a:t> </a:t>
            </a:r>
            <a:r>
              <a:rPr lang="ru-RU" dirty="0" err="1"/>
              <a:t>останньої</a:t>
            </a:r>
            <a:r>
              <a:rPr lang="ru-RU" dirty="0"/>
              <a:t> </a:t>
            </a:r>
            <a:r>
              <a:rPr lang="ru-RU" dirty="0" err="1"/>
              <a:t>порції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знижують</a:t>
            </a:r>
            <a:r>
              <a:rPr lang="ru-RU" dirty="0"/>
              <a:t> </a:t>
            </a:r>
            <a:r>
              <a:rPr lang="ru-RU" dirty="0" err="1"/>
              <a:t>електричну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підводиться</a:t>
            </a:r>
            <a:r>
              <a:rPr lang="ru-RU" dirty="0"/>
              <a:t> до </a:t>
            </a:r>
            <a:r>
              <a:rPr lang="ru-RU" dirty="0" err="1"/>
              <a:t>шлакової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, з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усадковій</a:t>
            </a:r>
            <a:r>
              <a:rPr lang="ru-RU" dirty="0"/>
              <a:t> </a:t>
            </a:r>
            <a:r>
              <a:rPr lang="ru-RU" dirty="0" err="1"/>
              <a:t>раковині</a:t>
            </a:r>
            <a:r>
              <a:rPr lang="ru-RU" dirty="0"/>
              <a:t> в </a:t>
            </a:r>
            <a:r>
              <a:rPr lang="ru-RU" dirty="0" err="1"/>
              <a:t>головній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 (рисунок 5.7, д). </a:t>
            </a:r>
            <a:r>
              <a:rPr lang="ru-RU" dirty="0" err="1"/>
              <a:t>Інтенсивна</a:t>
            </a:r>
            <a:r>
              <a:rPr lang="ru-RU" dirty="0"/>
              <a:t> </a:t>
            </a:r>
            <a:r>
              <a:rPr lang="ru-RU" dirty="0" err="1"/>
              <a:t>обробка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рафінуючим</a:t>
            </a:r>
            <a:r>
              <a:rPr lang="ru-RU" dirty="0"/>
              <a:t> шлаком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чистоту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 по </a:t>
            </a:r>
            <a:r>
              <a:rPr lang="ru-RU" dirty="0" err="1"/>
              <a:t>сірці</a:t>
            </a:r>
            <a:r>
              <a:rPr lang="ru-RU" dirty="0"/>
              <a:t> та </a:t>
            </a:r>
            <a:r>
              <a:rPr lang="ru-RU" dirty="0" err="1"/>
              <a:t>неметалевим</a:t>
            </a:r>
            <a:r>
              <a:rPr lang="ru-RU" dirty="0"/>
              <a:t> </a:t>
            </a:r>
            <a:r>
              <a:rPr lang="ru-RU" dirty="0" err="1"/>
              <a:t>включенням</a:t>
            </a:r>
            <a:r>
              <a:rPr lang="ru-RU" dirty="0"/>
              <a:t>. </a:t>
            </a:r>
            <a:r>
              <a:rPr lang="ru-RU" dirty="0" err="1"/>
              <a:t>Спрямована</a:t>
            </a:r>
            <a:r>
              <a:rPr lang="ru-RU" dirty="0"/>
              <a:t> 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 </a:t>
            </a:r>
            <a:r>
              <a:rPr lang="ru-RU" dirty="0" err="1"/>
              <a:t>послідовна</a:t>
            </a:r>
            <a:r>
              <a:rPr lang="ru-RU" dirty="0"/>
              <a:t> </a:t>
            </a:r>
            <a:r>
              <a:rPr lang="ru-RU" dirty="0" err="1"/>
              <a:t>кристалізація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у </a:t>
            </a:r>
            <a:r>
              <a:rPr lang="ru-RU" dirty="0" err="1"/>
              <a:t>виливниці</a:t>
            </a:r>
            <a:r>
              <a:rPr lang="ru-RU" dirty="0"/>
              <a:t> за </a:t>
            </a:r>
            <a:r>
              <a:rPr lang="ru-RU" dirty="0" err="1"/>
              <a:t>постійної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невеликого </a:t>
            </a:r>
            <a:r>
              <a:rPr lang="ru-RU" dirty="0" err="1"/>
              <a:t>об'єму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та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градієнта</a:t>
            </a:r>
            <a:r>
              <a:rPr lang="ru-RU" dirty="0"/>
              <a:t> температур у </a:t>
            </a:r>
            <a:r>
              <a:rPr lang="ru-RU" dirty="0" err="1"/>
              <a:t>металевій</a:t>
            </a:r>
            <a:r>
              <a:rPr lang="ru-RU" dirty="0"/>
              <a:t> </a:t>
            </a:r>
            <a:r>
              <a:rPr lang="ru-RU" dirty="0" err="1"/>
              <a:t>ванні</a:t>
            </a:r>
            <a:r>
              <a:rPr lang="ru-RU" dirty="0"/>
              <a:t> </a:t>
            </a:r>
            <a:r>
              <a:rPr lang="ru-RU" dirty="0" err="1"/>
              <a:t>обмежує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у </a:t>
            </a:r>
            <a:r>
              <a:rPr lang="ru-RU" dirty="0" err="1"/>
              <a:t>злитку</a:t>
            </a:r>
            <a:r>
              <a:rPr lang="ru-RU" dirty="0"/>
              <a:t> </a:t>
            </a:r>
            <a:r>
              <a:rPr lang="ru-RU" dirty="0" err="1"/>
              <a:t>зональної</a:t>
            </a:r>
            <a:r>
              <a:rPr lang="ru-RU" dirty="0"/>
              <a:t> </a:t>
            </a:r>
            <a:r>
              <a:rPr lang="ru-RU" dirty="0" err="1"/>
              <a:t>ліквації</a:t>
            </a:r>
            <a:r>
              <a:rPr lang="ru-RU" dirty="0"/>
              <a:t> та </a:t>
            </a:r>
            <a:r>
              <a:rPr lang="ru-RU" dirty="0" err="1"/>
              <a:t>виключає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 </a:t>
            </a:r>
            <a:r>
              <a:rPr lang="ru-RU" dirty="0" err="1"/>
              <a:t>усадкового</a:t>
            </a:r>
            <a:r>
              <a:rPr lang="ru-RU" dirty="0"/>
              <a:t> та </a:t>
            </a:r>
            <a:r>
              <a:rPr lang="ru-RU" dirty="0" err="1"/>
              <a:t>лікваційного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005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2736303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технологічним</a:t>
            </a:r>
            <a:r>
              <a:rPr lang="ru-RU" dirty="0"/>
              <a:t> </a:t>
            </a:r>
            <a:r>
              <a:rPr lang="ru-RU" dirty="0" err="1"/>
              <a:t>прийомом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високоякісні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зливки</a:t>
            </a:r>
            <a:r>
              <a:rPr lang="ru-RU" dirty="0"/>
              <a:t>, є </a:t>
            </a:r>
            <a:r>
              <a:rPr lang="ru-RU" dirty="0" err="1"/>
              <a:t>технологія</a:t>
            </a:r>
            <a:r>
              <a:rPr lang="ru-RU" dirty="0"/>
              <a:t>, названа </a:t>
            </a:r>
            <a:r>
              <a:rPr lang="ru-RU" dirty="0" err="1"/>
              <a:t>ЕШП</a:t>
            </a:r>
            <a:r>
              <a:rPr lang="ru-RU" dirty="0"/>
              <a:t> з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,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якою</a:t>
            </a:r>
            <a:r>
              <a:rPr lang="ru-RU" dirty="0"/>
              <a:t> у </a:t>
            </a:r>
            <a:r>
              <a:rPr lang="ru-RU" dirty="0" err="1"/>
              <a:t>відлитого</a:t>
            </a:r>
            <a:r>
              <a:rPr lang="ru-RU" dirty="0"/>
              <a:t> за </a:t>
            </a:r>
            <a:r>
              <a:rPr lang="ru-RU" dirty="0" err="1"/>
              <a:t>звичайною</a:t>
            </a:r>
            <a:r>
              <a:rPr lang="ru-RU" dirty="0"/>
              <a:t> </a:t>
            </a:r>
            <a:r>
              <a:rPr lang="ru-RU" dirty="0" err="1"/>
              <a:t>технологією</a:t>
            </a:r>
            <a:r>
              <a:rPr lang="ru-RU" dirty="0"/>
              <a:t> великого </a:t>
            </a:r>
            <a:r>
              <a:rPr lang="ru-RU" dirty="0" err="1"/>
              <a:t>зливка</a:t>
            </a:r>
            <a:r>
              <a:rPr lang="ru-RU" dirty="0"/>
              <a:t> </a:t>
            </a:r>
            <a:r>
              <a:rPr lang="ru-RU" dirty="0" err="1"/>
              <a:t>видаляється</a:t>
            </a:r>
            <a:r>
              <a:rPr lang="ru-RU" dirty="0"/>
              <a:t> </a:t>
            </a:r>
            <a:r>
              <a:rPr lang="ru-RU" dirty="0" err="1"/>
              <a:t>осьова</a:t>
            </a:r>
            <a:r>
              <a:rPr lang="ru-RU" dirty="0"/>
              <a:t> зона (тут метал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уражений</a:t>
            </a:r>
            <a:r>
              <a:rPr lang="ru-RU" dirty="0"/>
              <a:t> дефектами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ліквації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, </a:t>
            </a:r>
            <a:r>
              <a:rPr lang="ru-RU" dirty="0" err="1"/>
              <a:t>неметалічних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. </a:t>
            </a:r>
            <a:r>
              <a:rPr lang="ru-RU" dirty="0" err="1"/>
              <a:t>Порожнину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утворилася</a:t>
            </a:r>
            <a:r>
              <a:rPr lang="ru-RU" dirty="0"/>
              <a:t>, в </a:t>
            </a:r>
            <a:r>
              <a:rPr lang="ru-RU" dirty="0" err="1"/>
              <a:t>злитку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заповнюють</a:t>
            </a:r>
            <a:r>
              <a:rPr lang="ru-RU" dirty="0"/>
              <a:t> </a:t>
            </a:r>
            <a:r>
              <a:rPr lang="ru-RU" dirty="0" err="1"/>
              <a:t>доброякісним</a:t>
            </a:r>
            <a:r>
              <a:rPr lang="ru-RU" dirty="0"/>
              <a:t> </a:t>
            </a:r>
            <a:r>
              <a:rPr lang="ru-RU" dirty="0" err="1"/>
              <a:t>металом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Різновидом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є </a:t>
            </a:r>
            <a:r>
              <a:rPr lang="ru-RU" dirty="0" err="1"/>
              <a:t>електрошлакова</a:t>
            </a:r>
            <a:r>
              <a:rPr lang="ru-RU" dirty="0"/>
              <a:t> </a:t>
            </a:r>
            <a:r>
              <a:rPr lang="ru-RU" dirty="0" err="1"/>
              <a:t>виливок</a:t>
            </a:r>
            <a:r>
              <a:rPr lang="ru-RU" dirty="0"/>
              <a:t> (</a:t>
            </a:r>
            <a:r>
              <a:rPr lang="ru-RU" dirty="0" err="1"/>
              <a:t>ЕШО</a:t>
            </a:r>
            <a:r>
              <a:rPr lang="ru-RU" dirty="0"/>
              <a:t>),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рідкий</a:t>
            </a:r>
            <a:r>
              <a:rPr lang="ru-RU" dirty="0"/>
              <a:t> метал </a:t>
            </a:r>
            <a:r>
              <a:rPr lang="ru-RU" dirty="0" err="1"/>
              <a:t>заливається</a:t>
            </a:r>
            <a:r>
              <a:rPr lang="ru-RU" dirty="0"/>
              <a:t> у </a:t>
            </a:r>
            <a:r>
              <a:rPr lang="ru-RU" dirty="0" err="1"/>
              <a:t>водоохолоджувальні</a:t>
            </a:r>
            <a:r>
              <a:rPr lang="ru-RU" dirty="0"/>
              <a:t> </a:t>
            </a:r>
            <a:r>
              <a:rPr lang="ru-RU" dirty="0" err="1"/>
              <a:t>кристалізатори</a:t>
            </a:r>
            <a:r>
              <a:rPr lang="ru-RU" dirty="0"/>
              <a:t> через шар </a:t>
            </a:r>
            <a:r>
              <a:rPr lang="ru-RU" dirty="0" err="1"/>
              <a:t>рідкого</a:t>
            </a:r>
            <a:r>
              <a:rPr lang="ru-RU" dirty="0"/>
              <a:t> шлаку. </a:t>
            </a:r>
            <a:r>
              <a:rPr lang="ru-RU" dirty="0" err="1"/>
              <a:t>Кристалізація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протікає</a:t>
            </a:r>
            <a:r>
              <a:rPr lang="ru-RU" dirty="0"/>
              <a:t> при </a:t>
            </a:r>
            <a:r>
              <a:rPr lang="ru-RU" dirty="0" err="1"/>
              <a:t>електрошлаковому</a:t>
            </a:r>
            <a:r>
              <a:rPr lang="ru-RU" dirty="0"/>
              <a:t> </a:t>
            </a:r>
            <a:r>
              <a:rPr lang="ru-RU" dirty="0" err="1"/>
              <a:t>обігріві</a:t>
            </a:r>
            <a:r>
              <a:rPr lang="ru-RU" dirty="0"/>
              <a:t> </a:t>
            </a:r>
            <a:r>
              <a:rPr lang="ru-RU" dirty="0" err="1"/>
              <a:t>головної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злитків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3" y="2924944"/>
            <a:ext cx="7758209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5661248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а – однофазна; б - </a:t>
            </a:r>
            <a:r>
              <a:rPr lang="ru-RU" dirty="0" err="1"/>
              <a:t>трифазна</a:t>
            </a:r>
            <a:r>
              <a:rPr lang="ru-RU" dirty="0"/>
              <a:t> в одному </a:t>
            </a:r>
            <a:r>
              <a:rPr lang="ru-RU" dirty="0" err="1"/>
              <a:t>кристалізаторі</a:t>
            </a:r>
            <a:r>
              <a:rPr lang="ru-RU" dirty="0"/>
              <a:t>; </a:t>
            </a:r>
            <a:r>
              <a:rPr lang="ru-RU" dirty="0" err="1"/>
              <a:t>трифазна</a:t>
            </a:r>
            <a:r>
              <a:rPr lang="ru-RU" dirty="0"/>
              <a:t> в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кристалізаторах</a:t>
            </a:r>
            <a:endParaRPr lang="ru-RU" dirty="0"/>
          </a:p>
          <a:p>
            <a:pPr algn="just"/>
            <a:r>
              <a:rPr lang="ru-RU" dirty="0"/>
              <a:t>Рисунок 5.8 –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електрошлакового</a:t>
            </a:r>
            <a:r>
              <a:rPr lang="ru-RU" dirty="0"/>
              <a:t> переплаву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785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480720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/>
              <a:t>Установки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і на </a:t>
            </a:r>
            <a:r>
              <a:rPr lang="ru-RU" dirty="0" err="1"/>
              <a:t>змінному</a:t>
            </a:r>
            <a:r>
              <a:rPr lang="ru-RU" dirty="0"/>
              <a:t>, і </a:t>
            </a:r>
            <a:r>
              <a:rPr lang="ru-RU" dirty="0" err="1"/>
              <a:t>постійному</a:t>
            </a:r>
            <a:r>
              <a:rPr lang="ru-RU" dirty="0"/>
              <a:t> </a:t>
            </a:r>
            <a:r>
              <a:rPr lang="ru-RU" dirty="0" err="1"/>
              <a:t>струмі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струму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викликано</a:t>
            </a:r>
            <a:r>
              <a:rPr lang="ru-RU" dirty="0"/>
              <a:t>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електроліз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і таким чином </a:t>
            </a:r>
            <a:r>
              <a:rPr lang="ru-RU" dirty="0" err="1"/>
              <a:t>добитися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(</a:t>
            </a:r>
            <a:r>
              <a:rPr lang="ru-RU" dirty="0" err="1"/>
              <a:t>сірки</a:t>
            </a:r>
            <a:r>
              <a:rPr lang="ru-RU" dirty="0"/>
              <a:t>, </a:t>
            </a:r>
            <a:r>
              <a:rPr lang="ru-RU" dirty="0" err="1"/>
              <a:t>кисню</a:t>
            </a:r>
            <a:r>
              <a:rPr lang="ru-RU" dirty="0"/>
              <a:t>, </a:t>
            </a:r>
            <a:r>
              <a:rPr lang="ru-RU" dirty="0" err="1"/>
              <a:t>водню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й те </a:t>
            </a:r>
            <a:r>
              <a:rPr lang="ru-RU" dirty="0" err="1"/>
              <a:t>обладнання</a:t>
            </a:r>
            <a:r>
              <a:rPr lang="ru-RU" dirty="0"/>
              <a:t> для </a:t>
            </a:r>
            <a:r>
              <a:rPr lang="ru-RU" dirty="0" err="1"/>
              <a:t>ЕШП</a:t>
            </a:r>
            <a:r>
              <a:rPr lang="ru-RU" dirty="0"/>
              <a:t> і </a:t>
            </a:r>
            <a:r>
              <a:rPr lang="ru-RU" dirty="0" err="1"/>
              <a:t>ВДП</a:t>
            </a:r>
            <a:r>
              <a:rPr lang="ru-RU" dirty="0"/>
              <a:t>. </a:t>
            </a:r>
            <a:r>
              <a:rPr lang="ru-RU" dirty="0" err="1"/>
              <a:t>Вітчизняні</a:t>
            </a:r>
            <a:r>
              <a:rPr lang="ru-RU" dirty="0"/>
              <a:t> установки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на </a:t>
            </a:r>
            <a:r>
              <a:rPr lang="ru-RU" dirty="0" err="1"/>
              <a:t>дешевшому</a:t>
            </a:r>
            <a:r>
              <a:rPr lang="ru-RU" dirty="0"/>
              <a:t> </a:t>
            </a:r>
            <a:r>
              <a:rPr lang="ru-RU" dirty="0" err="1"/>
              <a:t>змінному</a:t>
            </a:r>
            <a:r>
              <a:rPr lang="ru-RU" dirty="0"/>
              <a:t> </a:t>
            </a:r>
            <a:r>
              <a:rPr lang="ru-RU" dirty="0" err="1"/>
              <a:t>струмі</a:t>
            </a:r>
            <a:r>
              <a:rPr lang="ru-RU" dirty="0"/>
              <a:t>. Практика показала, </a:t>
            </a:r>
            <a:r>
              <a:rPr lang="ru-RU" dirty="0" err="1"/>
              <a:t>що</a:t>
            </a:r>
            <a:r>
              <a:rPr lang="ru-RU" dirty="0"/>
              <a:t> переплав на </a:t>
            </a:r>
            <a:r>
              <a:rPr lang="ru-RU" dirty="0" err="1"/>
              <a:t>змінному</a:t>
            </a:r>
            <a:r>
              <a:rPr lang="ru-RU" dirty="0"/>
              <a:t> </a:t>
            </a:r>
            <a:r>
              <a:rPr lang="ru-RU" dirty="0" err="1"/>
              <a:t>струмі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глибшому</a:t>
            </a:r>
            <a:r>
              <a:rPr lang="ru-RU" dirty="0"/>
              <a:t> </a:t>
            </a:r>
            <a:r>
              <a:rPr lang="ru-RU" dirty="0" err="1"/>
              <a:t>рафінуванню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.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однофазними</a:t>
            </a:r>
            <a:r>
              <a:rPr lang="ru-RU" dirty="0"/>
              <a:t> та </a:t>
            </a:r>
            <a:r>
              <a:rPr lang="ru-RU" dirty="0" err="1"/>
              <a:t>трифазними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, </a:t>
            </a:r>
            <a:r>
              <a:rPr lang="ru-RU" dirty="0" err="1"/>
              <a:t>кристалізатора</a:t>
            </a:r>
            <a:r>
              <a:rPr lang="ru-RU" dirty="0"/>
              <a:t> та </a:t>
            </a:r>
            <a:r>
              <a:rPr lang="ru-RU" dirty="0" err="1"/>
              <a:t>зливка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кристалізатор</a:t>
            </a:r>
            <a:r>
              <a:rPr lang="ru-RU" dirty="0"/>
              <a:t> та </a:t>
            </a:r>
            <a:r>
              <a:rPr lang="ru-RU" dirty="0" err="1"/>
              <a:t>піддон</a:t>
            </a:r>
            <a:r>
              <a:rPr lang="ru-RU" dirty="0"/>
              <a:t> </a:t>
            </a:r>
            <a:r>
              <a:rPr lang="ru-RU" dirty="0" err="1"/>
              <a:t>нерухомі</a:t>
            </a:r>
            <a:r>
              <a:rPr lang="ru-RU" dirty="0"/>
              <a:t>, </a:t>
            </a:r>
            <a:r>
              <a:rPr lang="ru-RU" dirty="0" err="1"/>
              <a:t>електрод</a:t>
            </a:r>
            <a:r>
              <a:rPr lang="ru-RU" dirty="0"/>
              <a:t> </a:t>
            </a:r>
            <a:r>
              <a:rPr lang="ru-RU" dirty="0" err="1"/>
              <a:t>опускається</a:t>
            </a:r>
            <a:r>
              <a:rPr lang="ru-RU" dirty="0"/>
              <a:t> в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оплавлення</a:t>
            </a:r>
            <a:r>
              <a:rPr lang="ru-RU" dirty="0"/>
              <a:t>. У </a:t>
            </a:r>
            <a:r>
              <a:rPr lang="ru-RU" dirty="0" err="1"/>
              <a:t>конструкціях</a:t>
            </a:r>
            <a:r>
              <a:rPr lang="ru-RU" dirty="0"/>
              <a:t> таких печей </a:t>
            </a:r>
            <a:r>
              <a:rPr lang="ru-RU" dirty="0" err="1"/>
              <a:t>кристалізатор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висоту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кристалізатор</a:t>
            </a:r>
            <a:r>
              <a:rPr lang="ru-RU" dirty="0"/>
              <a:t> </a:t>
            </a:r>
            <a:r>
              <a:rPr lang="ru-RU" dirty="0" err="1"/>
              <a:t>нерухомий</a:t>
            </a:r>
            <a:r>
              <a:rPr lang="ru-RU" dirty="0"/>
              <a:t>, </a:t>
            </a:r>
            <a:r>
              <a:rPr lang="ru-RU" dirty="0" err="1"/>
              <a:t>опускаються</a:t>
            </a:r>
            <a:r>
              <a:rPr lang="ru-RU" dirty="0"/>
              <a:t> по ходу плавки </a:t>
            </a:r>
            <a:r>
              <a:rPr lang="ru-RU" dirty="0" err="1"/>
              <a:t>електрод</a:t>
            </a:r>
            <a:r>
              <a:rPr lang="ru-RU" dirty="0"/>
              <a:t> та </a:t>
            </a:r>
            <a:r>
              <a:rPr lang="ru-RU" dirty="0" err="1"/>
              <a:t>злиток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злиток</a:t>
            </a:r>
            <a:r>
              <a:rPr lang="ru-RU" dirty="0"/>
              <a:t> </a:t>
            </a:r>
            <a:r>
              <a:rPr lang="ru-RU" dirty="0" err="1"/>
              <a:t>нерухомий</a:t>
            </a:r>
            <a:r>
              <a:rPr lang="ru-RU" dirty="0"/>
              <a:t>, </a:t>
            </a:r>
            <a:r>
              <a:rPr lang="ru-RU" dirty="0" err="1"/>
              <a:t>електрод</a:t>
            </a:r>
            <a:r>
              <a:rPr lang="ru-RU" dirty="0"/>
              <a:t> та </a:t>
            </a:r>
            <a:r>
              <a:rPr lang="ru-RU" dirty="0" err="1"/>
              <a:t>кристалізатор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на </a:t>
            </a:r>
            <a:r>
              <a:rPr lang="ru-RU" dirty="0" err="1"/>
              <a:t>зустріч</a:t>
            </a:r>
            <a:r>
              <a:rPr lang="ru-RU" dirty="0"/>
              <a:t> один одному.</a:t>
            </a:r>
          </a:p>
          <a:p>
            <a:pPr marL="0" indent="444500" algn="just">
              <a:buNone/>
            </a:pPr>
            <a:r>
              <a:rPr lang="ru-RU" dirty="0"/>
              <a:t>У печах 2-го та 3-го типу </a:t>
            </a:r>
            <a:r>
              <a:rPr lang="ru-RU" dirty="0" err="1"/>
              <a:t>застосовується</a:t>
            </a:r>
            <a:r>
              <a:rPr lang="ru-RU" dirty="0"/>
              <a:t> короткий </a:t>
            </a:r>
            <a:r>
              <a:rPr lang="ru-RU" dirty="0" err="1"/>
              <a:t>кристалізатор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45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741368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Кристалізатор</a:t>
            </a:r>
            <a:r>
              <a:rPr lang="ru-RU" dirty="0"/>
              <a:t>. </a:t>
            </a:r>
            <a:r>
              <a:rPr lang="ru-RU" dirty="0" err="1"/>
              <a:t>Кристалізатор</a:t>
            </a:r>
            <a:r>
              <a:rPr lang="ru-RU" dirty="0"/>
              <a:t> є </a:t>
            </a:r>
            <a:r>
              <a:rPr lang="ru-RU" dirty="0" err="1"/>
              <a:t>найвідповідальнішою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в </a:t>
            </a:r>
            <a:r>
              <a:rPr lang="ru-RU" dirty="0" err="1"/>
              <a:t>кристалізаторі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плавлення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та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. Температура шлаку </a:t>
            </a:r>
            <a:r>
              <a:rPr lang="ru-RU" dirty="0" err="1"/>
              <a:t>під</a:t>
            </a:r>
            <a:r>
              <a:rPr lang="ru-RU" dirty="0"/>
              <a:t> час плавки </a:t>
            </a:r>
            <a:r>
              <a:rPr lang="ru-RU" dirty="0" err="1"/>
              <a:t>сягає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високих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зумовлює</a:t>
            </a:r>
            <a:r>
              <a:rPr lang="ru-RU" dirty="0"/>
              <a:t> </a:t>
            </a:r>
            <a:r>
              <a:rPr lang="ru-RU" dirty="0" err="1"/>
              <a:t>важкі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робота </a:t>
            </a:r>
            <a:r>
              <a:rPr lang="ru-RU" dirty="0" err="1"/>
              <a:t>кристалізатора</a:t>
            </a:r>
            <a:r>
              <a:rPr lang="ru-RU" dirty="0"/>
              <a:t> </a:t>
            </a:r>
            <a:r>
              <a:rPr lang="ru-RU" dirty="0" err="1"/>
              <a:t>ускладнюється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через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протікає</a:t>
            </a:r>
            <a:r>
              <a:rPr lang="ru-RU" dirty="0"/>
              <a:t> </a:t>
            </a:r>
            <a:r>
              <a:rPr lang="ru-RU" dirty="0" err="1"/>
              <a:t>електричний</a:t>
            </a:r>
            <a:r>
              <a:rPr lang="ru-RU" dirty="0"/>
              <a:t> струм </a:t>
            </a:r>
            <a:r>
              <a:rPr lang="ru-RU" dirty="0" err="1"/>
              <a:t>сили</a:t>
            </a:r>
            <a:r>
              <a:rPr lang="ru-RU" dirty="0"/>
              <a:t>. </a:t>
            </a:r>
            <a:r>
              <a:rPr lang="ru-RU" dirty="0" err="1"/>
              <a:t>Кристалізатори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формою поперечного </a:t>
            </a:r>
            <a:r>
              <a:rPr lang="ru-RU" dirty="0" err="1"/>
              <a:t>перерізу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фасонного </a:t>
            </a:r>
            <a:r>
              <a:rPr lang="ru-RU" dirty="0" err="1"/>
              <a:t>профілю</a:t>
            </a:r>
            <a:r>
              <a:rPr lang="ru-RU" dirty="0"/>
              <a:t>.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теплового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кристалізатори</a:t>
            </a:r>
            <a:r>
              <a:rPr lang="ru-RU" dirty="0"/>
              <a:t> </a:t>
            </a:r>
            <a:r>
              <a:rPr lang="ru-RU" dirty="0" err="1"/>
              <a:t>охолоджуються</a:t>
            </a:r>
            <a:r>
              <a:rPr lang="ru-RU" dirty="0"/>
              <a:t> водою.</a:t>
            </a:r>
          </a:p>
          <a:p>
            <a:pPr marL="0" indent="444500" algn="just">
              <a:buNone/>
            </a:pPr>
            <a:r>
              <a:rPr lang="ru-RU" dirty="0" err="1"/>
              <a:t>Піддон</a:t>
            </a:r>
            <a:r>
              <a:rPr lang="ru-RU" dirty="0"/>
              <a:t> є основою </a:t>
            </a:r>
            <a:r>
              <a:rPr lang="ru-RU" dirty="0" err="1"/>
              <a:t>кристалізатора</a:t>
            </a:r>
            <a:r>
              <a:rPr lang="ru-RU" dirty="0"/>
              <a:t> і, як правило, </a:t>
            </a:r>
            <a:r>
              <a:rPr lang="ru-RU" dirty="0" err="1"/>
              <a:t>охолоджується</a:t>
            </a:r>
            <a:r>
              <a:rPr lang="ru-RU" dirty="0"/>
              <a:t> водою. </a:t>
            </a:r>
            <a:r>
              <a:rPr lang="ru-RU" dirty="0" err="1"/>
              <a:t>Верхню</a:t>
            </a:r>
            <a:r>
              <a:rPr lang="ru-RU" dirty="0"/>
              <a:t> основу 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мідного</a:t>
            </a:r>
            <a:r>
              <a:rPr lang="ru-RU" dirty="0"/>
              <a:t> листа </a:t>
            </a:r>
            <a:r>
              <a:rPr lang="ru-RU" dirty="0" err="1"/>
              <a:t>завтовшки</a:t>
            </a:r>
            <a:r>
              <a:rPr lang="ru-RU" dirty="0"/>
              <a:t> 10 – 40 мм. Кожух - </a:t>
            </a:r>
            <a:r>
              <a:rPr lang="ru-RU" dirty="0" err="1"/>
              <a:t>зварний</a:t>
            </a:r>
            <a:r>
              <a:rPr lang="ru-RU" dirty="0"/>
              <a:t> з </a:t>
            </a:r>
            <a:r>
              <a:rPr lang="ru-RU" dirty="0" err="1"/>
              <a:t>нержавіючої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;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приварені</a:t>
            </a:r>
            <a:r>
              <a:rPr lang="ru-RU" dirty="0"/>
              <a:t> патрубки для входу та </a:t>
            </a:r>
            <a:r>
              <a:rPr lang="ru-RU" dirty="0" err="1"/>
              <a:t>виходу</a:t>
            </a:r>
            <a:r>
              <a:rPr lang="ru-RU" dirty="0"/>
              <a:t> води. </a:t>
            </a:r>
            <a:r>
              <a:rPr lang="ru-RU" dirty="0" err="1"/>
              <a:t>Піддон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на </a:t>
            </a:r>
            <a:r>
              <a:rPr lang="ru-RU" dirty="0" err="1"/>
              <a:t>спеціальний</a:t>
            </a:r>
            <a:r>
              <a:rPr lang="ru-RU" dirty="0"/>
              <a:t> </a:t>
            </a:r>
            <a:r>
              <a:rPr lang="ru-RU" dirty="0" err="1"/>
              <a:t>візок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Витратний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r>
              <a:rPr lang="ru-RU" dirty="0"/>
              <a:t>. </a:t>
            </a:r>
            <a:r>
              <a:rPr lang="ru-RU" dirty="0" err="1"/>
              <a:t>Найчастіше</a:t>
            </a:r>
            <a:r>
              <a:rPr lang="ru-RU" dirty="0"/>
              <a:t> метал для </a:t>
            </a:r>
            <a:r>
              <a:rPr lang="ru-RU" dirty="0" err="1"/>
              <a:t>електрода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, </a:t>
            </a:r>
            <a:r>
              <a:rPr lang="ru-RU" dirty="0" err="1"/>
              <a:t>отримують</a:t>
            </a:r>
            <a:r>
              <a:rPr lang="ru-RU" dirty="0"/>
              <a:t> в ДСП, але </a:t>
            </a:r>
            <a:r>
              <a:rPr lang="ru-RU" dirty="0" err="1"/>
              <a:t>економічно</a:t>
            </a:r>
            <a:r>
              <a:rPr lang="ru-RU" dirty="0"/>
              <a:t> в </a:t>
            </a:r>
            <a:r>
              <a:rPr lang="ru-RU" dirty="0" err="1"/>
              <a:t>ряді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вигідніше</a:t>
            </a:r>
            <a:r>
              <a:rPr lang="ru-RU" dirty="0"/>
              <a:t> </a:t>
            </a:r>
            <a:r>
              <a:rPr lang="ru-RU" dirty="0" err="1"/>
              <a:t>виплавляти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мартенівських</a:t>
            </a:r>
            <a:r>
              <a:rPr lang="ru-RU" dirty="0"/>
              <a:t> печах </a:t>
            </a:r>
            <a:r>
              <a:rPr lang="ru-RU" dirty="0" err="1"/>
              <a:t>або</a:t>
            </a:r>
            <a:r>
              <a:rPr lang="ru-RU" dirty="0"/>
              <a:t> конвертерах. </a:t>
            </a:r>
            <a:r>
              <a:rPr lang="ru-RU" dirty="0" err="1"/>
              <a:t>Електроди</a:t>
            </a:r>
            <a:r>
              <a:rPr lang="ru-RU" dirty="0"/>
              <a:t> </a:t>
            </a:r>
            <a:r>
              <a:rPr lang="ru-RU" dirty="0" err="1"/>
              <a:t>виготовляють</a:t>
            </a:r>
            <a:r>
              <a:rPr lang="ru-RU" dirty="0"/>
              <a:t> методом </a:t>
            </a:r>
            <a:r>
              <a:rPr lang="ru-RU" dirty="0" err="1"/>
              <a:t>кування</a:t>
            </a:r>
            <a:r>
              <a:rPr lang="ru-RU" dirty="0"/>
              <a:t>, прокатки, </a:t>
            </a:r>
            <a:r>
              <a:rPr lang="ru-RU" dirty="0" err="1"/>
              <a:t>лиття</a:t>
            </a:r>
            <a:r>
              <a:rPr lang="ru-RU" dirty="0"/>
              <a:t> на </a:t>
            </a:r>
            <a:r>
              <a:rPr lang="ru-RU" dirty="0" err="1"/>
              <a:t>МНЛЗ</a:t>
            </a:r>
            <a:r>
              <a:rPr lang="ru-RU" dirty="0"/>
              <a:t> та у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виливниці</a:t>
            </a:r>
            <a:r>
              <a:rPr lang="ru-RU" dirty="0"/>
              <a:t>. </a:t>
            </a:r>
            <a:r>
              <a:rPr lang="ru-RU" dirty="0" err="1"/>
              <a:t>Електроди</a:t>
            </a:r>
            <a:r>
              <a:rPr lang="ru-RU" dirty="0"/>
              <a:t> </a:t>
            </a:r>
            <a:r>
              <a:rPr lang="ru-RU" dirty="0" err="1"/>
              <a:t>виготовляють</a:t>
            </a:r>
            <a:r>
              <a:rPr lang="ru-RU" dirty="0"/>
              <a:t> круглого, квадратного та </a:t>
            </a:r>
            <a:r>
              <a:rPr lang="ru-RU" dirty="0" err="1"/>
              <a:t>прямокутного</a:t>
            </a:r>
            <a:r>
              <a:rPr lang="ru-RU" dirty="0"/>
              <a:t> </a:t>
            </a:r>
            <a:r>
              <a:rPr lang="ru-RU" dirty="0" err="1"/>
              <a:t>перерізу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.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електродного</a:t>
            </a:r>
            <a:r>
              <a:rPr lang="ru-RU" dirty="0"/>
              <a:t> </a:t>
            </a:r>
            <a:r>
              <a:rPr lang="ru-RU" dirty="0" err="1"/>
              <a:t>візка</a:t>
            </a:r>
            <a:r>
              <a:rPr lang="ru-RU" dirty="0"/>
              <a:t>, </a:t>
            </a:r>
            <a:r>
              <a:rPr lang="ru-RU" dirty="0" err="1"/>
              <a:t>електродотримача</a:t>
            </a:r>
            <a:r>
              <a:rPr lang="ru-RU" dirty="0"/>
              <a:t> (</a:t>
            </a:r>
            <a:r>
              <a:rPr lang="ru-RU" dirty="0" err="1"/>
              <a:t>найчастіше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консолі</a:t>
            </a:r>
            <a:r>
              <a:rPr lang="ru-RU" dirty="0"/>
              <a:t>) та приводу. У </a:t>
            </a:r>
            <a:r>
              <a:rPr lang="ru-RU" dirty="0" err="1"/>
              <a:t>конструкціях</a:t>
            </a:r>
            <a:r>
              <a:rPr lang="ru-RU" dirty="0"/>
              <a:t> </a:t>
            </a:r>
            <a:r>
              <a:rPr lang="ru-RU" dirty="0" err="1"/>
              <a:t>вітчизняних</a:t>
            </a:r>
            <a:r>
              <a:rPr lang="ru-RU" dirty="0"/>
              <a:t>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в основному </a:t>
            </a:r>
            <a:r>
              <a:rPr lang="ru-RU" dirty="0" err="1"/>
              <a:t>електромеханічний</a:t>
            </a:r>
            <a:r>
              <a:rPr lang="ru-RU" dirty="0"/>
              <a:t> </a:t>
            </a:r>
            <a:r>
              <a:rPr lang="ru-RU" dirty="0" err="1"/>
              <a:t>рейковий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ланцюговий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та </a:t>
            </a:r>
            <a:r>
              <a:rPr lang="ru-RU" dirty="0" err="1"/>
              <a:t>кристалізатора</a:t>
            </a:r>
            <a:r>
              <a:rPr lang="ru-RU" dirty="0"/>
              <a:t>. </a:t>
            </a:r>
            <a:r>
              <a:rPr lang="ru-RU" dirty="0" err="1"/>
              <a:t>Діапазон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швидкостей</a:t>
            </a:r>
            <a:r>
              <a:rPr lang="ru-RU" dirty="0"/>
              <a:t> приводу </a:t>
            </a:r>
            <a:r>
              <a:rPr lang="ru-RU" dirty="0" err="1"/>
              <a:t>кристалізатора</a:t>
            </a:r>
            <a:r>
              <a:rPr lang="ru-RU" dirty="0"/>
              <a:t> 0,02 – 2 м/год.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55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споживачі</a:t>
            </a:r>
            <a:r>
              <a:rPr lang="ru-RU" b="1" i="1" dirty="0"/>
              <a:t> та шляхи </a:t>
            </a:r>
            <a:r>
              <a:rPr lang="ru-RU" b="1" i="1" dirty="0" err="1"/>
              <a:t>вдосконалення</a:t>
            </a:r>
            <a:r>
              <a:rPr lang="ru-RU" b="1" i="1" dirty="0"/>
              <a:t> </a:t>
            </a:r>
            <a:r>
              <a:rPr lang="ru-RU" b="1" i="1" dirty="0" err="1"/>
              <a:t>технології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одержувані</a:t>
            </a:r>
            <a:r>
              <a:rPr lang="ru-RU" dirty="0"/>
              <a:t> методом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галузях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 (самолетостроения, </a:t>
            </a:r>
            <a:r>
              <a:rPr lang="ru-RU" dirty="0" err="1"/>
              <a:t>електроніки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.). </a:t>
            </a:r>
            <a:r>
              <a:rPr lang="ru-RU" dirty="0" err="1"/>
              <a:t>Даним</a:t>
            </a:r>
            <a:r>
              <a:rPr lang="ru-RU" dirty="0"/>
              <a:t> методом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для </a:t>
            </a:r>
            <a:r>
              <a:rPr lang="ru-RU" dirty="0" err="1"/>
              <a:t>дисків</a:t>
            </a:r>
            <a:r>
              <a:rPr lang="ru-RU" dirty="0"/>
              <a:t> та лопаток </a:t>
            </a:r>
            <a:r>
              <a:rPr lang="ru-RU" dirty="0" err="1"/>
              <a:t>газотурбінних</a:t>
            </a:r>
            <a:r>
              <a:rPr lang="ru-RU" dirty="0"/>
              <a:t> </a:t>
            </a:r>
            <a:r>
              <a:rPr lang="ru-RU" dirty="0" err="1"/>
              <a:t>авіаційних</a:t>
            </a:r>
            <a:r>
              <a:rPr lang="ru-RU" dirty="0"/>
              <a:t> </a:t>
            </a:r>
            <a:r>
              <a:rPr lang="ru-RU" dirty="0" err="1"/>
              <a:t>двигунів</a:t>
            </a:r>
            <a:r>
              <a:rPr lang="ru-RU" dirty="0"/>
              <a:t>, </a:t>
            </a:r>
            <a:r>
              <a:rPr lang="ru-RU" dirty="0" err="1"/>
              <a:t>газових</a:t>
            </a:r>
            <a:r>
              <a:rPr lang="ru-RU" dirty="0"/>
              <a:t> </a:t>
            </a:r>
            <a:r>
              <a:rPr lang="ru-RU" dirty="0" err="1"/>
              <a:t>турбін</a:t>
            </a:r>
            <a:r>
              <a:rPr lang="ru-RU" dirty="0"/>
              <a:t>, </a:t>
            </a:r>
            <a:r>
              <a:rPr lang="ru-RU" dirty="0" err="1"/>
              <a:t>електроніки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даний</a:t>
            </a:r>
            <a:r>
              <a:rPr lang="ru-RU" dirty="0"/>
              <a:t> час методом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виплавляють</a:t>
            </a:r>
            <a:r>
              <a:rPr lang="ru-RU" dirty="0"/>
              <a:t> </a:t>
            </a:r>
            <a:r>
              <a:rPr lang="ru-RU" dirty="0" err="1"/>
              <a:t>зливки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 до 60 т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перерізу</a:t>
            </a:r>
            <a:r>
              <a:rPr lang="ru-RU" dirty="0"/>
              <a:t>: </a:t>
            </a:r>
            <a:r>
              <a:rPr lang="ru-RU" dirty="0" err="1"/>
              <a:t>круглі</a:t>
            </a:r>
            <a:r>
              <a:rPr lang="ru-RU" dirty="0"/>
              <a:t>, </a:t>
            </a:r>
            <a:r>
              <a:rPr lang="ru-RU" dirty="0" err="1"/>
              <a:t>квадратні</a:t>
            </a:r>
            <a:r>
              <a:rPr lang="ru-RU" dirty="0"/>
              <a:t>, </a:t>
            </a:r>
            <a:r>
              <a:rPr lang="ru-RU" dirty="0" err="1"/>
              <a:t>прямокутні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переділу</a:t>
            </a:r>
            <a:r>
              <a:rPr lang="ru-RU" dirty="0"/>
              <a:t>. До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гелію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теплопровідність</a:t>
            </a:r>
            <a:r>
              <a:rPr lang="ru-RU" dirty="0"/>
              <a:t>, для </a:t>
            </a:r>
            <a:r>
              <a:rPr lang="ru-RU" dirty="0" err="1"/>
              <a:t>охолодження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 </a:t>
            </a:r>
            <a:r>
              <a:rPr lang="ru-RU" dirty="0" err="1"/>
              <a:t>покращує</a:t>
            </a:r>
            <a:r>
              <a:rPr lang="ru-RU" dirty="0"/>
              <a:t> структуру </a:t>
            </a:r>
            <a:r>
              <a:rPr lang="ru-RU" dirty="0" err="1"/>
              <a:t>зливка</a:t>
            </a:r>
            <a:r>
              <a:rPr lang="ru-RU" dirty="0"/>
              <a:t>. У </a:t>
            </a:r>
            <a:r>
              <a:rPr lang="ru-RU" dirty="0" err="1"/>
              <a:t>робочий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відведення</a:t>
            </a:r>
            <a:r>
              <a:rPr lang="ru-RU" dirty="0"/>
              <a:t> тепла в основному </a:t>
            </a:r>
            <a:r>
              <a:rPr lang="ru-RU" dirty="0" err="1"/>
              <a:t>здійснюється</a:t>
            </a:r>
            <a:r>
              <a:rPr lang="ru-RU" dirty="0"/>
              <a:t> через дно </a:t>
            </a:r>
            <a:r>
              <a:rPr lang="ru-RU" dirty="0" err="1"/>
              <a:t>кристалізатора</a:t>
            </a:r>
            <a:r>
              <a:rPr lang="ru-RU" dirty="0"/>
              <a:t>, так як </a:t>
            </a:r>
            <a:r>
              <a:rPr lang="ru-RU" dirty="0" err="1"/>
              <a:t>скоринка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утворилася</a:t>
            </a:r>
            <a:r>
              <a:rPr lang="ru-RU" dirty="0"/>
              <a:t> - </a:t>
            </a:r>
            <a:r>
              <a:rPr lang="ru-RU" dirty="0" err="1"/>
              <a:t>гарнісаж</a:t>
            </a:r>
            <a:r>
              <a:rPr lang="ru-RU" dirty="0"/>
              <a:t> і </a:t>
            </a:r>
            <a:r>
              <a:rPr lang="ru-RU" dirty="0" err="1"/>
              <a:t>повітряний</a:t>
            </a:r>
            <a:r>
              <a:rPr lang="ru-RU" dirty="0"/>
              <a:t> зазор не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інтенсивне</a:t>
            </a:r>
            <a:r>
              <a:rPr lang="ru-RU" dirty="0"/>
              <a:t> </a:t>
            </a:r>
            <a:r>
              <a:rPr lang="ru-RU" dirty="0" err="1"/>
              <a:t>охолодження</a:t>
            </a:r>
            <a:r>
              <a:rPr lang="ru-RU" dirty="0"/>
              <a:t> через </a:t>
            </a:r>
            <a:r>
              <a:rPr lang="ru-RU" dirty="0" err="1"/>
              <a:t>стінки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виникати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дефекти</a:t>
            </a:r>
            <a:r>
              <a:rPr lang="ru-RU" dirty="0"/>
              <a:t>, як </a:t>
            </a:r>
            <a:r>
              <a:rPr lang="ru-RU" dirty="0" err="1"/>
              <a:t>термічна</a:t>
            </a:r>
            <a:r>
              <a:rPr lang="ru-RU" dirty="0"/>
              <a:t> </a:t>
            </a:r>
            <a:r>
              <a:rPr lang="ru-RU" dirty="0" err="1"/>
              <a:t>напруга</a:t>
            </a:r>
            <a:r>
              <a:rPr lang="ru-RU" dirty="0"/>
              <a:t> і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тріщини</a:t>
            </a:r>
            <a:r>
              <a:rPr lang="ru-RU" dirty="0"/>
              <a:t> по </a:t>
            </a:r>
            <a:r>
              <a:rPr lang="ru-RU" dirty="0" err="1"/>
              <a:t>висоті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по </a:t>
            </a:r>
            <a:r>
              <a:rPr lang="ru-RU" dirty="0" err="1"/>
              <a:t>висоті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.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момент: </a:t>
            </a:r>
            <a:r>
              <a:rPr lang="ru-RU" dirty="0" err="1"/>
              <a:t>гелій</a:t>
            </a:r>
            <a:r>
              <a:rPr lang="ru-RU" dirty="0"/>
              <a:t> проходить через </a:t>
            </a:r>
            <a:r>
              <a:rPr lang="ru-RU" dirty="0" err="1"/>
              <a:t>шлаковий</a:t>
            </a:r>
            <a:r>
              <a:rPr lang="ru-RU" dirty="0"/>
              <a:t> </a:t>
            </a:r>
            <a:r>
              <a:rPr lang="ru-RU" dirty="0" err="1"/>
              <a:t>розплав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рафінувати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водню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самим </a:t>
            </a:r>
            <a:r>
              <a:rPr lang="ru-RU" dirty="0" err="1"/>
              <a:t>сприяючи</a:t>
            </a:r>
            <a:r>
              <a:rPr lang="ru-RU" dirty="0"/>
              <a:t> </a:t>
            </a:r>
            <a:r>
              <a:rPr lang="ru-RU" dirty="0" err="1"/>
              <a:t>зниженню</a:t>
            </a:r>
            <a:r>
              <a:rPr lang="ru-RU" dirty="0"/>
              <a:t> </a:t>
            </a:r>
            <a:r>
              <a:rPr lang="ru-RU" dirty="0" err="1"/>
              <a:t>водню</a:t>
            </a:r>
            <a:r>
              <a:rPr lang="ru-RU" dirty="0"/>
              <a:t> в </a:t>
            </a:r>
            <a:r>
              <a:rPr lang="ru-RU" dirty="0" err="1"/>
              <a:t>злитку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677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80920" cy="6264696"/>
          </a:xfrm>
        </p:spPr>
        <p:txBody>
          <a:bodyPr>
            <a:normAutofit fontScale="85000" lnSpcReduction="20000"/>
          </a:bodyPr>
          <a:lstStyle/>
          <a:p>
            <a:pPr marL="0" indent="444500" algn="just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переваги</a:t>
            </a:r>
            <a:r>
              <a:rPr lang="ru-RU" b="1" dirty="0"/>
              <a:t> </a:t>
            </a:r>
            <a:r>
              <a:rPr lang="ru-RU" b="1" dirty="0" err="1"/>
              <a:t>ВІП</a:t>
            </a:r>
            <a:r>
              <a:rPr lang="ru-RU" b="1" dirty="0"/>
              <a:t>:</a:t>
            </a:r>
          </a:p>
          <a:p>
            <a:pPr marL="0" indent="444500" algn="just">
              <a:buNone/>
            </a:pPr>
            <a:r>
              <a:rPr lang="ru-RU" b="1" dirty="0"/>
              <a:t>-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глибокої</a:t>
            </a:r>
            <a:r>
              <a:rPr lang="ru-RU" dirty="0"/>
              <a:t> </a:t>
            </a:r>
            <a:r>
              <a:rPr lang="ru-RU" dirty="0" err="1"/>
              <a:t>дегазації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оксидних</a:t>
            </a:r>
            <a:r>
              <a:rPr lang="ru-RU" dirty="0"/>
              <a:t> та </a:t>
            </a:r>
            <a:r>
              <a:rPr lang="ru-RU" dirty="0" err="1"/>
              <a:t>нітридних</a:t>
            </a:r>
            <a:r>
              <a:rPr lang="ru-RU" dirty="0"/>
              <a:t>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з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дистиляції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однорідність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гарної</a:t>
            </a:r>
            <a:r>
              <a:rPr lang="ru-RU" dirty="0"/>
              <a:t> </a:t>
            </a:r>
            <a:r>
              <a:rPr lang="ru-RU" dirty="0" err="1"/>
              <a:t>циркуляції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у </a:t>
            </a:r>
            <a:r>
              <a:rPr lang="ru-RU" dirty="0" err="1"/>
              <a:t>вузьких</a:t>
            </a:r>
            <a:r>
              <a:rPr lang="ru-RU" dirty="0"/>
              <a:t> межах за </a:t>
            </a:r>
            <a:r>
              <a:rPr lang="ru-RU" dirty="0" err="1"/>
              <a:t>хімічним</a:t>
            </a:r>
            <a:r>
              <a:rPr lang="ru-RU" dirty="0"/>
              <a:t> складом;</a:t>
            </a:r>
          </a:p>
          <a:p>
            <a:pPr marL="0" indent="444500" algn="just">
              <a:buNone/>
            </a:pPr>
            <a:r>
              <a:rPr lang="ru-RU" dirty="0"/>
              <a:t>- при </a:t>
            </a:r>
            <a:r>
              <a:rPr lang="ru-RU" dirty="0" err="1"/>
              <a:t>великій</a:t>
            </a:r>
            <a:r>
              <a:rPr lang="ru-RU" dirty="0"/>
              <a:t> </a:t>
            </a:r>
            <a:r>
              <a:rPr lang="ru-RU" dirty="0" err="1"/>
              <a:t>місткості</a:t>
            </a:r>
            <a:r>
              <a:rPr lang="ru-RU" dirty="0"/>
              <a:t> - </a:t>
            </a:r>
            <a:r>
              <a:rPr lang="ru-RU" dirty="0" err="1"/>
              <a:t>малий</a:t>
            </a:r>
            <a:r>
              <a:rPr lang="ru-RU" dirty="0"/>
              <a:t> чад </a:t>
            </a:r>
            <a:r>
              <a:rPr lang="ru-RU" dirty="0" err="1"/>
              <a:t>легуючих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інтенсифікації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: </a:t>
            </a:r>
            <a:r>
              <a:rPr lang="ru-RU" dirty="0" err="1"/>
              <a:t>продування</a:t>
            </a:r>
            <a:r>
              <a:rPr lang="ru-RU" dirty="0"/>
              <a:t> газами, </a:t>
            </a:r>
            <a:r>
              <a:rPr lang="ru-RU" dirty="0" err="1"/>
              <a:t>ЕМП</a:t>
            </a:r>
            <a:r>
              <a:rPr lang="ru-RU" dirty="0"/>
              <a:t>, </a:t>
            </a:r>
            <a:r>
              <a:rPr lang="ru-RU" dirty="0" err="1"/>
              <a:t>обробка</a:t>
            </a:r>
            <a:r>
              <a:rPr lang="ru-RU" dirty="0"/>
              <a:t> шлаками;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66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192688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даний</a:t>
            </a:r>
            <a:r>
              <a:rPr lang="ru-RU" dirty="0"/>
              <a:t> час стружку </a:t>
            </a:r>
            <a:r>
              <a:rPr lang="ru-RU" dirty="0" err="1"/>
              <a:t>легованого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переплавляють</a:t>
            </a:r>
            <a:r>
              <a:rPr lang="ru-RU" dirty="0"/>
              <a:t> у заготовку, але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пов'язано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втратами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втратам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а) при </a:t>
            </a:r>
            <a:r>
              <a:rPr lang="ru-RU" dirty="0" err="1"/>
              <a:t>ЕШП</a:t>
            </a:r>
            <a:r>
              <a:rPr lang="ru-RU" dirty="0"/>
              <a:t> з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стружку </a:t>
            </a:r>
            <a:r>
              <a:rPr lang="ru-RU" dirty="0" err="1"/>
              <a:t>подають</a:t>
            </a:r>
            <a:r>
              <a:rPr lang="ru-RU" dirty="0"/>
              <a:t> через </a:t>
            </a:r>
            <a:r>
              <a:rPr lang="ru-RU" dirty="0" err="1"/>
              <a:t>спеціальний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 (воронку) на шлак. Для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 над шлаком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особлива</a:t>
            </a:r>
            <a:r>
              <a:rPr lang="ru-RU" dirty="0"/>
              <a:t> атмосфера;</a:t>
            </a:r>
          </a:p>
          <a:p>
            <a:pPr marL="0" indent="444500" algn="just">
              <a:buNone/>
            </a:pPr>
            <a:r>
              <a:rPr lang="ru-RU" dirty="0"/>
              <a:t>б) при </a:t>
            </a:r>
            <a:r>
              <a:rPr lang="ru-RU" dirty="0" err="1"/>
              <a:t>ЕШП</a:t>
            </a:r>
            <a:r>
              <a:rPr lang="ru-RU" dirty="0"/>
              <a:t> з </a:t>
            </a:r>
            <a:r>
              <a:rPr lang="ru-RU" dirty="0" err="1"/>
              <a:t>невитратним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графітовим</a:t>
            </a:r>
            <a:r>
              <a:rPr lang="ru-RU" dirty="0"/>
              <a:t>)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навуглерожування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прилипання</a:t>
            </a:r>
            <a:r>
              <a:rPr lang="ru-RU" dirty="0"/>
              <a:t> стружки до </a:t>
            </a:r>
            <a:r>
              <a:rPr lang="ru-RU" dirty="0" err="1"/>
              <a:t>електрода</a:t>
            </a:r>
            <a:r>
              <a:rPr lang="ru-RU" dirty="0"/>
              <a:t>, тому з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циклічності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При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металізованих</a:t>
            </a:r>
            <a:r>
              <a:rPr lang="ru-RU" dirty="0"/>
              <a:t> </a:t>
            </a:r>
            <a:r>
              <a:rPr lang="ru-RU" dirty="0" err="1"/>
              <a:t>котунів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простий</a:t>
            </a:r>
            <a:r>
              <a:rPr lang="ru-RU" dirty="0"/>
              <a:t> метод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</a:t>
            </a:r>
            <a:r>
              <a:rPr lang="ru-RU" dirty="0" err="1"/>
              <a:t>пресуванням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запресування</a:t>
            </a:r>
            <a:r>
              <a:rPr lang="ru-RU" dirty="0"/>
              <a:t> </a:t>
            </a:r>
            <a:r>
              <a:rPr lang="ru-RU" dirty="0" err="1"/>
              <a:t>котунів</a:t>
            </a:r>
            <a:r>
              <a:rPr lang="ru-RU" dirty="0"/>
              <a:t> у </a:t>
            </a:r>
            <a:r>
              <a:rPr lang="ru-RU" dirty="0" err="1"/>
              <a:t>спеціальну</a:t>
            </a:r>
            <a:r>
              <a:rPr lang="ru-RU" dirty="0"/>
              <a:t> трубу з </a:t>
            </a:r>
            <a:r>
              <a:rPr lang="ru-RU" dirty="0" err="1"/>
              <a:t>матеріалу</a:t>
            </a:r>
            <a:r>
              <a:rPr lang="ru-RU" dirty="0"/>
              <a:t>, </a:t>
            </a:r>
            <a:r>
              <a:rPr lang="ru-RU" dirty="0" err="1"/>
              <a:t>близького</a:t>
            </a:r>
            <a:r>
              <a:rPr lang="ru-RU" dirty="0"/>
              <a:t> за складом до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виплавляється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безперервна</a:t>
            </a:r>
            <a:r>
              <a:rPr lang="ru-RU" dirty="0"/>
              <a:t> подача </a:t>
            </a:r>
            <a:r>
              <a:rPr lang="ru-RU" dirty="0" err="1"/>
              <a:t>котунів</a:t>
            </a:r>
            <a:r>
              <a:rPr lang="ru-RU" dirty="0"/>
              <a:t> на шар шлаку.</a:t>
            </a:r>
          </a:p>
          <a:p>
            <a:pPr marL="0" indent="444500" algn="just">
              <a:buNone/>
            </a:pP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постійна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складу шлаку </a:t>
            </a:r>
            <a:r>
              <a:rPr lang="ru-RU" dirty="0" err="1"/>
              <a:t>ускладнює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ширше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«</a:t>
            </a:r>
            <a:r>
              <a:rPr lang="ru-RU" dirty="0" err="1"/>
              <a:t>рідкого</a:t>
            </a:r>
            <a:r>
              <a:rPr lang="ru-RU" dirty="0"/>
              <a:t> старту» та дуплекс-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 – </a:t>
            </a:r>
            <a:r>
              <a:rPr lang="ru-RU" dirty="0" err="1"/>
              <a:t>ЕШП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53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5.4 </a:t>
            </a:r>
            <a:r>
              <a:rPr lang="ru-RU" b="1" dirty="0" err="1"/>
              <a:t>Плазмово-дуговий</a:t>
            </a:r>
            <a:r>
              <a:rPr lang="ru-RU" b="1" dirty="0"/>
              <a:t> переплав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363272" cy="5904656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b="1" dirty="0" err="1"/>
              <a:t>Плазмова</a:t>
            </a:r>
            <a:r>
              <a:rPr lang="ru-RU" b="1" dirty="0"/>
              <a:t> плавка </a:t>
            </a:r>
            <a:r>
              <a:rPr lang="ru-RU" dirty="0" err="1"/>
              <a:t>спеціальних</a:t>
            </a:r>
            <a:r>
              <a:rPr lang="ru-RU" dirty="0"/>
              <a:t> сталей та </a:t>
            </a:r>
            <a:r>
              <a:rPr lang="ru-RU" dirty="0" err="1"/>
              <a:t>сплавів</a:t>
            </a:r>
            <a:r>
              <a:rPr lang="ru-RU" dirty="0"/>
              <a:t> є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найважливіших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 У </a:t>
            </a:r>
            <a:r>
              <a:rPr lang="ru-RU" dirty="0" err="1"/>
              <a:t>плазмових</a:t>
            </a:r>
            <a:r>
              <a:rPr lang="ru-RU" dirty="0"/>
              <a:t> печах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є </a:t>
            </a:r>
            <a:r>
              <a:rPr lang="ru-RU" dirty="0" err="1"/>
              <a:t>низькотемпературна</a:t>
            </a:r>
            <a:r>
              <a:rPr lang="ru-RU" dirty="0"/>
              <a:t> плазма (</a:t>
            </a:r>
            <a:r>
              <a:rPr lang="en-US" dirty="0"/>
              <a:t>T=105).</a:t>
            </a:r>
          </a:p>
          <a:p>
            <a:pPr marL="0" indent="444500" algn="just">
              <a:buNone/>
            </a:pPr>
            <a:r>
              <a:rPr lang="ru-RU" dirty="0"/>
              <a:t>Плазмою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іонізований</a:t>
            </a:r>
            <a:r>
              <a:rPr lang="ru-RU" dirty="0"/>
              <a:t> газ,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концентрації</a:t>
            </a:r>
            <a:r>
              <a:rPr lang="ru-RU" dirty="0"/>
              <a:t> </a:t>
            </a:r>
            <a:r>
              <a:rPr lang="ru-RU" dirty="0" err="1"/>
              <a:t>позитивних</a:t>
            </a:r>
            <a:r>
              <a:rPr lang="ru-RU" dirty="0"/>
              <a:t> та </a:t>
            </a:r>
            <a:r>
              <a:rPr lang="ru-RU" dirty="0" err="1"/>
              <a:t>негативних</a:t>
            </a:r>
            <a:r>
              <a:rPr lang="ru-RU" dirty="0"/>
              <a:t> </a:t>
            </a:r>
            <a:r>
              <a:rPr lang="ru-RU" dirty="0" err="1"/>
              <a:t>зарядів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іонізації</a:t>
            </a:r>
            <a:r>
              <a:rPr lang="ru-RU" dirty="0"/>
              <a:t> </a:t>
            </a:r>
            <a:r>
              <a:rPr lang="ru-RU" dirty="0" err="1"/>
              <a:t>низькотемпературної</a:t>
            </a:r>
            <a:r>
              <a:rPr lang="ru-RU" dirty="0"/>
              <a:t> </a:t>
            </a:r>
            <a:r>
              <a:rPr lang="ru-RU" dirty="0" err="1"/>
              <a:t>плазми</a:t>
            </a:r>
            <a:r>
              <a:rPr lang="ru-RU" dirty="0"/>
              <a:t> </a:t>
            </a:r>
            <a:r>
              <a:rPr lang="ru-RU" dirty="0" err="1"/>
              <a:t>близький</a:t>
            </a:r>
            <a:r>
              <a:rPr lang="ru-RU" dirty="0"/>
              <a:t> до 1%. </a:t>
            </a:r>
            <a:r>
              <a:rPr lang="ru-RU" dirty="0" err="1"/>
              <a:t>Низькотемпературна</a:t>
            </a:r>
            <a:r>
              <a:rPr lang="ru-RU" dirty="0"/>
              <a:t> плазма </a:t>
            </a:r>
            <a:r>
              <a:rPr lang="ru-RU" dirty="0" err="1"/>
              <a:t>виходить</a:t>
            </a:r>
            <a:r>
              <a:rPr lang="ru-RU" dirty="0"/>
              <a:t> при </a:t>
            </a:r>
            <a:r>
              <a:rPr lang="ru-RU" dirty="0" err="1"/>
              <a:t>введенні</a:t>
            </a:r>
            <a:r>
              <a:rPr lang="ru-RU" dirty="0"/>
              <a:t> в </a:t>
            </a:r>
            <a:r>
              <a:rPr lang="ru-RU" dirty="0" err="1"/>
              <a:t>електричний</a:t>
            </a:r>
            <a:r>
              <a:rPr lang="ru-RU" dirty="0"/>
              <a:t> </a:t>
            </a:r>
            <a:r>
              <a:rPr lang="ru-RU" dirty="0" err="1"/>
              <a:t>дуговий</a:t>
            </a:r>
            <a:r>
              <a:rPr lang="ru-RU" dirty="0"/>
              <a:t> </a:t>
            </a:r>
            <a:r>
              <a:rPr lang="ru-RU" dirty="0" err="1"/>
              <a:t>розряд</a:t>
            </a:r>
            <a:r>
              <a:rPr lang="ru-RU" dirty="0"/>
              <a:t> </a:t>
            </a:r>
            <a:r>
              <a:rPr lang="ru-RU" dirty="0" err="1"/>
              <a:t>газоподібної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газ </a:t>
            </a:r>
            <a:r>
              <a:rPr lang="ru-RU" dirty="0" err="1"/>
              <a:t>іонізується</a:t>
            </a:r>
            <a:r>
              <a:rPr lang="ru-RU" dirty="0"/>
              <a:t> та </a:t>
            </a:r>
            <a:r>
              <a:rPr lang="ru-RU" dirty="0" err="1"/>
              <a:t>утворюється</a:t>
            </a:r>
            <a:r>
              <a:rPr lang="ru-RU" dirty="0"/>
              <a:t> плазма. У </a:t>
            </a:r>
            <a:r>
              <a:rPr lang="ru-RU" dirty="0" err="1"/>
              <a:t>металургії</a:t>
            </a:r>
            <a:r>
              <a:rPr lang="ru-RU" dirty="0"/>
              <a:t> як </a:t>
            </a:r>
            <a:r>
              <a:rPr lang="ru-RU" dirty="0" err="1"/>
              <a:t>плазмоутворюючий</a:t>
            </a:r>
            <a:r>
              <a:rPr lang="ru-RU" dirty="0"/>
              <a:t> газ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аргон.</a:t>
            </a:r>
          </a:p>
          <a:p>
            <a:pPr marL="0" indent="444500" algn="just">
              <a:buNone/>
            </a:pPr>
            <a:r>
              <a:rPr lang="ru-RU" dirty="0" err="1"/>
              <a:t>Плазмова</a:t>
            </a:r>
            <a:r>
              <a:rPr lang="ru-RU" dirty="0"/>
              <a:t> </a:t>
            </a:r>
            <a:r>
              <a:rPr lang="ru-RU" dirty="0" err="1"/>
              <a:t>металургія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міцності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наднизьких</a:t>
            </a:r>
            <a:r>
              <a:rPr lang="ru-RU" dirty="0"/>
              <a:t>, </a:t>
            </a:r>
            <a:r>
              <a:rPr lang="ru-RU" dirty="0" err="1"/>
              <a:t>нормальних</a:t>
            </a:r>
            <a:r>
              <a:rPr lang="ru-RU" dirty="0"/>
              <a:t> і </a:t>
            </a:r>
            <a:r>
              <a:rPr lang="ru-RU" dirty="0" err="1"/>
              <a:t>підвищених</a:t>
            </a:r>
            <a:r>
              <a:rPr lang="ru-RU" dirty="0"/>
              <a:t> температур,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висуваються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час і </a:t>
            </a:r>
            <a:r>
              <a:rPr lang="ru-RU" dirty="0" err="1"/>
              <a:t>збережуться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і до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ядерної</a:t>
            </a:r>
            <a:r>
              <a:rPr lang="ru-RU" dirty="0"/>
              <a:t> </a:t>
            </a:r>
            <a:r>
              <a:rPr lang="ru-RU" dirty="0" err="1"/>
              <a:t>енергетики</a:t>
            </a:r>
            <a:r>
              <a:rPr lang="ru-RU" dirty="0"/>
              <a:t>, </a:t>
            </a:r>
            <a:r>
              <a:rPr lang="ru-RU" dirty="0" err="1"/>
              <a:t>електротехнічної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машинобудування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. </a:t>
            </a:r>
            <a:r>
              <a:rPr lang="ru-RU" dirty="0" err="1"/>
              <a:t>Поряд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способами </a:t>
            </a:r>
            <a:r>
              <a:rPr lang="ru-RU" dirty="0" err="1"/>
              <a:t>ЕШП</a:t>
            </a:r>
            <a:r>
              <a:rPr lang="ru-RU" dirty="0"/>
              <a:t> та </a:t>
            </a: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плазмово-дуговий</a:t>
            </a:r>
            <a:r>
              <a:rPr lang="ru-RU" dirty="0"/>
              <a:t> переплав є </a:t>
            </a:r>
            <a:r>
              <a:rPr lang="ru-RU" dirty="0" err="1"/>
              <a:t>ще</a:t>
            </a:r>
            <a:r>
              <a:rPr lang="ru-RU" dirty="0"/>
              <a:t> одним методом </a:t>
            </a:r>
            <a:r>
              <a:rPr lang="ru-RU" dirty="0" err="1"/>
              <a:t>електрометалургії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широкими </a:t>
            </a:r>
            <a:r>
              <a:rPr lang="ru-RU" dirty="0" err="1"/>
              <a:t>технологічними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 та </a:t>
            </a:r>
            <a:r>
              <a:rPr lang="ru-RU" dirty="0" err="1"/>
              <a:t>значним</a:t>
            </a:r>
            <a:r>
              <a:rPr lang="ru-RU" dirty="0"/>
              <a:t>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ефектом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в </a:t>
            </a:r>
            <a:r>
              <a:rPr lang="ru-RU" dirty="0" err="1"/>
              <a:t>кінцевій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промислової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де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з </a:t>
            </a:r>
            <a:r>
              <a:rPr lang="ru-RU" dirty="0" err="1"/>
              <a:t>винятково</a:t>
            </a:r>
            <a:r>
              <a:rPr lang="ru-RU" dirty="0"/>
              <a:t> </a:t>
            </a:r>
            <a:r>
              <a:rPr lang="ru-RU" dirty="0" err="1"/>
              <a:t>високими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345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957392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Дослідження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плазмової</a:t>
            </a:r>
            <a:r>
              <a:rPr lang="ru-RU" dirty="0"/>
              <a:t> плавки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розпочаті</a:t>
            </a:r>
            <a:r>
              <a:rPr lang="ru-RU" dirty="0"/>
              <a:t> в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 60-х </a:t>
            </a:r>
            <a:r>
              <a:rPr lang="ru-RU" dirty="0" err="1"/>
              <a:t>років</a:t>
            </a:r>
            <a:r>
              <a:rPr lang="ru-RU" dirty="0"/>
              <a:t> такими </a:t>
            </a:r>
            <a:r>
              <a:rPr lang="ru-RU" dirty="0" err="1"/>
              <a:t>країнами</a:t>
            </a:r>
            <a:r>
              <a:rPr lang="ru-RU" dirty="0"/>
              <a:t>, як </a:t>
            </a:r>
            <a:r>
              <a:rPr lang="ru-RU" dirty="0" err="1"/>
              <a:t>СРСР</a:t>
            </a:r>
            <a:r>
              <a:rPr lang="ru-RU" dirty="0"/>
              <a:t>, США і </a:t>
            </a:r>
            <a:r>
              <a:rPr lang="ru-RU" dirty="0" err="1"/>
              <a:t>Японія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НДР, </a:t>
            </a:r>
            <a:r>
              <a:rPr lang="ru-RU" dirty="0" err="1"/>
              <a:t>Бельгія</a:t>
            </a:r>
            <a:r>
              <a:rPr lang="ru-RU" dirty="0"/>
              <a:t>, </a:t>
            </a:r>
            <a:r>
              <a:rPr lang="ru-RU" dirty="0" err="1"/>
              <a:t>Франція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плазмового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сталеплавильного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обумовлюються</a:t>
            </a:r>
            <a:r>
              <a:rPr lang="ru-RU" dirty="0"/>
              <a:t> такими </a:t>
            </a:r>
            <a:r>
              <a:rPr lang="ru-RU" dirty="0" err="1"/>
              <a:t>особливостями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розплавів</a:t>
            </a:r>
            <a:r>
              <a:rPr lang="ru-RU" dirty="0"/>
              <a:t> газами в «</a:t>
            </a:r>
            <a:r>
              <a:rPr lang="ru-RU" dirty="0" err="1"/>
              <a:t>активізованому</a:t>
            </a:r>
            <a:r>
              <a:rPr lang="ru-RU" dirty="0"/>
              <a:t>» </a:t>
            </a:r>
            <a:r>
              <a:rPr lang="ru-RU" dirty="0" err="1"/>
              <a:t>стані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стабільністю</a:t>
            </a:r>
            <a:r>
              <a:rPr lang="ru-RU" dirty="0"/>
              <a:t> та </a:t>
            </a:r>
            <a:r>
              <a:rPr lang="ru-RU" dirty="0" err="1"/>
              <a:t>регульованістю</a:t>
            </a:r>
            <a:r>
              <a:rPr lang="ru-RU" dirty="0"/>
              <a:t> </a:t>
            </a:r>
            <a:r>
              <a:rPr lang="ru-RU" dirty="0" err="1"/>
              <a:t>розряду</a:t>
            </a:r>
            <a:r>
              <a:rPr lang="ru-RU" dirty="0"/>
              <a:t> в широкому </a:t>
            </a:r>
            <a:r>
              <a:rPr lang="ru-RU" dirty="0" err="1"/>
              <a:t>діапазоні</a:t>
            </a:r>
            <a:r>
              <a:rPr lang="ru-RU" dirty="0"/>
              <a:t> </a:t>
            </a:r>
            <a:r>
              <a:rPr lang="ru-RU" dirty="0" err="1"/>
              <a:t>тисків</a:t>
            </a:r>
            <a:r>
              <a:rPr lang="ru-RU" dirty="0"/>
              <a:t>: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сотень</a:t>
            </a:r>
            <a:r>
              <a:rPr lang="ru-RU" dirty="0"/>
              <a:t> </a:t>
            </a:r>
            <a:r>
              <a:rPr lang="ru-RU" dirty="0" err="1"/>
              <a:t>тисяч</a:t>
            </a:r>
            <a:r>
              <a:rPr lang="ru-RU" dirty="0"/>
              <a:t> до </a:t>
            </a:r>
            <a:r>
              <a:rPr lang="ru-RU" dirty="0" err="1"/>
              <a:t>десятих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паскаля;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в плавильному </a:t>
            </a:r>
            <a:r>
              <a:rPr lang="ru-RU" dirty="0" err="1"/>
              <a:t>обсязі</a:t>
            </a:r>
            <a:r>
              <a:rPr lang="ru-RU" dirty="0"/>
              <a:t> </a:t>
            </a:r>
            <a:r>
              <a:rPr lang="ru-RU" dirty="0" err="1"/>
              <a:t>плазмових</a:t>
            </a:r>
            <a:r>
              <a:rPr lang="ru-RU" dirty="0"/>
              <a:t> печей </a:t>
            </a:r>
            <a:r>
              <a:rPr lang="ru-RU" dirty="0" err="1"/>
              <a:t>контрольованої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 (</a:t>
            </a:r>
            <a:r>
              <a:rPr lang="ru-RU" dirty="0" err="1"/>
              <a:t>нейтральної</a:t>
            </a:r>
            <a:r>
              <a:rPr lang="ru-RU" dirty="0"/>
              <a:t>, </a:t>
            </a:r>
            <a:r>
              <a:rPr lang="ru-RU" dirty="0" err="1"/>
              <a:t>відновлювальної</a:t>
            </a:r>
            <a:r>
              <a:rPr lang="ru-RU" dirty="0"/>
              <a:t>, </a:t>
            </a:r>
            <a:r>
              <a:rPr lang="ru-RU" dirty="0" err="1"/>
              <a:t>окисної</a:t>
            </a:r>
            <a:r>
              <a:rPr lang="ru-RU" dirty="0"/>
              <a:t>), а в </a:t>
            </a:r>
            <a:r>
              <a:rPr lang="ru-RU" dirty="0" err="1"/>
              <a:t>герметичних</a:t>
            </a:r>
            <a:r>
              <a:rPr lang="ru-RU" dirty="0"/>
              <a:t> агрегатах - </a:t>
            </a:r>
            <a:r>
              <a:rPr lang="ru-RU" dirty="0" err="1"/>
              <a:t>підвищеного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вакууму;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питома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плазмовий</a:t>
            </a:r>
            <a:r>
              <a:rPr lang="ru-RU" dirty="0"/>
              <a:t> </a:t>
            </a:r>
            <a:r>
              <a:rPr lang="ru-RU" dirty="0" err="1"/>
              <a:t>розряд</a:t>
            </a:r>
            <a:r>
              <a:rPr lang="ru-RU" dirty="0"/>
              <a:t> є «чистим»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. не вносить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забруднень</a:t>
            </a:r>
            <a:r>
              <a:rPr lang="ru-RU" dirty="0"/>
              <a:t> до </a:t>
            </a:r>
            <a:r>
              <a:rPr lang="ru-RU" dirty="0" err="1"/>
              <a:t>металу</a:t>
            </a:r>
            <a:r>
              <a:rPr lang="ru-RU" dirty="0"/>
              <a:t> (при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контролі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);</a:t>
            </a:r>
          </a:p>
          <a:p>
            <a:pPr marL="0" indent="444500" algn="just">
              <a:buNone/>
            </a:pPr>
            <a:r>
              <a:rPr lang="ru-RU" dirty="0"/>
              <a:t>- </a:t>
            </a:r>
            <a:r>
              <a:rPr lang="ru-RU" dirty="0" err="1"/>
              <a:t>плазмові</a:t>
            </a:r>
            <a:r>
              <a:rPr lang="ru-RU" dirty="0"/>
              <a:t> </a:t>
            </a:r>
            <a:r>
              <a:rPr lang="ru-RU" dirty="0" err="1"/>
              <a:t>розряди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типу,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у </a:t>
            </a:r>
            <a:r>
              <a:rPr lang="ru-RU" dirty="0" err="1"/>
              <a:t>металургії</a:t>
            </a:r>
            <a:r>
              <a:rPr lang="ru-RU" dirty="0"/>
              <a:t>, є практично </a:t>
            </a:r>
            <a:r>
              <a:rPr lang="ru-RU" dirty="0" err="1"/>
              <a:t>безшумними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40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19256" cy="6192688"/>
          </a:xfrm>
        </p:spPr>
        <p:txBody>
          <a:bodyPr>
            <a:normAutofit fontScale="9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ВПП і </a:t>
            </a:r>
            <a:r>
              <a:rPr lang="ru-RU" dirty="0" err="1"/>
              <a:t>ПДП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і </a:t>
            </a:r>
            <a:r>
              <a:rPr lang="ru-RU" dirty="0" err="1"/>
              <a:t>стабільність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виплавляються</a:t>
            </a:r>
            <a:r>
              <a:rPr lang="ru-RU" dirty="0"/>
              <a:t> методами </a:t>
            </a:r>
            <a:r>
              <a:rPr lang="ru-RU" dirty="0" err="1"/>
              <a:t>ВДП</a:t>
            </a:r>
            <a:r>
              <a:rPr lang="ru-RU" dirty="0"/>
              <a:t> і </a:t>
            </a:r>
            <a:r>
              <a:rPr lang="ru-RU" dirty="0" err="1"/>
              <a:t>ЕШП</a:t>
            </a:r>
            <a:r>
              <a:rPr lang="ru-RU" dirty="0"/>
              <a:t>, </a:t>
            </a:r>
            <a:r>
              <a:rPr lang="ru-RU" dirty="0" err="1"/>
              <a:t>розширити</a:t>
            </a:r>
            <a:r>
              <a:rPr lang="ru-RU" dirty="0"/>
              <a:t> сортамент сталей і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виробляються</a:t>
            </a:r>
            <a:r>
              <a:rPr lang="ru-RU" dirty="0"/>
              <a:t> </a:t>
            </a:r>
            <a:r>
              <a:rPr lang="ru-RU" dirty="0" err="1"/>
              <a:t>переплавними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, </a:t>
            </a:r>
            <a:r>
              <a:rPr lang="ru-RU" dirty="0" err="1"/>
              <a:t>освоїти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марок сталей і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існуючими</a:t>
            </a:r>
            <a:r>
              <a:rPr lang="ru-RU" dirty="0"/>
              <a:t> методами </a:t>
            </a:r>
            <a:r>
              <a:rPr lang="ru-RU" dirty="0" err="1"/>
              <a:t>неможливо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сталей з особливо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азоту).</a:t>
            </a:r>
          </a:p>
          <a:p>
            <a:pPr marL="0" indent="444500" algn="just">
              <a:buNone/>
            </a:pPr>
            <a:r>
              <a:rPr lang="ru-RU" dirty="0" err="1"/>
              <a:t>Плазмовий</a:t>
            </a:r>
            <a:r>
              <a:rPr lang="ru-RU" dirty="0"/>
              <a:t> </a:t>
            </a:r>
            <a:r>
              <a:rPr lang="ru-RU" dirty="0" err="1"/>
              <a:t>нагрів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використаний</a:t>
            </a:r>
            <a:r>
              <a:rPr lang="ru-RU" dirty="0"/>
              <a:t> для </a:t>
            </a:r>
            <a:r>
              <a:rPr lang="ru-RU" dirty="0" err="1"/>
              <a:t>обігріву</a:t>
            </a:r>
            <a:r>
              <a:rPr lang="ru-RU" dirty="0"/>
              <a:t> ковша при </a:t>
            </a:r>
            <a:r>
              <a:rPr lang="ru-RU" dirty="0" err="1"/>
              <a:t>позапічній</a:t>
            </a:r>
            <a:r>
              <a:rPr lang="ru-RU" dirty="0"/>
              <a:t> </a:t>
            </a:r>
            <a:r>
              <a:rPr lang="ru-RU" dirty="0" err="1"/>
              <a:t>обробці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комбінованих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схем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напівбезперервних</a:t>
            </a:r>
            <a:r>
              <a:rPr lang="ru-RU" dirty="0"/>
              <a:t> </a:t>
            </a:r>
            <a:r>
              <a:rPr lang="ru-RU" dirty="0" err="1"/>
              <a:t>сталеплавильних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27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408712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b="1" i="1" dirty="0"/>
              <a:t>Конструктивно-</a:t>
            </a:r>
            <a:r>
              <a:rPr lang="ru-RU" b="1" i="1" dirty="0" err="1"/>
              <a:t>технологічні</a:t>
            </a:r>
            <a:r>
              <a:rPr lang="ru-RU" b="1" i="1" dirty="0"/>
              <a:t> </a:t>
            </a:r>
            <a:r>
              <a:rPr lang="ru-RU" b="1" i="1" dirty="0" err="1"/>
              <a:t>особливості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Для плавки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: </a:t>
            </a:r>
            <a:r>
              <a:rPr lang="ru-RU" dirty="0" err="1"/>
              <a:t>печі</a:t>
            </a:r>
            <a:r>
              <a:rPr lang="ru-RU" dirty="0"/>
              <a:t> з </a:t>
            </a:r>
            <a:r>
              <a:rPr lang="ru-RU" dirty="0" err="1"/>
              <a:t>вогнетривким</a:t>
            </a:r>
            <a:r>
              <a:rPr lang="ru-RU" dirty="0"/>
              <a:t> </a:t>
            </a:r>
            <a:r>
              <a:rPr lang="ru-RU" dirty="0" err="1"/>
              <a:t>футеруванням</a:t>
            </a:r>
            <a:r>
              <a:rPr lang="ru-RU" dirty="0"/>
              <a:t> і </a:t>
            </a:r>
            <a:r>
              <a:rPr lang="ru-RU" dirty="0" err="1"/>
              <a:t>мідним</a:t>
            </a:r>
            <a:r>
              <a:rPr lang="ru-RU" dirty="0"/>
              <a:t> </a:t>
            </a:r>
            <a:r>
              <a:rPr lang="ru-RU" dirty="0" err="1"/>
              <a:t>водоохолоджуваним</a:t>
            </a:r>
            <a:r>
              <a:rPr lang="ru-RU" dirty="0"/>
              <a:t> </a:t>
            </a:r>
            <a:r>
              <a:rPr lang="ru-RU" dirty="0" err="1"/>
              <a:t>кристалізатором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Плазмові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(ПП) з </a:t>
            </a:r>
            <a:r>
              <a:rPr lang="ru-RU" dirty="0" err="1"/>
              <a:t>керамічним</a:t>
            </a:r>
            <a:r>
              <a:rPr lang="ru-RU" dirty="0"/>
              <a:t> тиглем за формою </a:t>
            </a:r>
            <a:r>
              <a:rPr lang="ru-RU" dirty="0" err="1"/>
              <a:t>пічного</a:t>
            </a:r>
            <a:r>
              <a:rPr lang="ru-RU" dirty="0"/>
              <a:t> простору </a:t>
            </a:r>
            <a:r>
              <a:rPr lang="ru-RU" dirty="0" err="1"/>
              <a:t>подібні</a:t>
            </a:r>
            <a:r>
              <a:rPr lang="ru-RU" dirty="0"/>
              <a:t> до ДСП (рисунок 5.9). 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вони </a:t>
            </a:r>
            <a:r>
              <a:rPr lang="ru-RU" dirty="0" err="1"/>
              <a:t>працюють</a:t>
            </a:r>
            <a:r>
              <a:rPr lang="ru-RU" dirty="0"/>
              <a:t> з плазматронами </a:t>
            </a:r>
            <a:r>
              <a:rPr lang="ru-RU" dirty="0" err="1"/>
              <a:t>постійного</a:t>
            </a:r>
            <a:r>
              <a:rPr lang="ru-RU" dirty="0"/>
              <a:t> струму та </a:t>
            </a:r>
            <a:r>
              <a:rPr lang="ru-RU" dirty="0" err="1"/>
              <a:t>подовим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у </a:t>
            </a:r>
            <a:r>
              <a:rPr lang="ru-RU" dirty="0" err="1"/>
              <a:t>днищі</a:t>
            </a:r>
            <a:r>
              <a:rPr lang="ru-RU" dirty="0"/>
              <a:t> тигля. </a:t>
            </a:r>
            <a:r>
              <a:rPr lang="ru-RU" dirty="0" err="1"/>
              <a:t>Подовий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r>
              <a:rPr lang="ru-RU" dirty="0"/>
              <a:t> служить для </a:t>
            </a:r>
            <a:r>
              <a:rPr lang="ru-RU" dirty="0" err="1"/>
              <a:t>підведення</a:t>
            </a:r>
            <a:r>
              <a:rPr lang="ru-RU" dirty="0"/>
              <a:t> струму до </a:t>
            </a:r>
            <a:r>
              <a:rPr lang="ru-RU" dirty="0" err="1"/>
              <a:t>ванни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З метою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забрудненню</a:t>
            </a:r>
            <a:r>
              <a:rPr lang="ru-RU" dirty="0"/>
              <a:t> </a:t>
            </a:r>
            <a:r>
              <a:rPr lang="ru-RU" dirty="0" err="1"/>
              <a:t>пічної</a:t>
            </a:r>
            <a:r>
              <a:rPr lang="ru-RU" dirty="0"/>
              <a:t> </a:t>
            </a:r>
            <a:r>
              <a:rPr lang="ru-RU" dirty="0" err="1"/>
              <a:t>атмосфери</a:t>
            </a:r>
            <a:r>
              <a:rPr lang="ru-RU" dirty="0"/>
              <a:t> </a:t>
            </a:r>
            <a:r>
              <a:rPr lang="ru-RU" dirty="0" err="1"/>
              <a:t>піч</a:t>
            </a:r>
            <a:r>
              <a:rPr lang="ru-RU" dirty="0"/>
              <a:t> </a:t>
            </a:r>
            <a:r>
              <a:rPr lang="ru-RU" dirty="0" err="1"/>
              <a:t>ущільнюється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лабіринтного</a:t>
            </a:r>
            <a:r>
              <a:rPr lang="ru-RU" dirty="0"/>
              <a:t> </a:t>
            </a:r>
            <a:r>
              <a:rPr lang="ru-RU" dirty="0" err="1"/>
              <a:t>пісочного</a:t>
            </a:r>
            <a:r>
              <a:rPr lang="ru-RU" dirty="0"/>
              <a:t> затвора. </a:t>
            </a:r>
            <a:r>
              <a:rPr lang="ru-RU" dirty="0" err="1"/>
              <a:t>Випускний</a:t>
            </a:r>
            <a:r>
              <a:rPr lang="ru-RU" dirty="0"/>
              <a:t> </a:t>
            </a:r>
            <a:r>
              <a:rPr lang="ru-RU" dirty="0" err="1"/>
              <a:t>отвір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плавки герметично </a:t>
            </a:r>
            <a:r>
              <a:rPr lang="ru-RU" dirty="0" err="1"/>
              <a:t>закривають</a:t>
            </a:r>
            <a:r>
              <a:rPr lang="ru-RU" dirty="0"/>
              <a:t> </a:t>
            </a:r>
            <a:r>
              <a:rPr lang="ru-RU" dirty="0" err="1"/>
              <a:t>кришкою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місткості</a:t>
            </a:r>
            <a:r>
              <a:rPr lang="ru-RU" dirty="0"/>
              <a:t> та </a:t>
            </a:r>
            <a:r>
              <a:rPr lang="ru-RU" dirty="0" err="1"/>
              <a:t>потужності</a:t>
            </a:r>
            <a:r>
              <a:rPr lang="ru-RU" dirty="0"/>
              <a:t> ПП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один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. При </a:t>
            </a:r>
            <a:r>
              <a:rPr lang="ru-RU" dirty="0" err="1"/>
              <a:t>використанні</a:t>
            </a:r>
            <a:r>
              <a:rPr lang="ru-RU" dirty="0"/>
              <a:t> одного плазматрона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зміцнюють</a:t>
            </a:r>
            <a:r>
              <a:rPr lang="ru-RU" dirty="0"/>
              <a:t> вертикально на </a:t>
            </a:r>
            <a:r>
              <a:rPr lang="ru-RU" dirty="0" err="1"/>
              <a:t>склепінні</a:t>
            </a:r>
            <a:r>
              <a:rPr lang="ru-RU" dirty="0"/>
              <a:t>.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 </a:t>
            </a:r>
            <a:r>
              <a:rPr lang="ru-RU" dirty="0" err="1"/>
              <a:t>розташовують</a:t>
            </a:r>
            <a:r>
              <a:rPr lang="ru-RU" dirty="0"/>
              <a:t> вертикально у </a:t>
            </a:r>
            <a:r>
              <a:rPr lang="ru-RU" dirty="0" err="1"/>
              <a:t>склепінні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похило</a:t>
            </a:r>
            <a:r>
              <a:rPr lang="ru-RU" dirty="0"/>
              <a:t> в </a:t>
            </a:r>
            <a:r>
              <a:rPr lang="ru-RU" dirty="0" err="1"/>
              <a:t>бічних</a:t>
            </a:r>
            <a:r>
              <a:rPr lang="ru-RU" dirty="0"/>
              <a:t> </a:t>
            </a:r>
            <a:r>
              <a:rPr lang="ru-RU" dirty="0" err="1"/>
              <a:t>стінках</a:t>
            </a:r>
            <a:r>
              <a:rPr lang="ru-RU" dirty="0"/>
              <a:t>. При </a:t>
            </a:r>
            <a:r>
              <a:rPr lang="ru-RU" dirty="0" err="1"/>
              <a:t>живленні</a:t>
            </a:r>
            <a:r>
              <a:rPr lang="ru-RU" dirty="0"/>
              <a:t> печей </a:t>
            </a:r>
            <a:r>
              <a:rPr lang="ru-RU" dirty="0" err="1"/>
              <a:t>трифазним</a:t>
            </a:r>
            <a:r>
              <a:rPr lang="ru-RU" dirty="0"/>
              <a:t> </a:t>
            </a:r>
            <a:r>
              <a:rPr lang="ru-RU" dirty="0" err="1"/>
              <a:t>струмом</a:t>
            </a:r>
            <a:r>
              <a:rPr lang="ru-RU" dirty="0"/>
              <a:t> </a:t>
            </a:r>
            <a:r>
              <a:rPr lang="ru-RU" dirty="0" err="1"/>
              <a:t>подовий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r>
              <a:rPr lang="ru-RU" dirty="0"/>
              <a:t> у </a:t>
            </a:r>
            <a:r>
              <a:rPr lang="ru-RU" dirty="0" err="1"/>
              <a:t>ванні</a:t>
            </a:r>
            <a:r>
              <a:rPr lang="ru-RU" dirty="0"/>
              <a:t> </a:t>
            </a:r>
            <a:r>
              <a:rPr lang="ru-RU" dirty="0" err="1"/>
              <a:t>приєднується</a:t>
            </a:r>
            <a:r>
              <a:rPr lang="ru-RU" dirty="0"/>
              <a:t> до </a:t>
            </a:r>
            <a:r>
              <a:rPr lang="ru-RU" dirty="0" err="1"/>
              <a:t>нульової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 </a:t>
            </a:r>
            <a:r>
              <a:rPr lang="ru-RU" dirty="0" err="1"/>
              <a:t>електричної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, 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 кратно </a:t>
            </a:r>
            <a:r>
              <a:rPr lang="ru-RU" dirty="0" err="1"/>
              <a:t>трьом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229200"/>
            <a:ext cx="8229600" cy="147302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1 – корпус </a:t>
            </a:r>
            <a:r>
              <a:rPr lang="ru-RU" dirty="0" err="1"/>
              <a:t>печі</a:t>
            </a:r>
            <a:r>
              <a:rPr lang="ru-RU" dirty="0"/>
              <a:t>; 2 – </a:t>
            </a:r>
            <a:r>
              <a:rPr lang="ru-RU" dirty="0" err="1"/>
              <a:t>плазмова</a:t>
            </a:r>
            <a:r>
              <a:rPr lang="ru-RU" dirty="0"/>
              <a:t> дуга; 3-</a:t>
            </a:r>
            <a:r>
              <a:rPr lang="ru-RU" dirty="0" err="1"/>
              <a:t>склепіння</a:t>
            </a:r>
            <a:r>
              <a:rPr lang="ru-RU" dirty="0"/>
              <a:t>; 4 – плазматрон; 5 –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; в – </a:t>
            </a:r>
            <a:r>
              <a:rPr lang="ru-RU" dirty="0" err="1"/>
              <a:t>подовий</a:t>
            </a:r>
            <a:r>
              <a:rPr lang="ru-RU" dirty="0"/>
              <a:t> </a:t>
            </a:r>
            <a:r>
              <a:rPr lang="ru-RU" dirty="0" err="1"/>
              <a:t>водоохолоджувальний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Рисунок </a:t>
            </a:r>
            <a:r>
              <a:rPr lang="ru-RU" dirty="0"/>
              <a:t>5.9 - Схема </a:t>
            </a:r>
            <a:r>
              <a:rPr lang="ru-RU" dirty="0" err="1"/>
              <a:t>плазмової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з </a:t>
            </a:r>
            <a:r>
              <a:rPr lang="ru-RU" dirty="0" err="1"/>
              <a:t>керамічним</a:t>
            </a:r>
            <a:r>
              <a:rPr lang="ru-RU" dirty="0"/>
              <a:t> </a:t>
            </a:r>
            <a:r>
              <a:rPr lang="ru-RU" dirty="0" err="1"/>
              <a:t>футеруванням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76672"/>
            <a:ext cx="5270986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712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marL="0" indent="444500" algn="just">
              <a:buNone/>
            </a:pPr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дугових</a:t>
            </a:r>
            <a:r>
              <a:rPr lang="ru-RU" dirty="0"/>
              <a:t> </a:t>
            </a:r>
            <a:r>
              <a:rPr lang="ru-RU" dirty="0" err="1"/>
              <a:t>сталеплавильних</a:t>
            </a:r>
            <a:r>
              <a:rPr lang="ru-RU" dirty="0"/>
              <a:t> печей у </a:t>
            </a:r>
            <a:r>
              <a:rPr lang="ru-RU" dirty="0" err="1"/>
              <a:t>плазмовій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графітованих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 один </a:t>
            </a:r>
            <a:r>
              <a:rPr lang="ru-RU" dirty="0" err="1"/>
              <a:t>або</a:t>
            </a:r>
            <a:r>
              <a:rPr lang="ru-RU" dirty="0"/>
              <a:t> три </a:t>
            </a:r>
            <a:r>
              <a:rPr lang="ru-RU" dirty="0" err="1"/>
              <a:t>плазматрони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. У печах </a:t>
            </a:r>
            <a:r>
              <a:rPr lang="ru-RU" dirty="0" err="1"/>
              <a:t>постійного</a:t>
            </a:r>
            <a:r>
              <a:rPr lang="ru-RU" dirty="0"/>
              <a:t> струму анодом служить ванна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струм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підводиться</a:t>
            </a:r>
            <a:r>
              <a:rPr lang="ru-RU" dirty="0"/>
              <a:t> через </a:t>
            </a:r>
            <a:r>
              <a:rPr lang="ru-RU" dirty="0" err="1"/>
              <a:t>електрод</a:t>
            </a:r>
            <a:r>
              <a:rPr lang="ru-RU" dirty="0"/>
              <a:t> </a:t>
            </a:r>
            <a:r>
              <a:rPr lang="ru-RU" dirty="0" err="1"/>
              <a:t>подової</a:t>
            </a:r>
            <a:r>
              <a:rPr lang="ru-RU" dirty="0"/>
              <a:t>.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трифазні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три </a:t>
            </a:r>
            <a:r>
              <a:rPr lang="ru-RU" dirty="0" err="1"/>
              <a:t>плазматрони</a:t>
            </a:r>
            <a:r>
              <a:rPr lang="ru-RU" dirty="0"/>
              <a:t>, а подового </a:t>
            </a:r>
            <a:r>
              <a:rPr lang="ru-RU" dirty="0" err="1"/>
              <a:t>електрода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. </a:t>
            </a:r>
            <a:r>
              <a:rPr lang="ru-RU" dirty="0" err="1"/>
              <a:t>Плазмова</a:t>
            </a:r>
            <a:r>
              <a:rPr lang="ru-RU" dirty="0"/>
              <a:t> </a:t>
            </a:r>
            <a:r>
              <a:rPr lang="ru-RU" dirty="0" err="1"/>
              <a:t>піч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герметизована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Металургійні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плазмових</a:t>
            </a:r>
            <a:r>
              <a:rPr lang="ru-RU" dirty="0"/>
              <a:t> печей з нейтральною атмосферою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широкі</a:t>
            </a:r>
            <a:r>
              <a:rPr lang="ru-RU" dirty="0"/>
              <a:t> і метал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розкислювати</a:t>
            </a:r>
            <a:r>
              <a:rPr lang="ru-RU" dirty="0"/>
              <a:t>, </a:t>
            </a:r>
            <a:r>
              <a:rPr lang="ru-RU" dirty="0" err="1"/>
              <a:t>десульфурувати</a:t>
            </a:r>
            <a:r>
              <a:rPr lang="ru-RU" dirty="0"/>
              <a:t>, </a:t>
            </a:r>
            <a:r>
              <a:rPr lang="ru-RU" dirty="0" err="1"/>
              <a:t>рафінувати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та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, </a:t>
            </a:r>
            <a:r>
              <a:rPr lang="ru-RU" dirty="0" err="1"/>
              <a:t>легувати</a:t>
            </a:r>
            <a:r>
              <a:rPr lang="ru-RU" dirty="0"/>
              <a:t> азотом. </a:t>
            </a:r>
            <a:r>
              <a:rPr lang="ru-RU" dirty="0" err="1"/>
              <a:t>Крім</a:t>
            </a:r>
            <a:r>
              <a:rPr lang="ru-RU" dirty="0"/>
              <a:t> того, у </a:t>
            </a:r>
            <a:r>
              <a:rPr lang="ru-RU" dirty="0" err="1"/>
              <a:t>плазмовій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з особливо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активно вести </a:t>
            </a:r>
            <a:r>
              <a:rPr lang="ru-RU" dirty="0" err="1"/>
              <a:t>окислювальний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Схема </a:t>
            </a:r>
            <a:r>
              <a:rPr lang="ru-RU" dirty="0" err="1"/>
              <a:t>плазмово-дугової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з </a:t>
            </a:r>
            <a:r>
              <a:rPr lang="ru-RU" dirty="0" err="1"/>
              <a:t>водоохолоджуваним</a:t>
            </a:r>
            <a:r>
              <a:rPr lang="ru-RU" dirty="0"/>
              <a:t> </a:t>
            </a:r>
            <a:r>
              <a:rPr lang="ru-RU" dirty="0" err="1"/>
              <a:t>кристалізатором</a:t>
            </a:r>
            <a:r>
              <a:rPr lang="ru-RU" dirty="0"/>
              <a:t> наведена на </a:t>
            </a:r>
            <a:r>
              <a:rPr lang="ru-RU" dirty="0" err="1"/>
              <a:t>малюнку</a:t>
            </a:r>
            <a:r>
              <a:rPr lang="ru-RU" dirty="0"/>
              <a:t> 5.10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18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384973"/>
            <a:ext cx="8229600" cy="147302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/>
              <a:t>1 – </a:t>
            </a:r>
            <a:r>
              <a:rPr lang="ru-RU" dirty="0" err="1"/>
              <a:t>піддон</a:t>
            </a:r>
            <a:r>
              <a:rPr lang="ru-RU" dirty="0"/>
              <a:t>; 2 – </a:t>
            </a:r>
            <a:r>
              <a:rPr lang="ru-RU" dirty="0" err="1"/>
              <a:t>злиток</a:t>
            </a:r>
            <a:r>
              <a:rPr lang="ru-RU" dirty="0"/>
              <a:t>; 3-</a:t>
            </a:r>
            <a:r>
              <a:rPr lang="ru-RU" dirty="0" err="1"/>
              <a:t>рідкий</a:t>
            </a:r>
            <a:r>
              <a:rPr lang="ru-RU" dirty="0"/>
              <a:t> метал; 4 – </a:t>
            </a:r>
            <a:r>
              <a:rPr lang="ru-RU" dirty="0" err="1"/>
              <a:t>плазмова</a:t>
            </a:r>
            <a:r>
              <a:rPr lang="ru-RU" dirty="0"/>
              <a:t> дуга; 5 – корпус</a:t>
            </a:r>
          </a:p>
          <a:p>
            <a:pPr marL="0" indent="0" algn="just">
              <a:buNone/>
            </a:pPr>
            <a:r>
              <a:rPr lang="ru-RU" dirty="0" err="1"/>
              <a:t>печі</a:t>
            </a:r>
            <a:r>
              <a:rPr lang="ru-RU" dirty="0"/>
              <a:t>; 6 - </a:t>
            </a:r>
            <a:r>
              <a:rPr lang="ru-RU" dirty="0" err="1"/>
              <a:t>електрод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; 7 – </a:t>
            </a:r>
            <a:r>
              <a:rPr lang="ru-RU" dirty="0" err="1"/>
              <a:t>електродотримач</a:t>
            </a:r>
            <a:r>
              <a:rPr lang="ru-RU" dirty="0"/>
              <a:t>; 8 – плазматрон; 9 – 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; 10 – </a:t>
            </a:r>
            <a:r>
              <a:rPr lang="ru-RU" dirty="0" err="1"/>
              <a:t>кристалізатор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Рисунок </a:t>
            </a:r>
            <a:r>
              <a:rPr lang="ru-RU" dirty="0"/>
              <a:t>5.10 - Схема </a:t>
            </a:r>
            <a:r>
              <a:rPr lang="ru-RU" dirty="0" err="1"/>
              <a:t>плазмоводугової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з </a:t>
            </a:r>
            <a:r>
              <a:rPr lang="ru-RU" dirty="0" err="1"/>
              <a:t>водоохолоджуваним</a:t>
            </a:r>
            <a:r>
              <a:rPr lang="ru-RU" dirty="0"/>
              <a:t> тиглем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6632"/>
            <a:ext cx="4248472" cy="5271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771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435280" cy="6480720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ПДП</a:t>
            </a:r>
            <a:r>
              <a:rPr lang="ru-RU" dirty="0"/>
              <a:t> </a:t>
            </a:r>
            <a:r>
              <a:rPr lang="ru-RU" dirty="0" err="1"/>
              <a:t>кристалізатор</a:t>
            </a:r>
            <a:r>
              <a:rPr lang="ru-RU" dirty="0"/>
              <a:t> є </a:t>
            </a:r>
            <a:r>
              <a:rPr lang="ru-RU" dirty="0" err="1"/>
              <a:t>класичним</a:t>
            </a:r>
            <a:r>
              <a:rPr lang="ru-RU" dirty="0"/>
              <a:t> прикладом </a:t>
            </a:r>
            <a:r>
              <a:rPr lang="ru-RU" dirty="0" err="1"/>
              <a:t>вторинного</a:t>
            </a:r>
            <a:r>
              <a:rPr lang="ru-RU" dirty="0"/>
              <a:t> </a:t>
            </a:r>
            <a:r>
              <a:rPr lang="ru-RU" dirty="0" err="1"/>
              <a:t>рафінуючого</a:t>
            </a:r>
            <a:r>
              <a:rPr lang="ru-RU" dirty="0"/>
              <a:t> переплаву,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великими </a:t>
            </a:r>
            <a:r>
              <a:rPr lang="ru-RU" dirty="0" err="1"/>
              <a:t>технологічними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пов'язано</a:t>
            </a:r>
            <a:r>
              <a:rPr lang="ru-RU" dirty="0"/>
              <a:t>, </a:t>
            </a:r>
            <a:r>
              <a:rPr lang="ru-RU" dirty="0" err="1"/>
              <a:t>по-перше</a:t>
            </a:r>
            <a:r>
              <a:rPr lang="ru-RU" dirty="0"/>
              <a:t>, з широким </a:t>
            </a:r>
            <a:r>
              <a:rPr lang="ru-RU" dirty="0" err="1"/>
              <a:t>діапазоном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швидкостей</a:t>
            </a:r>
            <a:r>
              <a:rPr lang="ru-RU" dirty="0"/>
              <a:t> </a:t>
            </a:r>
            <a:r>
              <a:rPr lang="ru-RU" dirty="0" err="1"/>
              <a:t>наплавлення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, </a:t>
            </a:r>
            <a:r>
              <a:rPr lang="ru-RU" dirty="0" err="1"/>
              <a:t>по-друге</a:t>
            </a:r>
            <a:r>
              <a:rPr lang="ru-RU" dirty="0"/>
              <a:t>, з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газових</a:t>
            </a:r>
            <a:r>
              <a:rPr lang="ru-RU" dirty="0"/>
              <a:t> і </a:t>
            </a:r>
            <a:r>
              <a:rPr lang="ru-RU" dirty="0" err="1"/>
              <a:t>шлакових</a:t>
            </a:r>
            <a:r>
              <a:rPr lang="ru-RU" dirty="0"/>
              <a:t> </a:t>
            </a:r>
            <a:r>
              <a:rPr lang="ru-RU" dirty="0" err="1"/>
              <a:t>сумішей</a:t>
            </a:r>
            <a:r>
              <a:rPr lang="ru-RU" dirty="0"/>
              <a:t>. </a:t>
            </a:r>
            <a:r>
              <a:rPr lang="ru-RU" dirty="0" err="1"/>
              <a:t>ПДП</a:t>
            </a:r>
            <a:r>
              <a:rPr lang="ru-RU" dirty="0"/>
              <a:t> легко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, </a:t>
            </a:r>
            <a:r>
              <a:rPr lang="ru-RU" dirty="0" err="1"/>
              <a:t>газів</a:t>
            </a:r>
            <a:r>
              <a:rPr lang="ru-RU" dirty="0"/>
              <a:t>, </a:t>
            </a:r>
            <a:r>
              <a:rPr lang="ru-RU" dirty="0" err="1"/>
              <a:t>сірки</a:t>
            </a:r>
            <a:r>
              <a:rPr lang="ru-RU" dirty="0"/>
              <a:t>, </a:t>
            </a:r>
            <a:r>
              <a:rPr lang="ru-RU" dirty="0" err="1"/>
              <a:t>легування</a:t>
            </a:r>
            <a:r>
              <a:rPr lang="ru-RU" dirty="0"/>
              <a:t> азотом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газової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 та </a:t>
            </a:r>
            <a:r>
              <a:rPr lang="ru-RU" dirty="0" err="1"/>
              <a:t>розкислення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У </a:t>
            </a:r>
            <a:r>
              <a:rPr lang="ru-RU" dirty="0" err="1"/>
              <a:t>плазмоводуговій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з </a:t>
            </a:r>
            <a:r>
              <a:rPr lang="ru-RU" dirty="0" err="1"/>
              <a:t>водоохолоджуваним</a:t>
            </a:r>
            <a:r>
              <a:rPr lang="ru-RU" dirty="0"/>
              <a:t> тиглем заготовка,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 через </a:t>
            </a:r>
            <a:r>
              <a:rPr lang="ru-RU" dirty="0" err="1"/>
              <a:t>ущільнення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в </a:t>
            </a:r>
            <a:r>
              <a:rPr lang="ru-RU" dirty="0" err="1"/>
              <a:t>герметичну</a:t>
            </a:r>
            <a:r>
              <a:rPr lang="ru-RU" dirty="0"/>
              <a:t> камеру. </a:t>
            </a:r>
            <a:r>
              <a:rPr lang="ru-RU" dirty="0" err="1"/>
              <a:t>Оплавлення</a:t>
            </a:r>
            <a:r>
              <a:rPr lang="ru-RU" dirty="0"/>
              <a:t> </a:t>
            </a:r>
            <a:r>
              <a:rPr lang="ru-RU" dirty="0" err="1"/>
              <a:t>заготівлі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плазматронами.</a:t>
            </a:r>
          </a:p>
          <a:p>
            <a:pPr marL="0" indent="444500" algn="just">
              <a:buNone/>
            </a:pP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у </a:t>
            </a:r>
            <a:r>
              <a:rPr lang="ru-RU" dirty="0" err="1"/>
              <a:t>кристалізаторі</a:t>
            </a:r>
            <a:r>
              <a:rPr lang="ru-RU" dirty="0"/>
              <a:t>. У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наплавлення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 </a:t>
            </a:r>
            <a:r>
              <a:rPr lang="ru-RU" dirty="0" err="1"/>
              <a:t>витягується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. </a:t>
            </a:r>
            <a:r>
              <a:rPr lang="ru-RU" dirty="0" err="1"/>
              <a:t>Джерело</a:t>
            </a:r>
            <a:r>
              <a:rPr lang="ru-RU" dirty="0"/>
              <a:t> струму </a:t>
            </a:r>
            <a:r>
              <a:rPr lang="ru-RU" dirty="0" err="1"/>
              <a:t>підключається</a:t>
            </a:r>
            <a:r>
              <a:rPr lang="ru-RU" dirty="0"/>
              <a:t> до плазматрону (</a:t>
            </a:r>
            <a:r>
              <a:rPr lang="ru-RU" dirty="0" err="1"/>
              <a:t>мінус</a:t>
            </a:r>
            <a:r>
              <a:rPr lang="ru-RU" dirty="0"/>
              <a:t>) та до </a:t>
            </a:r>
            <a:r>
              <a:rPr lang="ru-RU" dirty="0" err="1"/>
              <a:t>злитка</a:t>
            </a:r>
            <a:r>
              <a:rPr lang="ru-RU" dirty="0"/>
              <a:t> (плюс).</a:t>
            </a:r>
          </a:p>
          <a:p>
            <a:pPr marL="0" indent="444500" algn="just">
              <a:buNone/>
            </a:pPr>
            <a:r>
              <a:rPr lang="ru-RU" dirty="0"/>
              <a:t>При вертикальному </a:t>
            </a:r>
            <a:r>
              <a:rPr lang="ru-RU" dirty="0" err="1"/>
              <a:t>розташуванні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 - </a:t>
            </a:r>
            <a:r>
              <a:rPr lang="ru-RU" dirty="0" err="1"/>
              <a:t>теплове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на </a:t>
            </a:r>
            <a:r>
              <a:rPr lang="ru-RU" dirty="0" err="1"/>
              <a:t>футерування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рівномірне</a:t>
            </a:r>
            <a:r>
              <a:rPr lang="ru-RU" dirty="0"/>
              <a:t>, </a:t>
            </a:r>
            <a:r>
              <a:rPr lang="ru-RU" dirty="0" err="1"/>
              <a:t>простіше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вузла</a:t>
            </a:r>
            <a:r>
              <a:rPr lang="ru-RU" dirty="0"/>
              <a:t> </a:t>
            </a:r>
            <a:r>
              <a:rPr lang="ru-RU" dirty="0" err="1"/>
              <a:t>ущільнення</a:t>
            </a:r>
            <a:r>
              <a:rPr lang="ru-RU" dirty="0"/>
              <a:t>,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габарити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. У той же час утруднена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пошкодженого</a:t>
            </a:r>
            <a:r>
              <a:rPr lang="ru-RU" dirty="0"/>
              <a:t> плазматрону без </a:t>
            </a:r>
            <a:r>
              <a:rPr lang="ru-RU" dirty="0" err="1"/>
              <a:t>зупинки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; </a:t>
            </a:r>
            <a:r>
              <a:rPr lang="ru-RU" dirty="0" err="1"/>
              <a:t>крім</a:t>
            </a:r>
            <a:r>
              <a:rPr lang="ru-RU" dirty="0"/>
              <a:t> того,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струму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електродинамічна</a:t>
            </a:r>
            <a:r>
              <a:rPr lang="ru-RU" dirty="0"/>
              <a:t> </a:t>
            </a:r>
            <a:r>
              <a:rPr lang="ru-RU" dirty="0" err="1"/>
              <a:t>взаємодія</a:t>
            </a:r>
            <a:r>
              <a:rPr lang="ru-RU" dirty="0"/>
              <a:t> дуг,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певних</a:t>
            </a:r>
            <a:r>
              <a:rPr lang="ru-RU" dirty="0"/>
              <a:t> умов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плазмової</a:t>
            </a:r>
            <a:r>
              <a:rPr lang="ru-RU" dirty="0"/>
              <a:t> дуги.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03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marL="0" indent="444500" algn="just">
              <a:buNone/>
            </a:pPr>
            <a:r>
              <a:rPr lang="ru-RU" dirty="0"/>
              <a:t>При </a:t>
            </a:r>
            <a:r>
              <a:rPr lang="ru-RU" dirty="0" err="1"/>
              <a:t>похилому</a:t>
            </a:r>
            <a:r>
              <a:rPr lang="ru-RU" dirty="0"/>
              <a:t> </a:t>
            </a:r>
            <a:r>
              <a:rPr lang="ru-RU" dirty="0" err="1"/>
              <a:t>розташуванні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 </a:t>
            </a:r>
            <a:r>
              <a:rPr lang="ru-RU" dirty="0" err="1"/>
              <a:t>електродинамічна</a:t>
            </a:r>
            <a:r>
              <a:rPr lang="ru-RU" dirty="0"/>
              <a:t> </a:t>
            </a:r>
            <a:r>
              <a:rPr lang="ru-RU" dirty="0" err="1"/>
              <a:t>взаємодія</a:t>
            </a:r>
            <a:r>
              <a:rPr lang="ru-RU" dirty="0"/>
              <a:t> дуг практично </a:t>
            </a:r>
            <a:r>
              <a:rPr lang="ru-RU" dirty="0" err="1"/>
              <a:t>відсутня</a:t>
            </a:r>
            <a:r>
              <a:rPr lang="ru-RU" dirty="0"/>
              <a:t>, </a:t>
            </a:r>
            <a:r>
              <a:rPr lang="ru-RU" dirty="0" err="1"/>
              <a:t>можлива</a:t>
            </a:r>
            <a:r>
              <a:rPr lang="ru-RU" dirty="0"/>
              <a:t> </a:t>
            </a:r>
            <a:r>
              <a:rPr lang="ru-RU" dirty="0" err="1"/>
              <a:t>швидка</a:t>
            </a:r>
            <a:r>
              <a:rPr lang="ru-RU" dirty="0"/>
              <a:t> </a:t>
            </a:r>
            <a:r>
              <a:rPr lang="ru-RU" dirty="0" err="1"/>
              <a:t>заміна</a:t>
            </a:r>
            <a:r>
              <a:rPr lang="ru-RU" dirty="0"/>
              <a:t> </a:t>
            </a:r>
            <a:r>
              <a:rPr lang="ru-RU" dirty="0" err="1"/>
              <a:t>пошкодженого</a:t>
            </a:r>
            <a:r>
              <a:rPr lang="ru-RU" dirty="0"/>
              <a:t> плазматрону в </a:t>
            </a:r>
            <a:r>
              <a:rPr lang="ru-RU" dirty="0" err="1"/>
              <a:t>процесі</a:t>
            </a:r>
            <a:r>
              <a:rPr lang="ru-RU" dirty="0"/>
              <a:t> плавки (без </a:t>
            </a:r>
            <a:r>
              <a:rPr lang="ru-RU" dirty="0" err="1"/>
              <a:t>відключення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). У той же час, </a:t>
            </a:r>
            <a:r>
              <a:rPr lang="ru-RU" dirty="0" err="1"/>
              <a:t>футерування</a:t>
            </a:r>
            <a:r>
              <a:rPr lang="ru-RU" dirty="0"/>
              <a:t> </a:t>
            </a:r>
            <a:r>
              <a:rPr lang="ru-RU" dirty="0" err="1"/>
              <a:t>стін</a:t>
            </a:r>
            <a:r>
              <a:rPr lang="ru-RU" dirty="0"/>
              <a:t> </a:t>
            </a:r>
            <a:r>
              <a:rPr lang="ru-RU" dirty="0" err="1"/>
              <a:t>поблизу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 </a:t>
            </a:r>
            <a:r>
              <a:rPr lang="ru-RU" dirty="0" err="1"/>
              <a:t>піддається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тепловим</a:t>
            </a:r>
            <a:r>
              <a:rPr lang="ru-RU" dirty="0"/>
              <a:t> </a:t>
            </a:r>
            <a:r>
              <a:rPr lang="ru-RU" dirty="0" err="1"/>
              <a:t>навантаженням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збільшуються</a:t>
            </a:r>
            <a:r>
              <a:rPr lang="ru-RU" dirty="0"/>
              <a:t> </a:t>
            </a:r>
            <a:r>
              <a:rPr lang="ru-RU" dirty="0" err="1"/>
              <a:t>габарити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. </a:t>
            </a:r>
            <a:r>
              <a:rPr lang="ru-RU" dirty="0" err="1"/>
              <a:t>Плазматрони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 дуги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і </a:t>
            </a:r>
            <a:r>
              <a:rPr lang="ru-RU" dirty="0" err="1"/>
              <a:t>розплавленим</a:t>
            </a:r>
            <a:r>
              <a:rPr lang="ru-RU" dirty="0"/>
              <a:t> </a:t>
            </a:r>
            <a:r>
              <a:rPr lang="ru-RU" dirty="0" err="1"/>
              <a:t>металом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Зливки</a:t>
            </a:r>
            <a:r>
              <a:rPr lang="ru-RU" dirty="0"/>
              <a:t>, </a:t>
            </a:r>
            <a:r>
              <a:rPr lang="ru-RU" dirty="0" err="1"/>
              <a:t>виплавлені</a:t>
            </a:r>
            <a:r>
              <a:rPr lang="ru-RU" dirty="0"/>
              <a:t> в </a:t>
            </a:r>
            <a:r>
              <a:rPr lang="ru-RU" dirty="0" err="1"/>
              <a:t>плазмово-дуговій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високоякісну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і не </a:t>
            </a:r>
            <a:r>
              <a:rPr lang="ru-RU" dirty="0" err="1"/>
              <a:t>обточують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перед </a:t>
            </a:r>
            <a:r>
              <a:rPr lang="ru-RU" dirty="0" err="1"/>
              <a:t>наступним</a:t>
            </a:r>
            <a:r>
              <a:rPr lang="ru-RU" dirty="0"/>
              <a:t> </a:t>
            </a:r>
            <a:r>
              <a:rPr lang="ru-RU" dirty="0" err="1"/>
              <a:t>переділом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Як правило, </a:t>
            </a:r>
            <a:r>
              <a:rPr lang="ru-RU" dirty="0" err="1"/>
              <a:t>рафінуючий</a:t>
            </a:r>
            <a:r>
              <a:rPr lang="ru-RU" dirty="0"/>
              <a:t> переплав в </a:t>
            </a:r>
            <a:r>
              <a:rPr lang="ru-RU" dirty="0" err="1"/>
              <a:t>атмосфері</a:t>
            </a:r>
            <a:r>
              <a:rPr lang="ru-RU" dirty="0"/>
              <a:t> аргону </a:t>
            </a:r>
            <a:r>
              <a:rPr lang="ru-RU" dirty="0" err="1"/>
              <a:t>застосовують</a:t>
            </a:r>
            <a:r>
              <a:rPr lang="ru-RU" dirty="0"/>
              <a:t> для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шарикопідшипникових</a:t>
            </a:r>
            <a:r>
              <a:rPr lang="ru-RU" dirty="0"/>
              <a:t> сталей </a:t>
            </a:r>
            <a:r>
              <a:rPr lang="ru-RU" dirty="0" err="1"/>
              <a:t>особливої</a:t>
            </a:r>
            <a:r>
              <a:rPr lang="ru-RU" dirty="0"/>
              <a:t> ​​</a:t>
            </a:r>
            <a:r>
              <a:rPr lang="ru-RU" dirty="0" err="1"/>
              <a:t>чистоти</a:t>
            </a:r>
            <a:r>
              <a:rPr lang="ru-RU" dirty="0"/>
              <a:t>, </a:t>
            </a:r>
            <a:r>
              <a:rPr lang="ru-RU" dirty="0" err="1"/>
              <a:t>нержавіючих</a:t>
            </a:r>
            <a:r>
              <a:rPr lang="ru-RU" dirty="0"/>
              <a:t> сталей, </a:t>
            </a:r>
            <a:r>
              <a:rPr lang="ru-RU" dirty="0" err="1"/>
              <a:t>жароміцних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нікелю</a:t>
            </a:r>
            <a:r>
              <a:rPr lang="ru-RU" dirty="0"/>
              <a:t> та </a:t>
            </a:r>
            <a:r>
              <a:rPr lang="ru-RU" dirty="0" err="1"/>
              <a:t>заліза</a:t>
            </a:r>
            <a:r>
              <a:rPr lang="ru-RU" dirty="0"/>
              <a:t>, </a:t>
            </a:r>
            <a:r>
              <a:rPr lang="ru-RU" dirty="0" err="1"/>
              <a:t>конструкційних</a:t>
            </a:r>
            <a:r>
              <a:rPr lang="ru-RU" dirty="0"/>
              <a:t> сталей,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дорогоцінних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та </a:t>
            </a:r>
            <a:r>
              <a:rPr lang="ru-RU" dirty="0" err="1"/>
              <a:t>сплавів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1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91264" cy="6408712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недоліки</a:t>
            </a:r>
            <a:r>
              <a:rPr lang="ru-RU" b="1" dirty="0"/>
              <a:t> </a:t>
            </a:r>
            <a:r>
              <a:rPr lang="ru-RU" b="1" dirty="0" err="1"/>
              <a:t>ВІП</a:t>
            </a:r>
            <a:r>
              <a:rPr lang="ru-RU" b="1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Взаємодія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з </a:t>
            </a:r>
            <a:r>
              <a:rPr lang="ru-RU" dirty="0" err="1"/>
              <a:t>вогнетривким</a:t>
            </a:r>
            <a:r>
              <a:rPr lang="ru-RU" dirty="0"/>
              <a:t> </a:t>
            </a:r>
            <a:r>
              <a:rPr lang="ru-RU" dirty="0" err="1"/>
              <a:t>футеруванням</a:t>
            </a:r>
            <a:r>
              <a:rPr lang="ru-RU" dirty="0"/>
              <a:t>. </a:t>
            </a:r>
            <a:r>
              <a:rPr lang="ru-RU" dirty="0" err="1"/>
              <a:t>Оксиди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тиглі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реагувати</a:t>
            </a:r>
            <a:r>
              <a:rPr lang="ru-RU" dirty="0"/>
              <a:t> з </a:t>
            </a:r>
            <a:r>
              <a:rPr lang="ru-RU" dirty="0" err="1"/>
              <a:t>вуглецем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компонентами </a:t>
            </a:r>
            <a:r>
              <a:rPr lang="ru-RU" dirty="0" err="1"/>
              <a:t>розплаву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 err="1"/>
              <a:t>МеОт</a:t>
            </a:r>
            <a:r>
              <a:rPr lang="ru-RU" dirty="0"/>
              <a:t>+[С] = [</a:t>
            </a:r>
            <a:r>
              <a:rPr lang="ru-RU" dirty="0" err="1"/>
              <a:t>Ме</a:t>
            </a:r>
            <a:r>
              <a:rPr lang="ru-RU" dirty="0"/>
              <a:t>]+СО;</a:t>
            </a:r>
          </a:p>
          <a:p>
            <a:pPr marL="0" indent="444500" algn="just">
              <a:buNone/>
            </a:pPr>
            <a:r>
              <a:rPr lang="ru-RU" dirty="0"/>
              <a:t>Таким чином, метал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забруднюватись</a:t>
            </a:r>
            <a:r>
              <a:rPr lang="ru-RU" dirty="0"/>
              <a:t> оксидами та </a:t>
            </a:r>
            <a:r>
              <a:rPr lang="ru-RU" dirty="0" err="1"/>
              <a:t>розчиненим</a:t>
            </a:r>
            <a:r>
              <a:rPr lang="ru-RU" dirty="0"/>
              <a:t> киснем. </a:t>
            </a:r>
            <a:r>
              <a:rPr lang="ru-RU" dirty="0" err="1"/>
              <a:t>Відновлені</a:t>
            </a:r>
            <a:r>
              <a:rPr lang="ru-RU" dirty="0"/>
              <a:t> М</a:t>
            </a:r>
            <a:r>
              <a:rPr lang="en-US" dirty="0"/>
              <a:t>g </a:t>
            </a:r>
            <a:r>
              <a:rPr lang="ru-RU" dirty="0"/>
              <a:t>та </a:t>
            </a:r>
            <a:r>
              <a:rPr lang="ru-RU" dirty="0" err="1"/>
              <a:t>Са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 </a:t>
            </a:r>
            <a:r>
              <a:rPr lang="ru-RU" dirty="0" err="1"/>
              <a:t>насиченої</a:t>
            </a:r>
            <a:r>
              <a:rPr lang="ru-RU" dirty="0"/>
              <a:t> пари та погано </a:t>
            </a:r>
            <a:r>
              <a:rPr lang="ru-RU" dirty="0" err="1"/>
              <a:t>розчиняються</a:t>
            </a:r>
            <a:r>
              <a:rPr lang="ru-RU" dirty="0"/>
              <a:t> в </a:t>
            </a:r>
            <a:r>
              <a:rPr lang="ru-RU" dirty="0" err="1"/>
              <a:t>залозі</a:t>
            </a:r>
            <a:r>
              <a:rPr lang="ru-RU" dirty="0"/>
              <a:t> та </a:t>
            </a:r>
            <a:r>
              <a:rPr lang="ru-RU" dirty="0" err="1"/>
              <a:t>нікелі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випаровуватися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Взаємодія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з </a:t>
            </a:r>
            <a:r>
              <a:rPr lang="ru-RU" dirty="0" err="1"/>
              <a:t>футеровкою</a:t>
            </a:r>
            <a:r>
              <a:rPr lang="ru-RU" dirty="0"/>
              <a:t> </a:t>
            </a:r>
            <a:r>
              <a:rPr lang="ru-RU" dirty="0" err="1"/>
              <a:t>відсутня</a:t>
            </a:r>
            <a:r>
              <a:rPr lang="ru-RU" dirty="0"/>
              <a:t> при так </a:t>
            </a:r>
            <a:r>
              <a:rPr lang="ru-RU" dirty="0" err="1"/>
              <a:t>званій</a:t>
            </a:r>
            <a:r>
              <a:rPr lang="ru-RU" dirty="0"/>
              <a:t> «</a:t>
            </a:r>
            <a:r>
              <a:rPr lang="ru-RU" dirty="0" err="1"/>
              <a:t>плавці</a:t>
            </a:r>
            <a:r>
              <a:rPr lang="ru-RU" dirty="0"/>
              <a:t> в холодному </a:t>
            </a:r>
            <a:r>
              <a:rPr lang="ru-RU" dirty="0" err="1"/>
              <a:t>тиглі</a:t>
            </a:r>
            <a:r>
              <a:rPr lang="ru-RU" dirty="0"/>
              <a:t>», коли тигель </a:t>
            </a:r>
            <a:r>
              <a:rPr lang="ru-RU" dirty="0" err="1"/>
              <a:t>виготовлений</a:t>
            </a:r>
            <a:r>
              <a:rPr lang="ru-RU" dirty="0"/>
              <a:t> з </a:t>
            </a:r>
            <a:r>
              <a:rPr lang="ru-RU" dirty="0" err="1"/>
              <a:t>електрично</a:t>
            </a:r>
            <a:r>
              <a:rPr lang="ru-RU" dirty="0"/>
              <a:t> </a:t>
            </a:r>
            <a:r>
              <a:rPr lang="ru-RU" dirty="0" err="1"/>
              <a:t>ізольованих</a:t>
            </a:r>
            <a:r>
              <a:rPr lang="ru-RU" dirty="0"/>
              <a:t> </a:t>
            </a:r>
            <a:r>
              <a:rPr lang="ru-RU" dirty="0" err="1"/>
              <a:t>мідних</a:t>
            </a:r>
            <a:r>
              <a:rPr lang="ru-RU" dirty="0"/>
              <a:t> трубок,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охолоджуються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зливків</a:t>
            </a:r>
            <a:r>
              <a:rPr lang="ru-RU" dirty="0"/>
              <a:t> з дефектами, </a:t>
            </a:r>
            <a:r>
              <a:rPr lang="ru-RU" dirty="0" err="1"/>
              <a:t>характерними</a:t>
            </a:r>
            <a:r>
              <a:rPr lang="ru-RU" dirty="0"/>
              <a:t> для </a:t>
            </a:r>
            <a:r>
              <a:rPr lang="ru-RU" dirty="0" err="1"/>
              <a:t>звичайного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, і зерном </a:t>
            </a:r>
            <a:r>
              <a:rPr lang="ru-RU" dirty="0" err="1"/>
              <a:t>більшим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звичайному</a:t>
            </a:r>
            <a:r>
              <a:rPr lang="ru-RU" dirty="0"/>
              <a:t> </a:t>
            </a:r>
            <a:r>
              <a:rPr lang="ru-RU" dirty="0" err="1"/>
              <a:t>злитку</a:t>
            </a:r>
            <a:r>
              <a:rPr lang="ru-RU" dirty="0"/>
              <a:t> через </a:t>
            </a:r>
            <a:r>
              <a:rPr lang="ru-RU" dirty="0" err="1"/>
              <a:t>більшу</a:t>
            </a:r>
            <a:r>
              <a:rPr lang="ru-RU" dirty="0"/>
              <a:t> чистоту </a:t>
            </a:r>
            <a:r>
              <a:rPr lang="ru-RU" dirty="0" err="1"/>
              <a:t>металу</a:t>
            </a:r>
            <a:r>
              <a:rPr lang="ru-RU" dirty="0"/>
              <a:t> по </a:t>
            </a:r>
            <a:r>
              <a:rPr lang="ru-RU" dirty="0" err="1"/>
              <a:t>неметалевим</a:t>
            </a:r>
            <a:r>
              <a:rPr lang="ru-RU" dirty="0"/>
              <a:t> </a:t>
            </a:r>
            <a:r>
              <a:rPr lang="ru-RU" dirty="0" err="1"/>
              <a:t>включенням</a:t>
            </a:r>
            <a:r>
              <a:rPr lang="ru-RU" dirty="0"/>
              <a:t> - </a:t>
            </a:r>
            <a:r>
              <a:rPr lang="ru-RU" dirty="0" err="1"/>
              <a:t>які</a:t>
            </a:r>
            <a:r>
              <a:rPr lang="ru-RU" dirty="0"/>
              <a:t> є центром </a:t>
            </a:r>
            <a:r>
              <a:rPr lang="ru-RU" dirty="0" err="1"/>
              <a:t>кристалізації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деформованості</a:t>
            </a:r>
            <a:r>
              <a:rPr lang="ru-RU" dirty="0"/>
              <a:t> ряду </a:t>
            </a:r>
            <a:r>
              <a:rPr lang="ru-RU" dirty="0" err="1"/>
              <a:t>сплавів</a:t>
            </a:r>
            <a:r>
              <a:rPr lang="ru-RU" dirty="0"/>
              <a:t> і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переплаву </a:t>
            </a:r>
            <a:r>
              <a:rPr lang="ru-RU" dirty="0" err="1"/>
              <a:t>металу</a:t>
            </a:r>
            <a:r>
              <a:rPr lang="ru-RU" dirty="0"/>
              <a:t> з метою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</a:t>
            </a:r>
            <a:r>
              <a:rPr lang="ru-RU" dirty="0" err="1"/>
              <a:t>тиглів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4) </a:t>
            </a:r>
            <a:r>
              <a:rPr lang="ru-RU" dirty="0" err="1"/>
              <a:t>Металоактивні</a:t>
            </a:r>
            <a:r>
              <a:rPr lang="ru-RU" dirty="0"/>
              <a:t> шлаки.</a:t>
            </a:r>
          </a:p>
          <a:p>
            <a:pPr marL="0" indent="444500" algn="just">
              <a:buNone/>
            </a:pPr>
            <a:r>
              <a:rPr lang="ru-RU" dirty="0"/>
              <a:t>5)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61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408712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b="1" i="1" dirty="0" err="1"/>
              <a:t>Технологія</a:t>
            </a:r>
            <a:r>
              <a:rPr lang="ru-RU" b="1" i="1" dirty="0"/>
              <a:t> </a:t>
            </a:r>
            <a:r>
              <a:rPr lang="ru-RU" b="1" i="1" dirty="0" err="1"/>
              <a:t>виплавки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плазмової</a:t>
            </a:r>
            <a:r>
              <a:rPr lang="ru-RU" dirty="0"/>
              <a:t> плавки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розплавлення</a:t>
            </a:r>
            <a:r>
              <a:rPr lang="ru-RU" dirty="0"/>
              <a:t> </a:t>
            </a:r>
            <a:r>
              <a:rPr lang="ru-RU" dirty="0" err="1"/>
              <a:t>попередньо</a:t>
            </a:r>
            <a:r>
              <a:rPr lang="ru-RU" dirty="0"/>
              <a:t> </a:t>
            </a:r>
            <a:r>
              <a:rPr lang="ru-RU" dirty="0" err="1"/>
              <a:t>завантаженої</a:t>
            </a:r>
            <a:r>
              <a:rPr lang="ru-RU" dirty="0"/>
              <a:t> в </a:t>
            </a:r>
            <a:r>
              <a:rPr lang="ru-RU" dirty="0" err="1"/>
              <a:t>піч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, </a:t>
            </a:r>
            <a:r>
              <a:rPr lang="ru-RU" dirty="0" err="1"/>
              <a:t>витримку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до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заданого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та </a:t>
            </a:r>
            <a:r>
              <a:rPr lang="ru-RU" dirty="0" err="1"/>
              <a:t>випуск</a:t>
            </a:r>
            <a:r>
              <a:rPr lang="ru-RU" dirty="0"/>
              <a:t>.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плазмової</a:t>
            </a:r>
            <a:r>
              <a:rPr lang="ru-RU" dirty="0"/>
              <a:t> плавки в печах з </a:t>
            </a:r>
            <a:r>
              <a:rPr lang="ru-RU" dirty="0" err="1"/>
              <a:t>керамічним</a:t>
            </a:r>
            <a:r>
              <a:rPr lang="ru-RU" dirty="0"/>
              <a:t> тиглем </a:t>
            </a:r>
            <a:r>
              <a:rPr lang="ru-RU" dirty="0" err="1"/>
              <a:t>близька</a:t>
            </a:r>
            <a:r>
              <a:rPr lang="ru-RU" dirty="0"/>
              <a:t> до </a:t>
            </a:r>
            <a:r>
              <a:rPr lang="ru-RU" dirty="0" err="1"/>
              <a:t>технології</a:t>
            </a:r>
            <a:r>
              <a:rPr lang="ru-RU" dirty="0"/>
              <a:t> плавки ДСП, але є і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Шихта </a:t>
            </a:r>
            <a:r>
              <a:rPr lang="ru-RU" dirty="0" err="1"/>
              <a:t>має</a:t>
            </a:r>
            <a:r>
              <a:rPr lang="ru-RU" dirty="0"/>
              <a:t> бути чистою за фосфором і </a:t>
            </a:r>
            <a:r>
              <a:rPr lang="ru-RU" dirty="0" err="1"/>
              <a:t>сіркою</a:t>
            </a:r>
            <a:r>
              <a:rPr lang="ru-RU" dirty="0"/>
              <a:t> і не окислена,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плазмової</a:t>
            </a:r>
            <a:r>
              <a:rPr lang="ru-RU" dirty="0"/>
              <a:t> плавки </a:t>
            </a:r>
            <a:r>
              <a:rPr lang="ru-RU" dirty="0" err="1"/>
              <a:t>повніше</a:t>
            </a:r>
            <a:r>
              <a:rPr lang="ru-RU" dirty="0"/>
              <a:t> </a:t>
            </a:r>
            <a:r>
              <a:rPr lang="ru-RU" dirty="0" err="1"/>
              <a:t>реалізуються</a:t>
            </a:r>
            <a:r>
              <a:rPr lang="ru-RU" dirty="0"/>
              <a:t> при </a:t>
            </a:r>
            <a:r>
              <a:rPr lang="ru-RU" dirty="0" err="1"/>
              <a:t>безшлаковому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. На дно </a:t>
            </a:r>
            <a:r>
              <a:rPr lang="ru-RU" dirty="0" err="1"/>
              <a:t>завантажується</a:t>
            </a:r>
            <a:r>
              <a:rPr lang="ru-RU" dirty="0"/>
              <a:t> </a:t>
            </a:r>
            <a:r>
              <a:rPr lang="ru-RU" dirty="0" err="1"/>
              <a:t>дрібна</a:t>
            </a:r>
            <a:r>
              <a:rPr lang="ru-RU" dirty="0"/>
              <a:t> шихта,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надійний</a:t>
            </a:r>
            <a:r>
              <a:rPr lang="ru-RU" dirty="0"/>
              <a:t> контакт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подовим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При </a:t>
            </a:r>
            <a:r>
              <a:rPr lang="ru-RU" dirty="0" err="1"/>
              <a:t>плазмовій</a:t>
            </a:r>
            <a:r>
              <a:rPr lang="ru-RU" dirty="0"/>
              <a:t> </a:t>
            </a:r>
            <a:r>
              <a:rPr lang="ru-RU" dirty="0" err="1"/>
              <a:t>плавці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плазматрони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залежною дугою.</a:t>
            </a:r>
          </a:p>
          <a:p>
            <a:pPr marL="0" indent="444500" algn="just">
              <a:buNone/>
            </a:pPr>
            <a:r>
              <a:rPr lang="ru-RU" dirty="0" err="1"/>
              <a:t>Спочатку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осцилятора</a:t>
            </a:r>
            <a:r>
              <a:rPr lang="ru-RU" dirty="0"/>
              <a:t> </a:t>
            </a:r>
            <a:r>
              <a:rPr lang="ru-RU" dirty="0" err="1"/>
              <a:t>збуджується</a:t>
            </a:r>
            <a:r>
              <a:rPr lang="ru-RU" dirty="0"/>
              <a:t> «</a:t>
            </a:r>
            <a:r>
              <a:rPr lang="ru-RU" dirty="0" err="1"/>
              <a:t>чергова</a:t>
            </a:r>
            <a:r>
              <a:rPr lang="ru-RU" dirty="0"/>
              <a:t>» дуга,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замикається</a:t>
            </a:r>
            <a:r>
              <a:rPr lang="ru-RU" dirty="0"/>
              <a:t> </a:t>
            </a:r>
            <a:r>
              <a:rPr lang="ru-RU" dirty="0" err="1"/>
              <a:t>ланцюг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катодом і </a:t>
            </a:r>
            <a:r>
              <a:rPr lang="ru-RU" dirty="0" err="1"/>
              <a:t>поверхнею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 (анодом).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дуги,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стискається</a:t>
            </a:r>
            <a:r>
              <a:rPr lang="ru-RU" dirty="0"/>
              <a:t> </a:t>
            </a:r>
            <a:r>
              <a:rPr lang="ru-RU" dirty="0" err="1"/>
              <a:t>газовим</a:t>
            </a:r>
            <a:r>
              <a:rPr lang="ru-RU" dirty="0"/>
              <a:t> потоком,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розтягують</a:t>
            </a:r>
            <a:r>
              <a:rPr lang="ru-RU" dirty="0"/>
              <a:t> до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досягає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місткості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1-</a:t>
            </a:r>
            <a:r>
              <a:rPr lang="ru-RU" dirty="0" err="1"/>
              <a:t>2м</a:t>
            </a:r>
            <a:r>
              <a:rPr lang="ru-RU" dirty="0"/>
              <a:t>. Стиснута дуга,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омивається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холодним</a:t>
            </a:r>
            <a:r>
              <a:rPr lang="ru-RU" dirty="0"/>
              <a:t> </a:t>
            </a:r>
            <a:r>
              <a:rPr lang="ru-RU" dirty="0" err="1"/>
              <a:t>газовим</a:t>
            </a:r>
            <a:r>
              <a:rPr lang="ru-RU" dirty="0"/>
              <a:t> потоком,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малою </a:t>
            </a:r>
            <a:r>
              <a:rPr lang="ru-RU" dirty="0" err="1"/>
              <a:t>випромінювальною</a:t>
            </a:r>
            <a:r>
              <a:rPr lang="ru-RU" dirty="0"/>
              <a:t> </a:t>
            </a:r>
            <a:r>
              <a:rPr lang="ru-RU" dirty="0" err="1"/>
              <a:t>здатністю</a:t>
            </a:r>
            <a:r>
              <a:rPr lang="ru-RU" dirty="0"/>
              <a:t>. Тому, </a:t>
            </a:r>
            <a:r>
              <a:rPr lang="ru-RU" dirty="0" err="1"/>
              <a:t>незважаючи</a:t>
            </a:r>
            <a:r>
              <a:rPr lang="ru-RU" dirty="0"/>
              <a:t> на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температуру в </a:t>
            </a:r>
            <a:r>
              <a:rPr lang="ru-RU" dirty="0" err="1"/>
              <a:t>стовпі</a:t>
            </a:r>
            <a:r>
              <a:rPr lang="ru-RU" dirty="0"/>
              <a:t> дуги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, </a:t>
            </a:r>
            <a:r>
              <a:rPr lang="ru-RU" dirty="0" err="1"/>
              <a:t>частка</a:t>
            </a:r>
            <a:r>
              <a:rPr lang="ru-RU" dirty="0"/>
              <a:t> тепла,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випромінюється</a:t>
            </a:r>
            <a:r>
              <a:rPr lang="ru-RU" dirty="0"/>
              <a:t> через </a:t>
            </a:r>
            <a:r>
              <a:rPr lang="ru-RU" dirty="0" err="1"/>
              <a:t>бічну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дуги, </a:t>
            </a:r>
            <a:r>
              <a:rPr lang="ru-RU" dirty="0" err="1"/>
              <a:t>відносно</a:t>
            </a:r>
            <a:r>
              <a:rPr lang="ru-RU" dirty="0"/>
              <a:t> невелика.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4915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552728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Стиснена</a:t>
            </a:r>
            <a:r>
              <a:rPr lang="ru-RU" dirty="0"/>
              <a:t> </a:t>
            </a:r>
            <a:r>
              <a:rPr lang="ru-RU" dirty="0" err="1"/>
              <a:t>плазмова</a:t>
            </a:r>
            <a:r>
              <a:rPr lang="ru-RU" dirty="0"/>
              <a:t> дуга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плавити</a:t>
            </a:r>
            <a:r>
              <a:rPr lang="ru-RU" dirty="0"/>
              <a:t> метал з великою </a:t>
            </a:r>
            <a:r>
              <a:rPr lang="ru-RU" dirty="0" err="1"/>
              <a:t>швидкістю</a:t>
            </a:r>
            <a:r>
              <a:rPr lang="ru-RU" dirty="0"/>
              <a:t>, </a:t>
            </a:r>
            <a:r>
              <a:rPr lang="ru-RU" dirty="0" err="1"/>
              <a:t>рафінувати</a:t>
            </a:r>
            <a:r>
              <a:rPr lang="ru-RU" dirty="0"/>
              <a:t> метал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і при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легувати</a:t>
            </a:r>
            <a:r>
              <a:rPr lang="ru-RU" dirty="0"/>
              <a:t> </a:t>
            </a:r>
            <a:r>
              <a:rPr lang="ru-RU" dirty="0" err="1"/>
              <a:t>розплав</a:t>
            </a:r>
            <a:r>
              <a:rPr lang="ru-RU" dirty="0"/>
              <a:t> газом, </a:t>
            </a:r>
            <a:r>
              <a:rPr lang="ru-RU" dirty="0" err="1"/>
              <a:t>наприклад</a:t>
            </a:r>
            <a:r>
              <a:rPr lang="ru-RU" dirty="0"/>
              <a:t>, азотом. У </a:t>
            </a:r>
            <a:r>
              <a:rPr lang="ru-RU" dirty="0" err="1"/>
              <a:t>цьому</a:t>
            </a:r>
            <a:r>
              <a:rPr lang="ru-RU" dirty="0"/>
              <a:t> метал не </a:t>
            </a:r>
            <a:r>
              <a:rPr lang="ru-RU" dirty="0" err="1"/>
              <a:t>забруднюється</a:t>
            </a:r>
            <a:r>
              <a:rPr lang="ru-RU" dirty="0"/>
              <a:t> </a:t>
            </a:r>
            <a:r>
              <a:rPr lang="ru-RU" dirty="0" err="1"/>
              <a:t>матеріалом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ПП </a:t>
            </a:r>
            <a:r>
              <a:rPr lang="ru-RU" dirty="0" err="1"/>
              <a:t>призначені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чином для плавки сталей, але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для плавки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та </a:t>
            </a:r>
            <a:r>
              <a:rPr lang="ru-RU" dirty="0" err="1"/>
              <a:t>сплавів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Рафінування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розплавлення</a:t>
            </a:r>
            <a:r>
              <a:rPr lang="ru-RU" dirty="0"/>
              <a:t> метал </a:t>
            </a:r>
            <a:r>
              <a:rPr lang="ru-RU" dirty="0" err="1"/>
              <a:t>витримують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плазмою для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. Для </a:t>
            </a:r>
            <a:r>
              <a:rPr lang="ru-RU" dirty="0" err="1"/>
              <a:t>окислення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окислювальну</a:t>
            </a:r>
            <a:r>
              <a:rPr lang="ru-RU" dirty="0"/>
              <a:t> плазму. Як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плазмоутворюючих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</a:t>
            </a:r>
            <a:r>
              <a:rPr lang="ru-RU" dirty="0" err="1"/>
              <a:t>подають</a:t>
            </a:r>
            <a:r>
              <a:rPr lang="ru-RU" dirty="0"/>
              <a:t> </a:t>
            </a:r>
            <a:r>
              <a:rPr lang="ru-RU" dirty="0" err="1"/>
              <a:t>кисень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двоканальну</a:t>
            </a:r>
            <a:r>
              <a:rPr lang="ru-RU" dirty="0"/>
              <a:t> </a:t>
            </a:r>
            <a:r>
              <a:rPr lang="ru-RU" dirty="0" err="1"/>
              <a:t>конструкцію</a:t>
            </a:r>
            <a:r>
              <a:rPr lang="ru-RU" dirty="0"/>
              <a:t> плазматрону. По </a:t>
            </a:r>
            <a:r>
              <a:rPr lang="ru-RU" dirty="0" err="1"/>
              <a:t>внутрішньому</a:t>
            </a:r>
            <a:r>
              <a:rPr lang="ru-RU" dirty="0"/>
              <a:t> каналу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/>
              <a:t>нейтральний</a:t>
            </a:r>
            <a:r>
              <a:rPr lang="ru-RU" dirty="0"/>
              <a:t> газ (аргон),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захищає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r>
              <a:rPr lang="ru-RU" dirty="0"/>
              <a:t>, а </a:t>
            </a:r>
            <a:r>
              <a:rPr lang="ru-RU" dirty="0" err="1"/>
              <a:t>зовнішньому</a:t>
            </a:r>
            <a:r>
              <a:rPr lang="ru-RU" dirty="0"/>
              <a:t> - газ, </a:t>
            </a:r>
            <a:r>
              <a:rPr lang="ru-RU" dirty="0" err="1"/>
              <a:t>необхідний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металургійного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азотованого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як </a:t>
            </a:r>
            <a:r>
              <a:rPr lang="ru-RU" dirty="0" err="1"/>
              <a:t>додатковий</a:t>
            </a:r>
            <a:r>
              <a:rPr lang="ru-RU" dirty="0"/>
              <a:t> газ </a:t>
            </a:r>
            <a:r>
              <a:rPr lang="ru-RU" dirty="0" err="1"/>
              <a:t>використовують</a:t>
            </a:r>
            <a:r>
              <a:rPr lang="ru-RU" dirty="0"/>
              <a:t> азот, а для </a:t>
            </a:r>
            <a:r>
              <a:rPr lang="ru-RU" dirty="0" err="1"/>
              <a:t>запобігання</a:t>
            </a:r>
            <a:r>
              <a:rPr lang="ru-RU" dirty="0"/>
              <a:t> катоду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нітридів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двоканальний</a:t>
            </a:r>
            <a:r>
              <a:rPr lang="ru-RU" dirty="0"/>
              <a:t> плазматрон.</a:t>
            </a:r>
          </a:p>
          <a:p>
            <a:pPr marL="0" indent="444500" algn="just">
              <a:buNone/>
            </a:pP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при </a:t>
            </a:r>
            <a:r>
              <a:rPr lang="ru-RU" dirty="0" err="1"/>
              <a:t>використанні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плазмоутворюючого</a:t>
            </a:r>
            <a:r>
              <a:rPr lang="ru-RU" dirty="0"/>
              <a:t> газу чистого аргону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низького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видаляються</a:t>
            </a:r>
            <a:r>
              <a:rPr lang="ru-RU" dirty="0"/>
              <a:t> у </a:t>
            </a:r>
            <a:r>
              <a:rPr lang="ru-RU" dirty="0" err="1"/>
              <a:t>вихідному</a:t>
            </a:r>
            <a:r>
              <a:rPr lang="ru-RU" dirty="0"/>
              <a:t> </a:t>
            </a:r>
            <a:r>
              <a:rPr lang="ru-RU" dirty="0" err="1"/>
              <a:t>аргоні</a:t>
            </a:r>
            <a:r>
              <a:rPr lang="ru-RU" dirty="0"/>
              <a:t>. За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«</a:t>
            </a:r>
            <a:r>
              <a:rPr lang="ru-RU" dirty="0" err="1"/>
              <a:t>хімічний</a:t>
            </a:r>
            <a:r>
              <a:rPr lang="ru-RU" dirty="0"/>
              <a:t> вакуум» над </a:t>
            </a:r>
            <a:r>
              <a:rPr lang="ru-RU" dirty="0" err="1"/>
              <a:t>поверхнею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видаленню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. Для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відкритій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окислення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шлаки. При </a:t>
            </a:r>
            <a:r>
              <a:rPr lang="ru-RU" dirty="0" err="1"/>
              <a:t>необхідності</a:t>
            </a:r>
            <a:r>
              <a:rPr lang="ru-RU" dirty="0"/>
              <a:t> в </a:t>
            </a:r>
            <a:r>
              <a:rPr lang="ru-RU" dirty="0" err="1"/>
              <a:t>розплав</a:t>
            </a:r>
            <a:r>
              <a:rPr lang="ru-RU" dirty="0"/>
              <a:t> </a:t>
            </a:r>
            <a:r>
              <a:rPr lang="ru-RU" dirty="0" err="1"/>
              <a:t>присаджують</a:t>
            </a:r>
            <a:r>
              <a:rPr lang="ru-RU" dirty="0"/>
              <a:t> </a:t>
            </a:r>
            <a:r>
              <a:rPr lang="ru-RU" dirty="0" err="1"/>
              <a:t>легуючі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75448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споживачі</a:t>
            </a:r>
            <a:r>
              <a:rPr lang="ru-RU" b="1" i="1" dirty="0"/>
              <a:t> та шляхи </a:t>
            </a:r>
            <a:r>
              <a:rPr lang="ru-RU" b="1" i="1" dirty="0" err="1"/>
              <a:t>вдосконалення</a:t>
            </a:r>
            <a:r>
              <a:rPr lang="ru-RU" b="1" i="1" dirty="0"/>
              <a:t> </a:t>
            </a:r>
            <a:r>
              <a:rPr lang="ru-RU" b="1" i="1" dirty="0" err="1"/>
              <a:t>технології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Метод </a:t>
            </a:r>
            <a:r>
              <a:rPr lang="ru-RU" dirty="0" err="1"/>
              <a:t>ПДП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ефективний</a:t>
            </a:r>
            <a:r>
              <a:rPr lang="ru-RU" dirty="0"/>
              <a:t> для сталей з особливо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азоту, </a:t>
            </a:r>
            <a:r>
              <a:rPr lang="ru-RU" dirty="0" err="1"/>
              <a:t>прецизійних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, ряду </a:t>
            </a:r>
            <a:r>
              <a:rPr lang="ru-RU" dirty="0" err="1"/>
              <a:t>жароміцних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і т.д.</a:t>
            </a:r>
          </a:p>
          <a:p>
            <a:pPr marL="0" indent="444500" algn="just">
              <a:buNone/>
            </a:pPr>
            <a:r>
              <a:rPr lang="ru-RU" dirty="0"/>
              <a:t>Особливо </a:t>
            </a:r>
            <a:r>
              <a:rPr lang="ru-RU" dirty="0" err="1"/>
              <a:t>перспективний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високоміцних</a:t>
            </a:r>
            <a:r>
              <a:rPr lang="ru-RU" dirty="0"/>
              <a:t> </a:t>
            </a:r>
            <a:r>
              <a:rPr lang="ru-RU" dirty="0" err="1"/>
              <a:t>марганцевих</a:t>
            </a:r>
            <a:r>
              <a:rPr lang="ru-RU" dirty="0"/>
              <a:t> сталей.</a:t>
            </a:r>
          </a:p>
          <a:p>
            <a:pPr marL="0" indent="444500" algn="just">
              <a:buNone/>
            </a:pPr>
            <a:r>
              <a:rPr lang="ru-RU" dirty="0" err="1"/>
              <a:t>Процес</a:t>
            </a:r>
            <a:r>
              <a:rPr lang="ru-RU" dirty="0"/>
              <a:t> ВПП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хромонікелевих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та </a:t>
            </a:r>
            <a:r>
              <a:rPr lang="ru-RU" dirty="0" err="1"/>
              <a:t>нержавіючих</a:t>
            </a:r>
            <a:r>
              <a:rPr lang="ru-RU" dirty="0"/>
              <a:t> сталей </a:t>
            </a:r>
            <a:r>
              <a:rPr lang="ru-RU" dirty="0" err="1"/>
              <a:t>від</a:t>
            </a:r>
            <a:r>
              <a:rPr lang="ru-RU" dirty="0"/>
              <a:t> азоту на 60 - 70% при </a:t>
            </a:r>
            <a:r>
              <a:rPr lang="ru-RU" dirty="0" err="1"/>
              <a:t>мінімальних</a:t>
            </a:r>
            <a:r>
              <a:rPr lang="ru-RU" dirty="0"/>
              <a:t> </a:t>
            </a:r>
            <a:r>
              <a:rPr lang="ru-RU" dirty="0" err="1"/>
              <a:t>втратах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хрому 1 - 1,5% </a:t>
            </a:r>
            <a:r>
              <a:rPr lang="ru-RU" dirty="0" err="1"/>
              <a:t>відн</a:t>
            </a:r>
            <a:r>
              <a:rPr lang="ru-RU" dirty="0"/>
              <a:t>. Для </a:t>
            </a:r>
            <a:r>
              <a:rPr lang="ru-RU" dirty="0" err="1"/>
              <a:t>порівняння</a:t>
            </a:r>
            <a:r>
              <a:rPr lang="ru-RU" dirty="0"/>
              <a:t>, метод </a:t>
            </a:r>
            <a:r>
              <a:rPr lang="ru-RU" dirty="0" err="1"/>
              <a:t>електронно-променевого</a:t>
            </a:r>
            <a:r>
              <a:rPr lang="ru-RU" dirty="0"/>
              <a:t> переплаву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самий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і ВПП, але при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більших</a:t>
            </a:r>
            <a:r>
              <a:rPr lang="ru-RU" dirty="0"/>
              <a:t> (на порядок) </a:t>
            </a:r>
            <a:r>
              <a:rPr lang="ru-RU" dirty="0" err="1"/>
              <a:t>втратах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випаровування</a:t>
            </a:r>
            <a:r>
              <a:rPr lang="ru-RU" dirty="0"/>
              <a:t>, а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складнолегованих</a:t>
            </a:r>
            <a:r>
              <a:rPr lang="ru-RU" dirty="0"/>
              <a:t> сталей і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азоту при вакуумно-дуговому </a:t>
            </a:r>
            <a:r>
              <a:rPr lang="ru-RU" dirty="0" err="1"/>
              <a:t>переплаві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(не </a:t>
            </a:r>
            <a:r>
              <a:rPr lang="ru-RU" dirty="0" err="1"/>
              <a:t>перевищує</a:t>
            </a:r>
            <a:r>
              <a:rPr lang="ru-RU" dirty="0"/>
              <a:t> 10 - 15%), </a:t>
            </a:r>
            <a:r>
              <a:rPr lang="ru-RU" dirty="0" err="1"/>
              <a:t>ніж</a:t>
            </a:r>
            <a:r>
              <a:rPr lang="ru-RU" dirty="0"/>
              <a:t> при ВПП.</a:t>
            </a:r>
          </a:p>
          <a:p>
            <a:pPr marL="0" indent="444500" algn="just">
              <a:buNone/>
            </a:pPr>
            <a:r>
              <a:rPr lang="ru-RU" dirty="0" err="1"/>
              <a:t>Плазмова</a:t>
            </a:r>
            <a:r>
              <a:rPr lang="ru-RU" dirty="0"/>
              <a:t> плавка є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високопродуктивним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електрометалургії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плавки є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специфікою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0535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336704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плазмового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в сталеплавильному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розвивається</a:t>
            </a:r>
            <a:r>
              <a:rPr lang="ru-RU" dirty="0"/>
              <a:t> за </a:t>
            </a:r>
            <a:r>
              <a:rPr lang="ru-RU" dirty="0" err="1"/>
              <a:t>трьома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напрямками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плазмова</a:t>
            </a:r>
            <a:r>
              <a:rPr lang="ru-RU" dirty="0"/>
              <a:t> плавка сталей та </a:t>
            </a:r>
            <a:r>
              <a:rPr lang="ru-RU" dirty="0" err="1"/>
              <a:t>сплавів</a:t>
            </a:r>
            <a:r>
              <a:rPr lang="ru-RU" dirty="0"/>
              <a:t> у печах з </a:t>
            </a:r>
            <a:r>
              <a:rPr lang="ru-RU" dirty="0" err="1"/>
              <a:t>керамічним</a:t>
            </a:r>
            <a:r>
              <a:rPr lang="ru-RU" dirty="0"/>
              <a:t> тиглем (типу </a:t>
            </a:r>
            <a:r>
              <a:rPr lang="ru-RU" dirty="0" err="1"/>
              <a:t>Лінде</a:t>
            </a:r>
            <a:r>
              <a:rPr lang="ru-RU" dirty="0"/>
              <a:t>);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модифікації</a:t>
            </a:r>
            <a:r>
              <a:rPr lang="ru-RU" dirty="0"/>
              <a:t> методу </a:t>
            </a:r>
            <a:r>
              <a:rPr lang="ru-RU" dirty="0" err="1"/>
              <a:t>плазмово</a:t>
            </a:r>
            <a:r>
              <a:rPr lang="ru-RU" dirty="0"/>
              <a:t>-дугового переплаву (</a:t>
            </a:r>
            <a:r>
              <a:rPr lang="ru-RU" dirty="0" err="1"/>
              <a:t>ПДП</a:t>
            </a:r>
            <a:r>
              <a:rPr lang="ru-RU" dirty="0"/>
              <a:t>) у печах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кристалізатором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плазмового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в </a:t>
            </a:r>
            <a:r>
              <a:rPr lang="ru-RU" dirty="0" err="1"/>
              <a:t>комбінації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способами </a:t>
            </a:r>
            <a:r>
              <a:rPr lang="ru-RU" dirty="0" err="1"/>
              <a:t>нагріву</a:t>
            </a:r>
            <a:r>
              <a:rPr lang="ru-RU" dirty="0"/>
              <a:t> 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технологічності</a:t>
            </a:r>
            <a:r>
              <a:rPr lang="ru-RU" dirty="0"/>
              <a:t> та </a:t>
            </a:r>
            <a:r>
              <a:rPr lang="ru-RU" dirty="0" err="1"/>
              <a:t>економічності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виплавки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індукційної</a:t>
            </a:r>
            <a:r>
              <a:rPr lang="ru-RU" dirty="0"/>
              <a:t> плавки з </a:t>
            </a:r>
            <a:r>
              <a:rPr lang="ru-RU" dirty="0" err="1"/>
              <a:t>плазмовим</a:t>
            </a:r>
            <a:r>
              <a:rPr lang="ru-RU" dirty="0"/>
              <a:t> </a:t>
            </a:r>
            <a:r>
              <a:rPr lang="ru-RU" dirty="0" err="1"/>
              <a:t>підігрівом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даний</a:t>
            </a:r>
            <a:r>
              <a:rPr lang="ru-RU" dirty="0"/>
              <a:t> час створено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надійні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плазмових</a:t>
            </a:r>
            <a:r>
              <a:rPr lang="ru-RU" dirty="0"/>
              <a:t> печей та </a:t>
            </a:r>
            <a:r>
              <a:rPr lang="ru-RU" dirty="0" err="1"/>
              <a:t>потужних</a:t>
            </a:r>
            <a:r>
              <a:rPr lang="ru-RU" dirty="0"/>
              <a:t> </a:t>
            </a:r>
            <a:r>
              <a:rPr lang="ru-RU" dirty="0" err="1"/>
              <a:t>плазматронів</a:t>
            </a:r>
            <a:r>
              <a:rPr lang="ru-RU" dirty="0"/>
              <a:t> (до 4 МВт), </a:t>
            </a:r>
            <a:r>
              <a:rPr lang="ru-RU" dirty="0" err="1"/>
              <a:t>розроблено</a:t>
            </a:r>
            <a:r>
              <a:rPr lang="ru-RU" dirty="0"/>
              <a:t> </a:t>
            </a:r>
            <a:r>
              <a:rPr lang="ru-RU" dirty="0" err="1"/>
              <a:t>технологію</a:t>
            </a:r>
            <a:r>
              <a:rPr lang="ru-RU" dirty="0"/>
              <a:t> </a:t>
            </a:r>
            <a:r>
              <a:rPr lang="ru-RU" dirty="0" err="1"/>
              <a:t>легування</a:t>
            </a:r>
            <a:r>
              <a:rPr lang="ru-RU" dirty="0"/>
              <a:t> сталей </a:t>
            </a:r>
            <a:r>
              <a:rPr lang="ru-RU" dirty="0" err="1"/>
              <a:t>різного</a:t>
            </a:r>
            <a:r>
              <a:rPr lang="ru-RU" dirty="0"/>
              <a:t> типу азотом з </a:t>
            </a:r>
            <a:r>
              <a:rPr lang="ru-RU" dirty="0" err="1"/>
              <a:t>газової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 та </a:t>
            </a:r>
            <a:r>
              <a:rPr lang="ru-RU" dirty="0" err="1"/>
              <a:t>технологію</a:t>
            </a:r>
            <a:r>
              <a:rPr lang="ru-RU" dirty="0"/>
              <a:t> </a:t>
            </a:r>
            <a:r>
              <a:rPr lang="ru-RU" dirty="0" err="1"/>
              <a:t>виплавки</a:t>
            </a:r>
            <a:r>
              <a:rPr lang="ru-RU" dirty="0"/>
              <a:t> </a:t>
            </a:r>
            <a:r>
              <a:rPr lang="ru-RU" dirty="0" err="1"/>
              <a:t>складнолегованих</a:t>
            </a:r>
            <a:r>
              <a:rPr lang="ru-RU" dirty="0"/>
              <a:t> (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високохромистих</a:t>
            </a:r>
            <a:r>
              <a:rPr lang="ru-RU" dirty="0"/>
              <a:t>) сталей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азоту &lt; 0,025%,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розкислення</a:t>
            </a:r>
            <a:r>
              <a:rPr lang="ru-RU" dirty="0"/>
              <a:t> та </a:t>
            </a:r>
            <a:r>
              <a:rPr lang="ru-RU" dirty="0" err="1"/>
              <a:t>десульфурації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Переплавні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з </a:t>
            </a:r>
            <a:r>
              <a:rPr lang="ru-RU" dirty="0" err="1"/>
              <a:t>кристалізатором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/>
              <a:t>розділити</a:t>
            </a:r>
            <a:r>
              <a:rPr lang="ru-RU" dirty="0"/>
              <a:t> на два </a:t>
            </a:r>
            <a:r>
              <a:rPr lang="ru-RU" dirty="0" err="1"/>
              <a:t>класи</a:t>
            </a:r>
            <a:r>
              <a:rPr lang="ru-RU" dirty="0"/>
              <a:t>: </a:t>
            </a: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при нормальному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підвищеному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, та установки,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при </a:t>
            </a:r>
            <a:r>
              <a:rPr lang="ru-RU" dirty="0" err="1"/>
              <a:t>низькому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. Перший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методом </a:t>
            </a:r>
            <a:r>
              <a:rPr lang="ru-RU" dirty="0" err="1"/>
              <a:t>плазмово</a:t>
            </a:r>
            <a:r>
              <a:rPr lang="ru-RU" dirty="0"/>
              <a:t>-дугового переплаву, </a:t>
            </a:r>
            <a:r>
              <a:rPr lang="ru-RU" dirty="0" err="1"/>
              <a:t>другий</a:t>
            </a:r>
            <a:r>
              <a:rPr lang="ru-RU" dirty="0"/>
              <a:t> - методом вакуум-</a:t>
            </a:r>
            <a:r>
              <a:rPr lang="ru-RU" dirty="0" err="1"/>
              <a:t>плазмового</a:t>
            </a:r>
            <a:r>
              <a:rPr lang="ru-RU" dirty="0"/>
              <a:t> переплаву (</a:t>
            </a:r>
            <a:r>
              <a:rPr lang="ru-RU" dirty="0" err="1"/>
              <a:t>ЗПС</a:t>
            </a:r>
            <a:r>
              <a:rPr lang="ru-RU" dirty="0"/>
              <a:t>). </a:t>
            </a:r>
            <a:r>
              <a:rPr lang="ru-RU" dirty="0" err="1"/>
              <a:t>Обидва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за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 </a:t>
            </a:r>
            <a:r>
              <a:rPr lang="ru-RU" dirty="0" err="1"/>
              <a:t>перспективні</a:t>
            </a:r>
            <a:r>
              <a:rPr lang="ru-RU" dirty="0"/>
              <a:t> та </a:t>
            </a:r>
            <a:r>
              <a:rPr lang="ru-RU" dirty="0" err="1"/>
              <a:t>технологічно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.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плазмового</a:t>
            </a:r>
            <a:r>
              <a:rPr lang="ru-RU" dirty="0"/>
              <a:t> переплаву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шлаки, </a:t>
            </a:r>
            <a:r>
              <a:rPr lang="ru-RU" dirty="0" err="1"/>
              <a:t>варіювати</a:t>
            </a:r>
            <a:r>
              <a:rPr lang="ru-RU" dirty="0"/>
              <a:t> в широких межах </a:t>
            </a:r>
            <a:r>
              <a:rPr lang="ru-RU" dirty="0" err="1"/>
              <a:t>тиск</a:t>
            </a:r>
            <a:r>
              <a:rPr lang="ru-RU" dirty="0"/>
              <a:t> і склад </a:t>
            </a:r>
            <a:r>
              <a:rPr lang="ru-RU" dirty="0" err="1"/>
              <a:t>атмосфери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регулювати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 і </a:t>
            </a:r>
            <a:r>
              <a:rPr lang="ru-RU" dirty="0" err="1"/>
              <a:t>швидкість</a:t>
            </a:r>
            <a:r>
              <a:rPr lang="ru-RU" dirty="0"/>
              <a:t> переплаву, </a:t>
            </a:r>
            <a:r>
              <a:rPr lang="ru-RU" dirty="0" err="1"/>
              <a:t>що</a:t>
            </a:r>
            <a:r>
              <a:rPr lang="ru-RU" dirty="0"/>
              <a:t> вводиться, </a:t>
            </a:r>
            <a:r>
              <a:rPr lang="ru-RU" dirty="0" err="1"/>
              <a:t>тобто</a:t>
            </a:r>
            <a:r>
              <a:rPr lang="ru-RU" dirty="0"/>
              <a:t>.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гнучке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умов </a:t>
            </a:r>
            <a:r>
              <a:rPr lang="ru-RU" dirty="0" err="1"/>
              <a:t>кристалізації</a:t>
            </a:r>
            <a:r>
              <a:rPr lang="ru-RU" dirty="0"/>
              <a:t> та </a:t>
            </a:r>
            <a:r>
              <a:rPr lang="ru-RU" dirty="0" err="1"/>
              <a:t>рафінування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та </a:t>
            </a:r>
            <a:r>
              <a:rPr lang="ru-RU" dirty="0" err="1"/>
              <a:t>ЕШП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8641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57" y="116632"/>
            <a:ext cx="9001000" cy="63408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5.5 </a:t>
            </a:r>
            <a:r>
              <a:rPr lang="ru-RU" b="1" dirty="0" err="1"/>
              <a:t>Електронно</a:t>
            </a:r>
            <a:r>
              <a:rPr lang="ru-RU" b="1" dirty="0"/>
              <a:t> – </a:t>
            </a:r>
            <a:r>
              <a:rPr lang="ru-RU" b="1" dirty="0" err="1"/>
              <a:t>променевий</a:t>
            </a:r>
            <a:r>
              <a:rPr lang="ru-RU" b="1" dirty="0"/>
              <a:t> переплав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електронно-променевої</a:t>
            </a:r>
            <a:r>
              <a:rPr lang="ru-RU" dirty="0"/>
              <a:t> плавки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переплаві</a:t>
            </a:r>
            <a:r>
              <a:rPr lang="ru-RU" dirty="0"/>
              <a:t> </a:t>
            </a:r>
            <a:r>
              <a:rPr lang="ru-RU" dirty="0" err="1"/>
              <a:t>металевих</a:t>
            </a:r>
            <a:r>
              <a:rPr lang="ru-RU" dirty="0"/>
              <a:t> заготовок в </a:t>
            </a:r>
            <a:r>
              <a:rPr lang="ru-RU" dirty="0" err="1"/>
              <a:t>електронно-променевій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нагрівання</a:t>
            </a:r>
            <a:r>
              <a:rPr lang="ru-RU" dirty="0"/>
              <a:t> та </a:t>
            </a:r>
            <a:r>
              <a:rPr lang="ru-RU" dirty="0" err="1"/>
              <a:t>плавлення</a:t>
            </a:r>
            <a:r>
              <a:rPr lang="ru-RU" dirty="0"/>
              <a:t> </a:t>
            </a:r>
            <a:r>
              <a:rPr lang="ru-RU" dirty="0" err="1"/>
              <a:t>енергією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променя</a:t>
            </a:r>
            <a:r>
              <a:rPr lang="ru-RU" dirty="0"/>
              <a:t>, </a:t>
            </a:r>
            <a:r>
              <a:rPr lang="ru-RU" dirty="0" err="1"/>
              <a:t>краплинному</a:t>
            </a:r>
            <a:r>
              <a:rPr lang="ru-RU" dirty="0"/>
              <a:t> </a:t>
            </a:r>
            <a:r>
              <a:rPr lang="ru-RU" dirty="0" err="1"/>
              <a:t>перенесенні</a:t>
            </a:r>
            <a:r>
              <a:rPr lang="ru-RU" dirty="0"/>
              <a:t> </a:t>
            </a:r>
            <a:r>
              <a:rPr lang="ru-RU" dirty="0" err="1"/>
              <a:t>електродного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і </a:t>
            </a:r>
            <a:r>
              <a:rPr lang="ru-RU" dirty="0" err="1"/>
              <a:t>послідовному</a:t>
            </a:r>
            <a:r>
              <a:rPr lang="ru-RU" dirty="0"/>
              <a:t> </a:t>
            </a:r>
            <a:r>
              <a:rPr lang="ru-RU" dirty="0" err="1"/>
              <a:t>затвердінні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у </a:t>
            </a:r>
            <a:r>
              <a:rPr lang="ru-RU" dirty="0" err="1"/>
              <a:t>водоохолоджуваному</a:t>
            </a:r>
            <a:r>
              <a:rPr lang="ru-RU" dirty="0"/>
              <a:t> </a:t>
            </a:r>
            <a:r>
              <a:rPr lang="ru-RU" dirty="0" err="1"/>
              <a:t>кристалізаторі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і </a:t>
            </a:r>
            <a:r>
              <a:rPr lang="ru-RU" dirty="0" err="1"/>
              <a:t>ЕШП</a:t>
            </a:r>
            <a:r>
              <a:rPr lang="ru-RU" dirty="0"/>
              <a:t> </a:t>
            </a:r>
            <a:r>
              <a:rPr lang="ru-RU" dirty="0" err="1"/>
              <a:t>жорсткий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з </a:t>
            </a:r>
            <a:r>
              <a:rPr lang="ru-RU" dirty="0" err="1"/>
              <a:t>заготівлею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, </a:t>
            </a:r>
            <a:r>
              <a:rPr lang="ru-RU" dirty="0" err="1"/>
              <a:t>відсутня</a:t>
            </a:r>
            <a:r>
              <a:rPr lang="ru-RU" dirty="0"/>
              <a:t>. Заготовка,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, не </a:t>
            </a:r>
            <a:r>
              <a:rPr lang="ru-RU" dirty="0" err="1"/>
              <a:t>бере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електричному</a:t>
            </a:r>
            <a:r>
              <a:rPr lang="ru-RU" dirty="0"/>
              <a:t> </a:t>
            </a:r>
            <a:r>
              <a:rPr lang="ru-RU" dirty="0" err="1"/>
              <a:t>ланцюзі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і, </a:t>
            </a:r>
            <a:r>
              <a:rPr lang="ru-RU" dirty="0" err="1"/>
              <a:t>отже</a:t>
            </a:r>
            <a:r>
              <a:rPr lang="ru-RU" dirty="0"/>
              <a:t>, не є </a:t>
            </a:r>
            <a:r>
              <a:rPr lang="ru-RU" dirty="0" err="1"/>
              <a:t>витрачається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.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з </a:t>
            </a:r>
            <a:r>
              <a:rPr lang="ru-RU" dirty="0" err="1"/>
              <a:t>переплавлюваним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найширші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швидкістю</a:t>
            </a:r>
            <a:r>
              <a:rPr lang="ru-RU" dirty="0"/>
              <a:t> переплаву й у остаточному </a:t>
            </a:r>
            <a:r>
              <a:rPr lang="ru-RU" dirty="0" err="1"/>
              <a:t>підсумку</a:t>
            </a:r>
            <a:r>
              <a:rPr lang="ru-RU" dirty="0"/>
              <a:t> - </a:t>
            </a:r>
            <a:r>
              <a:rPr lang="ru-RU" dirty="0" err="1"/>
              <a:t>кристалізацією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керувати</a:t>
            </a:r>
            <a:r>
              <a:rPr lang="ru-RU" dirty="0"/>
              <a:t> часом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в </a:t>
            </a:r>
            <a:r>
              <a:rPr lang="ru-RU" dirty="0" err="1"/>
              <a:t>рідкому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 і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тривалістю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вакуумом, </a:t>
            </a:r>
            <a:r>
              <a:rPr lang="ru-RU" dirty="0" err="1"/>
              <a:t>помітно</a:t>
            </a:r>
            <a:r>
              <a:rPr lang="ru-RU" dirty="0"/>
              <a:t> </a:t>
            </a:r>
            <a:r>
              <a:rPr lang="ru-RU" dirty="0" err="1"/>
              <a:t>перегрівати</a:t>
            </a:r>
            <a:r>
              <a:rPr lang="ru-RU" dirty="0"/>
              <a:t> метал </a:t>
            </a:r>
            <a:r>
              <a:rPr lang="ru-RU" dirty="0" err="1"/>
              <a:t>вище</a:t>
            </a:r>
            <a:r>
              <a:rPr lang="ru-RU" dirty="0"/>
              <a:t> за температуру </a:t>
            </a:r>
            <a:r>
              <a:rPr lang="ru-RU" dirty="0" err="1"/>
              <a:t>плавлення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у </a:t>
            </a:r>
            <a:r>
              <a:rPr lang="ru-RU" dirty="0" err="1"/>
              <a:t>глибокому</a:t>
            </a:r>
            <a:r>
              <a:rPr lang="ru-RU" dirty="0"/>
              <a:t> </a:t>
            </a:r>
            <a:r>
              <a:rPr lang="ru-RU" dirty="0" err="1"/>
              <a:t>вакуумі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збільшує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ВДП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плавити</a:t>
            </a:r>
            <a:r>
              <a:rPr lang="ru-RU" dirty="0"/>
              <a:t> метал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променем</a:t>
            </a:r>
            <a:r>
              <a:rPr lang="ru-RU" dirty="0"/>
              <a:t> </a:t>
            </a:r>
            <a:r>
              <a:rPr lang="ru-RU" dirty="0" err="1"/>
              <a:t>встановлена</a:t>
            </a:r>
            <a:r>
              <a:rPr lang="ru-RU" dirty="0"/>
              <a:t> ​​у 1879 р. У. </a:t>
            </a:r>
            <a:r>
              <a:rPr lang="ru-RU" dirty="0" err="1"/>
              <a:t>Круксом</a:t>
            </a:r>
            <a:r>
              <a:rPr lang="ru-RU" dirty="0"/>
              <a:t>, а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невеликі</a:t>
            </a:r>
            <a:r>
              <a:rPr lang="ru-RU" dirty="0"/>
              <a:t> </a:t>
            </a:r>
            <a:r>
              <a:rPr lang="ru-RU" dirty="0" err="1"/>
              <a:t>зливки</a:t>
            </a:r>
            <a:r>
              <a:rPr lang="ru-RU" dirty="0"/>
              <a:t> чистого танталу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М. </a:t>
            </a:r>
            <a:r>
              <a:rPr lang="ru-RU" dirty="0" err="1"/>
              <a:t>Пірані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у 1907 р. </a:t>
            </a:r>
            <a:r>
              <a:rPr lang="ru-RU" dirty="0" err="1"/>
              <a:t>отримав</a:t>
            </a:r>
            <a:r>
              <a:rPr lang="ru-RU" dirty="0"/>
              <a:t> патент на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. </a:t>
            </a:r>
            <a:r>
              <a:rPr lang="ru-RU" dirty="0" err="1"/>
              <a:t>Розвиток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в </a:t>
            </a:r>
            <a:r>
              <a:rPr lang="ru-RU" dirty="0" err="1"/>
              <a:t>промисловість</a:t>
            </a:r>
            <a:r>
              <a:rPr lang="ru-RU" dirty="0"/>
              <a:t> методу </a:t>
            </a: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гальмувалося</a:t>
            </a:r>
            <a:r>
              <a:rPr lang="ru-RU" dirty="0"/>
              <a:t> </a:t>
            </a:r>
            <a:r>
              <a:rPr lang="ru-RU" dirty="0" err="1"/>
              <a:t>відсутністю</a:t>
            </a:r>
            <a:r>
              <a:rPr lang="ru-RU" dirty="0"/>
              <a:t> </a:t>
            </a:r>
            <a:r>
              <a:rPr lang="ru-RU" dirty="0" err="1"/>
              <a:t>потужних</a:t>
            </a:r>
            <a:r>
              <a:rPr lang="ru-RU" dirty="0"/>
              <a:t>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насосів</a:t>
            </a:r>
            <a:r>
              <a:rPr lang="ru-RU" dirty="0"/>
              <a:t> </a:t>
            </a:r>
            <a:r>
              <a:rPr lang="ru-RU" dirty="0" err="1"/>
              <a:t>електронно-променевих</a:t>
            </a:r>
            <a:r>
              <a:rPr lang="ru-RU" dirty="0"/>
              <a:t> </a:t>
            </a:r>
            <a:r>
              <a:rPr lang="ru-RU" dirty="0" err="1"/>
              <a:t>гармат</a:t>
            </a:r>
            <a:r>
              <a:rPr lang="ru-RU" dirty="0"/>
              <a:t>. </a:t>
            </a:r>
            <a:r>
              <a:rPr lang="ru-RU" dirty="0" err="1"/>
              <a:t>Промислове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ЭЛП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зарахувати</a:t>
            </a:r>
            <a:r>
              <a:rPr lang="ru-RU" dirty="0"/>
              <a:t> до 1958-1963 гг. </a:t>
            </a:r>
            <a:r>
              <a:rPr lang="ru-RU" dirty="0" err="1"/>
              <a:t>Найбільшого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метод </a:t>
            </a: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 у США, </a:t>
            </a:r>
            <a:r>
              <a:rPr lang="ru-RU" dirty="0" err="1"/>
              <a:t>ФРН</a:t>
            </a:r>
            <a:r>
              <a:rPr lang="ru-RU" dirty="0"/>
              <a:t>, </a:t>
            </a:r>
            <a:r>
              <a:rPr lang="ru-RU" dirty="0" err="1"/>
              <a:t>Японії</a:t>
            </a:r>
            <a:r>
              <a:rPr lang="ru-RU" dirty="0"/>
              <a:t>, НДР та </a:t>
            </a:r>
            <a:r>
              <a:rPr lang="ru-RU" dirty="0" err="1"/>
              <a:t>СРСР</a:t>
            </a:r>
            <a:r>
              <a:rPr lang="ru-RU" dirty="0"/>
              <a:t>. Максимальна </a:t>
            </a:r>
            <a:r>
              <a:rPr lang="ru-RU" dirty="0" err="1"/>
              <a:t>маса</a:t>
            </a:r>
            <a:r>
              <a:rPr lang="ru-RU" dirty="0"/>
              <a:t> </a:t>
            </a:r>
            <a:r>
              <a:rPr lang="ru-RU" dirty="0" err="1"/>
              <a:t>злитка</a:t>
            </a:r>
            <a:r>
              <a:rPr lang="ru-RU" dirty="0"/>
              <a:t>, </a:t>
            </a:r>
            <a:r>
              <a:rPr lang="ru-RU" dirty="0" err="1"/>
              <a:t>отриманого</a:t>
            </a:r>
            <a:r>
              <a:rPr lang="ru-RU" dirty="0"/>
              <a:t> методом </a:t>
            </a:r>
            <a:r>
              <a:rPr lang="ru-RU" dirty="0" err="1"/>
              <a:t>ЕЛП</a:t>
            </a:r>
            <a:r>
              <a:rPr lang="ru-RU" dirty="0"/>
              <a:t>, становить 18 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2480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69360"/>
          </a:xfrm>
        </p:spPr>
        <p:txBody>
          <a:bodyPr>
            <a:normAutofit fontScale="70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Електронно-променева</a:t>
            </a:r>
            <a:r>
              <a:rPr lang="ru-RU" dirty="0"/>
              <a:t> плавка </a:t>
            </a:r>
            <a:r>
              <a:rPr lang="ru-RU" dirty="0" err="1"/>
              <a:t>має</a:t>
            </a:r>
            <a:r>
              <a:rPr lang="ru-RU" dirty="0"/>
              <a:t> ряд </a:t>
            </a:r>
            <a:r>
              <a:rPr lang="ru-RU" dirty="0" err="1"/>
              <a:t>переваг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регулювання</a:t>
            </a:r>
            <a:r>
              <a:rPr lang="ru-RU" dirty="0"/>
              <a:t> в широких межах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наплавлення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сприятливу</a:t>
            </a:r>
            <a:r>
              <a:rPr lang="ru-RU" dirty="0"/>
              <a:t> для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макроструктуру </a:t>
            </a:r>
            <a:r>
              <a:rPr lang="ru-RU" dirty="0" err="1"/>
              <a:t>злитка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перегріву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у </a:t>
            </a:r>
            <a:r>
              <a:rPr lang="ru-RU" dirty="0" err="1"/>
              <a:t>поєднанні</a:t>
            </a:r>
            <a:r>
              <a:rPr lang="ru-RU" dirty="0"/>
              <a:t> з </a:t>
            </a:r>
            <a:r>
              <a:rPr lang="ru-RU" dirty="0" err="1"/>
              <a:t>глибоким</a:t>
            </a:r>
            <a:r>
              <a:rPr lang="ru-RU" dirty="0"/>
              <a:t> вакуумом </a:t>
            </a:r>
            <a:r>
              <a:rPr lang="ru-RU" dirty="0" err="1"/>
              <a:t>видалити</a:t>
            </a:r>
            <a:r>
              <a:rPr lang="ru-RU" dirty="0"/>
              <a:t> </a:t>
            </a:r>
            <a:r>
              <a:rPr lang="ru-RU" dirty="0" err="1"/>
              <a:t>шкідливі</a:t>
            </a:r>
            <a:r>
              <a:rPr lang="ru-RU" dirty="0"/>
              <a:t> </a:t>
            </a:r>
            <a:r>
              <a:rPr lang="ru-RU" dirty="0" err="1"/>
              <a:t>домішки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кольорові</a:t>
            </a:r>
            <a:r>
              <a:rPr lang="ru-RU" dirty="0"/>
              <a:t> метали);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глибока</a:t>
            </a:r>
            <a:r>
              <a:rPr lang="ru-RU" dirty="0"/>
              <a:t> </a:t>
            </a:r>
            <a:r>
              <a:rPr lang="ru-RU" dirty="0" err="1"/>
              <a:t>дегазація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у </a:t>
            </a:r>
            <a:r>
              <a:rPr lang="ru-RU" dirty="0" err="1"/>
              <a:t>вакуумі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4) </a:t>
            </a:r>
            <a:r>
              <a:rPr lang="ru-RU" dirty="0" err="1"/>
              <a:t>відсутність</a:t>
            </a:r>
            <a:r>
              <a:rPr lang="ru-RU" dirty="0"/>
              <a:t> контакту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з </a:t>
            </a:r>
            <a:r>
              <a:rPr lang="ru-RU" dirty="0" err="1"/>
              <a:t>забруднює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футеровкою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5) переплав практично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 та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плавки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випадкової</a:t>
            </a:r>
            <a:r>
              <a:rPr lang="ru-RU" dirty="0"/>
              <a:t> перерви без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. При </a:t>
            </a:r>
            <a:r>
              <a:rPr lang="ru-RU" dirty="0" err="1"/>
              <a:t>отриманні</a:t>
            </a:r>
            <a:r>
              <a:rPr lang="ru-RU" dirty="0"/>
              <a:t> </a:t>
            </a:r>
            <a:r>
              <a:rPr lang="ru-RU" dirty="0" err="1"/>
              <a:t>зливків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 (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десятків</a:t>
            </a:r>
            <a:r>
              <a:rPr lang="ru-RU" dirty="0"/>
              <a:t> т) </a:t>
            </a:r>
            <a:r>
              <a:rPr lang="ru-RU" dirty="0" err="1"/>
              <a:t>важлива</a:t>
            </a:r>
            <a:r>
              <a:rPr lang="ru-RU" dirty="0"/>
              <a:t> </a:t>
            </a:r>
            <a:r>
              <a:rPr lang="ru-RU" dirty="0" err="1"/>
              <a:t>перевага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– </a:t>
            </a:r>
            <a:r>
              <a:rPr lang="ru-RU" dirty="0" err="1"/>
              <a:t>можливість</a:t>
            </a:r>
            <a:r>
              <a:rPr lang="ru-RU" dirty="0"/>
              <a:t> переплаву </a:t>
            </a:r>
            <a:r>
              <a:rPr lang="ru-RU" dirty="0" err="1"/>
              <a:t>порівняно</a:t>
            </a:r>
            <a:r>
              <a:rPr lang="ru-RU" dirty="0"/>
              <a:t> невеликих заготовок,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поперемінно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в зону </a:t>
            </a:r>
            <a:r>
              <a:rPr lang="ru-RU" dirty="0" err="1"/>
              <a:t>плавлення</a:t>
            </a:r>
            <a:r>
              <a:rPr lang="ru-RU" dirty="0"/>
              <a:t>. </a:t>
            </a:r>
            <a:r>
              <a:rPr lang="ru-RU" dirty="0" err="1"/>
              <a:t>Рідкий</a:t>
            </a:r>
            <a:r>
              <a:rPr lang="ru-RU" dirty="0"/>
              <a:t> метал </a:t>
            </a:r>
            <a:r>
              <a:rPr lang="ru-RU" dirty="0" err="1"/>
              <a:t>надходить</a:t>
            </a:r>
            <a:r>
              <a:rPr lang="ru-RU" dirty="0"/>
              <a:t> у </a:t>
            </a:r>
            <a:r>
              <a:rPr lang="ru-RU" dirty="0" err="1"/>
              <a:t>кристалізатор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безпосереднє</a:t>
            </a:r>
            <a:r>
              <a:rPr lang="ru-RU" dirty="0"/>
              <a:t> </a:t>
            </a:r>
            <a:r>
              <a:rPr lang="ru-RU" dirty="0" err="1"/>
              <a:t>заготівлі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проміжної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, де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рафінується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Електроннопроменева</a:t>
            </a:r>
            <a:r>
              <a:rPr lang="ru-RU" dirty="0"/>
              <a:t> плавка у 2–4 рази </a:t>
            </a:r>
            <a:r>
              <a:rPr lang="ru-RU" dirty="0" err="1"/>
              <a:t>знижується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газових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 та </a:t>
            </a:r>
            <a:r>
              <a:rPr lang="ru-RU" dirty="0" err="1"/>
              <a:t>неметалічних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, </a:t>
            </a:r>
            <a:r>
              <a:rPr lang="ru-RU" dirty="0" err="1"/>
              <a:t>підвищуються</a:t>
            </a:r>
            <a:r>
              <a:rPr lang="ru-RU" dirty="0"/>
              <a:t> </a:t>
            </a:r>
            <a:r>
              <a:rPr lang="ru-RU" dirty="0" err="1"/>
              <a:t>щільність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ізотропність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14427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marL="0" indent="444500" algn="just">
              <a:buNone/>
            </a:pPr>
            <a:r>
              <a:rPr lang="ru-RU" b="1" dirty="0" err="1"/>
              <a:t>Недоліки</a:t>
            </a:r>
            <a:r>
              <a:rPr lang="ru-RU" b="1" dirty="0"/>
              <a:t> </a:t>
            </a:r>
            <a:r>
              <a:rPr lang="ru-RU" b="1" dirty="0" err="1"/>
              <a:t>ЕЛП</a:t>
            </a:r>
            <a:r>
              <a:rPr lang="ru-RU" b="1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і, як </a:t>
            </a:r>
            <a:r>
              <a:rPr lang="ru-RU" dirty="0" err="1"/>
              <a:t>наслідок</a:t>
            </a:r>
            <a:r>
              <a:rPr lang="ru-RU" dirty="0"/>
              <a:t>,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к.п.д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порівнювати</a:t>
            </a:r>
            <a:r>
              <a:rPr lang="ru-RU" dirty="0"/>
              <a:t> </a:t>
            </a:r>
            <a:r>
              <a:rPr lang="ru-RU" dirty="0" err="1"/>
              <a:t>ВДП</a:t>
            </a:r>
            <a:r>
              <a:rPr lang="ru-RU" dirty="0"/>
              <a:t> та </a:t>
            </a:r>
            <a:r>
              <a:rPr lang="ru-RU" dirty="0" err="1"/>
              <a:t>ЕЛП</a:t>
            </a:r>
            <a:r>
              <a:rPr lang="ru-RU" dirty="0"/>
              <a:t> при </a:t>
            </a:r>
            <a:r>
              <a:rPr lang="ru-RU" dirty="0" err="1"/>
              <a:t>однаковій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(150 - 200 кВт), то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плавлення</a:t>
            </a:r>
            <a:r>
              <a:rPr lang="ru-RU" dirty="0"/>
              <a:t> на </a:t>
            </a:r>
            <a:r>
              <a:rPr lang="ru-RU" dirty="0" err="1"/>
              <a:t>ВДП</a:t>
            </a:r>
            <a:r>
              <a:rPr lang="ru-RU" dirty="0"/>
              <a:t>-10 кг/</a:t>
            </a:r>
            <a:r>
              <a:rPr lang="ru-RU" dirty="0" err="1"/>
              <a:t>хв</a:t>
            </a:r>
            <a:r>
              <a:rPr lang="ru-RU" dirty="0"/>
              <a:t>, а на </a:t>
            </a:r>
            <a:r>
              <a:rPr lang="ru-RU" dirty="0" err="1"/>
              <a:t>ЕЛП</a:t>
            </a:r>
            <a:r>
              <a:rPr lang="ru-RU" dirty="0"/>
              <a:t> - 0,4 - 0,5 кг/</a:t>
            </a:r>
            <a:r>
              <a:rPr lang="ru-RU" dirty="0" err="1"/>
              <a:t>хв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повний</a:t>
            </a:r>
            <a:r>
              <a:rPr lang="ru-RU" dirty="0"/>
              <a:t> </a:t>
            </a:r>
            <a:r>
              <a:rPr lang="ru-RU" dirty="0" err="1"/>
              <a:t>к.п.д</a:t>
            </a:r>
            <a:r>
              <a:rPr lang="ru-RU" dirty="0"/>
              <a:t>. </a:t>
            </a:r>
            <a:r>
              <a:rPr lang="ru-RU" dirty="0" err="1"/>
              <a:t>електронної</a:t>
            </a:r>
            <a:r>
              <a:rPr lang="ru-RU" dirty="0"/>
              <a:t> плавки становить </a:t>
            </a:r>
            <a:r>
              <a:rPr lang="ru-RU" dirty="0" err="1"/>
              <a:t>близько</a:t>
            </a:r>
            <a:r>
              <a:rPr lang="ru-RU" dirty="0"/>
              <a:t> 10%.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складність</a:t>
            </a:r>
            <a:r>
              <a:rPr lang="ru-RU" dirty="0"/>
              <a:t> та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3)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капітальні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4) </a:t>
            </a:r>
            <a:r>
              <a:rPr lang="ru-RU" dirty="0" err="1"/>
              <a:t>неможливість</a:t>
            </a:r>
            <a:r>
              <a:rPr lang="ru-RU" dirty="0"/>
              <a:t> переплаву сталей і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легованих</a:t>
            </a:r>
            <a:r>
              <a:rPr lang="ru-RU" dirty="0"/>
              <a:t> азотом, марганцем, </a:t>
            </a:r>
            <a:r>
              <a:rPr lang="ru-RU" dirty="0" err="1"/>
              <a:t>великі</a:t>
            </a:r>
            <a:r>
              <a:rPr lang="ru-RU" dirty="0"/>
              <a:t> і часто </a:t>
            </a:r>
            <a:r>
              <a:rPr lang="ru-RU" dirty="0" err="1"/>
              <a:t>некеровані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легуючих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з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пружністю</a:t>
            </a:r>
            <a:r>
              <a:rPr lang="ru-RU" dirty="0"/>
              <a:t> пари, таких як, </a:t>
            </a:r>
            <a:r>
              <a:rPr lang="ru-RU" dirty="0" err="1"/>
              <a:t>наприклад</a:t>
            </a:r>
            <a:r>
              <a:rPr lang="ru-RU" dirty="0"/>
              <a:t>, хром. </a:t>
            </a:r>
            <a:r>
              <a:rPr lang="ru-RU" dirty="0" err="1"/>
              <a:t>Оскільки</a:t>
            </a:r>
            <a:r>
              <a:rPr lang="ru-RU" dirty="0"/>
              <a:t> хром входить у </a:t>
            </a:r>
            <a:r>
              <a:rPr lang="ru-RU" dirty="0" err="1"/>
              <a:t>переважну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легованих</a:t>
            </a:r>
            <a:r>
              <a:rPr lang="ru-RU" dirty="0"/>
              <a:t> сталей і </a:t>
            </a:r>
            <a:r>
              <a:rPr lang="ru-RU" dirty="0" err="1"/>
              <a:t>сплавів</a:t>
            </a:r>
            <a:r>
              <a:rPr lang="ru-RU" dirty="0"/>
              <a:t>,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обставина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обмежує</a:t>
            </a:r>
            <a:r>
              <a:rPr lang="ru-RU" dirty="0"/>
              <a:t> сферу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ЕЛП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5)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собівартість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отриманого</a:t>
            </a:r>
            <a:r>
              <a:rPr lang="ru-RU" dirty="0"/>
              <a:t> при </a:t>
            </a:r>
            <a:r>
              <a:rPr lang="ru-RU" dirty="0" err="1"/>
              <a:t>електронно-променевій</a:t>
            </a:r>
            <a:r>
              <a:rPr lang="ru-RU" dirty="0"/>
              <a:t> </a:t>
            </a:r>
            <a:r>
              <a:rPr lang="ru-RU" dirty="0" err="1"/>
              <a:t>плавці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32203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69360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b="1" i="1" dirty="0"/>
              <a:t>Принцип </a:t>
            </a:r>
            <a:r>
              <a:rPr lang="ru-RU" b="1" i="1" dirty="0" err="1"/>
              <a:t>дії</a:t>
            </a:r>
            <a:r>
              <a:rPr lang="ru-RU" b="1" i="1" dirty="0"/>
              <a:t> установок </a:t>
            </a:r>
            <a:r>
              <a:rPr lang="ru-RU" b="1" i="1" dirty="0" err="1"/>
              <a:t>ЕЛП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електронно-променевого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кінетична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потужного </a:t>
            </a:r>
            <a:r>
              <a:rPr lang="ru-RU" dirty="0" err="1"/>
              <a:t>спрямованого</a:t>
            </a:r>
            <a:r>
              <a:rPr lang="ru-RU" dirty="0"/>
              <a:t> потоку </a:t>
            </a:r>
            <a:r>
              <a:rPr lang="ru-RU" dirty="0" err="1"/>
              <a:t>електронів</a:t>
            </a:r>
            <a:r>
              <a:rPr lang="ru-RU" dirty="0"/>
              <a:t> при </a:t>
            </a:r>
            <a:r>
              <a:rPr lang="ru-RU" dirty="0" err="1"/>
              <a:t>бомбардуванні</a:t>
            </a:r>
            <a:r>
              <a:rPr lang="ru-RU" dirty="0"/>
              <a:t> ними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dirty="0" err="1"/>
              <a:t>теплову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електронно-променевого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у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 стало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інтенсивному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електроніки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забезпечила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потужних</a:t>
            </a:r>
            <a:r>
              <a:rPr lang="ru-RU" dirty="0"/>
              <a:t> </a:t>
            </a:r>
            <a:r>
              <a:rPr lang="ru-RU" dirty="0" err="1"/>
              <a:t>потоків</a:t>
            </a:r>
            <a:r>
              <a:rPr lang="ru-RU" dirty="0"/>
              <a:t> </a:t>
            </a:r>
            <a:r>
              <a:rPr lang="ru-RU" dirty="0" err="1"/>
              <a:t>електронів</a:t>
            </a:r>
            <a:r>
              <a:rPr lang="ru-RU" dirty="0"/>
              <a:t> та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ними, та великих </a:t>
            </a:r>
            <a:r>
              <a:rPr lang="ru-RU" dirty="0" err="1"/>
              <a:t>досягнень</a:t>
            </a:r>
            <a:r>
              <a:rPr lang="ru-RU" dirty="0"/>
              <a:t> у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дозволили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 </a:t>
            </a:r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Пристрій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потужного потоку </a:t>
            </a:r>
            <a:r>
              <a:rPr lang="ru-RU" dirty="0" err="1"/>
              <a:t>електронів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прискорення</a:t>
            </a:r>
            <a:r>
              <a:rPr lang="ru-RU" dirty="0"/>
              <a:t> та </a:t>
            </a:r>
            <a:r>
              <a:rPr lang="ru-RU" dirty="0" err="1"/>
              <a:t>концентрування</a:t>
            </a:r>
            <a:r>
              <a:rPr lang="ru-RU" dirty="0"/>
              <a:t> в пучок,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направляється</a:t>
            </a:r>
            <a:r>
              <a:rPr lang="ru-RU" dirty="0"/>
              <a:t> в </a:t>
            </a:r>
            <a:r>
              <a:rPr lang="ru-RU" dirty="0" err="1"/>
              <a:t>робочий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, де </a:t>
            </a:r>
            <a:r>
              <a:rPr lang="ru-RU" dirty="0" err="1"/>
              <a:t>відсутнє</a:t>
            </a:r>
            <a:r>
              <a:rPr lang="ru-RU" dirty="0"/>
              <a:t> </a:t>
            </a:r>
            <a:r>
              <a:rPr lang="ru-RU" dirty="0" err="1"/>
              <a:t>електричне</a:t>
            </a:r>
            <a:r>
              <a:rPr lang="ru-RU" dirty="0"/>
              <a:t> поле,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електронною</a:t>
            </a:r>
            <a:r>
              <a:rPr lang="ru-RU" dirty="0"/>
              <a:t> </a:t>
            </a:r>
            <a:r>
              <a:rPr lang="ru-RU" dirty="0" err="1"/>
              <a:t>гарматою</a:t>
            </a:r>
            <a:r>
              <a:rPr lang="ru-RU" dirty="0"/>
              <a:t>. Вона є </a:t>
            </a:r>
            <a:r>
              <a:rPr lang="ru-RU" dirty="0" err="1"/>
              <a:t>триелектродною</a:t>
            </a:r>
            <a:r>
              <a:rPr lang="ru-RU" dirty="0"/>
              <a:t> системою,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вольфрамового катода, </a:t>
            </a:r>
            <a:r>
              <a:rPr lang="ru-RU" dirty="0" err="1"/>
              <a:t>керуючого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 і </a:t>
            </a:r>
            <a:r>
              <a:rPr lang="ru-RU" dirty="0" err="1"/>
              <a:t>кільцевого</a:t>
            </a:r>
            <a:r>
              <a:rPr lang="ru-RU" dirty="0"/>
              <a:t> анода. </a:t>
            </a:r>
            <a:r>
              <a:rPr lang="ru-RU" dirty="0" err="1"/>
              <a:t>Електрони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вилітають</a:t>
            </a:r>
            <a:r>
              <a:rPr lang="ru-RU" dirty="0"/>
              <a:t> з катода,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, </a:t>
            </a:r>
            <a:r>
              <a:rPr lang="ru-RU" dirty="0" err="1"/>
              <a:t>формуються</a:t>
            </a:r>
            <a:r>
              <a:rPr lang="ru-RU" dirty="0"/>
              <a:t> в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промінь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прискорюється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потенціалів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катодом і анодом (10 - 50 </a:t>
            </a:r>
            <a:r>
              <a:rPr lang="ru-RU" dirty="0" err="1"/>
              <a:t>кВ</a:t>
            </a:r>
            <a:r>
              <a:rPr lang="ru-RU" dirty="0"/>
              <a:t>). </a:t>
            </a:r>
            <a:r>
              <a:rPr lang="ru-RU" dirty="0" err="1"/>
              <a:t>Регулювання</a:t>
            </a:r>
            <a:r>
              <a:rPr lang="ru-RU" dirty="0"/>
              <a:t> потоку </a:t>
            </a:r>
            <a:r>
              <a:rPr lang="ru-RU" dirty="0" err="1"/>
              <a:t>електронів</a:t>
            </a:r>
            <a:r>
              <a:rPr lang="ru-RU" dirty="0"/>
              <a:t> (</a:t>
            </a:r>
            <a:r>
              <a:rPr lang="ru-RU" dirty="0" err="1"/>
              <a:t>електронного</a:t>
            </a:r>
            <a:r>
              <a:rPr lang="ru-RU" dirty="0"/>
              <a:t> </a:t>
            </a:r>
            <a:r>
              <a:rPr lang="ru-RU" dirty="0" err="1"/>
              <a:t>променя</a:t>
            </a:r>
            <a:r>
              <a:rPr lang="ru-RU" dirty="0"/>
              <a:t>)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керуючим</a:t>
            </a:r>
            <a:r>
              <a:rPr lang="ru-RU" dirty="0"/>
              <a:t> </a:t>
            </a:r>
            <a:r>
              <a:rPr lang="ru-RU" dirty="0" err="1"/>
              <a:t>електродом</a:t>
            </a:r>
            <a:r>
              <a:rPr lang="ru-RU" dirty="0"/>
              <a:t> шляхом </a:t>
            </a:r>
            <a:r>
              <a:rPr lang="ru-RU" dirty="0" err="1"/>
              <a:t>зміни</a:t>
            </a:r>
            <a:r>
              <a:rPr lang="ru-RU" dirty="0"/>
              <a:t> негативного </a:t>
            </a:r>
            <a:r>
              <a:rPr lang="ru-RU" dirty="0" err="1"/>
              <a:t>потенціалу</a:t>
            </a:r>
            <a:r>
              <a:rPr lang="ru-RU" dirty="0"/>
              <a:t> до катода. В </a:t>
            </a:r>
            <a:r>
              <a:rPr lang="ru-RU" dirty="0" err="1"/>
              <a:t>електронно-променевих</a:t>
            </a:r>
            <a:r>
              <a:rPr lang="ru-RU" dirty="0"/>
              <a:t> печах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підтримувати</a:t>
            </a:r>
            <a:r>
              <a:rPr lang="ru-RU" dirty="0"/>
              <a:t> вакуум не </a:t>
            </a:r>
            <a:r>
              <a:rPr lang="ru-RU" dirty="0" err="1"/>
              <a:t>менше</a:t>
            </a:r>
            <a:r>
              <a:rPr lang="ru-RU" dirty="0"/>
              <a:t> 0,01 Па, тому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пробігу</a:t>
            </a:r>
            <a:r>
              <a:rPr lang="ru-RU" dirty="0"/>
              <a:t> </a:t>
            </a:r>
            <a:r>
              <a:rPr lang="ru-RU" dirty="0" err="1"/>
              <a:t>електронів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велика і вони </a:t>
            </a:r>
            <a:r>
              <a:rPr lang="ru-RU" dirty="0" err="1"/>
              <a:t>рухаються</a:t>
            </a:r>
            <a:r>
              <a:rPr lang="ru-RU" dirty="0"/>
              <a:t> практично без </a:t>
            </a:r>
            <a:r>
              <a:rPr lang="ru-RU" dirty="0" err="1"/>
              <a:t>зіткнень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і молекулами </a:t>
            </a:r>
            <a:r>
              <a:rPr lang="ru-RU" dirty="0" err="1"/>
              <a:t>залишкового</a:t>
            </a:r>
            <a:r>
              <a:rPr lang="ru-RU" dirty="0"/>
              <a:t> газу.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гармати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вакуум 103 - 105 Па.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0632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/>
              <a:t>Для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електронним</a:t>
            </a:r>
            <a:r>
              <a:rPr lang="ru-RU" dirty="0"/>
              <a:t> </a:t>
            </a:r>
            <a:r>
              <a:rPr lang="ru-RU" dirty="0" err="1"/>
              <a:t>променем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з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гармати</a:t>
            </a:r>
            <a:r>
              <a:rPr lang="ru-RU" dirty="0"/>
              <a:t>,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фокусуючу</a:t>
            </a:r>
            <a:r>
              <a:rPr lang="ru-RU" dirty="0"/>
              <a:t> і </a:t>
            </a:r>
            <a:r>
              <a:rPr lang="ru-RU" dirty="0" err="1"/>
              <a:t>відхиляє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змінюють</a:t>
            </a:r>
            <a:r>
              <a:rPr lang="ru-RU" dirty="0"/>
              <a:t> </a:t>
            </a:r>
            <a:r>
              <a:rPr lang="ru-RU" dirty="0" err="1"/>
              <a:t>переріз</a:t>
            </a:r>
            <a:r>
              <a:rPr lang="ru-RU" dirty="0"/>
              <a:t> потоку (пучка) </a:t>
            </a:r>
            <a:r>
              <a:rPr lang="ru-RU" dirty="0" err="1"/>
              <a:t>електронів</a:t>
            </a:r>
            <a:r>
              <a:rPr lang="ru-RU" dirty="0"/>
              <a:t> і </a:t>
            </a:r>
            <a:r>
              <a:rPr lang="ru-RU" dirty="0" err="1"/>
              <a:t>направляють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кутом на </a:t>
            </a:r>
            <a:r>
              <a:rPr lang="ru-RU" dirty="0" err="1"/>
              <a:t>виріб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обробляється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нагрівання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потоком </a:t>
            </a:r>
            <a:r>
              <a:rPr lang="ru-RU" dirty="0" err="1"/>
              <a:t>прискорених</a:t>
            </a:r>
            <a:r>
              <a:rPr lang="ru-RU" dirty="0"/>
              <a:t> </a:t>
            </a:r>
            <a:r>
              <a:rPr lang="ru-RU" dirty="0" err="1"/>
              <a:t>електронів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генеруються</a:t>
            </a:r>
            <a:r>
              <a:rPr lang="ru-RU" dirty="0"/>
              <a:t> у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пристроях</a:t>
            </a:r>
            <a:r>
              <a:rPr lang="ru-RU" dirty="0"/>
              <a:t> (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гарматах</a:t>
            </a:r>
            <a:r>
              <a:rPr lang="ru-RU" dirty="0"/>
              <a:t>). </a:t>
            </a:r>
            <a:r>
              <a:rPr lang="ru-RU" dirty="0" err="1"/>
              <a:t>Електрони</a:t>
            </a:r>
            <a:r>
              <a:rPr lang="ru-RU" dirty="0"/>
              <a:t> </a:t>
            </a:r>
            <a:r>
              <a:rPr lang="ru-RU" dirty="0" err="1"/>
              <a:t>розганяються</a:t>
            </a:r>
            <a:r>
              <a:rPr lang="ru-RU" dirty="0"/>
              <a:t> </a:t>
            </a:r>
            <a:r>
              <a:rPr lang="ru-RU" dirty="0" err="1"/>
              <a:t>електричним</a:t>
            </a:r>
            <a:r>
              <a:rPr lang="ru-RU" dirty="0"/>
              <a:t> полем, </a:t>
            </a:r>
            <a:r>
              <a:rPr lang="ru-RU" dirty="0" err="1"/>
              <a:t>стикаються</a:t>
            </a:r>
            <a:r>
              <a:rPr lang="ru-RU" dirty="0"/>
              <a:t> з </a:t>
            </a:r>
            <a:r>
              <a:rPr lang="ru-RU" dirty="0" err="1"/>
              <a:t>речовиною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, </a:t>
            </a:r>
            <a:r>
              <a:rPr lang="ru-RU" dirty="0" err="1"/>
              <a:t>взаємодіючи</a:t>
            </a:r>
            <a:r>
              <a:rPr lang="ru-RU" dirty="0"/>
              <a:t> як з </a:t>
            </a:r>
            <a:r>
              <a:rPr lang="ru-RU" dirty="0" err="1"/>
              <a:t>кристалічною</a:t>
            </a:r>
            <a:r>
              <a:rPr lang="ru-RU" dirty="0"/>
              <a:t> </a:t>
            </a:r>
            <a:r>
              <a:rPr lang="ru-RU" dirty="0" err="1"/>
              <a:t>решіткою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, так і з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мікрочастинками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зустрічаються</a:t>
            </a:r>
            <a:r>
              <a:rPr lang="ru-RU" dirty="0"/>
              <a:t>: </a:t>
            </a:r>
            <a:r>
              <a:rPr lang="ru-RU" dirty="0" err="1"/>
              <a:t>позитивними</a:t>
            </a:r>
            <a:r>
              <a:rPr lang="ru-RU" dirty="0"/>
              <a:t> </a:t>
            </a:r>
            <a:r>
              <a:rPr lang="ru-RU" dirty="0" err="1"/>
              <a:t>іонами</a:t>
            </a:r>
            <a:r>
              <a:rPr lang="ru-RU" dirty="0"/>
              <a:t>, </a:t>
            </a:r>
            <a:r>
              <a:rPr lang="ru-RU" dirty="0" err="1"/>
              <a:t>вільними</a:t>
            </a:r>
            <a:r>
              <a:rPr lang="ru-RU" dirty="0"/>
              <a:t> і </a:t>
            </a:r>
            <a:r>
              <a:rPr lang="ru-RU" dirty="0" err="1"/>
              <a:t>зв'язаними</a:t>
            </a:r>
            <a:r>
              <a:rPr lang="ru-RU" dirty="0"/>
              <a:t> </a:t>
            </a:r>
            <a:r>
              <a:rPr lang="ru-RU" dirty="0" err="1"/>
              <a:t>електронами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електричне</a:t>
            </a:r>
            <a:r>
              <a:rPr lang="ru-RU" dirty="0"/>
              <a:t> поле </a:t>
            </a:r>
            <a:r>
              <a:rPr lang="ru-RU" dirty="0" err="1"/>
              <a:t>первинних</a:t>
            </a:r>
            <a:r>
              <a:rPr lang="ru-RU" dirty="0"/>
              <a:t> </a:t>
            </a:r>
            <a:r>
              <a:rPr lang="ru-RU" dirty="0" err="1"/>
              <a:t>електронів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відповідне</a:t>
            </a:r>
            <a:r>
              <a:rPr lang="ru-RU" dirty="0"/>
              <a:t> </a:t>
            </a:r>
            <a:r>
              <a:rPr lang="ru-RU" dirty="0" err="1"/>
              <a:t>обурення</a:t>
            </a:r>
            <a:r>
              <a:rPr lang="ru-RU" dirty="0"/>
              <a:t> </a:t>
            </a:r>
            <a:r>
              <a:rPr lang="ru-RU" dirty="0" err="1"/>
              <a:t>кристалічних</a:t>
            </a:r>
            <a:r>
              <a:rPr lang="ru-RU" dirty="0"/>
              <a:t> </a:t>
            </a:r>
            <a:r>
              <a:rPr lang="ru-RU" dirty="0" err="1"/>
              <a:t>ґрат</a:t>
            </a:r>
            <a:r>
              <a:rPr lang="ru-RU" dirty="0"/>
              <a:t>, яке </a:t>
            </a:r>
            <a:r>
              <a:rPr lang="ru-RU" dirty="0" err="1"/>
              <a:t>проявляється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іонів</a:t>
            </a:r>
            <a:r>
              <a:rPr lang="ru-RU" dirty="0"/>
              <a:t> та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амплітуди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коливання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.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endParaRPr lang="ru-RU" dirty="0"/>
          </a:p>
          <a:p>
            <a:pPr marL="0" indent="444500" algn="just">
              <a:buNone/>
            </a:pPr>
            <a:r>
              <a:rPr lang="ru-RU" dirty="0"/>
              <a:t>При </a:t>
            </a:r>
            <a:r>
              <a:rPr lang="ru-RU" dirty="0" err="1"/>
              <a:t>різкому</a:t>
            </a:r>
            <a:r>
              <a:rPr lang="ru-RU" dirty="0"/>
              <a:t> </a:t>
            </a:r>
            <a:r>
              <a:rPr lang="ru-RU" dirty="0" err="1"/>
              <a:t>гальмуванні</a:t>
            </a:r>
            <a:r>
              <a:rPr lang="ru-RU" dirty="0"/>
              <a:t> </a:t>
            </a:r>
            <a:r>
              <a:rPr lang="ru-RU" dirty="0" err="1"/>
              <a:t>електронів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втрачається</a:t>
            </a:r>
            <a:r>
              <a:rPr lang="ru-RU" dirty="0"/>
              <a:t> як </a:t>
            </a:r>
            <a:r>
              <a:rPr lang="ru-RU" dirty="0" err="1"/>
              <a:t>випромінювання</a:t>
            </a:r>
            <a:r>
              <a:rPr lang="ru-RU" dirty="0"/>
              <a:t>. При </a:t>
            </a:r>
            <a:r>
              <a:rPr lang="ru-RU" dirty="0" err="1"/>
              <a:t>прискорювальній</a:t>
            </a:r>
            <a:r>
              <a:rPr lang="ru-RU" dirty="0"/>
              <a:t> </a:t>
            </a:r>
            <a:r>
              <a:rPr lang="ru-RU" dirty="0" err="1"/>
              <a:t>напрузі</a:t>
            </a:r>
            <a:r>
              <a:rPr lang="ru-RU" dirty="0"/>
              <a:t> в десятки </a:t>
            </a:r>
            <a:r>
              <a:rPr lang="ru-RU" dirty="0" err="1"/>
              <a:t>кіловольт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в </a:t>
            </a:r>
            <a:r>
              <a:rPr lang="ru-RU" dirty="0" err="1"/>
              <a:t>плавильних</a:t>
            </a:r>
            <a:r>
              <a:rPr lang="ru-RU" dirty="0"/>
              <a:t> установках,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рентгенівське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електронного</a:t>
            </a:r>
            <a:r>
              <a:rPr lang="ru-RU" dirty="0"/>
              <a:t> пучка, але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становить </a:t>
            </a:r>
            <a:r>
              <a:rPr lang="ru-RU" dirty="0" err="1"/>
              <a:t>серйозну</a:t>
            </a:r>
            <a:r>
              <a:rPr lang="ru-RU" dirty="0"/>
              <a:t> </a:t>
            </a:r>
            <a:r>
              <a:rPr lang="ru-RU" dirty="0" err="1"/>
              <a:t>небезпеку</a:t>
            </a:r>
            <a:r>
              <a:rPr lang="ru-RU" dirty="0"/>
              <a:t> для </a:t>
            </a:r>
            <a:r>
              <a:rPr lang="ru-RU" dirty="0" err="1"/>
              <a:t>обслуговуючого</a:t>
            </a:r>
            <a:r>
              <a:rPr lang="ru-RU" dirty="0"/>
              <a:t> персоналу. Тому величину </a:t>
            </a:r>
            <a:r>
              <a:rPr lang="ru-RU" dirty="0" err="1"/>
              <a:t>прискорюючої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 </a:t>
            </a:r>
            <a:r>
              <a:rPr lang="ru-RU" dirty="0" err="1"/>
              <a:t>обмежують</a:t>
            </a:r>
            <a:r>
              <a:rPr lang="ru-RU" dirty="0"/>
              <a:t> до 30 - 35 </a:t>
            </a:r>
            <a:r>
              <a:rPr lang="ru-RU" dirty="0" err="1"/>
              <a:t>кВ</a:t>
            </a:r>
            <a:r>
              <a:rPr lang="ru-RU" dirty="0"/>
              <a:t> (</a:t>
            </a:r>
            <a:r>
              <a:rPr lang="ru-RU" dirty="0" err="1"/>
              <a:t>небезпечний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- </a:t>
            </a:r>
            <a:r>
              <a:rPr lang="ru-RU" dirty="0" err="1"/>
              <a:t>понад</a:t>
            </a:r>
            <a:r>
              <a:rPr lang="ru-RU" dirty="0"/>
              <a:t> 40 </a:t>
            </a:r>
            <a:r>
              <a:rPr lang="ru-RU" dirty="0" err="1"/>
              <a:t>кВ</a:t>
            </a:r>
            <a:r>
              <a:rPr lang="ru-RU" dirty="0"/>
              <a:t>) і </a:t>
            </a:r>
            <a:r>
              <a:rPr lang="ru-RU" dirty="0" err="1"/>
              <a:t>вживають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при </a:t>
            </a:r>
            <a:r>
              <a:rPr lang="ru-RU" dirty="0" err="1"/>
              <a:t>конструюванні</a:t>
            </a:r>
            <a:r>
              <a:rPr lang="ru-RU" dirty="0"/>
              <a:t>, </a:t>
            </a:r>
            <a:r>
              <a:rPr lang="ru-RU" dirty="0" err="1"/>
              <a:t>виготовленні</a:t>
            </a:r>
            <a:r>
              <a:rPr lang="ru-RU" dirty="0"/>
              <a:t> та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ЕЛП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У </a:t>
            </a: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вільних</a:t>
            </a:r>
            <a:r>
              <a:rPr lang="ru-RU" dirty="0"/>
              <a:t> </a:t>
            </a:r>
            <a:r>
              <a:rPr lang="ru-RU" dirty="0" err="1"/>
              <a:t>електронів</a:t>
            </a:r>
            <a:r>
              <a:rPr lang="ru-RU" dirty="0"/>
              <a:t> служить </a:t>
            </a:r>
            <a:r>
              <a:rPr lang="ru-RU" dirty="0" err="1"/>
              <a:t>розжарена</a:t>
            </a:r>
            <a:r>
              <a:rPr lang="ru-RU" dirty="0"/>
              <a:t> </a:t>
            </a:r>
            <a:r>
              <a:rPr lang="ru-RU" dirty="0" err="1"/>
              <a:t>спіраль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пластина, </a:t>
            </a:r>
            <a:r>
              <a:rPr lang="ru-RU" dirty="0" err="1"/>
              <a:t>тобто</a:t>
            </a:r>
            <a:r>
              <a:rPr lang="ru-RU" dirty="0"/>
              <a:t>. катод, з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випромінюється</a:t>
            </a:r>
            <a:r>
              <a:rPr lang="ru-RU" dirty="0"/>
              <a:t> </a:t>
            </a:r>
            <a:r>
              <a:rPr lang="ru-RU" dirty="0" err="1"/>
              <a:t>потік</a:t>
            </a:r>
            <a:r>
              <a:rPr lang="ru-RU" dirty="0"/>
              <a:t> </a:t>
            </a:r>
            <a:r>
              <a:rPr lang="ru-RU" dirty="0" err="1"/>
              <a:t>електронів</a:t>
            </a:r>
            <a:r>
              <a:rPr lang="ru-RU" dirty="0"/>
              <a:t> (</a:t>
            </a:r>
            <a:r>
              <a:rPr lang="ru-RU" dirty="0" err="1"/>
              <a:t>термоелектронна</a:t>
            </a:r>
            <a:r>
              <a:rPr lang="ru-RU" dirty="0"/>
              <a:t> </a:t>
            </a:r>
            <a:r>
              <a:rPr lang="ru-RU" dirty="0" err="1"/>
              <a:t>емісія</a:t>
            </a:r>
            <a:r>
              <a:rPr lang="ru-RU" dirty="0"/>
              <a:t>).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потік</a:t>
            </a:r>
            <a:r>
              <a:rPr lang="ru-RU" dirty="0"/>
              <a:t> </a:t>
            </a:r>
            <a:r>
              <a:rPr lang="ru-RU" dirty="0" err="1"/>
              <a:t>стискають</a:t>
            </a:r>
            <a:r>
              <a:rPr lang="ru-RU" dirty="0"/>
              <a:t> </a:t>
            </a:r>
            <a:r>
              <a:rPr lang="ru-RU" dirty="0" err="1"/>
              <a:t>електромагнітним</a:t>
            </a:r>
            <a:r>
              <a:rPr lang="ru-RU" dirty="0"/>
              <a:t> полем у </a:t>
            </a:r>
            <a:r>
              <a:rPr lang="ru-RU" dirty="0" err="1"/>
              <a:t>промені</a:t>
            </a:r>
            <a:r>
              <a:rPr lang="ru-RU" dirty="0"/>
              <a:t> </a:t>
            </a:r>
            <a:r>
              <a:rPr lang="ru-RU" dirty="0" err="1"/>
              <a:t>направляють</a:t>
            </a:r>
            <a:r>
              <a:rPr lang="ru-RU" dirty="0"/>
              <a:t> на </a:t>
            </a:r>
            <a:r>
              <a:rPr lang="ru-RU" dirty="0" err="1"/>
              <a:t>металевий</a:t>
            </a:r>
            <a:r>
              <a:rPr lang="ru-RU" dirty="0"/>
              <a:t> </a:t>
            </a:r>
            <a:r>
              <a:rPr lang="ru-RU" dirty="0" err="1"/>
              <a:t>електрод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шихту та </a:t>
            </a:r>
            <a:r>
              <a:rPr lang="ru-RU" dirty="0" err="1"/>
              <a:t>рідку</a:t>
            </a:r>
            <a:r>
              <a:rPr lang="ru-RU" dirty="0"/>
              <a:t> ванну. При </a:t>
            </a:r>
            <a:r>
              <a:rPr lang="ru-RU" dirty="0" err="1"/>
              <a:t>зіткненні</a:t>
            </a:r>
            <a:r>
              <a:rPr lang="ru-RU" dirty="0"/>
              <a:t> </a:t>
            </a:r>
            <a:r>
              <a:rPr lang="ru-RU" dirty="0" err="1"/>
              <a:t>променя</a:t>
            </a:r>
            <a:r>
              <a:rPr lang="ru-RU" dirty="0"/>
              <a:t> з </a:t>
            </a:r>
            <a:r>
              <a:rPr lang="ru-RU" dirty="0" err="1"/>
              <a:t>металом</a:t>
            </a:r>
            <a:r>
              <a:rPr lang="ru-RU" dirty="0"/>
              <a:t> </a:t>
            </a:r>
            <a:r>
              <a:rPr lang="ru-RU" dirty="0" err="1"/>
              <a:t>виділяється</a:t>
            </a:r>
            <a:r>
              <a:rPr lang="ru-RU" dirty="0"/>
              <a:t> велика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 та плавиться. Для </a:t>
            </a:r>
            <a:r>
              <a:rPr lang="ru-RU" dirty="0" err="1"/>
              <a:t>катодів</a:t>
            </a:r>
            <a:r>
              <a:rPr lang="ru-RU" dirty="0"/>
              <a:t> </a:t>
            </a: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вольфрам та </a:t>
            </a:r>
            <a:r>
              <a:rPr lang="ru-RU" dirty="0" err="1"/>
              <a:t>молібден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5669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b="1" i="1" dirty="0"/>
              <a:t>Конструктивно-</a:t>
            </a:r>
            <a:r>
              <a:rPr lang="ru-RU" b="1" i="1" dirty="0" err="1"/>
              <a:t>технологічні</a:t>
            </a:r>
            <a:r>
              <a:rPr lang="ru-RU" b="1" i="1" dirty="0"/>
              <a:t> </a:t>
            </a:r>
            <a:r>
              <a:rPr lang="ru-RU" b="1" i="1" dirty="0" err="1"/>
              <a:t>особливості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Схема </a:t>
            </a:r>
            <a:r>
              <a:rPr lang="ru-RU" dirty="0" err="1"/>
              <a:t>типової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ЕЛП</a:t>
            </a:r>
            <a:r>
              <a:rPr lang="ru-RU" dirty="0"/>
              <a:t> представлена ​​</a:t>
            </a:r>
            <a:r>
              <a:rPr lang="ru-RU" dirty="0" err="1"/>
              <a:t>малюнку</a:t>
            </a:r>
            <a:r>
              <a:rPr lang="ru-RU" dirty="0"/>
              <a:t> 5.11.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вузлом</a:t>
            </a:r>
            <a:r>
              <a:rPr lang="ru-RU" dirty="0"/>
              <a:t> є </a:t>
            </a:r>
            <a:r>
              <a:rPr lang="ru-RU" dirty="0" err="1"/>
              <a:t>вакуумна</a:t>
            </a:r>
            <a:r>
              <a:rPr lang="ru-RU" dirty="0"/>
              <a:t> </a:t>
            </a:r>
            <a:r>
              <a:rPr lang="ru-RU" dirty="0" err="1"/>
              <a:t>плавильна</a:t>
            </a:r>
            <a:r>
              <a:rPr lang="ru-RU" dirty="0"/>
              <a:t> камера 4, </a:t>
            </a:r>
            <a:r>
              <a:rPr lang="ru-RU" dirty="0" err="1"/>
              <a:t>товщина</a:t>
            </a:r>
            <a:r>
              <a:rPr lang="ru-RU" dirty="0"/>
              <a:t> </a:t>
            </a:r>
            <a:r>
              <a:rPr lang="ru-RU" dirty="0" err="1"/>
              <a:t>стінки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становить 10 - 15 мм,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жорсткість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та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надійний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рентгенівського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Плавильна</a:t>
            </a:r>
            <a:r>
              <a:rPr lang="ru-RU" dirty="0"/>
              <a:t> камера </a:t>
            </a:r>
            <a:r>
              <a:rPr lang="ru-RU" dirty="0" err="1"/>
              <a:t>охолоджується</a:t>
            </a:r>
            <a:r>
              <a:rPr lang="ru-RU" dirty="0"/>
              <a:t> водою. У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розміщений</a:t>
            </a:r>
            <a:r>
              <a:rPr lang="ru-RU" dirty="0"/>
              <a:t> </a:t>
            </a:r>
            <a:r>
              <a:rPr lang="ru-RU" dirty="0" err="1"/>
              <a:t>кристалізатор</a:t>
            </a:r>
            <a:r>
              <a:rPr lang="ru-RU" dirty="0"/>
              <a:t> 11,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охолоджується</a:t>
            </a:r>
            <a:r>
              <a:rPr lang="ru-RU" dirty="0"/>
              <a:t> </a:t>
            </a:r>
            <a:r>
              <a:rPr lang="ru-RU" dirty="0" err="1"/>
              <a:t>пом'якшеною</a:t>
            </a:r>
            <a:r>
              <a:rPr lang="ru-RU" dirty="0"/>
              <a:t> водою при </a:t>
            </a:r>
            <a:r>
              <a:rPr lang="ru-RU" dirty="0" err="1"/>
              <a:t>тиску</a:t>
            </a:r>
            <a:r>
              <a:rPr lang="ru-RU" dirty="0"/>
              <a:t> 3 - 6 атм. </a:t>
            </a:r>
            <a:r>
              <a:rPr lang="ru-RU" dirty="0" err="1"/>
              <a:t>Кристалізатори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різну</a:t>
            </a:r>
            <a:r>
              <a:rPr lang="ru-RU" dirty="0"/>
              <a:t> форму, У </a:t>
            </a:r>
            <a:r>
              <a:rPr lang="ru-RU" dirty="0" err="1"/>
              <a:t>плавильній</a:t>
            </a:r>
            <a:r>
              <a:rPr lang="ru-RU" dirty="0"/>
              <a:t> </a:t>
            </a:r>
            <a:r>
              <a:rPr lang="ru-RU" dirty="0" err="1"/>
              <a:t>камері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окремій</a:t>
            </a:r>
            <a:r>
              <a:rPr lang="ru-RU" dirty="0"/>
              <a:t> </a:t>
            </a:r>
            <a:r>
              <a:rPr lang="ru-RU" dirty="0" err="1"/>
              <a:t>автономній</a:t>
            </a:r>
            <a:r>
              <a:rPr lang="ru-RU" dirty="0"/>
              <a:t> </a:t>
            </a:r>
            <a:r>
              <a:rPr lang="ru-RU" dirty="0" err="1"/>
              <a:t>камері</a:t>
            </a:r>
            <a:r>
              <a:rPr lang="ru-RU" dirty="0"/>
              <a:t> </a:t>
            </a:r>
            <a:r>
              <a:rPr lang="ru-RU" dirty="0" err="1"/>
              <a:t>розташовується</a:t>
            </a:r>
            <a:r>
              <a:rPr lang="ru-RU" dirty="0"/>
              <a:t> один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електронно-променевих</a:t>
            </a:r>
            <a:r>
              <a:rPr lang="ru-RU" dirty="0"/>
              <a:t> </a:t>
            </a:r>
            <a:r>
              <a:rPr lang="ru-RU" dirty="0" err="1"/>
              <a:t>нагрівачів</a:t>
            </a:r>
            <a:r>
              <a:rPr lang="ru-RU" dirty="0"/>
              <a:t> (</a:t>
            </a:r>
            <a:r>
              <a:rPr lang="ru-RU" dirty="0" err="1"/>
              <a:t>гармат</a:t>
            </a:r>
            <a:r>
              <a:rPr lang="ru-RU" dirty="0"/>
              <a:t>) 9. Подача </a:t>
            </a:r>
            <a:r>
              <a:rPr lang="ru-RU" dirty="0" err="1"/>
              <a:t>матеріалу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заготовки 8,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. При </a:t>
            </a:r>
            <a:r>
              <a:rPr lang="ru-RU" dirty="0" err="1"/>
              <a:t>переплаві</a:t>
            </a:r>
            <a:r>
              <a:rPr lang="ru-RU" dirty="0"/>
              <a:t> заготовок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у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дугових</a:t>
            </a:r>
            <a:r>
              <a:rPr lang="ru-RU" dirty="0"/>
              <a:t> печах, з </a:t>
            </a:r>
            <a:r>
              <a:rPr lang="ru-RU" dirty="0" err="1"/>
              <a:t>урахуванням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для установок </a:t>
            </a:r>
            <a:r>
              <a:rPr lang="ru-RU" dirty="0" err="1"/>
              <a:t>ЕЛП</a:t>
            </a:r>
            <a:r>
              <a:rPr lang="ru-RU" dirty="0"/>
              <a:t> не </a:t>
            </a:r>
            <a:r>
              <a:rPr lang="ru-RU" dirty="0" err="1"/>
              <a:t>потрібні</a:t>
            </a:r>
            <a:r>
              <a:rPr lang="ru-RU" dirty="0"/>
              <a:t> </a:t>
            </a:r>
            <a:r>
              <a:rPr lang="ru-RU" dirty="0" err="1"/>
              <a:t>потужні</a:t>
            </a:r>
            <a:r>
              <a:rPr lang="ru-RU" dirty="0"/>
              <a:t> </a:t>
            </a:r>
            <a:r>
              <a:rPr lang="ru-RU" dirty="0" err="1"/>
              <a:t>струмопідводи</a:t>
            </a:r>
            <a:r>
              <a:rPr lang="ru-RU" dirty="0"/>
              <a:t>. При </a:t>
            </a: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переплавлятися</a:t>
            </a:r>
            <a:r>
              <a:rPr lang="ru-RU" dirty="0"/>
              <a:t> </a:t>
            </a:r>
            <a:r>
              <a:rPr lang="ru-RU" dirty="0" err="1"/>
              <a:t>брикети</a:t>
            </a:r>
            <a:r>
              <a:rPr lang="ru-RU" dirty="0"/>
              <a:t>, </a:t>
            </a:r>
            <a:r>
              <a:rPr lang="ru-RU" dirty="0" err="1"/>
              <a:t>штабики</a:t>
            </a:r>
            <a:r>
              <a:rPr lang="ru-RU" dirty="0"/>
              <a:t>, </a:t>
            </a:r>
            <a:r>
              <a:rPr lang="ru-RU" dirty="0" err="1"/>
              <a:t>гранули</a:t>
            </a:r>
            <a:r>
              <a:rPr lang="ru-RU" dirty="0"/>
              <a:t>, стружка </a:t>
            </a:r>
            <a:r>
              <a:rPr lang="ru-RU" dirty="0" err="1"/>
              <a:t>тощо</a:t>
            </a:r>
            <a:r>
              <a:rPr lang="ru-RU" dirty="0"/>
              <a:t>., і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передбачаються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Наплавлений</a:t>
            </a:r>
            <a:r>
              <a:rPr lang="ru-RU" dirty="0"/>
              <a:t> </a:t>
            </a:r>
            <a:r>
              <a:rPr lang="ru-RU" dirty="0" err="1"/>
              <a:t>злиток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у </a:t>
            </a:r>
            <a:r>
              <a:rPr lang="ru-RU" dirty="0" err="1"/>
              <a:t>водоохолоджуваному</a:t>
            </a:r>
            <a:r>
              <a:rPr lang="ru-RU" dirty="0"/>
              <a:t> </a:t>
            </a:r>
            <a:r>
              <a:rPr lang="ru-RU" dirty="0" err="1"/>
              <a:t>кристалізаторі</a:t>
            </a:r>
            <a:r>
              <a:rPr lang="ru-RU" dirty="0"/>
              <a:t> за методом </a:t>
            </a:r>
            <a:r>
              <a:rPr lang="ru-RU" dirty="0" err="1"/>
              <a:t>напівбезперервного</a:t>
            </a:r>
            <a:r>
              <a:rPr lang="ru-RU" dirty="0"/>
              <a:t> </a:t>
            </a:r>
            <a:r>
              <a:rPr lang="ru-RU" dirty="0" err="1"/>
              <a:t>розливання</a:t>
            </a:r>
            <a:r>
              <a:rPr lang="ru-RU" dirty="0"/>
              <a:t>.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вигідних</a:t>
            </a:r>
            <a:r>
              <a:rPr lang="ru-RU" dirty="0"/>
              <a:t> умов </a:t>
            </a: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та </a:t>
            </a:r>
            <a:r>
              <a:rPr lang="ru-RU" dirty="0" err="1"/>
              <a:t>спрощення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плавильних</a:t>
            </a:r>
            <a:r>
              <a:rPr lang="ru-RU" dirty="0"/>
              <a:t> установок </a:t>
            </a:r>
            <a:r>
              <a:rPr lang="ru-RU" dirty="0" err="1"/>
              <a:t>поверхня</a:t>
            </a:r>
            <a:r>
              <a:rPr lang="ru-RU" dirty="0"/>
              <a:t> </a:t>
            </a:r>
            <a:r>
              <a:rPr lang="ru-RU" dirty="0" err="1"/>
              <a:t>рідкої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плавки </a:t>
            </a:r>
            <a:r>
              <a:rPr lang="ru-RU" dirty="0" err="1"/>
              <a:t>підтримується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верхнього</a:t>
            </a:r>
            <a:r>
              <a:rPr lang="ru-RU" dirty="0"/>
              <a:t> </a:t>
            </a:r>
            <a:r>
              <a:rPr lang="ru-RU" dirty="0" err="1"/>
              <a:t>зрізу</a:t>
            </a:r>
            <a:r>
              <a:rPr lang="ru-RU" dirty="0"/>
              <a:t> </a:t>
            </a:r>
            <a:r>
              <a:rPr lang="ru-RU" dirty="0" err="1"/>
              <a:t>кристалізатора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переміщенням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 по ходу плавки </a:t>
            </a:r>
            <a:r>
              <a:rPr lang="ru-RU" dirty="0" err="1"/>
              <a:t>спеціальним</a:t>
            </a:r>
            <a:r>
              <a:rPr lang="ru-RU" dirty="0"/>
              <a:t> </a:t>
            </a:r>
            <a:r>
              <a:rPr lang="ru-RU" dirty="0" err="1"/>
              <a:t>механізмом</a:t>
            </a:r>
            <a:r>
              <a:rPr lang="ru-RU" dirty="0"/>
              <a:t> </a:t>
            </a:r>
            <a:r>
              <a:rPr lang="ru-RU" dirty="0" err="1"/>
              <a:t>витягування</a:t>
            </a:r>
            <a:r>
              <a:rPr lang="ru-RU" dirty="0"/>
              <a:t> 14.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99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80920" cy="633670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i="1" dirty="0"/>
              <a:t>Принцип </a:t>
            </a:r>
            <a:r>
              <a:rPr lang="ru-RU" b="1" i="1" dirty="0" err="1"/>
              <a:t>дії</a:t>
            </a:r>
            <a:r>
              <a:rPr lang="ru-RU" b="1" i="1" dirty="0"/>
              <a:t> установок </a:t>
            </a:r>
            <a:r>
              <a:rPr lang="ru-RU" b="1" i="1" dirty="0" err="1"/>
              <a:t>ВІП</a:t>
            </a:r>
            <a:r>
              <a:rPr lang="ru-RU" b="1" i="1" dirty="0"/>
              <a:t>.</a:t>
            </a:r>
          </a:p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розплавлення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у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індукційних</a:t>
            </a:r>
            <a:r>
              <a:rPr lang="ru-RU" dirty="0"/>
              <a:t> печах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індукційного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заснований</a:t>
            </a:r>
            <a:r>
              <a:rPr lang="ru-RU" dirty="0"/>
              <a:t> на </a:t>
            </a:r>
            <a:r>
              <a:rPr lang="ru-RU" dirty="0" err="1"/>
              <a:t>наведенні</a:t>
            </a:r>
            <a:r>
              <a:rPr lang="ru-RU" dirty="0"/>
              <a:t> в </a:t>
            </a:r>
            <a:r>
              <a:rPr lang="ru-RU" dirty="0" err="1"/>
              <a:t>електропровідному</a:t>
            </a:r>
            <a:r>
              <a:rPr lang="ru-RU" dirty="0"/>
              <a:t> </a:t>
            </a:r>
            <a:r>
              <a:rPr lang="ru-RU" dirty="0" err="1"/>
              <a:t>матеріалі</a:t>
            </a:r>
            <a:r>
              <a:rPr lang="ru-RU" dirty="0"/>
              <a:t> </a:t>
            </a:r>
            <a:r>
              <a:rPr lang="ru-RU" dirty="0" err="1"/>
              <a:t>вихрових</a:t>
            </a:r>
            <a:r>
              <a:rPr lang="ru-RU" dirty="0"/>
              <a:t> </a:t>
            </a:r>
            <a:r>
              <a:rPr lang="ru-RU" dirty="0" err="1"/>
              <a:t>струмів</a:t>
            </a:r>
            <a:r>
              <a:rPr lang="ru-RU" dirty="0"/>
              <a:t> Фуко </a:t>
            </a:r>
            <a:r>
              <a:rPr lang="ru-RU" dirty="0" err="1"/>
              <a:t>змінним</a:t>
            </a:r>
            <a:r>
              <a:rPr lang="ru-RU" dirty="0"/>
              <a:t> </a:t>
            </a:r>
            <a:r>
              <a:rPr lang="ru-RU" dirty="0" err="1"/>
              <a:t>магнітним</a:t>
            </a:r>
            <a:r>
              <a:rPr lang="ru-RU" dirty="0"/>
              <a:t> полем,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індуктором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в </a:t>
            </a:r>
            <a:r>
              <a:rPr lang="ru-RU" dirty="0" err="1"/>
              <a:t>металі</a:t>
            </a:r>
            <a:r>
              <a:rPr lang="ru-RU" dirty="0"/>
              <a:t>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 </a:t>
            </a:r>
            <a:r>
              <a:rPr lang="ru-RU" dirty="0" err="1"/>
              <a:t>електромагнітної</a:t>
            </a:r>
            <a:r>
              <a:rPr lang="ru-RU" dirty="0"/>
              <a:t> </a:t>
            </a:r>
            <a:r>
              <a:rPr lang="ru-RU" dirty="0" err="1"/>
              <a:t>індукції</a:t>
            </a:r>
            <a:r>
              <a:rPr lang="ru-RU" dirty="0"/>
              <a:t> Фарадея, наводиться </a:t>
            </a:r>
            <a:r>
              <a:rPr lang="ru-RU" dirty="0" err="1"/>
              <a:t>ЕРС</a:t>
            </a:r>
            <a:r>
              <a:rPr lang="ru-RU" dirty="0"/>
              <a:t> </a:t>
            </a:r>
            <a:r>
              <a:rPr lang="ru-RU" dirty="0" err="1"/>
              <a:t>індукції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ЕРС</a:t>
            </a:r>
            <a:r>
              <a:rPr lang="ru-RU" dirty="0"/>
              <a:t> </a:t>
            </a:r>
            <a:r>
              <a:rPr lang="ru-RU" dirty="0" err="1"/>
              <a:t>індукції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в </a:t>
            </a:r>
            <a:r>
              <a:rPr lang="ru-RU" dirty="0" err="1"/>
              <a:t>металі</a:t>
            </a:r>
            <a:r>
              <a:rPr lang="ru-RU" dirty="0"/>
              <a:t> </a:t>
            </a:r>
            <a:r>
              <a:rPr lang="ru-RU" dirty="0" err="1"/>
              <a:t>вихровий</a:t>
            </a:r>
            <a:r>
              <a:rPr lang="ru-RU" dirty="0"/>
              <a:t> струм силою </a:t>
            </a:r>
            <a:r>
              <a:rPr lang="en-US" dirty="0"/>
              <a:t>I, </a:t>
            </a:r>
            <a:r>
              <a:rPr lang="ru-RU" dirty="0"/>
              <a:t>величина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з </a:t>
            </a:r>
            <a:r>
              <a:rPr lang="ru-RU" dirty="0" err="1"/>
              <a:t>виразів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При </a:t>
            </a:r>
            <a:r>
              <a:rPr lang="ru-RU" dirty="0" err="1"/>
              <a:t>проходженні</a:t>
            </a:r>
            <a:r>
              <a:rPr lang="ru-RU" dirty="0"/>
              <a:t> через метал </a:t>
            </a:r>
            <a:r>
              <a:rPr lang="ru-RU" dirty="0" err="1"/>
              <a:t>вихрового</a:t>
            </a:r>
            <a:r>
              <a:rPr lang="ru-RU" dirty="0"/>
              <a:t> струму метал </a:t>
            </a:r>
            <a:r>
              <a:rPr lang="ru-RU" dirty="0" err="1"/>
              <a:t>нагрівається</a:t>
            </a:r>
            <a:r>
              <a:rPr lang="ru-RU" dirty="0"/>
              <a:t> і плавиться. У той </a:t>
            </a:r>
            <a:r>
              <a:rPr lang="ru-RU" dirty="0" err="1"/>
              <a:t>самий</a:t>
            </a:r>
            <a:r>
              <a:rPr lang="ru-RU" dirty="0"/>
              <a:t> час </a:t>
            </a:r>
            <a:r>
              <a:rPr lang="ru-RU" dirty="0" err="1"/>
              <a:t>вихровий</a:t>
            </a:r>
            <a:r>
              <a:rPr lang="ru-RU" dirty="0"/>
              <a:t> струм </a:t>
            </a:r>
            <a:r>
              <a:rPr lang="ru-RU" dirty="0" err="1"/>
              <a:t>нагріває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шматочків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</a:t>
            </a:r>
            <a:r>
              <a:rPr lang="ru-RU" dirty="0" err="1"/>
              <a:t>частоти</a:t>
            </a:r>
            <a:r>
              <a:rPr lang="ru-RU" dirty="0"/>
              <a:t> струму </a:t>
            </a:r>
            <a:r>
              <a:rPr lang="ru-RU" dirty="0" err="1"/>
              <a:t>спостерігається</a:t>
            </a:r>
            <a:r>
              <a:rPr lang="ru-RU" dirty="0"/>
              <a:t> </a:t>
            </a:r>
            <a:r>
              <a:rPr lang="ru-RU" dirty="0" err="1"/>
              <a:t>скін-ефект</a:t>
            </a:r>
            <a:r>
              <a:rPr lang="ru-RU" dirty="0"/>
              <a:t>: струм «</a:t>
            </a:r>
            <a:r>
              <a:rPr lang="ru-RU" dirty="0" err="1"/>
              <a:t>вичавлюється</a:t>
            </a:r>
            <a:r>
              <a:rPr lang="ru-RU" dirty="0"/>
              <a:t>»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провідника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Таким чином,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струму </a:t>
            </a:r>
            <a:r>
              <a:rPr lang="ru-RU" dirty="0" err="1"/>
              <a:t>нагрівання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збільшувати</a:t>
            </a:r>
            <a:r>
              <a:rPr lang="ru-RU" dirty="0"/>
              <a:t> частоту струму, </a:t>
            </a:r>
            <a:r>
              <a:rPr lang="ru-RU" dirty="0" err="1"/>
              <a:t>що</a:t>
            </a:r>
            <a:r>
              <a:rPr lang="ru-RU" dirty="0"/>
              <a:t> живить </a:t>
            </a:r>
            <a:r>
              <a:rPr lang="ru-RU" dirty="0" err="1"/>
              <a:t>індуктор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магнітний</a:t>
            </a:r>
            <a:r>
              <a:rPr lang="ru-RU" dirty="0"/>
              <a:t> </a:t>
            </a:r>
            <a:r>
              <a:rPr lang="ru-RU" dirty="0" err="1"/>
              <a:t>потік</a:t>
            </a:r>
            <a:r>
              <a:rPr lang="ru-RU" dirty="0"/>
              <a:t>. </a:t>
            </a:r>
            <a:r>
              <a:rPr lang="ru-RU" dirty="0" err="1"/>
              <a:t>Зазвичай</a:t>
            </a:r>
            <a:r>
              <a:rPr lang="ru-RU" dirty="0"/>
              <a:t> у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індукційні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живлять</a:t>
            </a:r>
            <a:r>
              <a:rPr lang="ru-RU" dirty="0"/>
              <a:t> струмами </a:t>
            </a:r>
            <a:r>
              <a:rPr lang="ru-RU" dirty="0" err="1"/>
              <a:t>із</a:t>
            </a:r>
            <a:r>
              <a:rPr lang="ru-RU" dirty="0"/>
              <a:t> частотою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50Гц</a:t>
            </a:r>
            <a:r>
              <a:rPr lang="ru-RU" dirty="0"/>
              <a:t> до </a:t>
            </a:r>
            <a:r>
              <a:rPr lang="ru-RU" dirty="0" err="1"/>
              <a:t>10кГц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у генераторах </a:t>
            </a:r>
            <a:r>
              <a:rPr lang="ru-RU" dirty="0" err="1"/>
              <a:t>струмів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частоти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 (</a:t>
            </a:r>
            <a:r>
              <a:rPr lang="ru-RU" dirty="0" err="1"/>
              <a:t>тиристорные</a:t>
            </a:r>
            <a:r>
              <a:rPr lang="ru-RU" dirty="0"/>
              <a:t>, </a:t>
            </a:r>
            <a:r>
              <a:rPr lang="ru-RU" dirty="0" err="1"/>
              <a:t>лампові</a:t>
            </a:r>
            <a:r>
              <a:rPr lang="ru-RU" dirty="0"/>
              <a:t>, </a:t>
            </a:r>
            <a:r>
              <a:rPr lang="ru-RU" dirty="0" err="1"/>
              <a:t>машинні</a:t>
            </a:r>
            <a:r>
              <a:rPr lang="ru-RU" dirty="0"/>
              <a:t>).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060848"/>
            <a:ext cx="11430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84984"/>
            <a:ext cx="5616624" cy="714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209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384973"/>
            <a:ext cx="8229600" cy="1473027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/>
              <a:t>1 – </a:t>
            </a:r>
            <a:r>
              <a:rPr lang="ru-RU" dirty="0" err="1"/>
              <a:t>майданчик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; 2,3-</a:t>
            </a:r>
            <a:r>
              <a:rPr lang="ru-RU" dirty="0" err="1"/>
              <a:t>вакуумні</a:t>
            </a:r>
            <a:r>
              <a:rPr lang="ru-RU" dirty="0"/>
              <a:t> насоси; 4 – камера; 5 – шток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 заготовки; 6 – </a:t>
            </a:r>
            <a:r>
              <a:rPr lang="ru-RU" dirty="0" err="1"/>
              <a:t>привід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; 7-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обертання</a:t>
            </a:r>
            <a:r>
              <a:rPr lang="ru-RU" dirty="0"/>
              <a:t> </a:t>
            </a:r>
            <a:r>
              <a:rPr lang="ru-RU" dirty="0" err="1"/>
              <a:t>заготівлі</a:t>
            </a:r>
            <a:r>
              <a:rPr lang="ru-RU" dirty="0"/>
              <a:t>; 8 – </a:t>
            </a:r>
            <a:r>
              <a:rPr lang="ru-RU" dirty="0" err="1"/>
              <a:t>заготівля</a:t>
            </a:r>
            <a:r>
              <a:rPr lang="ru-RU" dirty="0"/>
              <a:t>; 9 - </a:t>
            </a:r>
            <a:r>
              <a:rPr lang="ru-RU" dirty="0" err="1"/>
              <a:t>електроннопроменева</a:t>
            </a:r>
            <a:r>
              <a:rPr lang="ru-RU" dirty="0"/>
              <a:t> </a:t>
            </a:r>
            <a:r>
              <a:rPr lang="ru-RU" dirty="0" err="1"/>
              <a:t>гармата</a:t>
            </a:r>
            <a:r>
              <a:rPr lang="ru-RU" dirty="0"/>
              <a:t>; 10 - </a:t>
            </a:r>
            <a:r>
              <a:rPr lang="ru-RU" dirty="0" err="1"/>
              <a:t>стробоскопічна</a:t>
            </a:r>
            <a:r>
              <a:rPr lang="ru-RU" dirty="0"/>
              <a:t> </a:t>
            </a:r>
            <a:r>
              <a:rPr lang="ru-RU" dirty="0" err="1"/>
              <a:t>оглядова</a:t>
            </a:r>
            <a:r>
              <a:rPr lang="ru-RU" dirty="0"/>
              <a:t> система; 11 - </a:t>
            </a:r>
            <a:r>
              <a:rPr lang="ru-RU" dirty="0" err="1"/>
              <a:t>поворотний</a:t>
            </a:r>
            <a:r>
              <a:rPr lang="ru-RU" dirty="0"/>
              <a:t> </a:t>
            </a:r>
            <a:r>
              <a:rPr lang="ru-RU" dirty="0" err="1"/>
              <a:t>кристалізатор</a:t>
            </a:r>
            <a:r>
              <a:rPr lang="ru-RU" dirty="0"/>
              <a:t>; 12 – </a:t>
            </a:r>
            <a:r>
              <a:rPr lang="ru-RU" dirty="0" err="1"/>
              <a:t>маніпулятор</a:t>
            </a:r>
            <a:r>
              <a:rPr lang="ru-RU" dirty="0"/>
              <a:t>; 13 - </a:t>
            </a:r>
            <a:r>
              <a:rPr lang="ru-RU" dirty="0" err="1"/>
              <a:t>злиток</a:t>
            </a:r>
            <a:r>
              <a:rPr lang="ru-RU" dirty="0"/>
              <a:t>; 14 – шток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витягування</a:t>
            </a:r>
            <a:r>
              <a:rPr lang="ru-RU" dirty="0"/>
              <a:t> </a:t>
            </a:r>
            <a:r>
              <a:rPr lang="ru-RU" dirty="0" err="1"/>
              <a:t>зливка</a:t>
            </a:r>
            <a:r>
              <a:rPr lang="ru-RU" dirty="0"/>
              <a:t>; 15 - </a:t>
            </a:r>
            <a:r>
              <a:rPr lang="ru-RU" dirty="0" err="1"/>
              <a:t>привід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витягування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Малюнок</a:t>
            </a:r>
            <a:r>
              <a:rPr lang="ru-RU" dirty="0"/>
              <a:t> 5.11 - Схема </a:t>
            </a:r>
            <a:r>
              <a:rPr lang="ru-RU" dirty="0" err="1"/>
              <a:t>електронно-променевої</a:t>
            </a:r>
            <a:r>
              <a:rPr lang="ru-RU" dirty="0"/>
              <a:t> установки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6632"/>
            <a:ext cx="4392488" cy="5198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37604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ЕЛП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при </a:t>
            </a:r>
            <a:r>
              <a:rPr lang="ru-RU" dirty="0" err="1"/>
              <a:t>залишковому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133 * 10-4 - 133 * 10-5 Н / </a:t>
            </a:r>
            <a:r>
              <a:rPr lang="ru-RU" dirty="0" err="1"/>
              <a:t>м2</a:t>
            </a:r>
            <a:r>
              <a:rPr lang="ru-RU" dirty="0"/>
              <a:t> (10-4 - 10-</a:t>
            </a:r>
            <a:r>
              <a:rPr lang="ru-RU" dirty="0" err="1"/>
              <a:t>5мм</a:t>
            </a:r>
            <a:r>
              <a:rPr lang="ru-RU" dirty="0"/>
              <a:t> рт. ст.). </a:t>
            </a:r>
            <a:r>
              <a:rPr lang="ru-RU" dirty="0" err="1"/>
              <a:t>Пекти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вакуумну</a:t>
            </a:r>
            <a:r>
              <a:rPr lang="ru-RU" dirty="0"/>
              <a:t> систему,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насоси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: </a:t>
            </a:r>
            <a:r>
              <a:rPr lang="ru-RU" dirty="0" err="1"/>
              <a:t>дифузійні</a:t>
            </a:r>
            <a:r>
              <a:rPr lang="ru-RU" dirty="0"/>
              <a:t>, </a:t>
            </a:r>
            <a:r>
              <a:rPr lang="ru-RU" dirty="0" err="1"/>
              <a:t>бустерні</a:t>
            </a:r>
            <a:r>
              <a:rPr lang="ru-RU" dirty="0"/>
              <a:t> та </a:t>
            </a:r>
            <a:r>
              <a:rPr lang="ru-RU" dirty="0" err="1"/>
              <a:t>механічні</a:t>
            </a:r>
            <a:r>
              <a:rPr lang="ru-RU" dirty="0"/>
              <a:t> (</a:t>
            </a:r>
            <a:r>
              <a:rPr lang="ru-RU" dirty="0" err="1"/>
              <a:t>форвакуумні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включаються</a:t>
            </a:r>
            <a:r>
              <a:rPr lang="ru-RU" dirty="0"/>
              <a:t> </a:t>
            </a:r>
            <a:r>
              <a:rPr lang="ru-RU" dirty="0" err="1"/>
              <a:t>послідовно</a:t>
            </a:r>
            <a:r>
              <a:rPr lang="ru-RU" dirty="0"/>
              <a:t>. Для </a:t>
            </a:r>
            <a:r>
              <a:rPr lang="ru-RU" dirty="0" err="1"/>
              <a:t>раціонального</a:t>
            </a:r>
            <a:r>
              <a:rPr lang="ru-RU" dirty="0"/>
              <a:t> </a:t>
            </a:r>
            <a:r>
              <a:rPr lang="ru-RU" dirty="0" err="1"/>
              <a:t>завантаження</a:t>
            </a:r>
            <a:r>
              <a:rPr lang="ru-RU" dirty="0"/>
              <a:t> та </a:t>
            </a:r>
            <a:r>
              <a:rPr lang="ru-RU" dirty="0" err="1"/>
              <a:t>вивантаження</a:t>
            </a:r>
            <a:r>
              <a:rPr lang="ru-RU" dirty="0"/>
              <a:t> </a:t>
            </a:r>
            <a:r>
              <a:rPr lang="ru-RU" dirty="0" err="1"/>
              <a:t>електронно-променеві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забезпечуються</a:t>
            </a:r>
            <a:r>
              <a:rPr lang="ru-RU" dirty="0"/>
              <a:t> </a:t>
            </a:r>
            <a:r>
              <a:rPr lang="ru-RU" dirty="0" err="1"/>
              <a:t>спеціальними</a:t>
            </a:r>
            <a:r>
              <a:rPr lang="ru-RU" dirty="0"/>
              <a:t> </a:t>
            </a:r>
            <a:r>
              <a:rPr lang="ru-RU" dirty="0" err="1"/>
              <a:t>шлюзовими</a:t>
            </a:r>
            <a:r>
              <a:rPr lang="ru-RU" dirty="0"/>
              <a:t> </a:t>
            </a:r>
            <a:r>
              <a:rPr lang="ru-RU" dirty="0" err="1"/>
              <a:t>пристроями</a:t>
            </a:r>
            <a:r>
              <a:rPr lang="ru-RU" dirty="0"/>
              <a:t>. </a:t>
            </a:r>
            <a:r>
              <a:rPr lang="ru-RU" dirty="0" err="1"/>
              <a:t>Спостереження</a:t>
            </a:r>
            <a:r>
              <a:rPr lang="ru-RU" dirty="0"/>
              <a:t> за плавкою </a:t>
            </a:r>
            <a:r>
              <a:rPr lang="ru-RU" dirty="0" err="1"/>
              <a:t>здійснюється</a:t>
            </a:r>
            <a:r>
              <a:rPr lang="ru-RU" dirty="0"/>
              <a:t> через </a:t>
            </a:r>
            <a:r>
              <a:rPr lang="ru-RU" dirty="0" err="1"/>
              <a:t>оглядові</a:t>
            </a:r>
            <a:r>
              <a:rPr lang="ru-RU" dirty="0"/>
              <a:t> стекла,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захищаються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конденсації</a:t>
            </a:r>
            <a:r>
              <a:rPr lang="ru-RU" dirty="0"/>
              <a:t> </a:t>
            </a:r>
            <a:r>
              <a:rPr lang="ru-RU" dirty="0" err="1"/>
              <a:t>парів</a:t>
            </a:r>
            <a:r>
              <a:rPr lang="ru-RU" dirty="0"/>
              <a:t> </a:t>
            </a:r>
            <a:r>
              <a:rPr lang="ru-RU" dirty="0" err="1"/>
              <a:t>стробоскопічної</a:t>
            </a:r>
            <a:r>
              <a:rPr lang="ru-RU" dirty="0"/>
              <a:t> </a:t>
            </a:r>
            <a:r>
              <a:rPr lang="ru-RU" dirty="0" err="1"/>
              <a:t>оглядової</a:t>
            </a:r>
            <a:r>
              <a:rPr lang="ru-RU" dirty="0"/>
              <a:t> системою 10 (один </a:t>
            </a:r>
            <a:r>
              <a:rPr lang="ru-RU" dirty="0" err="1"/>
              <a:t>або</a:t>
            </a:r>
            <a:r>
              <a:rPr lang="ru-RU" dirty="0"/>
              <a:t> два диски з </a:t>
            </a:r>
            <a:r>
              <a:rPr lang="ru-RU" dirty="0" err="1"/>
              <a:t>вузькими</a:t>
            </a:r>
            <a:r>
              <a:rPr lang="ru-RU" dirty="0"/>
              <a:t> </a:t>
            </a:r>
            <a:r>
              <a:rPr lang="ru-RU" dirty="0" err="1"/>
              <a:t>щілинами</a:t>
            </a:r>
            <a:r>
              <a:rPr lang="ru-RU" dirty="0"/>
              <a:t>, </a:t>
            </a:r>
            <a:r>
              <a:rPr lang="ru-RU" dirty="0" err="1"/>
              <a:t>розташованими</a:t>
            </a:r>
            <a:r>
              <a:rPr lang="ru-RU" dirty="0"/>
              <a:t> перед </a:t>
            </a:r>
            <a:r>
              <a:rPr lang="ru-RU" dirty="0" err="1"/>
              <a:t>оглядовим</a:t>
            </a:r>
            <a:r>
              <a:rPr lang="ru-RU" dirty="0"/>
              <a:t> </a:t>
            </a:r>
            <a:r>
              <a:rPr lang="ru-RU" dirty="0" err="1"/>
              <a:t>склом</a:t>
            </a:r>
            <a:r>
              <a:rPr lang="ru-RU" dirty="0"/>
              <a:t>, </a:t>
            </a:r>
            <a:r>
              <a:rPr lang="ru-RU" dirty="0" err="1"/>
              <a:t>обертаються</a:t>
            </a:r>
            <a:r>
              <a:rPr lang="ru-RU" dirty="0"/>
              <a:t> з великою </a:t>
            </a:r>
            <a:r>
              <a:rPr lang="ru-RU" dirty="0" err="1"/>
              <a:t>швидкістю</a:t>
            </a:r>
            <a:r>
              <a:rPr lang="ru-RU" dirty="0"/>
              <a:t>;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дисків</a:t>
            </a:r>
            <a:r>
              <a:rPr lang="ru-RU" dirty="0"/>
              <a:t> вони </a:t>
            </a:r>
            <a:r>
              <a:rPr lang="ru-RU" dirty="0" err="1"/>
              <a:t>обертаються</a:t>
            </a:r>
            <a:r>
              <a:rPr lang="ru-RU" dirty="0"/>
              <a:t> в </a:t>
            </a:r>
            <a:r>
              <a:rPr lang="ru-RU" dirty="0" err="1"/>
              <a:t>протилежні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;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стробоскопічного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обертаються</a:t>
            </a:r>
            <a:r>
              <a:rPr lang="ru-RU" dirty="0"/>
              <a:t>; </a:t>
            </a:r>
            <a:r>
              <a:rPr lang="ru-RU" dirty="0" err="1"/>
              <a:t>напилення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на </a:t>
            </a:r>
            <a:r>
              <a:rPr lang="ru-RU" dirty="0" err="1"/>
              <a:t>оглядові</a:t>
            </a:r>
            <a:r>
              <a:rPr lang="ru-RU" dirty="0"/>
              <a:t> стекла).</a:t>
            </a:r>
          </a:p>
          <a:p>
            <a:pPr marL="0" indent="444500" algn="just">
              <a:buNone/>
            </a:pP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ЕЛП</a:t>
            </a:r>
            <a:r>
              <a:rPr lang="ru-RU" dirty="0"/>
              <a:t> (рисунок 5.12):</a:t>
            </a:r>
          </a:p>
          <a:p>
            <a:pPr marL="0" indent="444500" algn="just">
              <a:buNone/>
            </a:pPr>
            <a:r>
              <a:rPr lang="ru-RU" dirty="0"/>
              <a:t>а) з </a:t>
            </a:r>
            <a:r>
              <a:rPr lang="ru-RU" dirty="0" err="1"/>
              <a:t>бічною</a:t>
            </a:r>
            <a:r>
              <a:rPr lang="ru-RU" dirty="0"/>
              <a:t> подачею </a:t>
            </a:r>
            <a:r>
              <a:rPr lang="ru-RU" dirty="0" err="1"/>
              <a:t>електродів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витрачаються</a:t>
            </a:r>
            <a:r>
              <a:rPr lang="ru-RU" dirty="0"/>
              <a:t> при вертикальному </a:t>
            </a:r>
            <a:r>
              <a:rPr lang="ru-RU" dirty="0" err="1"/>
              <a:t>розташуванні</a:t>
            </a:r>
            <a:r>
              <a:rPr lang="ru-RU" dirty="0"/>
              <a:t> </a:t>
            </a:r>
            <a:r>
              <a:rPr lang="ru-RU" dirty="0" err="1"/>
              <a:t>електроннопроменевій</a:t>
            </a:r>
            <a:r>
              <a:rPr lang="ru-RU" dirty="0"/>
              <a:t> </a:t>
            </a:r>
            <a:r>
              <a:rPr lang="ru-RU" dirty="0" err="1"/>
              <a:t>гармати</a:t>
            </a:r>
            <a:r>
              <a:rPr lang="ru-RU" dirty="0"/>
              <a:t> (рисунок </a:t>
            </a:r>
            <a:r>
              <a:rPr lang="ru-RU" dirty="0" err="1"/>
              <a:t>5.12,а</a:t>
            </a:r>
            <a:r>
              <a:rPr lang="ru-RU" dirty="0"/>
              <a:t>);</a:t>
            </a:r>
          </a:p>
          <a:p>
            <a:pPr marL="0" indent="444500" algn="just">
              <a:buNone/>
            </a:pPr>
            <a:r>
              <a:rPr lang="ru-RU" dirty="0"/>
              <a:t>б) з </a:t>
            </a:r>
            <a:r>
              <a:rPr lang="ru-RU" dirty="0" err="1"/>
              <a:t>вертикальним</a:t>
            </a:r>
            <a:r>
              <a:rPr lang="ru-RU" dirty="0"/>
              <a:t> </a:t>
            </a:r>
            <a:r>
              <a:rPr lang="ru-RU" dirty="0" err="1"/>
              <a:t>розташуванням</a:t>
            </a:r>
            <a:r>
              <a:rPr lang="ru-RU" dirty="0"/>
              <a:t> </a:t>
            </a:r>
            <a:r>
              <a:rPr lang="ru-RU" dirty="0" err="1"/>
              <a:t>електрода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, і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аксіальних</a:t>
            </a:r>
            <a:r>
              <a:rPr lang="ru-RU" dirty="0"/>
              <a:t> </a:t>
            </a:r>
            <a:r>
              <a:rPr lang="ru-RU" dirty="0" err="1"/>
              <a:t>гармат</a:t>
            </a:r>
            <a:r>
              <a:rPr lang="ru-RU" dirty="0"/>
              <a:t> з </a:t>
            </a:r>
            <a:r>
              <a:rPr lang="ru-RU" dirty="0" err="1"/>
              <a:t>електромагнітним</a:t>
            </a:r>
            <a:r>
              <a:rPr lang="ru-RU" dirty="0"/>
              <a:t> </a:t>
            </a:r>
            <a:r>
              <a:rPr lang="ru-RU" dirty="0" err="1"/>
              <a:t>відхиленням</a:t>
            </a:r>
            <a:r>
              <a:rPr lang="ru-RU" dirty="0"/>
              <a:t> </a:t>
            </a:r>
            <a:r>
              <a:rPr lang="ru-RU" dirty="0" err="1"/>
              <a:t>променів</a:t>
            </a:r>
            <a:r>
              <a:rPr lang="ru-RU" dirty="0"/>
              <a:t> (рисунок 5.12,6)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радіального</a:t>
            </a:r>
            <a:r>
              <a:rPr lang="ru-RU" dirty="0"/>
              <a:t> </a:t>
            </a:r>
            <a:r>
              <a:rPr lang="ru-RU" dirty="0" err="1"/>
              <a:t>електронно-променевого</a:t>
            </a:r>
            <a:r>
              <a:rPr lang="ru-RU" dirty="0"/>
              <a:t> </a:t>
            </a:r>
            <a:r>
              <a:rPr lang="ru-RU" dirty="0" err="1"/>
              <a:t>нагрівача</a:t>
            </a:r>
            <a:r>
              <a:rPr lang="ru-RU" dirty="0"/>
              <a:t> з </a:t>
            </a:r>
            <a:r>
              <a:rPr lang="ru-RU" dirty="0" err="1"/>
              <a:t>електромагнітним</a:t>
            </a:r>
            <a:r>
              <a:rPr lang="ru-RU" dirty="0"/>
              <a:t> </a:t>
            </a:r>
            <a:r>
              <a:rPr lang="ru-RU" dirty="0" err="1"/>
              <a:t>керуванням</a:t>
            </a:r>
            <a:r>
              <a:rPr lang="ru-RU" dirty="0"/>
              <a:t> </a:t>
            </a:r>
            <a:r>
              <a:rPr lang="ru-RU" dirty="0" err="1"/>
              <a:t>променів</a:t>
            </a:r>
            <a:r>
              <a:rPr lang="ru-RU" dirty="0"/>
              <a:t> (рисунок 5.12, в),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гармат</a:t>
            </a:r>
            <a:r>
              <a:rPr lang="ru-RU" dirty="0"/>
              <a:t> з </a:t>
            </a:r>
            <a:r>
              <a:rPr lang="ru-RU" dirty="0" err="1"/>
              <a:t>лінійними</a:t>
            </a:r>
            <a:r>
              <a:rPr lang="ru-RU" dirty="0"/>
              <a:t> </a:t>
            </a:r>
            <a:r>
              <a:rPr lang="ru-RU" dirty="0" err="1"/>
              <a:t>променями,1</a:t>
            </a:r>
            <a:r>
              <a:rPr lang="ru-RU" dirty="0"/>
              <a:t> </a:t>
            </a:r>
            <a:r>
              <a:rPr lang="ru-RU" dirty="0" err="1"/>
              <a:t>відхиленими</a:t>
            </a:r>
            <a:r>
              <a:rPr lang="ru-RU" dirty="0"/>
              <a:t> на 180 град (рисунок 5.12, г).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820624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17232"/>
            <a:ext cx="8229600" cy="125700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1 – </a:t>
            </a:r>
            <a:r>
              <a:rPr lang="ru-RU" dirty="0" err="1"/>
              <a:t>гармата</a:t>
            </a:r>
            <a:r>
              <a:rPr lang="ru-RU" dirty="0"/>
              <a:t>; 2 –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промінь</a:t>
            </a:r>
            <a:r>
              <a:rPr lang="ru-RU" dirty="0"/>
              <a:t>; 3 - </a:t>
            </a:r>
            <a:r>
              <a:rPr lang="ru-RU" dirty="0" err="1"/>
              <a:t>заготівля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; 4 - </a:t>
            </a:r>
            <a:r>
              <a:rPr lang="ru-RU" dirty="0" err="1"/>
              <a:t>водоохолоджуваний</a:t>
            </a:r>
            <a:r>
              <a:rPr lang="ru-RU" dirty="0"/>
              <a:t> </a:t>
            </a:r>
            <a:r>
              <a:rPr lang="ru-RU" dirty="0" err="1"/>
              <a:t>кристалізатор</a:t>
            </a:r>
            <a:r>
              <a:rPr lang="ru-RU" dirty="0"/>
              <a:t>; 5 – </a:t>
            </a:r>
            <a:r>
              <a:rPr lang="ru-RU" dirty="0" err="1"/>
              <a:t>злиток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Малюнок</a:t>
            </a:r>
            <a:r>
              <a:rPr lang="ru-RU" dirty="0"/>
              <a:t> 5.12 -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електронно-променевого</a:t>
            </a:r>
            <a:r>
              <a:rPr lang="ru-RU" dirty="0"/>
              <a:t> переплаву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-18500"/>
            <a:ext cx="5040560" cy="5446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174370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2664296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dirty="0" err="1"/>
              <a:t>Зазначені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нагрівання</a:t>
            </a:r>
            <a:r>
              <a:rPr lang="ru-RU" dirty="0"/>
              <a:t> та величиною </a:t>
            </a:r>
            <a:r>
              <a:rPr lang="ru-RU" dirty="0" err="1"/>
              <a:t>реакційної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рідкої</a:t>
            </a:r>
            <a:r>
              <a:rPr lang="ru-RU" dirty="0"/>
              <a:t> </a:t>
            </a:r>
            <a:r>
              <a:rPr lang="ru-RU" dirty="0" err="1"/>
              <a:t>металевої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. </a:t>
            </a:r>
            <a:r>
              <a:rPr lang="ru-RU" dirty="0" err="1"/>
              <a:t>Вважають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схема з </a:t>
            </a:r>
            <a:r>
              <a:rPr lang="ru-RU" dirty="0" err="1"/>
              <a:t>вертикальним</a:t>
            </a:r>
            <a:r>
              <a:rPr lang="ru-RU" dirty="0"/>
              <a:t> </a:t>
            </a:r>
            <a:r>
              <a:rPr lang="ru-RU" dirty="0" err="1"/>
              <a:t>розташуванням</a:t>
            </a:r>
            <a:r>
              <a:rPr lang="ru-RU" dirty="0"/>
              <a:t> </a:t>
            </a:r>
            <a:r>
              <a:rPr lang="ru-RU" dirty="0" err="1"/>
              <a:t>заготівлі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найкращим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</a:t>
            </a:r>
            <a:r>
              <a:rPr lang="ru-RU" dirty="0" err="1"/>
              <a:t>протікання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ЕЛП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/>
              <a:t>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в </a:t>
            </a:r>
            <a:r>
              <a:rPr lang="ru-RU" dirty="0" err="1"/>
              <a:t>електроннопроменеві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переплаву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проміжної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 (рисунок 5.13). </a:t>
            </a:r>
            <a:r>
              <a:rPr lang="ru-RU" dirty="0" err="1"/>
              <a:t>Ця</a:t>
            </a:r>
            <a:r>
              <a:rPr lang="ru-RU" dirty="0"/>
              <a:t> схема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розвинену</a:t>
            </a:r>
            <a:r>
              <a:rPr lang="ru-RU" dirty="0"/>
              <a:t> </a:t>
            </a:r>
            <a:r>
              <a:rPr lang="ru-RU" dirty="0" err="1"/>
              <a:t>реакційну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, </a:t>
            </a:r>
            <a:r>
              <a:rPr lang="ru-RU" dirty="0" err="1"/>
              <a:t>виключає</a:t>
            </a:r>
            <a:r>
              <a:rPr lang="ru-RU" dirty="0"/>
              <a:t> </a:t>
            </a:r>
            <a:r>
              <a:rPr lang="ru-RU" dirty="0" err="1"/>
              <a:t>потрапляння</a:t>
            </a:r>
            <a:r>
              <a:rPr lang="ru-RU" dirty="0"/>
              <a:t> в </a:t>
            </a:r>
            <a:r>
              <a:rPr lang="ru-RU" dirty="0" err="1"/>
              <a:t>кристалізатор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шматків</a:t>
            </a:r>
            <a:r>
              <a:rPr lang="ru-RU" dirty="0"/>
              <a:t>,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відвалюються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переплавлюваних</a:t>
            </a:r>
            <a:r>
              <a:rPr lang="ru-RU" dirty="0"/>
              <a:t> </a:t>
            </a:r>
            <a:r>
              <a:rPr lang="ru-RU" dirty="0" err="1"/>
              <a:t>електродів</a:t>
            </a:r>
            <a:r>
              <a:rPr lang="ru-RU" dirty="0"/>
              <a:t>, і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додаткову</a:t>
            </a:r>
            <a:r>
              <a:rPr lang="ru-RU" dirty="0"/>
              <a:t>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мікролегування</a:t>
            </a:r>
            <a:r>
              <a:rPr lang="ru-RU" dirty="0"/>
              <a:t> </a:t>
            </a:r>
            <a:r>
              <a:rPr lang="ru-RU" dirty="0" err="1"/>
              <a:t>рідкоземельними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 і </a:t>
            </a:r>
            <a:r>
              <a:rPr lang="ru-RU" dirty="0" err="1"/>
              <a:t>розкислення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36912"/>
            <a:ext cx="3867150" cy="422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283968" y="407707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/>
              <a:t>1 – </a:t>
            </a:r>
            <a:r>
              <a:rPr lang="ru-RU" dirty="0" err="1"/>
              <a:t>гармата</a:t>
            </a:r>
            <a:r>
              <a:rPr lang="ru-RU" dirty="0"/>
              <a:t>; 2 –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промінь</a:t>
            </a:r>
            <a:r>
              <a:rPr lang="ru-RU" dirty="0"/>
              <a:t>; 3 - </a:t>
            </a:r>
            <a:r>
              <a:rPr lang="ru-RU" dirty="0" err="1"/>
              <a:t>заготівля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переплавляється</a:t>
            </a:r>
            <a:r>
              <a:rPr lang="ru-RU" dirty="0"/>
              <a:t>; 4 - </a:t>
            </a:r>
            <a:r>
              <a:rPr lang="ru-RU" dirty="0" err="1"/>
              <a:t>водоохолоджувана</a:t>
            </a:r>
            <a:r>
              <a:rPr lang="ru-RU" dirty="0"/>
              <a:t> </a:t>
            </a:r>
            <a:r>
              <a:rPr lang="ru-RU" dirty="0" err="1"/>
              <a:t>проміжна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; 5 – </a:t>
            </a:r>
            <a:r>
              <a:rPr lang="ru-RU" dirty="0" err="1"/>
              <a:t>кристалізатор</a:t>
            </a:r>
            <a:r>
              <a:rPr lang="ru-RU" dirty="0"/>
              <a:t>; 6 - </a:t>
            </a:r>
            <a:r>
              <a:rPr lang="ru-RU" dirty="0" err="1"/>
              <a:t>злиток</a:t>
            </a:r>
            <a:endParaRPr lang="ru-RU" dirty="0"/>
          </a:p>
          <a:p>
            <a:pPr algn="just"/>
            <a:r>
              <a:rPr lang="ru-RU" dirty="0" err="1"/>
              <a:t>Малюнок</a:t>
            </a:r>
            <a:r>
              <a:rPr lang="ru-RU" dirty="0"/>
              <a:t> 5.13 - Схема </a:t>
            </a:r>
            <a:r>
              <a:rPr lang="ru-RU" dirty="0" err="1"/>
              <a:t>електронно-променевої</a:t>
            </a:r>
            <a:r>
              <a:rPr lang="ru-RU" dirty="0"/>
              <a:t> плавки з </a:t>
            </a:r>
            <a:r>
              <a:rPr lang="ru-RU" dirty="0" err="1"/>
              <a:t>проміжною</a:t>
            </a:r>
            <a:r>
              <a:rPr lang="ru-RU" dirty="0"/>
              <a:t> </a:t>
            </a:r>
            <a:r>
              <a:rPr lang="ru-RU" dirty="0" err="1"/>
              <a:t>ємністю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976263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19256" cy="6480720"/>
          </a:xfrm>
        </p:spPr>
        <p:txBody>
          <a:bodyPr>
            <a:normAutofit fontScale="55000" lnSpcReduction="20000"/>
          </a:bodyPr>
          <a:lstStyle/>
          <a:p>
            <a:pPr marL="0" indent="444500" algn="just">
              <a:buNone/>
            </a:pP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споживачі</a:t>
            </a:r>
            <a:r>
              <a:rPr lang="ru-RU" b="1" i="1" dirty="0"/>
              <a:t> та шляхи </a:t>
            </a:r>
            <a:r>
              <a:rPr lang="ru-RU" b="1" i="1" dirty="0" err="1"/>
              <a:t>вдосконалення</a:t>
            </a:r>
            <a:r>
              <a:rPr lang="ru-RU" b="1" i="1" dirty="0"/>
              <a:t> </a:t>
            </a:r>
            <a:r>
              <a:rPr lang="ru-RU" b="1" i="1" dirty="0" err="1"/>
              <a:t>технології</a:t>
            </a:r>
            <a:r>
              <a:rPr lang="ru-RU" b="1" i="1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Електронно-променева</a:t>
            </a:r>
            <a:r>
              <a:rPr lang="ru-RU" dirty="0"/>
              <a:t> плавка </a:t>
            </a:r>
            <a:r>
              <a:rPr lang="ru-RU" dirty="0" err="1"/>
              <a:t>знаходить</a:t>
            </a:r>
            <a:r>
              <a:rPr lang="ru-RU" dirty="0"/>
              <a:t>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для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високореакційних</a:t>
            </a:r>
            <a:r>
              <a:rPr lang="ru-RU" dirty="0"/>
              <a:t>, тугоплавких (</a:t>
            </a:r>
            <a:r>
              <a:rPr lang="en-US" dirty="0"/>
              <a:t>W, </a:t>
            </a:r>
            <a:r>
              <a:rPr lang="ru-RU" dirty="0"/>
              <a:t>Мо, </a:t>
            </a:r>
            <a:r>
              <a:rPr lang="en-US" dirty="0"/>
              <a:t>Ni), </a:t>
            </a:r>
            <a:r>
              <a:rPr lang="ru-RU" dirty="0" err="1"/>
              <a:t>високочистих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та для </a:t>
            </a:r>
            <a:r>
              <a:rPr lang="ru-RU" dirty="0" err="1"/>
              <a:t>рафінуючого</a:t>
            </a:r>
            <a:r>
              <a:rPr lang="ru-RU" dirty="0"/>
              <a:t> переплаву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марок та </a:t>
            </a:r>
            <a:r>
              <a:rPr lang="ru-RU" dirty="0" err="1"/>
              <a:t>сплавів</a:t>
            </a:r>
            <a:r>
              <a:rPr lang="ru-RU" dirty="0"/>
              <a:t>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чистих</a:t>
            </a:r>
            <a:r>
              <a:rPr lang="ru-RU" dirty="0"/>
              <a:t> за </a:t>
            </a:r>
            <a:r>
              <a:rPr lang="ru-RU" dirty="0" err="1"/>
              <a:t>домішками</a:t>
            </a:r>
            <a:r>
              <a:rPr lang="ru-RU" dirty="0"/>
              <a:t>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кисню</a:t>
            </a:r>
            <a:r>
              <a:rPr lang="ru-RU" dirty="0"/>
              <a:t>, азоту і </a:t>
            </a:r>
            <a:r>
              <a:rPr lang="ru-RU" dirty="0" err="1"/>
              <a:t>неметалевим</a:t>
            </a:r>
            <a:r>
              <a:rPr lang="ru-RU" dirty="0"/>
              <a:t> </a:t>
            </a:r>
            <a:r>
              <a:rPr lang="ru-RU" dirty="0" err="1"/>
              <a:t>включенням</a:t>
            </a:r>
            <a:r>
              <a:rPr lang="ru-RU" dirty="0"/>
              <a:t> </a:t>
            </a:r>
            <a:r>
              <a:rPr lang="ru-RU" dirty="0" err="1"/>
              <a:t>шарикопідшипникової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для </a:t>
            </a:r>
            <a:r>
              <a:rPr lang="ru-RU" dirty="0" err="1"/>
              <a:t>швидкісних</a:t>
            </a:r>
            <a:r>
              <a:rPr lang="ru-RU" dirty="0"/>
              <a:t> </a:t>
            </a:r>
            <a:r>
              <a:rPr lang="ru-RU" dirty="0" err="1"/>
              <a:t>підшипників</a:t>
            </a:r>
            <a:r>
              <a:rPr lang="ru-RU" dirty="0"/>
              <a:t>, </a:t>
            </a:r>
            <a:r>
              <a:rPr lang="ru-RU" dirty="0" err="1"/>
              <a:t>жароміцних</a:t>
            </a:r>
            <a:r>
              <a:rPr lang="ru-RU" dirty="0"/>
              <a:t>, </a:t>
            </a:r>
            <a:r>
              <a:rPr lang="ru-RU" dirty="0" err="1"/>
              <a:t>корозійностійких</a:t>
            </a:r>
            <a:r>
              <a:rPr lang="ru-RU" dirty="0"/>
              <a:t> і </a:t>
            </a:r>
            <a:r>
              <a:rPr lang="ru-RU" dirty="0" err="1"/>
              <a:t>прецизійних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для великих </a:t>
            </a:r>
            <a:r>
              <a:rPr lang="ru-RU" dirty="0" err="1"/>
              <a:t>злитків</a:t>
            </a:r>
            <a:r>
              <a:rPr lang="ru-RU" dirty="0"/>
              <a:t> з </a:t>
            </a:r>
            <a:r>
              <a:rPr lang="ru-RU" dirty="0" err="1"/>
              <a:t>конструкційної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чистоти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в </a:t>
            </a:r>
            <a:r>
              <a:rPr lang="ru-RU" dirty="0" err="1"/>
              <a:t>енергетичному</a:t>
            </a:r>
            <a:r>
              <a:rPr lang="ru-RU" dirty="0"/>
              <a:t> </a:t>
            </a:r>
            <a:r>
              <a:rPr lang="ru-RU" dirty="0" err="1"/>
              <a:t>машині</a:t>
            </a:r>
            <a:r>
              <a:rPr lang="ru-RU" dirty="0"/>
              <a:t>. Переплав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зливків</a:t>
            </a:r>
            <a:r>
              <a:rPr lang="ru-RU" dirty="0"/>
              <a:t> з </a:t>
            </a:r>
            <a:r>
              <a:rPr lang="ru-RU" dirty="0" err="1"/>
              <a:t>щільною</a:t>
            </a:r>
            <a:r>
              <a:rPr lang="ru-RU" dirty="0"/>
              <a:t> макроструктурою без </a:t>
            </a:r>
            <a:r>
              <a:rPr lang="ru-RU" dirty="0" err="1"/>
              <a:t>усадкових</a:t>
            </a:r>
            <a:r>
              <a:rPr lang="ru-RU" dirty="0"/>
              <a:t> та </a:t>
            </a:r>
            <a:r>
              <a:rPr lang="ru-RU" dirty="0" err="1"/>
              <a:t>лікваційних</a:t>
            </a:r>
            <a:r>
              <a:rPr lang="ru-RU" dirty="0"/>
              <a:t> </a:t>
            </a:r>
            <a:r>
              <a:rPr lang="ru-RU" dirty="0" err="1"/>
              <a:t>дефектів</a:t>
            </a:r>
            <a:r>
              <a:rPr lang="ru-RU" dirty="0"/>
              <a:t>,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та </a:t>
            </a:r>
            <a:r>
              <a:rPr lang="ru-RU" dirty="0" err="1"/>
              <a:t>неметалевих</a:t>
            </a:r>
            <a:r>
              <a:rPr lang="ru-RU" dirty="0"/>
              <a:t> </a:t>
            </a:r>
            <a:r>
              <a:rPr lang="ru-RU" dirty="0" err="1"/>
              <a:t>включень</a:t>
            </a:r>
            <a:r>
              <a:rPr lang="ru-RU" dirty="0"/>
              <a:t> при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високій</a:t>
            </a:r>
            <a:r>
              <a:rPr lang="ru-RU" dirty="0"/>
              <a:t> </a:t>
            </a:r>
            <a:r>
              <a:rPr lang="ru-RU" dirty="0" err="1"/>
              <a:t>дисперсності</a:t>
            </a:r>
            <a:r>
              <a:rPr lang="ru-RU" dirty="0"/>
              <a:t> та </a:t>
            </a:r>
            <a:r>
              <a:rPr lang="ru-RU" dirty="0" err="1"/>
              <a:t>рівномірному</a:t>
            </a:r>
            <a:r>
              <a:rPr lang="ru-RU" dirty="0"/>
              <a:t> </a:t>
            </a:r>
            <a:r>
              <a:rPr lang="ru-RU" dirty="0" err="1"/>
              <a:t>розподілі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характеристик, </a:t>
            </a:r>
            <a:r>
              <a:rPr lang="ru-RU" dirty="0" err="1"/>
              <a:t>магнітних</a:t>
            </a:r>
            <a:r>
              <a:rPr lang="ru-RU" dirty="0"/>
              <a:t> та </a:t>
            </a:r>
            <a:r>
              <a:rPr lang="ru-RU" dirty="0" err="1"/>
              <a:t>жароміцних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ротори</a:t>
            </a:r>
            <a:r>
              <a:rPr lang="ru-RU" dirty="0"/>
              <a:t> </a:t>
            </a:r>
            <a:r>
              <a:rPr lang="ru-RU" dirty="0" err="1"/>
              <a:t>потужних</a:t>
            </a:r>
            <a:r>
              <a:rPr lang="ru-RU" dirty="0"/>
              <a:t> </a:t>
            </a:r>
            <a:r>
              <a:rPr lang="ru-RU" dirty="0" err="1"/>
              <a:t>парових</a:t>
            </a:r>
            <a:r>
              <a:rPr lang="ru-RU" dirty="0"/>
              <a:t> </a:t>
            </a:r>
            <a:r>
              <a:rPr lang="ru-RU" dirty="0" err="1"/>
              <a:t>турбін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 </a:t>
            </a:r>
            <a:r>
              <a:rPr lang="ru-RU" dirty="0" err="1"/>
              <a:t>відповідального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виплавляють</a:t>
            </a:r>
            <a:r>
              <a:rPr lang="ru-RU" dirty="0"/>
              <a:t> з </a:t>
            </a:r>
            <a:r>
              <a:rPr lang="ru-RU" dirty="0" err="1"/>
              <a:t>електроннопроменевої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.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напряму</a:t>
            </a:r>
            <a:r>
              <a:rPr lang="ru-RU" dirty="0"/>
              <a:t> є </a:t>
            </a:r>
            <a:r>
              <a:rPr lang="ru-RU" dirty="0" err="1"/>
              <a:t>холодноподове</a:t>
            </a:r>
            <a:r>
              <a:rPr lang="ru-RU" dirty="0"/>
              <a:t> </a:t>
            </a:r>
            <a:r>
              <a:rPr lang="ru-RU" dirty="0" err="1"/>
              <a:t>електронно-променеве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, яке </a:t>
            </a:r>
            <a:r>
              <a:rPr lang="ru-RU" dirty="0" err="1"/>
              <a:t>здійснюється</a:t>
            </a:r>
            <a:r>
              <a:rPr lang="ru-RU" dirty="0"/>
              <a:t> у </a:t>
            </a:r>
            <a:r>
              <a:rPr lang="ru-RU" dirty="0" err="1"/>
              <a:t>проміжних</a:t>
            </a:r>
            <a:r>
              <a:rPr lang="ru-RU" dirty="0"/>
              <a:t> </a:t>
            </a:r>
            <a:r>
              <a:rPr lang="ru-RU" dirty="0" err="1"/>
              <a:t>ємностях</a:t>
            </a:r>
            <a:r>
              <a:rPr lang="ru-RU" dirty="0"/>
              <a:t>, </a:t>
            </a:r>
            <a:r>
              <a:rPr lang="ru-RU" dirty="0" err="1"/>
              <a:t>виконаних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міді</a:t>
            </a:r>
            <a:r>
              <a:rPr lang="ru-RU" dirty="0"/>
              <a:t>. </a:t>
            </a:r>
            <a:r>
              <a:rPr lang="ru-RU" dirty="0" err="1"/>
              <a:t>Рідкий</a:t>
            </a:r>
            <a:r>
              <a:rPr lang="ru-RU" dirty="0"/>
              <a:t> стан </a:t>
            </a:r>
            <a:r>
              <a:rPr lang="ru-RU" dirty="0" err="1"/>
              <a:t>металу</a:t>
            </a:r>
            <a:r>
              <a:rPr lang="ru-RU" dirty="0"/>
              <a:t> та </a:t>
            </a:r>
            <a:r>
              <a:rPr lang="ru-RU" dirty="0" err="1"/>
              <a:t>необхідний</a:t>
            </a:r>
            <a:r>
              <a:rPr lang="ru-RU" dirty="0"/>
              <a:t> </a:t>
            </a:r>
            <a:r>
              <a:rPr lang="ru-RU" dirty="0" err="1"/>
              <a:t>перегрів</a:t>
            </a:r>
            <a:r>
              <a:rPr lang="ru-RU" dirty="0"/>
              <a:t> </a:t>
            </a:r>
            <a:r>
              <a:rPr lang="ru-RU" dirty="0" err="1"/>
              <a:t>підтримуються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електронно-променевих</a:t>
            </a:r>
            <a:r>
              <a:rPr lang="ru-RU" dirty="0"/>
              <a:t> </a:t>
            </a:r>
            <a:r>
              <a:rPr lang="ru-RU" dirty="0" err="1"/>
              <a:t>гармат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скануючим</a:t>
            </a:r>
            <a:r>
              <a:rPr lang="ru-RU" dirty="0"/>
              <a:t> </a:t>
            </a:r>
            <a:r>
              <a:rPr lang="ru-RU" dirty="0" err="1"/>
              <a:t>променем</a:t>
            </a:r>
            <a:r>
              <a:rPr lang="ru-RU" dirty="0"/>
              <a:t>. </a:t>
            </a:r>
            <a:r>
              <a:rPr lang="ru-RU" dirty="0" err="1"/>
              <a:t>Кристалізація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у </a:t>
            </a:r>
            <a:r>
              <a:rPr lang="ru-RU" dirty="0" err="1"/>
              <a:t>водоохолоджуваному</a:t>
            </a:r>
            <a:r>
              <a:rPr lang="ru-RU" dirty="0"/>
              <a:t> </a:t>
            </a:r>
            <a:r>
              <a:rPr lang="ru-RU" dirty="0" err="1"/>
              <a:t>кристалізаторі</a:t>
            </a:r>
            <a:r>
              <a:rPr lang="ru-RU" dirty="0"/>
              <a:t>. Метал у першу </a:t>
            </a:r>
            <a:r>
              <a:rPr lang="ru-RU" dirty="0" err="1"/>
              <a:t>проміжну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подавати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заготовок (</a:t>
            </a:r>
            <a:r>
              <a:rPr lang="ru-RU" dirty="0" err="1"/>
              <a:t>злитків</a:t>
            </a:r>
            <a:r>
              <a:rPr lang="ru-RU" dirty="0"/>
              <a:t>, стружки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), </a:t>
            </a:r>
            <a:r>
              <a:rPr lang="ru-RU" dirty="0" err="1"/>
              <a:t>рідкому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шляхом </a:t>
            </a:r>
            <a:r>
              <a:rPr lang="ru-RU" dirty="0" err="1"/>
              <a:t>періодичної</a:t>
            </a:r>
            <a:r>
              <a:rPr lang="ru-RU" dirty="0"/>
              <a:t> заливки з </a:t>
            </a:r>
            <a:r>
              <a:rPr lang="ru-RU" dirty="0" err="1"/>
              <a:t>міксера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безперервно</a:t>
            </a:r>
            <a:r>
              <a:rPr lang="ru-RU" dirty="0"/>
              <a:t> по </a:t>
            </a:r>
            <a:r>
              <a:rPr lang="ru-RU" dirty="0" err="1"/>
              <a:t>спеціальних</a:t>
            </a:r>
            <a:r>
              <a:rPr lang="ru-RU" dirty="0"/>
              <a:t> трубопроводах.</a:t>
            </a:r>
          </a:p>
          <a:p>
            <a:pPr marL="0" indent="444500" algn="just">
              <a:buNone/>
            </a:pPr>
            <a:r>
              <a:rPr lang="ru-RU" dirty="0"/>
              <a:t>В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обговорюється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електронно-променевої</a:t>
            </a:r>
            <a:r>
              <a:rPr lang="ru-RU" dirty="0"/>
              <a:t> установки (агрегату) з </a:t>
            </a:r>
            <a:r>
              <a:rPr lang="ru-RU" dirty="0" err="1"/>
              <a:t>холодноподовим</a:t>
            </a:r>
            <a:r>
              <a:rPr lang="ru-RU" dirty="0"/>
              <a:t> </a:t>
            </a:r>
            <a:r>
              <a:rPr lang="ru-RU" dirty="0" err="1"/>
              <a:t>рафінуванням</a:t>
            </a:r>
            <a:r>
              <a:rPr lang="ru-RU" dirty="0"/>
              <a:t> </a:t>
            </a:r>
            <a:r>
              <a:rPr lang="ru-RU" dirty="0" err="1"/>
              <a:t>продуктивністю</a:t>
            </a:r>
            <a:r>
              <a:rPr lang="ru-RU" dirty="0"/>
              <a:t> 50000 - </a:t>
            </a:r>
            <a:r>
              <a:rPr lang="ru-RU" dirty="0" err="1"/>
              <a:t>100000т</a:t>
            </a:r>
            <a:r>
              <a:rPr lang="ru-RU" dirty="0"/>
              <a:t> на </a:t>
            </a:r>
            <a:r>
              <a:rPr lang="ru-RU" dirty="0" err="1"/>
              <a:t>рік</a:t>
            </a:r>
            <a:r>
              <a:rPr lang="ru-RU" dirty="0"/>
              <a:t> для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нержавіючих</a:t>
            </a:r>
            <a:r>
              <a:rPr lang="ru-RU" dirty="0"/>
              <a:t> сталей з особливо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 та </a:t>
            </a:r>
            <a:r>
              <a:rPr lang="ru-RU" dirty="0" err="1"/>
              <a:t>високоміцних</a:t>
            </a:r>
            <a:r>
              <a:rPr lang="ru-RU" dirty="0"/>
              <a:t> сталей.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785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91264" cy="6552728"/>
          </a:xfrm>
        </p:spPr>
        <p:txBody>
          <a:bodyPr>
            <a:normAutofit fontScale="77500" lnSpcReduction="20000"/>
          </a:bodyPr>
          <a:lstStyle/>
          <a:p>
            <a:pPr marL="0" indent="444500" algn="just">
              <a:buNone/>
            </a:pPr>
            <a:r>
              <a:rPr lang="ru-RU" b="1" i="1" dirty="0"/>
              <a:t>Конструктивно-</a:t>
            </a:r>
            <a:r>
              <a:rPr lang="ru-RU" b="1" i="1" dirty="0" err="1"/>
              <a:t>технологічні</a:t>
            </a:r>
            <a:r>
              <a:rPr lang="ru-RU" b="1" i="1" dirty="0"/>
              <a:t> </a:t>
            </a:r>
            <a:r>
              <a:rPr lang="ru-RU" b="1" i="1" dirty="0" err="1"/>
              <a:t>особливості</a:t>
            </a:r>
            <a:endParaRPr lang="ru-RU" b="1" i="1" dirty="0"/>
          </a:p>
          <a:p>
            <a:pPr marL="0" indent="444500" algn="just">
              <a:buNone/>
            </a:pPr>
            <a:r>
              <a:rPr lang="ru-RU" dirty="0" err="1"/>
              <a:t>Принципова</a:t>
            </a:r>
            <a:r>
              <a:rPr lang="ru-RU" dirty="0"/>
              <a:t> схема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індукційних</a:t>
            </a:r>
            <a:r>
              <a:rPr lang="ru-RU" dirty="0"/>
              <a:t> печей наведено </a:t>
            </a:r>
            <a:r>
              <a:rPr lang="ru-RU" dirty="0" err="1"/>
              <a:t>малюнку</a:t>
            </a:r>
            <a:r>
              <a:rPr lang="ru-RU" dirty="0"/>
              <a:t> 5.1.</a:t>
            </a:r>
          </a:p>
          <a:p>
            <a:pPr marL="0" indent="444500" algn="just">
              <a:buNone/>
            </a:pPr>
            <a:endParaRPr lang="ru-RU" dirty="0"/>
          </a:p>
          <a:p>
            <a:pPr marL="0" indent="444500" algn="just">
              <a:buNone/>
            </a:pPr>
            <a:endParaRPr lang="ru-RU" dirty="0"/>
          </a:p>
          <a:p>
            <a:pPr marL="0" indent="444500" algn="just">
              <a:buNone/>
            </a:pPr>
            <a:endParaRPr lang="ru-RU" dirty="0"/>
          </a:p>
          <a:p>
            <a:pPr marL="0" indent="444500" algn="just">
              <a:buNone/>
            </a:pPr>
            <a:endParaRPr lang="ru-RU" dirty="0"/>
          </a:p>
          <a:p>
            <a:pPr marL="0" indent="444500" algn="just">
              <a:buNone/>
            </a:pPr>
            <a:endParaRPr lang="ru-RU" dirty="0"/>
          </a:p>
          <a:p>
            <a:pPr marL="0" indent="444500" algn="just">
              <a:buNone/>
            </a:pPr>
            <a:endParaRPr lang="ru-RU" dirty="0"/>
          </a:p>
          <a:p>
            <a:pPr marL="0" indent="444500" algn="just">
              <a:buNone/>
            </a:pPr>
            <a:endParaRPr lang="ru-RU" dirty="0"/>
          </a:p>
          <a:p>
            <a:pPr marL="0" indent="444500" algn="just">
              <a:buNone/>
            </a:pPr>
            <a:endParaRPr lang="ru-RU" dirty="0"/>
          </a:p>
          <a:p>
            <a:pPr marL="0" indent="444500" algn="just">
              <a:buNone/>
            </a:pPr>
            <a:r>
              <a:rPr lang="ru-RU" dirty="0"/>
              <a:t>а - </a:t>
            </a:r>
            <a:r>
              <a:rPr lang="ru-RU" dirty="0" err="1"/>
              <a:t>індуктор</a:t>
            </a:r>
            <a:r>
              <a:rPr lang="ru-RU" dirty="0"/>
              <a:t> </a:t>
            </a:r>
            <a:r>
              <a:rPr lang="ru-RU" dirty="0" err="1"/>
              <a:t>розташований</a:t>
            </a:r>
            <a:r>
              <a:rPr lang="ru-RU" dirty="0"/>
              <a:t> поза вакуумною камерою; б-г - </a:t>
            </a:r>
            <a:r>
              <a:rPr lang="ru-RU" dirty="0" err="1"/>
              <a:t>індуктор</a:t>
            </a:r>
            <a:r>
              <a:rPr lang="ru-RU" dirty="0"/>
              <a:t> </a:t>
            </a:r>
            <a:r>
              <a:rPr lang="ru-RU" dirty="0" err="1"/>
              <a:t>розташований</a:t>
            </a:r>
            <a:r>
              <a:rPr lang="ru-RU" dirty="0"/>
              <a:t>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; б - </a:t>
            </a:r>
            <a:r>
              <a:rPr lang="ru-RU" dirty="0" err="1"/>
              <a:t>розливання</a:t>
            </a:r>
            <a:r>
              <a:rPr lang="ru-RU" dirty="0"/>
              <a:t> шляхом </a:t>
            </a:r>
            <a:r>
              <a:rPr lang="ru-RU" dirty="0" err="1"/>
              <a:t>нахилу</a:t>
            </a:r>
            <a:r>
              <a:rPr lang="ru-RU" dirty="0"/>
              <a:t>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; г - </a:t>
            </a:r>
            <a:r>
              <a:rPr lang="ru-RU" dirty="0" err="1"/>
              <a:t>розливання</a:t>
            </a:r>
            <a:r>
              <a:rPr lang="ru-RU" dirty="0"/>
              <a:t> шляхом </a:t>
            </a:r>
            <a:r>
              <a:rPr lang="ru-RU" dirty="0" err="1"/>
              <a:t>нахилу</a:t>
            </a:r>
            <a:r>
              <a:rPr lang="ru-RU" dirty="0"/>
              <a:t> тигля; г -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напівбезперервної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; 1 – тигель; 2 – </a:t>
            </a:r>
            <a:r>
              <a:rPr lang="ru-RU" dirty="0" err="1"/>
              <a:t>індуктор</a:t>
            </a:r>
            <a:r>
              <a:rPr lang="ru-RU" dirty="0"/>
              <a:t>; 3 – кожух; 4 - </a:t>
            </a:r>
            <a:r>
              <a:rPr lang="ru-RU" dirty="0" err="1"/>
              <a:t>виливниця</a:t>
            </a:r>
            <a:r>
              <a:rPr lang="ru-RU" dirty="0"/>
              <a:t>; 5 – камера </a:t>
            </a:r>
            <a:r>
              <a:rPr lang="ru-RU" dirty="0" err="1"/>
              <a:t>завантаження</a:t>
            </a:r>
            <a:r>
              <a:rPr lang="ru-RU" dirty="0"/>
              <a:t>; 6 - дозатор</a:t>
            </a:r>
          </a:p>
          <a:p>
            <a:pPr marL="0" indent="444500" algn="just">
              <a:buNone/>
            </a:pPr>
            <a:r>
              <a:rPr lang="ru-RU" dirty="0" smtClean="0"/>
              <a:t>Рисунок </a:t>
            </a:r>
            <a:r>
              <a:rPr lang="ru-RU" dirty="0"/>
              <a:t>5.1 - Схема </a:t>
            </a:r>
            <a:r>
              <a:rPr lang="ru-RU" dirty="0" err="1"/>
              <a:t>вакуумної</a:t>
            </a:r>
            <a:r>
              <a:rPr lang="ru-RU" dirty="0"/>
              <a:t> </a:t>
            </a:r>
            <a:r>
              <a:rPr lang="ru-RU" dirty="0" err="1"/>
              <a:t>індукційної</a:t>
            </a:r>
            <a:r>
              <a:rPr lang="ru-RU" dirty="0"/>
              <a:t> плавки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00" y="1196752"/>
            <a:ext cx="7855263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051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435280" cy="6336704"/>
          </a:xfrm>
        </p:spPr>
        <p:txBody>
          <a:bodyPr>
            <a:normAutofit fontScale="62500" lnSpcReduction="20000"/>
          </a:bodyPr>
          <a:lstStyle/>
          <a:p>
            <a:pPr marL="0" indent="444500" algn="just">
              <a:buNone/>
            </a:pPr>
            <a:r>
              <a:rPr lang="ru-RU" dirty="0"/>
              <a:t>Для </a:t>
            </a:r>
            <a:r>
              <a:rPr lang="ru-RU" dirty="0" err="1"/>
              <a:t>малих</a:t>
            </a:r>
            <a:r>
              <a:rPr lang="ru-RU" dirty="0"/>
              <a:t> печей злив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проводитися</a:t>
            </a:r>
            <a:r>
              <a:rPr lang="ru-RU" dirty="0"/>
              <a:t> шляхом </a:t>
            </a:r>
            <a:r>
              <a:rPr lang="ru-RU" dirty="0" err="1"/>
              <a:t>нахилу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, для великих печей – </a:t>
            </a:r>
            <a:r>
              <a:rPr lang="ru-RU" dirty="0" err="1"/>
              <a:t>тільки</a:t>
            </a:r>
            <a:r>
              <a:rPr lang="ru-RU" dirty="0"/>
              <a:t> тигля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. </a:t>
            </a:r>
            <a:r>
              <a:rPr lang="ru-RU" dirty="0" err="1"/>
              <a:t>Розливання</a:t>
            </a:r>
            <a:r>
              <a:rPr lang="ru-RU" dirty="0"/>
              <a:t> проводиться у </a:t>
            </a:r>
            <a:r>
              <a:rPr lang="ru-RU" dirty="0" err="1"/>
              <a:t>виливниці</a:t>
            </a:r>
            <a:r>
              <a:rPr lang="ru-RU" dirty="0"/>
              <a:t> (рисунок </a:t>
            </a:r>
            <a:r>
              <a:rPr lang="ru-RU" dirty="0" err="1"/>
              <a:t>5.1,е</a:t>
            </a:r>
            <a:r>
              <a:rPr lang="ru-RU" dirty="0"/>
              <a:t>), на </a:t>
            </a:r>
            <a:r>
              <a:rPr lang="ru-RU" dirty="0" err="1"/>
              <a:t>відцентровій</a:t>
            </a:r>
            <a:r>
              <a:rPr lang="ru-RU" dirty="0"/>
              <a:t> </a:t>
            </a:r>
            <a:r>
              <a:rPr lang="ru-RU" dirty="0" err="1"/>
              <a:t>машині</a:t>
            </a:r>
            <a:r>
              <a:rPr lang="ru-RU" dirty="0"/>
              <a:t> (рисунок </a:t>
            </a:r>
            <a:r>
              <a:rPr lang="ru-RU" dirty="0" err="1"/>
              <a:t>5.1,г</a:t>
            </a:r>
            <a:r>
              <a:rPr lang="ru-RU" dirty="0"/>
              <a:t>), </a:t>
            </a:r>
            <a:r>
              <a:rPr lang="ru-RU" dirty="0" err="1"/>
              <a:t>кристалізатор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ливарні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Печі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усієї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без </a:t>
            </a:r>
            <a:r>
              <a:rPr lang="ru-RU" dirty="0" err="1"/>
              <a:t>розгерметизації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, </a:t>
            </a:r>
            <a:r>
              <a:rPr lang="ru-RU" dirty="0" err="1"/>
              <a:t>називаються</a:t>
            </a:r>
            <a:r>
              <a:rPr lang="ru-RU" dirty="0"/>
              <a:t> печами </a:t>
            </a:r>
            <a:r>
              <a:rPr lang="ru-RU" dirty="0" err="1"/>
              <a:t>напівбезперервної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(рисунок 5.1, г). Вони </a:t>
            </a:r>
            <a:r>
              <a:rPr lang="ru-RU" dirty="0" err="1"/>
              <a:t>обладнані</a:t>
            </a:r>
            <a:r>
              <a:rPr lang="ru-RU" dirty="0"/>
              <a:t> </a:t>
            </a:r>
            <a:r>
              <a:rPr lang="ru-RU" dirty="0" err="1"/>
              <a:t>шлюзовими</a:t>
            </a:r>
            <a:r>
              <a:rPr lang="ru-RU" dirty="0"/>
              <a:t> камерами для </a:t>
            </a:r>
            <a:r>
              <a:rPr lang="ru-RU" dirty="0" err="1"/>
              <a:t>завантаження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, </a:t>
            </a:r>
            <a:r>
              <a:rPr lang="ru-RU" dirty="0" err="1"/>
              <a:t>розливання</a:t>
            </a:r>
            <a:r>
              <a:rPr lang="ru-RU" dirty="0"/>
              <a:t>,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виливниць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ливарних</a:t>
            </a:r>
            <a:r>
              <a:rPr lang="ru-RU" dirty="0"/>
              <a:t> форм, дозаторами для присадок, </a:t>
            </a:r>
            <a:r>
              <a:rPr lang="ru-RU" dirty="0" err="1"/>
              <a:t>пристроями</a:t>
            </a:r>
            <a:r>
              <a:rPr lang="ru-RU" dirty="0"/>
              <a:t> для </a:t>
            </a:r>
            <a:r>
              <a:rPr lang="ru-RU" dirty="0" err="1"/>
              <a:t>відбору</a:t>
            </a:r>
            <a:r>
              <a:rPr lang="ru-RU" dirty="0"/>
              <a:t> проб та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плавки 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технологічним</a:t>
            </a:r>
            <a:r>
              <a:rPr lang="ru-RU" dirty="0"/>
              <a:t> </a:t>
            </a:r>
            <a:r>
              <a:rPr lang="ru-RU" dirty="0" err="1"/>
              <a:t>обладнанням</a:t>
            </a:r>
            <a:r>
              <a:rPr lang="ru-RU" dirty="0"/>
              <a:t>. За режимом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печі</a:t>
            </a:r>
            <a:r>
              <a:rPr lang="ru-RU" dirty="0"/>
              <a:t>:</a:t>
            </a:r>
          </a:p>
          <a:p>
            <a:pPr marL="0" indent="444500" algn="just">
              <a:buNone/>
            </a:pPr>
            <a:r>
              <a:rPr lang="ru-RU" dirty="0"/>
              <a:t>1) </a:t>
            </a:r>
            <a:r>
              <a:rPr lang="ru-RU" dirty="0" err="1"/>
              <a:t>періодичної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завантаження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 в тигель,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виливниць</a:t>
            </a:r>
            <a:r>
              <a:rPr lang="ru-RU" dirty="0"/>
              <a:t>, форм і </a:t>
            </a:r>
            <a:r>
              <a:rPr lang="ru-RU" dirty="0" err="1"/>
              <a:t>кокілів</a:t>
            </a:r>
            <a:r>
              <a:rPr lang="ru-RU" dirty="0"/>
              <a:t>, </a:t>
            </a:r>
            <a:r>
              <a:rPr lang="ru-RU" dirty="0" err="1"/>
              <a:t>очищення</a:t>
            </a:r>
            <a:r>
              <a:rPr lang="ru-RU" dirty="0"/>
              <a:t>, заправки та </a:t>
            </a:r>
            <a:r>
              <a:rPr lang="ru-RU" dirty="0" err="1"/>
              <a:t>підготовки</a:t>
            </a:r>
            <a:r>
              <a:rPr lang="ru-RU" dirty="0"/>
              <a:t> тигля до </a:t>
            </a:r>
            <a:r>
              <a:rPr lang="ru-RU" dirty="0" err="1"/>
              <a:t>чергової</a:t>
            </a:r>
            <a:r>
              <a:rPr lang="ru-RU" dirty="0"/>
              <a:t> плавки </a:t>
            </a:r>
            <a:r>
              <a:rPr lang="ru-RU" dirty="0" err="1"/>
              <a:t>проводять</a:t>
            </a:r>
            <a:r>
              <a:rPr lang="ru-RU" dirty="0"/>
              <a:t> у </a:t>
            </a:r>
            <a:r>
              <a:rPr lang="ru-RU" dirty="0" err="1"/>
              <a:t>розгерметизованій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;</a:t>
            </a:r>
          </a:p>
          <a:p>
            <a:pPr marL="0" indent="444500" algn="just">
              <a:buNone/>
            </a:pPr>
            <a:r>
              <a:rPr lang="ru-RU" dirty="0"/>
              <a:t>2) </a:t>
            </a:r>
            <a:r>
              <a:rPr lang="ru-RU" dirty="0" err="1"/>
              <a:t>напівбезперервної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перераховані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без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герметичності</a:t>
            </a:r>
            <a:r>
              <a:rPr lang="ru-RU" dirty="0"/>
              <a:t> </a:t>
            </a:r>
            <a:r>
              <a:rPr lang="ru-RU" dirty="0" err="1"/>
              <a:t>ВІП</a:t>
            </a:r>
            <a:r>
              <a:rPr lang="ru-RU" dirty="0"/>
              <a:t>.</a:t>
            </a:r>
          </a:p>
          <a:p>
            <a:pPr marL="0" indent="444500" algn="just">
              <a:buNone/>
            </a:pP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багатокамерну</a:t>
            </a:r>
            <a:r>
              <a:rPr lang="ru-RU" dirty="0"/>
              <a:t> </a:t>
            </a:r>
            <a:r>
              <a:rPr lang="ru-RU" dirty="0" err="1"/>
              <a:t>конструкцію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(</a:t>
            </a:r>
            <a:r>
              <a:rPr lang="ru-RU" dirty="0" err="1"/>
              <a:t>плавильної</a:t>
            </a:r>
            <a:r>
              <a:rPr lang="ru-RU" dirty="0"/>
              <a:t>) </a:t>
            </a:r>
            <a:r>
              <a:rPr lang="ru-RU" dirty="0" err="1"/>
              <a:t>камери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шлюзові</a:t>
            </a:r>
            <a:r>
              <a:rPr lang="ru-RU" dirty="0"/>
              <a:t> </a:t>
            </a:r>
            <a:r>
              <a:rPr lang="ru-RU" dirty="0" err="1"/>
              <a:t>камери</a:t>
            </a:r>
            <a:r>
              <a:rPr lang="ru-RU" dirty="0"/>
              <a:t> </a:t>
            </a:r>
            <a:r>
              <a:rPr lang="ru-RU" dirty="0" err="1"/>
              <a:t>завантаження</a:t>
            </a:r>
            <a:r>
              <a:rPr lang="ru-RU" dirty="0"/>
              <a:t> та </a:t>
            </a:r>
            <a:r>
              <a:rPr lang="ru-RU" dirty="0" err="1"/>
              <a:t>виливниць</a:t>
            </a:r>
            <a:r>
              <a:rPr lang="ru-RU" dirty="0"/>
              <a:t>, </a:t>
            </a:r>
            <a:r>
              <a:rPr lang="ru-RU" dirty="0" err="1"/>
              <a:t>обладнані</a:t>
            </a:r>
            <a:r>
              <a:rPr lang="ru-RU" dirty="0"/>
              <a:t> </a:t>
            </a:r>
            <a:r>
              <a:rPr lang="ru-RU" dirty="0" err="1"/>
              <a:t>вакуумними</a:t>
            </a:r>
            <a:r>
              <a:rPr lang="ru-RU" dirty="0"/>
              <a:t> затворами і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завантажувати</a:t>
            </a:r>
            <a:r>
              <a:rPr lang="ru-RU" dirty="0"/>
              <a:t> тигель </a:t>
            </a:r>
            <a:r>
              <a:rPr lang="ru-RU" dirty="0" err="1"/>
              <a:t>шихтовими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, </a:t>
            </a:r>
            <a:r>
              <a:rPr lang="ru-RU" dirty="0" err="1"/>
              <a:t>подавати</a:t>
            </a:r>
            <a:r>
              <a:rPr lang="ru-RU" dirty="0"/>
              <a:t> </a:t>
            </a:r>
            <a:r>
              <a:rPr lang="ru-RU" dirty="0" err="1"/>
              <a:t>порожні</a:t>
            </a:r>
            <a:r>
              <a:rPr lang="ru-RU" dirty="0"/>
              <a:t> та </a:t>
            </a:r>
            <a:r>
              <a:rPr lang="ru-RU" dirty="0" err="1"/>
              <a:t>вилучати</a:t>
            </a:r>
            <a:r>
              <a:rPr lang="ru-RU" dirty="0"/>
              <a:t> </a:t>
            </a:r>
            <a:r>
              <a:rPr lang="ru-RU" dirty="0" err="1"/>
              <a:t>заповнені</a:t>
            </a:r>
            <a:r>
              <a:rPr lang="ru-RU" dirty="0"/>
              <a:t> </a:t>
            </a:r>
            <a:r>
              <a:rPr lang="ru-RU" dirty="0" err="1"/>
              <a:t>виливниці</a:t>
            </a:r>
            <a:r>
              <a:rPr lang="ru-RU" dirty="0"/>
              <a:t>, не </a:t>
            </a:r>
            <a:r>
              <a:rPr lang="ru-RU" dirty="0" err="1"/>
              <a:t>порушуючи</a:t>
            </a:r>
            <a:r>
              <a:rPr lang="ru-RU" dirty="0"/>
              <a:t> вакууму в </a:t>
            </a:r>
            <a:r>
              <a:rPr lang="ru-RU" dirty="0" err="1"/>
              <a:t>плавильній</a:t>
            </a:r>
            <a:r>
              <a:rPr lang="ru-RU" dirty="0"/>
              <a:t> </a:t>
            </a:r>
            <a:r>
              <a:rPr lang="ru-RU" dirty="0" err="1"/>
              <a:t>камері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01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928992" cy="6552728"/>
          </a:xfrm>
        </p:spPr>
        <p:txBody>
          <a:bodyPr>
            <a:noAutofit/>
          </a:bodyPr>
          <a:lstStyle/>
          <a:p>
            <a:pPr marL="0" indent="444500" algn="just">
              <a:buNone/>
            </a:pPr>
            <a:r>
              <a:rPr lang="ru-RU" sz="1600" dirty="0" err="1"/>
              <a:t>Печі</a:t>
            </a:r>
            <a:r>
              <a:rPr lang="ru-RU" sz="1600" dirty="0"/>
              <a:t> </a:t>
            </a:r>
            <a:r>
              <a:rPr lang="ru-RU" sz="1600" dirty="0" err="1"/>
              <a:t>періодичної</a:t>
            </a:r>
            <a:r>
              <a:rPr lang="ru-RU" sz="1600" dirty="0"/>
              <a:t> </a:t>
            </a:r>
            <a:r>
              <a:rPr lang="ru-RU" sz="1600" dirty="0" err="1"/>
              <a:t>дії</a:t>
            </a:r>
            <a:r>
              <a:rPr lang="ru-RU" sz="1600" dirty="0"/>
              <a:t> в конструктивному </a:t>
            </a:r>
            <a:r>
              <a:rPr lang="ru-RU" sz="1600" dirty="0" err="1"/>
              <a:t>відношенні</a:t>
            </a:r>
            <a:r>
              <a:rPr lang="ru-RU" sz="1600" dirty="0"/>
              <a:t> </a:t>
            </a:r>
            <a:r>
              <a:rPr lang="ru-RU" sz="1600" dirty="0" err="1"/>
              <a:t>виконувати</a:t>
            </a:r>
            <a:r>
              <a:rPr lang="ru-RU" sz="1600" dirty="0"/>
              <a:t> </a:t>
            </a:r>
            <a:r>
              <a:rPr lang="ru-RU" sz="1600" dirty="0" err="1"/>
              <a:t>простіше</a:t>
            </a:r>
            <a:r>
              <a:rPr lang="ru-RU" sz="1600" dirty="0"/>
              <a:t> і тому </a:t>
            </a:r>
            <a:r>
              <a:rPr lang="ru-RU" sz="1600" dirty="0" err="1"/>
              <a:t>витрати</a:t>
            </a:r>
            <a:r>
              <a:rPr lang="ru-RU" sz="1600" dirty="0"/>
              <a:t> на </a:t>
            </a:r>
            <a:r>
              <a:rPr lang="ru-RU" sz="1600" dirty="0" err="1"/>
              <a:t>їхню</a:t>
            </a:r>
            <a:r>
              <a:rPr lang="ru-RU" sz="1600" dirty="0"/>
              <a:t> </a:t>
            </a:r>
            <a:r>
              <a:rPr lang="ru-RU" sz="1600" dirty="0" err="1"/>
              <a:t>споруду</a:t>
            </a:r>
            <a:r>
              <a:rPr lang="ru-RU" sz="1600" dirty="0"/>
              <a:t> </a:t>
            </a:r>
            <a:r>
              <a:rPr lang="ru-RU" sz="1600" dirty="0" err="1"/>
              <a:t>менші</a:t>
            </a:r>
            <a:r>
              <a:rPr lang="ru-RU" sz="1600" dirty="0"/>
              <a:t>. </a:t>
            </a:r>
            <a:r>
              <a:rPr lang="ru-RU" sz="1600" dirty="0" err="1"/>
              <a:t>Однак</a:t>
            </a:r>
            <a:r>
              <a:rPr lang="ru-RU" sz="1600" dirty="0"/>
              <a:t> через </a:t>
            </a:r>
            <a:r>
              <a:rPr lang="ru-RU" sz="1600" dirty="0" err="1"/>
              <a:t>необхідність</a:t>
            </a:r>
            <a:r>
              <a:rPr lang="ru-RU" sz="1600" dirty="0"/>
              <a:t> </a:t>
            </a:r>
            <a:r>
              <a:rPr lang="ru-RU" sz="1600" dirty="0" err="1"/>
              <a:t>відкачувати</a:t>
            </a:r>
            <a:r>
              <a:rPr lang="ru-RU" sz="1600" dirty="0"/>
              <a:t> на початку </a:t>
            </a:r>
            <a:r>
              <a:rPr lang="ru-RU" sz="1600" dirty="0" err="1"/>
              <a:t>кожної</a:t>
            </a:r>
            <a:r>
              <a:rPr lang="ru-RU" sz="1600" dirty="0"/>
              <a:t> плавки </a:t>
            </a:r>
            <a:r>
              <a:rPr lang="ru-RU" sz="1600" dirty="0" err="1"/>
              <a:t>велику</a:t>
            </a:r>
            <a:r>
              <a:rPr lang="ru-RU" sz="1600" dirty="0"/>
              <a:t> </a:t>
            </a:r>
            <a:r>
              <a:rPr lang="ru-RU" sz="1600" dirty="0" err="1"/>
              <a:t>кількість</a:t>
            </a:r>
            <a:r>
              <a:rPr lang="ru-RU" sz="1600" dirty="0"/>
              <a:t> </a:t>
            </a:r>
            <a:r>
              <a:rPr lang="ru-RU" sz="1600" dirty="0" err="1"/>
              <a:t>газів</a:t>
            </a:r>
            <a:r>
              <a:rPr lang="ru-RU" sz="1600" dirty="0"/>
              <a:t>, </a:t>
            </a:r>
            <a:r>
              <a:rPr lang="ru-RU" sz="1600" dirty="0" err="1"/>
              <a:t>знижуючи</a:t>
            </a:r>
            <a:r>
              <a:rPr lang="ru-RU" sz="1600" dirty="0"/>
              <a:t> </a:t>
            </a:r>
            <a:r>
              <a:rPr lang="ru-RU" sz="1600" dirty="0" err="1"/>
              <a:t>тиск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атмосферного до </a:t>
            </a:r>
            <a:r>
              <a:rPr lang="ru-RU" sz="1600" dirty="0" err="1"/>
              <a:t>робочого</a:t>
            </a:r>
            <a:r>
              <a:rPr lang="ru-RU" sz="1600" dirty="0"/>
              <a:t>, установки </a:t>
            </a:r>
            <a:r>
              <a:rPr lang="ru-RU" sz="1600" dirty="0" err="1"/>
              <a:t>періодичної</a:t>
            </a:r>
            <a:r>
              <a:rPr lang="ru-RU" sz="1600" dirty="0"/>
              <a:t> </a:t>
            </a:r>
            <a:r>
              <a:rPr lang="ru-RU" sz="1600" dirty="0" err="1"/>
              <a:t>дії</a:t>
            </a:r>
            <a:r>
              <a:rPr lang="ru-RU" sz="1600" dirty="0"/>
              <a:t> </a:t>
            </a:r>
            <a:r>
              <a:rPr lang="ru-RU" sz="1600" dirty="0" err="1"/>
              <a:t>обладнають</a:t>
            </a:r>
            <a:r>
              <a:rPr lang="ru-RU" sz="1600" dirty="0"/>
              <a:t> </a:t>
            </a:r>
            <a:r>
              <a:rPr lang="ru-RU" sz="1600" dirty="0" err="1"/>
              <a:t>потужнішими</a:t>
            </a:r>
            <a:r>
              <a:rPr lang="ru-RU" sz="1600" dirty="0"/>
              <a:t> </a:t>
            </a:r>
            <a:r>
              <a:rPr lang="ru-RU" sz="1600" dirty="0" err="1"/>
              <a:t>вакуумними</a:t>
            </a:r>
            <a:r>
              <a:rPr lang="ru-RU" sz="1600" dirty="0"/>
              <a:t> насосами. </a:t>
            </a:r>
            <a:r>
              <a:rPr lang="ru-RU" sz="1600" dirty="0" err="1"/>
              <a:t>Крім</a:t>
            </a:r>
            <a:r>
              <a:rPr lang="ru-RU" sz="1600" dirty="0"/>
              <a:t> того, метал, </a:t>
            </a:r>
            <a:r>
              <a:rPr lang="ru-RU" sz="1600" dirty="0" err="1"/>
              <a:t>виплавлений</a:t>
            </a:r>
            <a:r>
              <a:rPr lang="ru-RU" sz="1600" dirty="0"/>
              <a:t> у печах </a:t>
            </a:r>
            <a:r>
              <a:rPr lang="ru-RU" sz="1600" dirty="0" err="1"/>
              <a:t>періодичної</a:t>
            </a:r>
            <a:r>
              <a:rPr lang="ru-RU" sz="1600" dirty="0"/>
              <a:t> </a:t>
            </a:r>
            <a:r>
              <a:rPr lang="ru-RU" sz="1600" dirty="0" err="1"/>
              <a:t>дії</a:t>
            </a:r>
            <a:r>
              <a:rPr lang="ru-RU" sz="1600" dirty="0"/>
              <a:t>,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містити</a:t>
            </a:r>
            <a:r>
              <a:rPr lang="ru-RU" sz="1600" dirty="0"/>
              <a:t> </a:t>
            </a:r>
            <a:r>
              <a:rPr lang="ru-RU" sz="1600" dirty="0" err="1"/>
              <a:t>більше</a:t>
            </a:r>
            <a:r>
              <a:rPr lang="ru-RU" sz="1600" dirty="0"/>
              <a:t> </a:t>
            </a:r>
            <a:r>
              <a:rPr lang="ru-RU" sz="1600" dirty="0" err="1"/>
              <a:t>кисню</a:t>
            </a:r>
            <a:r>
              <a:rPr lang="ru-RU" sz="1600" dirty="0"/>
              <a:t> та </a:t>
            </a:r>
            <a:r>
              <a:rPr lang="ru-RU" sz="1600" dirty="0" err="1"/>
              <a:t>газів</a:t>
            </a:r>
            <a:r>
              <a:rPr lang="ru-RU" sz="1600" dirty="0"/>
              <a:t>, </a:t>
            </a:r>
            <a:r>
              <a:rPr lang="ru-RU" sz="1600" dirty="0" err="1"/>
              <a:t>ніж</a:t>
            </a:r>
            <a:r>
              <a:rPr lang="ru-RU" sz="1600" dirty="0"/>
              <a:t> метал, </a:t>
            </a:r>
            <a:r>
              <a:rPr lang="ru-RU" sz="1600" dirty="0" err="1"/>
              <a:t>отриманий</a:t>
            </a:r>
            <a:r>
              <a:rPr lang="ru-RU" sz="1600" dirty="0"/>
              <a:t> у печах </a:t>
            </a:r>
            <a:r>
              <a:rPr lang="ru-RU" sz="1600" dirty="0" err="1"/>
              <a:t>напівперіодичної</a:t>
            </a:r>
            <a:r>
              <a:rPr lang="ru-RU" sz="1600" dirty="0"/>
              <a:t> </a:t>
            </a:r>
            <a:r>
              <a:rPr lang="ru-RU" sz="1600" dirty="0" err="1"/>
              <a:t>дії</a:t>
            </a:r>
            <a:r>
              <a:rPr lang="ru-RU" sz="1600" dirty="0"/>
              <a:t>.</a:t>
            </a:r>
          </a:p>
          <a:p>
            <a:pPr marL="0" indent="444500" algn="just">
              <a:buNone/>
            </a:pP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пов'язано</a:t>
            </a:r>
            <a:r>
              <a:rPr lang="ru-RU" sz="1600" dirty="0"/>
              <a:t> з </a:t>
            </a:r>
            <a:r>
              <a:rPr lang="ru-RU" sz="1600" dirty="0" err="1"/>
              <a:t>тим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при </a:t>
            </a:r>
            <a:r>
              <a:rPr lang="ru-RU" sz="1600" dirty="0" err="1"/>
              <a:t>порушенні</a:t>
            </a:r>
            <a:r>
              <a:rPr lang="ru-RU" sz="1600" dirty="0"/>
              <a:t> вакууму </a:t>
            </a:r>
            <a:r>
              <a:rPr lang="ru-RU" sz="1600" dirty="0" err="1"/>
              <a:t>стінки</a:t>
            </a:r>
            <a:r>
              <a:rPr lang="ru-RU" sz="1600" dirty="0"/>
              <a:t> тигля </a:t>
            </a:r>
            <a:r>
              <a:rPr lang="ru-RU" sz="1600" dirty="0" err="1"/>
              <a:t>просочуються</a:t>
            </a:r>
            <a:r>
              <a:rPr lang="ru-RU" sz="1600" dirty="0"/>
              <a:t> оксидами,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утворюються</a:t>
            </a:r>
            <a:r>
              <a:rPr lang="ru-RU" sz="1600" dirty="0"/>
              <a:t> з </a:t>
            </a:r>
            <a:r>
              <a:rPr lang="ru-RU" sz="1600" dirty="0" err="1"/>
              <a:t>залишків</a:t>
            </a:r>
            <a:r>
              <a:rPr lang="ru-RU" sz="1600" dirty="0"/>
              <a:t> </a:t>
            </a:r>
            <a:r>
              <a:rPr lang="ru-RU" sz="1600" dirty="0" err="1"/>
              <a:t>металу</a:t>
            </a:r>
            <a:r>
              <a:rPr lang="ru-RU" sz="1600" dirty="0"/>
              <a:t>, а </a:t>
            </a:r>
            <a:r>
              <a:rPr lang="ru-RU" sz="1600" dirty="0" err="1"/>
              <a:t>поверхню</a:t>
            </a:r>
            <a:r>
              <a:rPr lang="ru-RU" sz="1600" dirty="0"/>
              <a:t> </a:t>
            </a:r>
            <a:r>
              <a:rPr lang="ru-RU" sz="1600" dirty="0" err="1"/>
              <a:t>печі</a:t>
            </a:r>
            <a:r>
              <a:rPr lang="ru-RU" sz="1600" dirty="0"/>
              <a:t>, </a:t>
            </a:r>
            <a:r>
              <a:rPr lang="ru-RU" sz="1600" dirty="0" err="1"/>
              <a:t>вакуумної</a:t>
            </a:r>
            <a:r>
              <a:rPr lang="ru-RU" sz="1600" dirty="0"/>
              <a:t> </a:t>
            </a:r>
            <a:r>
              <a:rPr lang="ru-RU" sz="1600" dirty="0" err="1"/>
              <a:t>камери</a:t>
            </a:r>
            <a:r>
              <a:rPr lang="ru-RU" sz="1600" dirty="0"/>
              <a:t> та </a:t>
            </a:r>
            <a:r>
              <a:rPr lang="ru-RU" sz="1600" dirty="0" err="1"/>
              <a:t>пристроїв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в </a:t>
            </a:r>
            <a:r>
              <a:rPr lang="ru-RU" sz="1600" dirty="0" err="1"/>
              <a:t>ній</a:t>
            </a:r>
            <a:r>
              <a:rPr lang="ru-RU" sz="1600" dirty="0"/>
              <a:t>, </a:t>
            </a:r>
            <a:r>
              <a:rPr lang="ru-RU" sz="1600" dirty="0" err="1"/>
              <a:t>адсорбує</a:t>
            </a:r>
            <a:r>
              <a:rPr lang="ru-RU" sz="1600" dirty="0"/>
              <a:t> гази. В </a:t>
            </a:r>
            <a:r>
              <a:rPr lang="ru-RU" sz="1600" dirty="0" err="1"/>
              <a:t>процесі</a:t>
            </a:r>
            <a:r>
              <a:rPr lang="ru-RU" sz="1600" dirty="0"/>
              <a:t> </a:t>
            </a:r>
            <a:r>
              <a:rPr lang="ru-RU" sz="1600" dirty="0" err="1"/>
              <a:t>вакуумної</a:t>
            </a:r>
            <a:r>
              <a:rPr lang="ru-RU" sz="1600" dirty="0"/>
              <a:t> плавки в </a:t>
            </a:r>
            <a:r>
              <a:rPr lang="ru-RU" sz="1600" dirty="0" err="1"/>
              <a:t>результаті</a:t>
            </a:r>
            <a:r>
              <a:rPr lang="ru-RU" sz="1600" dirty="0"/>
              <a:t> </a:t>
            </a:r>
            <a:r>
              <a:rPr lang="ru-RU" sz="1600" dirty="0" err="1"/>
              <a:t>десорбції</a:t>
            </a:r>
            <a:r>
              <a:rPr lang="ru-RU" sz="1600" dirty="0"/>
              <a:t> </a:t>
            </a:r>
            <a:r>
              <a:rPr lang="ru-RU" sz="1600" dirty="0" err="1"/>
              <a:t>газів</a:t>
            </a:r>
            <a:r>
              <a:rPr lang="ru-RU" sz="1600" dirty="0"/>
              <a:t> в </a:t>
            </a:r>
            <a:r>
              <a:rPr lang="ru-RU" sz="1600" dirty="0" err="1"/>
              <a:t>атмосфері</a:t>
            </a:r>
            <a:r>
              <a:rPr lang="ru-RU" sz="1600" dirty="0"/>
              <a:t> над </a:t>
            </a:r>
            <a:r>
              <a:rPr lang="ru-RU" sz="1600" dirty="0" err="1"/>
              <a:t>розплавом</a:t>
            </a:r>
            <a:r>
              <a:rPr lang="ru-RU" sz="1600" dirty="0"/>
              <a:t> </a:t>
            </a:r>
            <a:r>
              <a:rPr lang="ru-RU" sz="1600" dirty="0" err="1"/>
              <a:t>підтримуються</a:t>
            </a:r>
            <a:r>
              <a:rPr lang="ru-RU" sz="1600" dirty="0"/>
              <a:t> </a:t>
            </a:r>
            <a:r>
              <a:rPr lang="ru-RU" sz="1600" dirty="0" err="1"/>
              <a:t>вищі</a:t>
            </a:r>
            <a:r>
              <a:rPr lang="ru-RU" sz="1600" dirty="0"/>
              <a:t> </a:t>
            </a:r>
            <a:r>
              <a:rPr lang="ru-RU" sz="1600" dirty="0" err="1"/>
              <a:t>парціальні</a:t>
            </a:r>
            <a:r>
              <a:rPr lang="ru-RU" sz="1600" dirty="0"/>
              <a:t> </a:t>
            </a:r>
            <a:r>
              <a:rPr lang="ru-RU" sz="1600" dirty="0" err="1"/>
              <a:t>тиску</a:t>
            </a:r>
            <a:r>
              <a:rPr lang="ru-RU" sz="1600" dirty="0"/>
              <a:t> </a:t>
            </a:r>
            <a:r>
              <a:rPr lang="ru-RU" sz="1600" dirty="0" err="1"/>
              <a:t>шкідливих</a:t>
            </a:r>
            <a:r>
              <a:rPr lang="ru-RU" sz="1600" dirty="0"/>
              <a:t> (</a:t>
            </a:r>
            <a:r>
              <a:rPr lang="ru-RU" sz="1600" dirty="0" err="1"/>
              <a:t>домішок</a:t>
            </a:r>
            <a:r>
              <a:rPr lang="ru-RU" sz="1600" dirty="0"/>
              <a:t>) </a:t>
            </a:r>
            <a:r>
              <a:rPr lang="ru-RU" sz="1600" dirty="0" err="1"/>
              <a:t>газів</a:t>
            </a:r>
            <a:r>
              <a:rPr lang="ru-RU" sz="1600" dirty="0"/>
              <a:t> і, </a:t>
            </a:r>
            <a:r>
              <a:rPr lang="ru-RU" sz="1600" dirty="0" err="1"/>
              <a:t>отже</a:t>
            </a:r>
            <a:r>
              <a:rPr lang="ru-RU" sz="1600" dirty="0"/>
              <a:t>, </a:t>
            </a:r>
            <a:r>
              <a:rPr lang="ru-RU" sz="1600" dirty="0" err="1"/>
              <a:t>зменшуються</a:t>
            </a:r>
            <a:r>
              <a:rPr lang="ru-RU" sz="1600" dirty="0"/>
              <a:t> </a:t>
            </a:r>
            <a:r>
              <a:rPr lang="ru-RU" sz="1600" dirty="0" err="1"/>
              <a:t>можливості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рафінування</a:t>
            </a:r>
            <a:r>
              <a:rPr lang="ru-RU" sz="1600" dirty="0"/>
              <a:t>, а </a:t>
            </a:r>
            <a:r>
              <a:rPr lang="ru-RU" sz="1600" dirty="0" err="1"/>
              <a:t>перехід</a:t>
            </a:r>
            <a:r>
              <a:rPr lang="ru-RU" sz="1600" dirty="0"/>
              <a:t> оксиду </a:t>
            </a:r>
            <a:r>
              <a:rPr lang="ru-RU" sz="1600" dirty="0" err="1"/>
              <a:t>заліза</a:t>
            </a:r>
            <a:r>
              <a:rPr lang="ru-RU" sz="1600" dirty="0"/>
              <a:t> (</a:t>
            </a:r>
            <a:r>
              <a:rPr lang="en-US" sz="1600" dirty="0"/>
              <a:t>II) </a:t>
            </a:r>
            <a:r>
              <a:rPr lang="ru-RU" sz="1600" dirty="0"/>
              <a:t>з </a:t>
            </a:r>
            <a:r>
              <a:rPr lang="ru-RU" sz="1600" dirty="0" err="1"/>
              <a:t>футерування</a:t>
            </a:r>
            <a:r>
              <a:rPr lang="ru-RU" sz="1600" dirty="0"/>
              <a:t> </a:t>
            </a:r>
            <a:r>
              <a:rPr lang="ru-RU" sz="1600" dirty="0" err="1"/>
              <a:t>забруднює</a:t>
            </a:r>
            <a:r>
              <a:rPr lang="ru-RU" sz="1600" dirty="0"/>
              <a:t> </a:t>
            </a:r>
            <a:r>
              <a:rPr lang="ru-RU" sz="1600" dirty="0" err="1"/>
              <a:t>розплав</a:t>
            </a:r>
            <a:r>
              <a:rPr lang="ru-RU" sz="1600" dirty="0"/>
              <a:t> киснем.</a:t>
            </a:r>
          </a:p>
          <a:p>
            <a:pPr marL="0" indent="444500" algn="just">
              <a:buNone/>
            </a:pPr>
            <a:r>
              <a:rPr lang="ru-RU" sz="1600" dirty="0" err="1"/>
              <a:t>Ще</a:t>
            </a:r>
            <a:r>
              <a:rPr lang="ru-RU" sz="1600" dirty="0"/>
              <a:t> одним </a:t>
            </a:r>
            <a:r>
              <a:rPr lang="ru-RU" sz="1600" dirty="0" err="1"/>
              <a:t>недоліком</a:t>
            </a:r>
            <a:r>
              <a:rPr lang="ru-RU" sz="1600" dirty="0"/>
              <a:t> печей </a:t>
            </a:r>
            <a:r>
              <a:rPr lang="ru-RU" sz="1600" dirty="0" err="1"/>
              <a:t>періодичної</a:t>
            </a:r>
            <a:r>
              <a:rPr lang="ru-RU" sz="1600" dirty="0"/>
              <a:t> </a:t>
            </a:r>
            <a:r>
              <a:rPr lang="ru-RU" sz="1600" dirty="0" err="1"/>
              <a:t>дії</a:t>
            </a:r>
            <a:r>
              <a:rPr lang="ru-RU" sz="1600" dirty="0"/>
              <a:t> є </a:t>
            </a:r>
            <a:r>
              <a:rPr lang="ru-RU" sz="1600" dirty="0" err="1"/>
              <a:t>їхня</a:t>
            </a:r>
            <a:r>
              <a:rPr lang="ru-RU" sz="1600" dirty="0"/>
              <a:t> </a:t>
            </a:r>
            <a:r>
              <a:rPr lang="ru-RU" sz="1600" dirty="0" err="1"/>
              <a:t>низька</a:t>
            </a:r>
            <a:r>
              <a:rPr lang="ru-RU" sz="1600" dirty="0"/>
              <a:t> </a:t>
            </a:r>
            <a:r>
              <a:rPr lang="ru-RU" sz="1600" dirty="0" err="1"/>
              <a:t>продуктивність</a:t>
            </a:r>
            <a:r>
              <a:rPr lang="ru-RU" sz="1600" dirty="0"/>
              <a:t>, </a:t>
            </a:r>
            <a:r>
              <a:rPr lang="ru-RU" sz="1600" dirty="0" err="1"/>
              <a:t>пов'язана</a:t>
            </a:r>
            <a:r>
              <a:rPr lang="ru-RU" sz="1600" dirty="0"/>
              <a:t> з </a:t>
            </a:r>
            <a:r>
              <a:rPr lang="ru-RU" sz="1600" dirty="0" err="1"/>
              <a:t>розгерметизацією</a:t>
            </a:r>
            <a:r>
              <a:rPr lang="ru-RU" sz="1600" dirty="0"/>
              <a:t> </a:t>
            </a:r>
            <a:r>
              <a:rPr lang="ru-RU" sz="1600" dirty="0" err="1"/>
              <a:t>печі</a:t>
            </a:r>
            <a:r>
              <a:rPr lang="ru-RU" sz="1600" dirty="0"/>
              <a:t>.</a:t>
            </a:r>
          </a:p>
          <a:p>
            <a:pPr marL="0" indent="444500" algn="just">
              <a:buNone/>
            </a:pPr>
            <a:r>
              <a:rPr lang="ru-RU" sz="1600" dirty="0" err="1"/>
              <a:t>Стійкість</a:t>
            </a:r>
            <a:r>
              <a:rPr lang="ru-RU" sz="1600" dirty="0"/>
              <a:t> </a:t>
            </a:r>
            <a:r>
              <a:rPr lang="ru-RU" sz="1600" dirty="0" err="1"/>
              <a:t>футерування</a:t>
            </a:r>
            <a:r>
              <a:rPr lang="ru-RU" sz="1600" dirty="0"/>
              <a:t> </a:t>
            </a:r>
            <a:r>
              <a:rPr lang="ru-RU" sz="1600" dirty="0" err="1"/>
              <a:t>нижче</a:t>
            </a:r>
            <a:r>
              <a:rPr lang="ru-RU" sz="1600" dirty="0"/>
              <a:t> </a:t>
            </a:r>
            <a:r>
              <a:rPr lang="ru-RU" sz="1600" dirty="0" err="1"/>
              <a:t>порівняно</a:t>
            </a:r>
            <a:r>
              <a:rPr lang="ru-RU" sz="1600" dirty="0"/>
              <a:t> з печами </a:t>
            </a:r>
            <a:r>
              <a:rPr lang="ru-RU" sz="1600" dirty="0" err="1"/>
              <a:t>напівперіодичної</a:t>
            </a:r>
            <a:r>
              <a:rPr lang="ru-RU" sz="1600" dirty="0"/>
              <a:t> </a:t>
            </a:r>
            <a:r>
              <a:rPr lang="ru-RU" sz="1600" dirty="0" err="1"/>
              <a:t>дії</a:t>
            </a:r>
            <a:r>
              <a:rPr lang="ru-RU" sz="1600" dirty="0"/>
              <a:t> через </a:t>
            </a:r>
            <a:r>
              <a:rPr lang="ru-RU" sz="1600" dirty="0" err="1"/>
              <a:t>більш</a:t>
            </a:r>
            <a:r>
              <a:rPr lang="ru-RU" sz="1600" dirty="0"/>
              <a:t> </a:t>
            </a:r>
            <a:r>
              <a:rPr lang="ru-RU" sz="1600" dirty="0" err="1"/>
              <a:t>різкі</a:t>
            </a:r>
            <a:r>
              <a:rPr lang="ru-RU" sz="1600" dirty="0"/>
              <a:t> перепади температур </a:t>
            </a:r>
            <a:r>
              <a:rPr lang="ru-RU" sz="1600" dirty="0" err="1"/>
              <a:t>футерування</a:t>
            </a:r>
            <a:r>
              <a:rPr lang="ru-RU" sz="1600" dirty="0"/>
              <a:t>, </a:t>
            </a:r>
            <a:r>
              <a:rPr lang="ru-RU" sz="1600" dirty="0" err="1"/>
              <a:t>зумовлених</a:t>
            </a:r>
            <a:r>
              <a:rPr lang="ru-RU" sz="1600" dirty="0"/>
              <a:t> </a:t>
            </a:r>
            <a:r>
              <a:rPr lang="ru-RU" sz="1600" dirty="0" err="1"/>
              <a:t>розгерметизацією</a:t>
            </a:r>
            <a:r>
              <a:rPr lang="ru-RU" sz="1600" dirty="0"/>
              <a:t> </a:t>
            </a:r>
            <a:r>
              <a:rPr lang="ru-RU" sz="1600" dirty="0" err="1"/>
              <a:t>печі</a:t>
            </a:r>
            <a:r>
              <a:rPr lang="ru-RU" sz="1600" dirty="0"/>
              <a:t>, а </a:t>
            </a:r>
            <a:r>
              <a:rPr lang="ru-RU" sz="1600" dirty="0" err="1"/>
              <a:t>звідси</a:t>
            </a:r>
            <a:r>
              <a:rPr lang="ru-RU" sz="1600" dirty="0"/>
              <a:t> - </a:t>
            </a:r>
            <a:r>
              <a:rPr lang="ru-RU" sz="1600" dirty="0" err="1"/>
              <a:t>подовження</a:t>
            </a:r>
            <a:r>
              <a:rPr lang="ru-RU" sz="1600" dirty="0"/>
              <a:t> </a:t>
            </a:r>
            <a:r>
              <a:rPr lang="ru-RU" sz="1600" dirty="0" err="1"/>
              <a:t>операцій</a:t>
            </a:r>
            <a:r>
              <a:rPr lang="ru-RU" sz="1600" dirty="0"/>
              <a:t>, </a:t>
            </a:r>
            <a:r>
              <a:rPr lang="ru-RU" sz="1600" dirty="0" err="1"/>
              <a:t>пов'язаних</a:t>
            </a:r>
            <a:r>
              <a:rPr lang="ru-RU" sz="1600" dirty="0"/>
              <a:t> з </a:t>
            </a:r>
            <a:r>
              <a:rPr lang="ru-RU" sz="1600" dirty="0" err="1"/>
              <a:t>розгерметизацією</a:t>
            </a:r>
            <a:r>
              <a:rPr lang="ru-RU" sz="1600" dirty="0"/>
              <a:t> та </a:t>
            </a:r>
            <a:r>
              <a:rPr lang="ru-RU" sz="1600" dirty="0" err="1"/>
              <a:t>підготовкою</a:t>
            </a:r>
            <a:r>
              <a:rPr lang="ru-RU" sz="1600" dirty="0"/>
              <a:t> </a:t>
            </a:r>
            <a:r>
              <a:rPr lang="ru-RU" sz="1600" dirty="0" err="1"/>
              <a:t>печі</a:t>
            </a:r>
            <a:r>
              <a:rPr lang="ru-RU" sz="1600" dirty="0"/>
              <a:t> до </a:t>
            </a:r>
            <a:r>
              <a:rPr lang="ru-RU" sz="1600" dirty="0" err="1"/>
              <a:t>плавлення</a:t>
            </a:r>
            <a:r>
              <a:rPr lang="ru-RU" sz="1600" dirty="0"/>
              <a:t> </a:t>
            </a:r>
            <a:r>
              <a:rPr lang="ru-RU" sz="1600" dirty="0" err="1"/>
              <a:t>шихти</a:t>
            </a:r>
            <a:r>
              <a:rPr lang="ru-RU" sz="1600" dirty="0"/>
              <a:t>.</a:t>
            </a:r>
          </a:p>
          <a:p>
            <a:pPr marL="0" indent="444500" algn="just">
              <a:buNone/>
            </a:pPr>
            <a:r>
              <a:rPr lang="ru-RU" sz="1600" dirty="0"/>
              <a:t>В </a:t>
            </a:r>
            <a:r>
              <a:rPr lang="ru-RU" sz="1600" dirty="0" err="1"/>
              <a:t>індукційних</a:t>
            </a:r>
            <a:r>
              <a:rPr lang="ru-RU" sz="1600" dirty="0"/>
              <a:t> печах </a:t>
            </a:r>
            <a:r>
              <a:rPr lang="ru-RU" sz="1600" dirty="0" err="1"/>
              <a:t>можна</a:t>
            </a:r>
            <a:r>
              <a:rPr lang="ru-RU" sz="1600" dirty="0"/>
              <a:t> </a:t>
            </a:r>
            <a:r>
              <a:rPr lang="ru-RU" sz="1600" dirty="0" err="1"/>
              <a:t>переплавляти</a:t>
            </a:r>
            <a:r>
              <a:rPr lang="ru-RU" sz="1600" dirty="0"/>
              <a:t> </a:t>
            </a:r>
            <a:r>
              <a:rPr lang="ru-RU" sz="1600" dirty="0" err="1"/>
              <a:t>магнітну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немагнітну</a:t>
            </a:r>
            <a:r>
              <a:rPr lang="ru-RU" sz="1600" dirty="0"/>
              <a:t> шихту. </a:t>
            </a:r>
            <a:r>
              <a:rPr lang="ru-RU" sz="1600" dirty="0" err="1"/>
              <a:t>Магнітна</a:t>
            </a:r>
            <a:r>
              <a:rPr lang="ru-RU" sz="1600" dirty="0"/>
              <a:t> шихта </a:t>
            </a:r>
            <a:r>
              <a:rPr lang="ru-RU" sz="1600" dirty="0" err="1"/>
              <a:t>нагрівається</a:t>
            </a:r>
            <a:r>
              <a:rPr lang="ru-RU" sz="1600" dirty="0"/>
              <a:t> (</a:t>
            </a:r>
            <a:r>
              <a:rPr lang="ru-RU" sz="1600" dirty="0" err="1"/>
              <a:t>поки</a:t>
            </a:r>
            <a:r>
              <a:rPr lang="ru-RU" sz="1600" dirty="0"/>
              <a:t>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її</a:t>
            </a:r>
            <a:r>
              <a:rPr lang="ru-RU" sz="1600" dirty="0"/>
              <a:t> температура не </a:t>
            </a:r>
            <a:r>
              <a:rPr lang="ru-RU" sz="1600" dirty="0" err="1"/>
              <a:t>досягне</a:t>
            </a:r>
            <a:r>
              <a:rPr lang="ru-RU" sz="1600" dirty="0"/>
              <a:t> точки </a:t>
            </a:r>
            <a:r>
              <a:rPr lang="ru-RU" sz="1600" dirty="0" err="1"/>
              <a:t>Кюрі</a:t>
            </a:r>
            <a:r>
              <a:rPr lang="ru-RU" sz="1600" dirty="0"/>
              <a:t>) </a:t>
            </a:r>
            <a:r>
              <a:rPr lang="ru-RU" sz="1600" dirty="0" err="1"/>
              <a:t>крім</a:t>
            </a:r>
            <a:r>
              <a:rPr lang="ru-RU" sz="1600" dirty="0"/>
              <a:t> того, за </a:t>
            </a:r>
            <a:r>
              <a:rPr lang="ru-RU" sz="1600" dirty="0" err="1"/>
              <a:t>рахунок</a:t>
            </a:r>
            <a:r>
              <a:rPr lang="ru-RU" sz="1600" dirty="0"/>
              <a:t> </a:t>
            </a:r>
            <a:r>
              <a:rPr lang="ru-RU" sz="1600" dirty="0" err="1"/>
              <a:t>втрат</a:t>
            </a:r>
            <a:r>
              <a:rPr lang="ru-RU" sz="1600" dirty="0"/>
              <a:t> </a:t>
            </a:r>
            <a:r>
              <a:rPr lang="ru-RU" sz="1600" dirty="0" err="1"/>
              <a:t>енергії</a:t>
            </a:r>
            <a:r>
              <a:rPr lang="ru-RU" sz="1600" dirty="0"/>
              <a:t> на </a:t>
            </a:r>
            <a:r>
              <a:rPr lang="ru-RU" sz="1600" dirty="0" err="1"/>
              <a:t>перемагнічування</a:t>
            </a:r>
            <a:r>
              <a:rPr lang="ru-RU" sz="1600" dirty="0"/>
              <a:t> (</a:t>
            </a:r>
            <a:r>
              <a:rPr lang="ru-RU" sz="1600" dirty="0" err="1"/>
              <a:t>їх</a:t>
            </a:r>
            <a:r>
              <a:rPr lang="ru-RU" sz="1600" dirty="0"/>
              <a:t> величина </a:t>
            </a:r>
            <a:r>
              <a:rPr lang="ru-RU" sz="1600" dirty="0" err="1"/>
              <a:t>визначається</a:t>
            </a:r>
            <a:r>
              <a:rPr lang="ru-RU" sz="1600" dirty="0"/>
              <a:t> шириною </a:t>
            </a:r>
            <a:r>
              <a:rPr lang="ru-RU" sz="1600" dirty="0" err="1"/>
              <a:t>петлі</a:t>
            </a:r>
            <a:r>
              <a:rPr lang="ru-RU" sz="1600" dirty="0"/>
              <a:t> </a:t>
            </a:r>
            <a:r>
              <a:rPr lang="ru-RU" sz="1600" dirty="0" err="1"/>
              <a:t>гістерезису</a:t>
            </a:r>
            <a:r>
              <a:rPr lang="ru-RU" sz="1600" dirty="0"/>
              <a:t>).</a:t>
            </a:r>
          </a:p>
          <a:p>
            <a:pPr marL="0" indent="444500" algn="just">
              <a:buNone/>
            </a:pPr>
            <a:r>
              <a:rPr lang="ru-RU" sz="1600" dirty="0" err="1"/>
              <a:t>Після</a:t>
            </a:r>
            <a:r>
              <a:rPr lang="ru-RU" sz="1600" dirty="0"/>
              <a:t> </a:t>
            </a:r>
            <a:r>
              <a:rPr lang="ru-RU" sz="1600" dirty="0" err="1"/>
              <a:t>розплавлення</a:t>
            </a:r>
            <a:r>
              <a:rPr lang="ru-RU" sz="1600" dirty="0"/>
              <a:t> метал в </a:t>
            </a:r>
            <a:r>
              <a:rPr lang="ru-RU" sz="1600" dirty="0" err="1"/>
              <a:t>індукційних</a:t>
            </a:r>
            <a:r>
              <a:rPr lang="ru-RU" sz="1600" dirty="0"/>
              <a:t> печах </a:t>
            </a:r>
            <a:r>
              <a:rPr lang="ru-RU" sz="1600" dirty="0" err="1"/>
              <a:t>перебуває</a:t>
            </a:r>
            <a:r>
              <a:rPr lang="ru-RU" sz="1600" dirty="0"/>
              <a:t> у </a:t>
            </a:r>
            <a:r>
              <a:rPr lang="ru-RU" sz="1600" dirty="0" err="1"/>
              <a:t>безперервному</a:t>
            </a:r>
            <a:r>
              <a:rPr lang="ru-RU" sz="1600" dirty="0"/>
              <a:t> </a:t>
            </a:r>
            <a:r>
              <a:rPr lang="ru-RU" sz="1600" dirty="0" err="1"/>
              <a:t>русі</a:t>
            </a:r>
            <a:r>
              <a:rPr lang="ru-RU" sz="1600" dirty="0"/>
              <a:t> через </a:t>
            </a:r>
            <a:r>
              <a:rPr lang="ru-RU" sz="1600" dirty="0" err="1"/>
              <a:t>електродинамічні</a:t>
            </a:r>
            <a:r>
              <a:rPr lang="ru-RU" sz="1600" dirty="0"/>
              <a:t> </a:t>
            </a:r>
            <a:r>
              <a:rPr lang="ru-RU" sz="1600" dirty="0" err="1"/>
              <a:t>ефекти</a:t>
            </a:r>
            <a:r>
              <a:rPr lang="ru-RU" sz="1600" dirty="0"/>
              <a:t>. </a:t>
            </a:r>
            <a:r>
              <a:rPr lang="ru-RU" sz="1600" dirty="0" err="1"/>
              <a:t>Природне</a:t>
            </a:r>
            <a:r>
              <a:rPr lang="ru-RU" sz="1600" dirty="0"/>
              <a:t> </a:t>
            </a:r>
            <a:r>
              <a:rPr lang="ru-RU" sz="1600" dirty="0" err="1"/>
              <a:t>електромагнітне</a:t>
            </a:r>
            <a:r>
              <a:rPr lang="ru-RU" sz="1600" dirty="0"/>
              <a:t> </a:t>
            </a:r>
            <a:r>
              <a:rPr lang="ru-RU" sz="1600" dirty="0" err="1"/>
              <a:t>перемішування</a:t>
            </a:r>
            <a:r>
              <a:rPr lang="ru-RU" sz="1600" dirty="0"/>
              <a:t> </a:t>
            </a:r>
            <a:r>
              <a:rPr lang="ru-RU" sz="1600" dirty="0" err="1"/>
              <a:t>металу</a:t>
            </a:r>
            <a:r>
              <a:rPr lang="ru-RU" sz="1600" dirty="0"/>
              <a:t> </a:t>
            </a:r>
            <a:r>
              <a:rPr lang="ru-RU" sz="1600" dirty="0" err="1"/>
              <a:t>сприяє</a:t>
            </a:r>
            <a:r>
              <a:rPr lang="ru-RU" sz="1600" dirty="0"/>
              <a:t> </a:t>
            </a:r>
            <a:r>
              <a:rPr lang="ru-RU" sz="1600" dirty="0" err="1"/>
              <a:t>вирівнюванню</a:t>
            </a:r>
            <a:r>
              <a:rPr lang="ru-RU" sz="1600" dirty="0"/>
              <a:t> </a:t>
            </a:r>
            <a:r>
              <a:rPr lang="ru-RU" sz="1600" dirty="0" err="1"/>
              <a:t>температури</a:t>
            </a:r>
            <a:r>
              <a:rPr lang="ru-RU" sz="1600" dirty="0"/>
              <a:t> та </a:t>
            </a:r>
            <a:r>
              <a:rPr lang="ru-RU" sz="1600" dirty="0" err="1"/>
              <a:t>хімічного</a:t>
            </a:r>
            <a:r>
              <a:rPr lang="ru-RU" sz="1600" dirty="0"/>
              <a:t> складу </a:t>
            </a:r>
            <a:r>
              <a:rPr lang="ru-RU" sz="1600" dirty="0" err="1"/>
              <a:t>металу</a:t>
            </a:r>
            <a:r>
              <a:rPr lang="ru-RU" sz="1600" dirty="0"/>
              <a:t> та </a:t>
            </a:r>
            <a:r>
              <a:rPr lang="ru-RU" sz="1600" dirty="0" err="1"/>
              <a:t>прискорює</a:t>
            </a:r>
            <a:r>
              <a:rPr lang="ru-RU" sz="1600" dirty="0"/>
              <a:t> </a:t>
            </a:r>
            <a:r>
              <a:rPr lang="ru-RU" sz="1600" dirty="0" err="1"/>
              <a:t>подальшу</a:t>
            </a:r>
            <a:r>
              <a:rPr lang="ru-RU" sz="1600" dirty="0"/>
              <a:t> плавку.</a:t>
            </a:r>
          </a:p>
          <a:p>
            <a:pPr marL="0" indent="444500" algn="just">
              <a:buNone/>
            </a:pPr>
            <a:r>
              <a:rPr lang="ru-RU" sz="1600" dirty="0" err="1"/>
              <a:t>Цей</a:t>
            </a:r>
            <a:r>
              <a:rPr lang="ru-RU" sz="1600" dirty="0"/>
              <a:t> метод </a:t>
            </a:r>
            <a:r>
              <a:rPr lang="ru-RU" sz="1600" dirty="0" err="1"/>
              <a:t>дозволяє</a:t>
            </a:r>
            <a:r>
              <a:rPr lang="ru-RU" sz="1600" dirty="0"/>
              <a:t> </a:t>
            </a:r>
            <a:r>
              <a:rPr lang="ru-RU" sz="1600" dirty="0" err="1"/>
              <a:t>отримати</a:t>
            </a:r>
            <a:r>
              <a:rPr lang="ru-RU" sz="1600" dirty="0"/>
              <a:t> сплав </a:t>
            </a:r>
            <a:r>
              <a:rPr lang="ru-RU" sz="1600" dirty="0" err="1"/>
              <a:t>заданого</a:t>
            </a:r>
            <a:r>
              <a:rPr lang="ru-RU" sz="1600" dirty="0"/>
              <a:t> складу </a:t>
            </a:r>
            <a:r>
              <a:rPr lang="ru-RU" sz="1600" dirty="0" err="1"/>
              <a:t>відносно</a:t>
            </a:r>
            <a:r>
              <a:rPr lang="ru-RU" sz="1600" dirty="0"/>
              <a:t> </a:t>
            </a:r>
            <a:r>
              <a:rPr lang="ru-RU" sz="1600" dirty="0" err="1"/>
              <a:t>чистий</a:t>
            </a:r>
            <a:r>
              <a:rPr lang="ru-RU" sz="1600" dirty="0"/>
              <a:t> за </a:t>
            </a:r>
            <a:r>
              <a:rPr lang="ru-RU" sz="1600" dirty="0" err="1"/>
              <a:t>вмістом</a:t>
            </a:r>
            <a:r>
              <a:rPr lang="ru-RU" sz="1600" dirty="0"/>
              <a:t> </a:t>
            </a:r>
            <a:r>
              <a:rPr lang="ru-RU" sz="1600" dirty="0" err="1"/>
              <a:t>газів</a:t>
            </a:r>
            <a:r>
              <a:rPr lang="ru-RU" sz="1600" dirty="0"/>
              <a:t> і </a:t>
            </a:r>
            <a:r>
              <a:rPr lang="ru-RU" sz="1600" dirty="0" err="1"/>
              <a:t>домішок</a:t>
            </a:r>
            <a:r>
              <a:rPr lang="ru-RU" sz="1600" dirty="0"/>
              <a:t> </a:t>
            </a:r>
            <a:r>
              <a:rPr lang="ru-RU" sz="1600" dirty="0" err="1"/>
              <a:t>кольорових</a:t>
            </a:r>
            <a:r>
              <a:rPr lang="ru-RU" sz="1600" dirty="0"/>
              <a:t> </a:t>
            </a:r>
            <a:r>
              <a:rPr lang="ru-RU" sz="1600" dirty="0" err="1"/>
              <a:t>металів</a:t>
            </a:r>
            <a:r>
              <a:rPr lang="ru-RU" sz="1600" dirty="0"/>
              <a:t>.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31329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9934</Words>
  <Application>Microsoft Office PowerPoint</Application>
  <PresentationFormat>Экран (4:3)</PresentationFormat>
  <Paragraphs>330</Paragraphs>
  <Slides>64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67" baseType="lpstr">
      <vt:lpstr>Arial</vt:lpstr>
      <vt:lpstr>Calibri</vt:lpstr>
      <vt:lpstr>Тема Office</vt:lpstr>
      <vt:lpstr>Лекція 5</vt:lpstr>
      <vt:lpstr>Презентация PowerPoint</vt:lpstr>
      <vt:lpstr>5.1 Вакуумний індукційний переплав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5.2 Вакуумний дуговий переплав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5.3 Електрошлаковий переплав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5.4 Плазмово-дуговий переплав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5.5 Електронно – променевий переплав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5</dc:title>
  <dc:creator>МЧМ</dc:creator>
  <cp:lastModifiedBy>nazarkirichenko08@gmail.com</cp:lastModifiedBy>
  <cp:revision>21</cp:revision>
  <dcterms:created xsi:type="dcterms:W3CDTF">2020-10-31T07:59:41Z</dcterms:created>
  <dcterms:modified xsi:type="dcterms:W3CDTF">2025-11-04T17:51:47Z</dcterms:modified>
</cp:coreProperties>
</file>