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304" r:id="rId7"/>
    <p:sldId id="305"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98" r:id="rId24"/>
    <p:sldId id="299" r:id="rId25"/>
    <p:sldId id="300" r:id="rId26"/>
    <p:sldId id="306" r:id="rId27"/>
    <p:sldId id="301"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302" r:id="rId42"/>
    <p:sldId id="289" r:id="rId43"/>
    <p:sldId id="290" r:id="rId44"/>
    <p:sldId id="291" r:id="rId45"/>
    <p:sldId id="292" r:id="rId46"/>
    <p:sldId id="293" r:id="rId47"/>
    <p:sldId id="294" r:id="rId48"/>
    <p:sldId id="295" r:id="rId49"/>
    <p:sldId id="296" r:id="rId50"/>
    <p:sldId id="297" r:id="rId51"/>
    <p:sldId id="303"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56"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Ref idx="1003">
        <a:schemeClr val="bg1"/>
      </p:bgRef>
    </p:bg>
    <p:spTree>
      <p:nvGrpSpPr>
        <p:cNvPr id="1" name=""/>
        <p:cNvGrpSpPr/>
        <p:nvPr/>
      </p:nvGrpSpPr>
      <p:grpSpPr>
        <a:xfrm>
          <a:off x="0" y="0"/>
          <a:ext cx="0" cy="0"/>
          <a:chOff x="0" y="0"/>
          <a:chExt cx="0" cy="0"/>
        </a:xfrm>
      </p:grpSpPr>
      <p:sp>
        <p:nvSpPr>
          <p:cNvPr id="12" name="Прямокут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Округлений прямокут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і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uk-UA" smtClean="0"/>
              <a:t>Зразок підзаголовка</a:t>
            </a:r>
            <a:endParaRPr kumimoji="0" lang="en-US"/>
          </a:p>
        </p:txBody>
      </p:sp>
      <p:sp>
        <p:nvSpPr>
          <p:cNvPr id="28" name="Місце для дати 27"/>
          <p:cNvSpPr>
            <a:spLocks noGrp="1"/>
          </p:cNvSpPr>
          <p:nvPr>
            <p:ph type="dt" sz="half" idx="10"/>
          </p:nvPr>
        </p:nvSpPr>
        <p:spPr/>
        <p:txBody>
          <a:bodyPr/>
          <a:lstStyle/>
          <a:p>
            <a:fld id="{B4C71EC6-210F-42DE-9C53-41977AD35B3D}" type="datetimeFigureOut">
              <a:rPr lang="ru-RU" smtClean="0"/>
              <a:t>17.03.2023</a:t>
            </a:fld>
            <a:endParaRPr lang="ru-RU"/>
          </a:p>
        </p:txBody>
      </p:sp>
      <p:sp>
        <p:nvSpPr>
          <p:cNvPr id="17" name="Місце для нижнього колонтитула 16"/>
          <p:cNvSpPr>
            <a:spLocks noGrp="1"/>
          </p:cNvSpPr>
          <p:nvPr>
            <p:ph type="ftr" sz="quarter" idx="11"/>
          </p:nvPr>
        </p:nvSpPr>
        <p:spPr/>
        <p:txBody>
          <a:bodyPr/>
          <a:lstStyle/>
          <a:p>
            <a:endParaRPr lang="ru-RU"/>
          </a:p>
        </p:txBody>
      </p:sp>
      <p:sp>
        <p:nvSpPr>
          <p:cNvPr id="29" name="Місце для номера слайда 28"/>
          <p:cNvSpPr>
            <a:spLocks noGrp="1"/>
          </p:cNvSpPr>
          <p:nvPr>
            <p:ph type="sldNum" sz="quarter" idx="12"/>
          </p:nvPr>
        </p:nvSpPr>
        <p:spPr/>
        <p:txBody>
          <a:bodyPr lIns="0" tIns="0" rIns="0" bIns="0">
            <a:noAutofit/>
          </a:bodyPr>
          <a:lstStyle>
            <a:lvl1pPr>
              <a:defRPr sz="1400">
                <a:solidFill>
                  <a:srgbClr val="FFFFFF"/>
                </a:solidFill>
              </a:defRPr>
            </a:lvl1pPr>
          </a:lstStyle>
          <a:p>
            <a:fld id="{B19B0651-EE4F-4900-A07F-96A6BFA9D0F0}" type="slidenum">
              <a:rPr lang="ru-RU" smtClean="0"/>
              <a:t>‹№›</a:t>
            </a:fld>
            <a:endParaRPr lang="ru-RU"/>
          </a:p>
        </p:txBody>
      </p:sp>
      <p:sp>
        <p:nvSpPr>
          <p:cNvPr id="7" name="Прямокут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кут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кут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uk-UA" smtClean="0"/>
              <a:t>Зразок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uk-UA" smtClean="0"/>
              <a:t>Зразок заголовка</a:t>
            </a:r>
            <a:endParaRPr kumimoji="0" lang="en-US"/>
          </a:p>
        </p:txBody>
      </p:sp>
      <p:sp>
        <p:nvSpPr>
          <p:cNvPr id="3" name="Місце для вертикального тексту 2"/>
          <p:cNvSpPr>
            <a:spLocks noGrp="1"/>
          </p:cNvSpPr>
          <p:nvPr>
            <p:ph type="body" orient="vert" idx="1"/>
          </p:nvPr>
        </p:nvSpPr>
        <p:spPr/>
        <p:txBody>
          <a:bodyPr vert="eaVert"/>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4" name="Місце для дати 3"/>
          <p:cNvSpPr>
            <a:spLocks noGrp="1"/>
          </p:cNvSpPr>
          <p:nvPr>
            <p:ph type="dt" sz="half" idx="10"/>
          </p:nvPr>
        </p:nvSpPr>
        <p:spPr/>
        <p:txBody>
          <a:bodyPr/>
          <a:lstStyle/>
          <a:p>
            <a:fld id="{B4C71EC6-210F-42DE-9C53-41977AD35B3D}" type="datetimeFigureOut">
              <a:rPr lang="ru-RU" smtClean="0"/>
              <a:t>17.03.2023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41"/>
            <a:ext cx="2011680" cy="5851525"/>
          </a:xfrm>
        </p:spPr>
        <p:txBody>
          <a:bodyPr vert="eaVert"/>
          <a:lstStyle/>
          <a:p>
            <a:r>
              <a:rPr kumimoji="0" lang="uk-UA" smtClean="0"/>
              <a:t>Зразок заголовка</a:t>
            </a:r>
            <a:endParaRPr kumimoji="0" lang="en-US"/>
          </a:p>
        </p:txBody>
      </p:sp>
      <p:sp>
        <p:nvSpPr>
          <p:cNvPr id="3" name="Місце для вертикального тексту 2"/>
          <p:cNvSpPr>
            <a:spLocks noGrp="1"/>
          </p:cNvSpPr>
          <p:nvPr>
            <p:ph type="body" orient="vert" idx="1"/>
          </p:nvPr>
        </p:nvSpPr>
        <p:spPr>
          <a:xfrm>
            <a:off x="914400" y="274640"/>
            <a:ext cx="5562600" cy="5851525"/>
          </a:xfrm>
        </p:spPr>
        <p:txBody>
          <a:bodyPr vert="eaVert"/>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4" name="Місце для дати 3"/>
          <p:cNvSpPr>
            <a:spLocks noGrp="1"/>
          </p:cNvSpPr>
          <p:nvPr>
            <p:ph type="dt" sz="half" idx="10"/>
          </p:nvPr>
        </p:nvSpPr>
        <p:spPr/>
        <p:txBody>
          <a:bodyPr/>
          <a:lstStyle/>
          <a:p>
            <a:fld id="{B4C71EC6-210F-42DE-9C53-41977AD35B3D}" type="datetimeFigureOut">
              <a:rPr lang="ru-RU" smtClean="0"/>
              <a:t>17.03.2023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uk-UA" smtClean="0"/>
              <a:t>Зразок заголовка</a:t>
            </a:r>
            <a:endParaRPr kumimoji="0" lang="en-US"/>
          </a:p>
        </p:txBody>
      </p:sp>
      <p:sp>
        <p:nvSpPr>
          <p:cNvPr id="4" name="Місце для дати 3"/>
          <p:cNvSpPr>
            <a:spLocks noGrp="1"/>
          </p:cNvSpPr>
          <p:nvPr>
            <p:ph type="dt" sz="half" idx="10"/>
          </p:nvPr>
        </p:nvSpPr>
        <p:spPr/>
        <p:txBody>
          <a:bodyPr/>
          <a:lstStyle/>
          <a:p>
            <a:fld id="{B4C71EC6-210F-42DE-9C53-41977AD35B3D}" type="datetimeFigureOut">
              <a:rPr lang="ru-RU" smtClean="0"/>
              <a:t>17.03.2023</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8" name="Місце для вмісту 7"/>
          <p:cNvSpPr>
            <a:spLocks noGrp="1"/>
          </p:cNvSpPr>
          <p:nvPr>
            <p:ph sz="quarter" idx="1"/>
          </p:nvPr>
        </p:nvSpPr>
        <p:spPr>
          <a:xfrm>
            <a:off x="914400" y="1447800"/>
            <a:ext cx="7772400" cy="4572000"/>
          </a:xfrm>
        </p:spPr>
        <p:txBody>
          <a:bodyPr vert="horz"/>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bg>
      <p:bgRef idx="1003">
        <a:schemeClr val="bg1"/>
      </p:bgRef>
    </p:bg>
    <p:spTree>
      <p:nvGrpSpPr>
        <p:cNvPr id="1" name=""/>
        <p:cNvGrpSpPr/>
        <p:nvPr/>
      </p:nvGrpSpPr>
      <p:grpSpPr>
        <a:xfrm>
          <a:off x="0" y="0"/>
          <a:ext cx="0" cy="0"/>
          <a:chOff x="0" y="0"/>
          <a:chExt cx="0" cy="0"/>
        </a:xfrm>
      </p:grpSpPr>
      <p:sp>
        <p:nvSpPr>
          <p:cNvPr id="11" name="Прямокут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Округлений прямокут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uk-UA" smtClean="0"/>
              <a:t>Зразок заголовка</a:t>
            </a:r>
            <a:endParaRPr kumimoji="0" lang="en-US"/>
          </a:p>
        </p:txBody>
      </p:sp>
      <p:sp>
        <p:nvSpPr>
          <p:cNvPr id="3" name="Місце для тексту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uk-UA" smtClean="0"/>
              <a:t>Зразок тексту</a:t>
            </a:r>
          </a:p>
        </p:txBody>
      </p:sp>
      <p:sp>
        <p:nvSpPr>
          <p:cNvPr id="4" name="Місце для дати 3"/>
          <p:cNvSpPr>
            <a:spLocks noGrp="1"/>
          </p:cNvSpPr>
          <p:nvPr>
            <p:ph type="dt" sz="half" idx="10"/>
          </p:nvPr>
        </p:nvSpPr>
        <p:spPr/>
        <p:txBody>
          <a:bodyPr/>
          <a:lstStyle/>
          <a:p>
            <a:fld id="{B4C71EC6-210F-42DE-9C53-41977AD35B3D}" type="datetimeFigureOut">
              <a:rPr lang="ru-RU" smtClean="0"/>
              <a:t>17.03.2023</a:t>
            </a:fld>
            <a:endParaRPr lang="ru-RU"/>
          </a:p>
        </p:txBody>
      </p:sp>
      <p:sp>
        <p:nvSpPr>
          <p:cNvPr id="5" name="Місце для нижнього колонтитула 4"/>
          <p:cNvSpPr>
            <a:spLocks noGrp="1"/>
          </p:cNvSpPr>
          <p:nvPr>
            <p:ph type="ftr" sz="quarter" idx="11"/>
          </p:nvPr>
        </p:nvSpPr>
        <p:spPr>
          <a:xfrm>
            <a:off x="800100" y="6172200"/>
            <a:ext cx="4000500" cy="457200"/>
          </a:xfrm>
        </p:spPr>
        <p:txBody>
          <a:bodyPr/>
          <a:lstStyle/>
          <a:p>
            <a:endParaRPr lang="ru-RU"/>
          </a:p>
        </p:txBody>
      </p:sp>
      <p:sp>
        <p:nvSpPr>
          <p:cNvPr id="7" name="Прямокут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кут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кут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Місце для номера слайда 5"/>
          <p:cNvSpPr>
            <a:spLocks noGrp="1"/>
          </p:cNvSpPr>
          <p:nvPr>
            <p:ph type="sldNum" sz="quarter" idx="12"/>
          </p:nvPr>
        </p:nvSpPr>
        <p:spPr>
          <a:xfrm>
            <a:off x="146304" y="6208776"/>
            <a:ext cx="457200" cy="457200"/>
          </a:xfrm>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uk-UA" smtClean="0"/>
              <a:t>Зразок заголовка</a:t>
            </a:r>
            <a:endParaRPr kumimoji="0" lang="en-US"/>
          </a:p>
        </p:txBody>
      </p:sp>
      <p:sp>
        <p:nvSpPr>
          <p:cNvPr id="5" name="Місце для дати 4"/>
          <p:cNvSpPr>
            <a:spLocks noGrp="1"/>
          </p:cNvSpPr>
          <p:nvPr>
            <p:ph type="dt" sz="half" idx="10"/>
          </p:nvPr>
        </p:nvSpPr>
        <p:spPr/>
        <p:txBody>
          <a:bodyPr/>
          <a:lstStyle/>
          <a:p>
            <a:fld id="{B4C71EC6-210F-42DE-9C53-41977AD35B3D}" type="datetimeFigureOut">
              <a:rPr lang="ru-RU" smtClean="0"/>
              <a:t>17.03.2023</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9" name="Місце для вмісту 8"/>
          <p:cNvSpPr>
            <a:spLocks noGrp="1"/>
          </p:cNvSpPr>
          <p:nvPr>
            <p:ph sz="quarter" idx="1"/>
          </p:nvPr>
        </p:nvSpPr>
        <p:spPr>
          <a:xfrm>
            <a:off x="914400" y="1447800"/>
            <a:ext cx="3749040" cy="4572000"/>
          </a:xfrm>
        </p:spPr>
        <p:txBody>
          <a:bodyPr vert="horz"/>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11" name="Місце для вмісту 10"/>
          <p:cNvSpPr>
            <a:spLocks noGrp="1"/>
          </p:cNvSpPr>
          <p:nvPr>
            <p:ph sz="quarter" idx="2"/>
          </p:nvPr>
        </p:nvSpPr>
        <p:spPr>
          <a:xfrm>
            <a:off x="4933950" y="1447800"/>
            <a:ext cx="3749040" cy="4572000"/>
          </a:xfrm>
        </p:spPr>
        <p:txBody>
          <a:bodyPr vert="horz"/>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uk-UA" smtClean="0"/>
              <a:t>Зразок заголовка</a:t>
            </a:r>
            <a:endParaRPr kumimoji="0" lang="en-US"/>
          </a:p>
        </p:txBody>
      </p:sp>
      <p:sp>
        <p:nvSpPr>
          <p:cNvPr id="3" name="Місце для тексту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uk-UA" smtClean="0"/>
              <a:t>Зразок тексту</a:t>
            </a:r>
          </a:p>
        </p:txBody>
      </p:sp>
      <p:sp>
        <p:nvSpPr>
          <p:cNvPr id="4" name="Місце для тексту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uk-UA" smtClean="0"/>
              <a:t>Зразок тексту</a:t>
            </a:r>
          </a:p>
        </p:txBody>
      </p:sp>
      <p:sp>
        <p:nvSpPr>
          <p:cNvPr id="7" name="Місце для дати 6"/>
          <p:cNvSpPr>
            <a:spLocks noGrp="1"/>
          </p:cNvSpPr>
          <p:nvPr>
            <p:ph type="dt" sz="half" idx="10"/>
          </p:nvPr>
        </p:nvSpPr>
        <p:spPr/>
        <p:txBody>
          <a:bodyPr/>
          <a:lstStyle/>
          <a:p>
            <a:fld id="{B4C71EC6-210F-42DE-9C53-41977AD35B3D}" type="datetimeFigureOut">
              <a:rPr lang="ru-RU" smtClean="0"/>
              <a:t>17.03.2023</a:t>
            </a:fld>
            <a:endParaRPr lang="ru-RU"/>
          </a:p>
        </p:txBody>
      </p:sp>
      <p:sp>
        <p:nvSpPr>
          <p:cNvPr id="8" name="Місце для нижнього колонтитула 7"/>
          <p:cNvSpPr>
            <a:spLocks noGrp="1"/>
          </p:cNvSpPr>
          <p:nvPr>
            <p:ph type="ftr" sz="quarter" idx="11"/>
          </p:nvPr>
        </p:nvSpPr>
        <p:spPr/>
        <p:txBody>
          <a:bodyPr/>
          <a:lstStyle/>
          <a:p>
            <a:endParaRPr lang="ru-RU"/>
          </a:p>
        </p:txBody>
      </p:sp>
      <p:sp>
        <p:nvSpPr>
          <p:cNvPr id="9" name="Місце для номера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11" name="Місце для вмісту 10"/>
          <p:cNvSpPr>
            <a:spLocks noGrp="1"/>
          </p:cNvSpPr>
          <p:nvPr>
            <p:ph sz="half" idx="2"/>
          </p:nvPr>
        </p:nvSpPr>
        <p:spPr>
          <a:xfrm>
            <a:off x="914400" y="2247900"/>
            <a:ext cx="3733800" cy="3886200"/>
          </a:xfrm>
        </p:spPr>
        <p:txBody>
          <a:bodyPr vert="horz"/>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13" name="Місце для вмісту 12"/>
          <p:cNvSpPr>
            <a:spLocks noGrp="1"/>
          </p:cNvSpPr>
          <p:nvPr>
            <p:ph sz="half" idx="4"/>
          </p:nvPr>
        </p:nvSpPr>
        <p:spPr>
          <a:xfrm>
            <a:off x="4953000" y="2247900"/>
            <a:ext cx="3733800" cy="3886200"/>
          </a:xfrm>
        </p:spPr>
        <p:txBody>
          <a:bodyPr vert="horz"/>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uk-UA" smtClean="0"/>
              <a:t>Зразок заголовка</a:t>
            </a:r>
            <a:endParaRPr kumimoji="0" lang="en-US"/>
          </a:p>
        </p:txBody>
      </p:sp>
      <p:sp>
        <p:nvSpPr>
          <p:cNvPr id="3" name="Місце для дати 2"/>
          <p:cNvSpPr>
            <a:spLocks noGrp="1"/>
          </p:cNvSpPr>
          <p:nvPr>
            <p:ph type="dt" sz="half" idx="10"/>
          </p:nvPr>
        </p:nvSpPr>
        <p:spPr/>
        <p:txBody>
          <a:bodyPr/>
          <a:lstStyle/>
          <a:p>
            <a:fld id="{B4C71EC6-210F-42DE-9C53-41977AD35B3D}" type="datetimeFigureOut">
              <a:rPr lang="ru-RU" smtClean="0"/>
              <a:t>17.03.2023</a:t>
            </a:fld>
            <a:endParaRPr lang="ru-RU"/>
          </a:p>
        </p:txBody>
      </p:sp>
      <p:sp>
        <p:nvSpPr>
          <p:cNvPr id="4" name="Місце для нижнього колонтитула 3"/>
          <p:cNvSpPr>
            <a:spLocks noGrp="1"/>
          </p:cNvSpPr>
          <p:nvPr>
            <p:ph type="ftr" sz="quarter" idx="11"/>
          </p:nvPr>
        </p:nvSpPr>
        <p:spPr/>
        <p:txBody>
          <a:bodyPr/>
          <a:lstStyle/>
          <a:p>
            <a:endParaRPr lang="ru-RU"/>
          </a:p>
        </p:txBody>
      </p:sp>
      <p:sp>
        <p:nvSpPr>
          <p:cNvPr id="5" name="Місце для номера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B4C71EC6-210F-42DE-9C53-41977AD35B3D}" type="datetimeFigureOut">
              <a:rPr lang="ru-RU" smtClean="0"/>
              <a:t>17.03.2023</a:t>
            </a:fld>
            <a:endParaRPr lang="ru-RU"/>
          </a:p>
        </p:txBody>
      </p:sp>
      <p:sp>
        <p:nvSpPr>
          <p:cNvPr id="3" name="Місце для нижнього колонтитула 2"/>
          <p:cNvSpPr>
            <a:spLocks noGrp="1"/>
          </p:cNvSpPr>
          <p:nvPr>
            <p:ph type="ftr" sz="quarter" idx="11"/>
          </p:nvPr>
        </p:nvSpPr>
        <p:spPr/>
        <p:txBody>
          <a:bodyPr/>
          <a:lstStyle/>
          <a:p>
            <a:endParaRPr lang="ru-RU"/>
          </a:p>
        </p:txBody>
      </p:sp>
      <p:sp>
        <p:nvSpPr>
          <p:cNvPr id="4" name="Місце для номера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8" name="Прямокут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Округлений прямокут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uk-UA" smtClean="0"/>
              <a:t>Зразок заголовка</a:t>
            </a:r>
            <a:endParaRPr kumimoji="0" lang="en-US"/>
          </a:p>
        </p:txBody>
      </p:sp>
      <p:sp>
        <p:nvSpPr>
          <p:cNvPr id="3" name="Місце для тексту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uk-UA" smtClean="0"/>
              <a:t>Зразок тексту</a:t>
            </a:r>
          </a:p>
        </p:txBody>
      </p:sp>
      <p:sp>
        <p:nvSpPr>
          <p:cNvPr id="5" name="Місце для дати 4"/>
          <p:cNvSpPr>
            <a:spLocks noGrp="1"/>
          </p:cNvSpPr>
          <p:nvPr>
            <p:ph type="dt" sz="half" idx="10"/>
          </p:nvPr>
        </p:nvSpPr>
        <p:spPr/>
        <p:txBody>
          <a:bodyPr/>
          <a:lstStyle/>
          <a:p>
            <a:fld id="{B4C71EC6-210F-42DE-9C53-41977AD35B3D}" type="datetimeFigureOut">
              <a:rPr lang="ru-RU" smtClean="0"/>
              <a:t>17.03.2023</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11" name="Місце для вмісту 10"/>
          <p:cNvSpPr>
            <a:spLocks noGrp="1"/>
          </p:cNvSpPr>
          <p:nvPr>
            <p:ph sz="quarter" idx="1"/>
          </p:nvPr>
        </p:nvSpPr>
        <p:spPr>
          <a:xfrm>
            <a:off x="2971800" y="1600200"/>
            <a:ext cx="5715000" cy="4495800"/>
          </a:xfrm>
        </p:spPr>
        <p:txBody>
          <a:bodyPr vert="horz"/>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uk-UA" smtClean="0"/>
              <a:t>Зразок заголовка</a:t>
            </a:r>
            <a:endParaRPr kumimoji="0" lang="en-US"/>
          </a:p>
        </p:txBody>
      </p:sp>
      <p:sp>
        <p:nvSpPr>
          <p:cNvPr id="4" name="Місце для тексту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uk-UA" smtClean="0"/>
              <a:t>Зразок тексту</a:t>
            </a:r>
          </a:p>
        </p:txBody>
      </p:sp>
      <p:sp>
        <p:nvSpPr>
          <p:cNvPr id="5" name="Місце для дати 4"/>
          <p:cNvSpPr>
            <a:spLocks noGrp="1"/>
          </p:cNvSpPr>
          <p:nvPr>
            <p:ph type="dt" sz="half" idx="10"/>
          </p:nvPr>
        </p:nvSpPr>
        <p:spPr/>
        <p:txBody>
          <a:bodyPr/>
          <a:lstStyle/>
          <a:p>
            <a:fld id="{B4C71EC6-210F-42DE-9C53-41977AD35B3D}" type="datetimeFigureOut">
              <a:rPr lang="ru-RU" smtClean="0"/>
              <a:t>17.03.2023</a:t>
            </a:fld>
            <a:endParaRPr lang="ru-RU"/>
          </a:p>
        </p:txBody>
      </p:sp>
      <p:sp>
        <p:nvSpPr>
          <p:cNvPr id="6" name="Місце для нижнього колонтитула 5"/>
          <p:cNvSpPr>
            <a:spLocks noGrp="1"/>
          </p:cNvSpPr>
          <p:nvPr>
            <p:ph type="ftr" sz="quarter" idx="11"/>
          </p:nvPr>
        </p:nvSpPr>
        <p:spPr>
          <a:xfrm>
            <a:off x="914400" y="6172200"/>
            <a:ext cx="3886200" cy="457200"/>
          </a:xfrm>
        </p:spPr>
        <p:txBody>
          <a:bodyPr/>
          <a:lstStyle/>
          <a:p>
            <a:endParaRPr lang="ru-RU"/>
          </a:p>
        </p:txBody>
      </p:sp>
      <p:sp>
        <p:nvSpPr>
          <p:cNvPr id="7" name="Місце для номера слайда 6"/>
          <p:cNvSpPr>
            <a:spLocks noGrp="1"/>
          </p:cNvSpPr>
          <p:nvPr>
            <p:ph type="sldNum" sz="quarter" idx="12"/>
          </p:nvPr>
        </p:nvSpPr>
        <p:spPr>
          <a:xfrm>
            <a:off x="146304" y="6208776"/>
            <a:ext cx="457200" cy="457200"/>
          </a:xfrm>
        </p:spPr>
        <p:txBody>
          <a:bodyPr/>
          <a:lstStyle/>
          <a:p>
            <a:fld id="{B19B0651-EE4F-4900-A07F-96A6BFA9D0F0}" type="slidenum">
              <a:rPr lang="ru-RU" smtClean="0"/>
              <a:t>‹№›</a:t>
            </a:fld>
            <a:endParaRPr lang="ru-RU"/>
          </a:p>
        </p:txBody>
      </p:sp>
      <p:sp>
        <p:nvSpPr>
          <p:cNvPr id="11" name="Прямокут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кут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кут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Місце для зображення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uk-UA" smtClean="0"/>
              <a:t>Клацніть піктограму, щоб додати зображення</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кут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Округлений прямокут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Місце для заголовка 21"/>
          <p:cNvSpPr>
            <a:spLocks noGrp="1"/>
          </p:cNvSpPr>
          <p:nvPr>
            <p:ph type="title"/>
          </p:nvPr>
        </p:nvSpPr>
        <p:spPr>
          <a:xfrm>
            <a:off x="914400" y="274638"/>
            <a:ext cx="7772400" cy="1143000"/>
          </a:xfrm>
          <a:prstGeom prst="rect">
            <a:avLst/>
          </a:prstGeom>
        </p:spPr>
        <p:txBody>
          <a:bodyPr bIns="91440" anchor="b" anchorCtr="0">
            <a:normAutofit/>
          </a:bodyPr>
          <a:lstStyle/>
          <a:p>
            <a:r>
              <a:rPr kumimoji="0" lang="uk-UA" smtClean="0"/>
              <a:t>Зразок заголовка</a:t>
            </a:r>
            <a:endParaRPr kumimoji="0" lang="en-US"/>
          </a:p>
        </p:txBody>
      </p:sp>
      <p:sp>
        <p:nvSpPr>
          <p:cNvPr id="13" name="Місце для тексту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uk-UA" smtClean="0"/>
              <a:t>Зразок тексту</a:t>
            </a:r>
          </a:p>
          <a:p>
            <a:pPr lvl="1" eaLnBrk="1" latinLnBrk="0" hangingPunct="1"/>
            <a:r>
              <a:rPr kumimoji="0" lang="uk-UA" smtClean="0"/>
              <a:t>Другий рівень</a:t>
            </a:r>
          </a:p>
          <a:p>
            <a:pPr lvl="2" eaLnBrk="1" latinLnBrk="0" hangingPunct="1"/>
            <a:r>
              <a:rPr kumimoji="0" lang="uk-UA" smtClean="0"/>
              <a:t>Третій рівень</a:t>
            </a:r>
          </a:p>
          <a:p>
            <a:pPr lvl="3" eaLnBrk="1" latinLnBrk="0" hangingPunct="1"/>
            <a:r>
              <a:rPr kumimoji="0" lang="uk-UA" smtClean="0"/>
              <a:t>Четвертий рівень</a:t>
            </a:r>
          </a:p>
          <a:p>
            <a:pPr lvl="4" eaLnBrk="1" latinLnBrk="0" hangingPunct="1"/>
            <a:r>
              <a:rPr kumimoji="0" lang="uk-UA" smtClean="0"/>
              <a:t>П'ятий рівень</a:t>
            </a:r>
            <a:endParaRPr kumimoji="0" lang="en-US"/>
          </a:p>
        </p:txBody>
      </p:sp>
      <p:sp>
        <p:nvSpPr>
          <p:cNvPr id="14" name="Місце для дати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B4C71EC6-210F-42DE-9C53-41977AD35B3D}" type="datetimeFigureOut">
              <a:rPr lang="ru-RU" smtClean="0"/>
              <a:t>17.03.2023</a:t>
            </a:fld>
            <a:endParaRPr lang="ru-RU"/>
          </a:p>
        </p:txBody>
      </p:sp>
      <p:sp>
        <p:nvSpPr>
          <p:cNvPr id="3" name="Місце для нижнього колонтитула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ru-RU"/>
          </a:p>
        </p:txBody>
      </p:sp>
      <p:sp>
        <p:nvSpPr>
          <p:cNvPr id="23" name="Місце для номера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syfactor.org/news/oxytocin3.ht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stopfake.org/ru/glavnaya-2/" TargetMode="External"/><Relationship Id="rId2" Type="http://schemas.openxmlformats.org/officeDocument/2006/relationships/hyperlink" Target="http://politconsultant.org/top-resursiv-dlya-faktchekingu/"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p:cNvSpPr>
            <a:spLocks noGrp="1"/>
          </p:cNvSpPr>
          <p:nvPr>
            <p:ph type="subTitle" idx="1"/>
          </p:nvPr>
        </p:nvSpPr>
        <p:spPr/>
        <p:txBody>
          <a:bodyPr/>
          <a:lstStyle/>
          <a:p>
            <a:endParaRPr lang="uk-UA"/>
          </a:p>
        </p:txBody>
      </p:sp>
      <p:sp>
        <p:nvSpPr>
          <p:cNvPr id="2" name="Заголовок 1"/>
          <p:cNvSpPr>
            <a:spLocks noGrp="1"/>
          </p:cNvSpPr>
          <p:nvPr>
            <p:ph type="ctrTitle"/>
          </p:nvPr>
        </p:nvSpPr>
        <p:spPr/>
        <p:txBody>
          <a:bodyPr/>
          <a:lstStyle/>
          <a:p>
            <a:r>
              <a:rPr lang="uk-UA" dirty="0" smtClean="0"/>
              <a:t>НАПРЯМКИ ВЕДЕННЯ ІНФОРМАЦІЙНИХ ВОЄН</a:t>
            </a:r>
            <a:endParaRPr lang="uk-UA" dirty="0"/>
          </a:p>
        </p:txBody>
      </p:sp>
    </p:spTree>
    <p:extLst>
      <p:ext uri="{BB962C8B-B14F-4D97-AF65-F5344CB8AC3E}">
        <p14:creationId xmlns:p14="http://schemas.microsoft.com/office/powerpoint/2010/main" val="452886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6466730"/>
          </a:xfrm>
        </p:spPr>
        <p:txBody>
          <a:bodyPr/>
          <a:lstStyle/>
          <a:p>
            <a:endParaRPr lang="uk-UA" dirty="0"/>
          </a:p>
        </p:txBody>
      </p:sp>
      <p:pic>
        <p:nvPicPr>
          <p:cNvPr id="3" name="Рисунок 2"/>
          <p:cNvPicPr/>
          <p:nvPr/>
        </p:nvPicPr>
        <p:blipFill rotWithShape="1">
          <a:blip r:embed="rId2"/>
          <a:srcRect l="3277" t="12816" r="24091" b="13980"/>
          <a:stretch/>
        </p:blipFill>
        <p:spPr bwMode="auto">
          <a:xfrm>
            <a:off x="107504" y="332656"/>
            <a:ext cx="8856984"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139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6466730"/>
          </a:xfrm>
        </p:spPr>
        <p:txBody>
          <a:bodyPr/>
          <a:lstStyle/>
          <a:p>
            <a:endParaRPr lang="uk-UA" dirty="0"/>
          </a:p>
        </p:txBody>
      </p:sp>
      <p:pic>
        <p:nvPicPr>
          <p:cNvPr id="3" name="Рисунок 2"/>
          <p:cNvPicPr/>
          <p:nvPr/>
        </p:nvPicPr>
        <p:blipFill rotWithShape="1">
          <a:blip r:embed="rId2"/>
          <a:srcRect l="2731" t="12816" r="23435" b="15145"/>
          <a:stretch/>
        </p:blipFill>
        <p:spPr bwMode="auto">
          <a:xfrm>
            <a:off x="107504" y="332656"/>
            <a:ext cx="8928992" cy="6120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6017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22313" y="332657"/>
            <a:ext cx="7772400" cy="1080120"/>
          </a:xfrm>
        </p:spPr>
        <p:txBody>
          <a:bodyPr/>
          <a:lstStyle/>
          <a:p>
            <a:pPr algn="ctr"/>
            <a:r>
              <a:rPr lang="uk-UA" b="1" dirty="0" smtClean="0">
                <a:solidFill>
                  <a:schemeClr val="accent1"/>
                </a:solidFill>
                <a:effectLst>
                  <a:outerShdw blurRad="38100" dist="38100" dir="2700000" algn="tl">
                    <a:srgbClr val="000000">
                      <a:alpha val="43137"/>
                    </a:srgbClr>
                  </a:outerShdw>
                </a:effectLst>
              </a:rPr>
              <a:t>2 етап</a:t>
            </a:r>
            <a:endParaRPr lang="uk-UA" b="1" dirty="0">
              <a:solidFill>
                <a:schemeClr val="accent1"/>
              </a:solidFill>
              <a:effectLst>
                <a:outerShdw blurRad="38100" dist="38100" dir="2700000" algn="tl">
                  <a:srgbClr val="000000">
                    <a:alpha val="43137"/>
                  </a:srgbClr>
                </a:outerShdw>
              </a:effectLst>
            </a:endParaRPr>
          </a:p>
        </p:txBody>
      </p:sp>
      <p:sp>
        <p:nvSpPr>
          <p:cNvPr id="4" name="Місце для тексту 3"/>
          <p:cNvSpPr>
            <a:spLocks noGrp="1"/>
          </p:cNvSpPr>
          <p:nvPr>
            <p:ph type="body" idx="1"/>
          </p:nvPr>
        </p:nvSpPr>
        <p:spPr>
          <a:xfrm>
            <a:off x="722313" y="2547938"/>
            <a:ext cx="7772400" cy="4121422"/>
          </a:xfrm>
        </p:spPr>
        <p:txBody>
          <a:bodyPr/>
          <a:lstStyle/>
          <a:p>
            <a:endParaRPr lang="uk-UA" dirty="0"/>
          </a:p>
        </p:txBody>
      </p:sp>
      <p:pic>
        <p:nvPicPr>
          <p:cNvPr id="5" name="Рисунок 4"/>
          <p:cNvPicPr/>
          <p:nvPr/>
        </p:nvPicPr>
        <p:blipFill rotWithShape="1">
          <a:blip r:embed="rId2"/>
          <a:srcRect l="3058" t="11456" r="24309" b="13204"/>
          <a:stretch/>
        </p:blipFill>
        <p:spPr bwMode="auto">
          <a:xfrm>
            <a:off x="1187624" y="2636912"/>
            <a:ext cx="6912768" cy="41044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1954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274638"/>
            <a:ext cx="8496944" cy="6250706"/>
          </a:xfrm>
        </p:spPr>
        <p:txBody>
          <a:bodyPr>
            <a:normAutofit/>
          </a:bodyPr>
          <a:lstStyle/>
          <a:p>
            <a:r>
              <a:rPr lang="uk-UA" sz="2000" dirty="0"/>
              <a:t>Під дією </a:t>
            </a:r>
            <a:r>
              <a:rPr lang="uk-UA" sz="2000" dirty="0" err="1"/>
              <a:t>окситоцину</a:t>
            </a:r>
            <a:r>
              <a:rPr lang="uk-UA" sz="2000" dirty="0"/>
              <a:t> люди стають </a:t>
            </a:r>
            <a:r>
              <a:rPr lang="uk-UA" sz="2000" dirty="0" smtClean="0"/>
              <a:t>альтруїстичними, </a:t>
            </a:r>
            <a:r>
              <a:rPr lang="uk-UA" sz="2000" dirty="0"/>
              <a:t>добрішими, </a:t>
            </a:r>
            <a:r>
              <a:rPr lang="uk-UA" sz="2000" dirty="0" smtClean="0"/>
              <a:t>довірливішими, </a:t>
            </a:r>
            <a:r>
              <a:rPr lang="uk-UA" sz="2000" dirty="0" smtClean="0"/>
              <a:t>уважнішими </a:t>
            </a:r>
            <a:r>
              <a:rPr lang="uk-UA" sz="2000" dirty="0"/>
              <a:t>до інших. </a:t>
            </a:r>
            <a:r>
              <a:rPr lang="uk-UA" sz="2000" b="1" dirty="0"/>
              <a:t>Однак цей ефект поширюється тільки на «своїх», але не на членів конкуруючих груп (т.зв. </a:t>
            </a:r>
            <a:r>
              <a:rPr lang="uk-UA" sz="2000" b="1" dirty="0" err="1" smtClean="0"/>
              <a:t>парохіальний</a:t>
            </a:r>
            <a:r>
              <a:rPr lang="uk-UA" sz="2000" b="1" dirty="0" smtClean="0"/>
              <a:t> </a:t>
            </a:r>
            <a:r>
              <a:rPr lang="uk-UA" sz="2000" b="1" dirty="0"/>
              <a:t>альтруїзм). </a:t>
            </a:r>
            <a:r>
              <a:rPr lang="uk-UA" sz="2000" b="1" dirty="0" err="1"/>
              <a:t>Окситоцин</a:t>
            </a:r>
            <a:r>
              <a:rPr lang="uk-UA" sz="2000" b="1" dirty="0"/>
              <a:t> підсилює любов до членів «своєї» групи, але не покращує ставлення до «чужих». Відносно чужинців навпаки - він може стимулювати посилення агресії з метою захисту «своїх» від можливої </a:t>
            </a:r>
            <a:r>
              <a:rPr lang="uk-UA" sz="2000" b="1" dirty="0" err="1"/>
              <a:t>​​загрози</a:t>
            </a:r>
            <a:r>
              <a:rPr lang="uk-UA" sz="2000" b="1" dirty="0"/>
              <a:t> з </a:t>
            </a:r>
            <a:r>
              <a:rPr lang="uk-UA" sz="2000" b="1" dirty="0" smtClean="0"/>
              <a:t>боку</a:t>
            </a:r>
            <a:r>
              <a:rPr lang="uk-UA" sz="1800" b="1" dirty="0" smtClean="0"/>
              <a:t> (</a:t>
            </a:r>
            <a:r>
              <a:rPr lang="en-US" sz="1800" b="1" dirty="0">
                <a:hlinkClick r:id="rId2"/>
              </a:rPr>
              <a:t>https://</a:t>
            </a:r>
            <a:r>
              <a:rPr lang="en-US" sz="1800" b="1" dirty="0" smtClean="0">
                <a:hlinkClick r:id="rId2"/>
              </a:rPr>
              <a:t>psyfactor.org/news/oxytocin3.htm</a:t>
            </a:r>
            <a:r>
              <a:rPr lang="uk-UA" sz="1800" b="1" dirty="0" smtClean="0"/>
              <a:t>).</a:t>
            </a:r>
            <a:r>
              <a:rPr lang="en-US" sz="1800" b="1" dirty="0" smtClean="0"/>
              <a:t> </a:t>
            </a:r>
            <a:r>
              <a:rPr lang="uk-UA" sz="1800" b="1" dirty="0" smtClean="0">
                <a:solidFill>
                  <a:schemeClr val="accent1"/>
                </a:solidFill>
              </a:rPr>
              <a:t>Відео</a:t>
            </a:r>
            <a:endParaRPr lang="uk-UA" sz="1800" b="1" dirty="0"/>
          </a:p>
        </p:txBody>
      </p:sp>
      <p:pic>
        <p:nvPicPr>
          <p:cNvPr id="5" name="Рисунок 4"/>
          <p:cNvPicPr/>
          <p:nvPr/>
        </p:nvPicPr>
        <p:blipFill rotWithShape="1">
          <a:blip r:embed="rId3"/>
          <a:srcRect l="3168" t="14759" r="24263" b="14321"/>
          <a:stretch/>
        </p:blipFill>
        <p:spPr bwMode="auto">
          <a:xfrm>
            <a:off x="2051720" y="548680"/>
            <a:ext cx="5897383" cy="37036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5732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b="1" dirty="0" err="1" smtClean="0"/>
              <a:t>Адреналін</a:t>
            </a:r>
            <a:r>
              <a:rPr lang="ru-RU" sz="1800" b="1" dirty="0" smtClean="0"/>
              <a:t>. </a:t>
            </a:r>
            <a:r>
              <a:rPr lang="ru-RU" sz="1800" b="1" dirty="0" err="1" smtClean="0"/>
              <a:t>Захисна</a:t>
            </a:r>
            <a:r>
              <a:rPr lang="ru-RU" sz="1800" b="1" dirty="0" smtClean="0"/>
              <a:t> </a:t>
            </a:r>
            <a:r>
              <a:rPr lang="ru-RU" sz="1800" b="1" dirty="0" err="1" smtClean="0"/>
              <a:t>реакція</a:t>
            </a:r>
            <a:r>
              <a:rPr lang="ru-RU" sz="1800" b="1" dirty="0" smtClean="0"/>
              <a:t>, </a:t>
            </a:r>
            <a:r>
              <a:rPr lang="ru-RU" sz="1800" b="1" dirty="0" err="1" smtClean="0"/>
              <a:t>боротьба</a:t>
            </a:r>
            <a:r>
              <a:rPr lang="ru-RU" sz="1800" b="1" dirty="0" smtClean="0"/>
              <a:t> за </a:t>
            </a:r>
            <a:r>
              <a:rPr lang="ru-RU" sz="1800" b="1" dirty="0" err="1" smtClean="0"/>
              <a:t>ієрархію</a:t>
            </a:r>
            <a:r>
              <a:rPr lang="ru-RU" sz="1800" b="1" dirty="0" smtClean="0"/>
              <a:t>. </a:t>
            </a:r>
            <a:r>
              <a:rPr lang="ru-RU" sz="1800" dirty="0" err="1" smtClean="0"/>
              <a:t>Відомий</a:t>
            </a:r>
            <a:r>
              <a:rPr lang="ru-RU" sz="1800" dirty="0" smtClean="0"/>
              <a:t> </a:t>
            </a:r>
            <a:r>
              <a:rPr lang="ru-RU" sz="1800" dirty="0" err="1"/>
              <a:t>також</a:t>
            </a:r>
            <a:r>
              <a:rPr lang="ru-RU" sz="1800" dirty="0"/>
              <a:t> як </a:t>
            </a:r>
            <a:r>
              <a:rPr lang="ru-RU" sz="1800" dirty="0" err="1"/>
              <a:t>епінефрин</a:t>
            </a:r>
            <a:r>
              <a:rPr lang="ru-RU" sz="1800" dirty="0"/>
              <a:t>, </a:t>
            </a:r>
            <a:r>
              <a:rPr lang="ru-RU" sz="1800" dirty="0" err="1"/>
              <a:t>виділяється</a:t>
            </a:r>
            <a:r>
              <a:rPr lang="ru-RU" sz="1800" dirty="0"/>
              <a:t>, коли нам </a:t>
            </a:r>
            <a:r>
              <a:rPr lang="ru-RU" sz="1800" dirty="0" err="1"/>
              <a:t>лячно</a:t>
            </a:r>
            <a:r>
              <a:rPr lang="ru-RU" sz="1800" dirty="0"/>
              <a:t>, ми </a:t>
            </a:r>
            <a:r>
              <a:rPr lang="ru-RU" sz="1800" dirty="0" err="1"/>
              <a:t>лютуємо</a:t>
            </a:r>
            <a:r>
              <a:rPr lang="ru-RU" sz="1800" dirty="0"/>
              <a:t> </a:t>
            </a:r>
            <a:r>
              <a:rPr lang="ru-RU" sz="1800" dirty="0" err="1"/>
              <a:t>чи</a:t>
            </a:r>
            <a:r>
              <a:rPr lang="ru-RU" sz="1800" dirty="0"/>
              <a:t> </a:t>
            </a:r>
            <a:r>
              <a:rPr lang="ru-RU" sz="1800" dirty="0" err="1"/>
              <a:t>дуже</a:t>
            </a:r>
            <a:r>
              <a:rPr lang="ru-RU" sz="1800" dirty="0"/>
              <a:t> </a:t>
            </a:r>
            <a:r>
              <a:rPr lang="ru-RU" sz="1800" dirty="0" err="1"/>
              <a:t>збуджені</a:t>
            </a:r>
            <a:r>
              <a:rPr lang="ru-RU" sz="1800" dirty="0" smtClean="0"/>
              <a:t>. </a:t>
            </a:r>
            <a:r>
              <a:rPr lang="ru-RU" sz="1800" dirty="0" err="1" smtClean="0"/>
              <a:t>Страхогенеруючі</a:t>
            </a:r>
            <a:r>
              <a:rPr lang="ru-RU" sz="1800" dirty="0" smtClean="0"/>
              <a:t> </a:t>
            </a:r>
            <a:r>
              <a:rPr lang="ru-RU" sz="1800" dirty="0" err="1" smtClean="0"/>
              <a:t>новини</a:t>
            </a:r>
            <a:r>
              <a:rPr lang="ru-RU" sz="1800" dirty="0" smtClean="0"/>
              <a:t>  </a:t>
            </a:r>
            <a:r>
              <a:rPr lang="ru-RU" sz="1800" dirty="0" err="1" smtClean="0"/>
              <a:t>сприяють</a:t>
            </a:r>
            <a:r>
              <a:rPr lang="ru-RU" sz="1800" dirty="0" smtClean="0"/>
              <a:t> </a:t>
            </a:r>
            <a:r>
              <a:rPr lang="ru-RU" sz="1800" dirty="0" err="1" smtClean="0"/>
              <a:t>виділенню</a:t>
            </a:r>
            <a:r>
              <a:rPr lang="ru-RU" sz="1800" dirty="0" smtClean="0"/>
              <a:t> </a:t>
            </a:r>
            <a:r>
              <a:rPr lang="ru-RU" sz="1800" dirty="0" err="1" smtClean="0"/>
              <a:t>адреналіна</a:t>
            </a:r>
            <a:r>
              <a:rPr lang="ru-RU" sz="1800" dirty="0" smtClean="0"/>
              <a:t>.</a:t>
            </a:r>
            <a:endParaRPr lang="uk-UA"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65966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832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3168" t="12621" r="23716" b="15683"/>
          <a:stretch/>
        </p:blipFill>
        <p:spPr bwMode="auto">
          <a:xfrm>
            <a:off x="31082" y="912551"/>
            <a:ext cx="8928992" cy="5904656"/>
          </a:xfrm>
          <a:prstGeom prst="rect">
            <a:avLst/>
          </a:prstGeom>
          <a:ln>
            <a:noFill/>
          </a:ln>
          <a:extLst>
            <a:ext uri="{53640926-AAD7-44D8-BBD7-CCE9431645EC}">
              <a14:shadowObscured xmlns:a14="http://schemas.microsoft.com/office/drawing/2010/main"/>
            </a:ext>
          </a:extLst>
        </p:spPr>
      </p:pic>
      <p:sp>
        <p:nvSpPr>
          <p:cNvPr id="4" name="Заголовок 3"/>
          <p:cNvSpPr>
            <a:spLocks noGrp="1"/>
          </p:cNvSpPr>
          <p:nvPr>
            <p:ph type="title"/>
          </p:nvPr>
        </p:nvSpPr>
        <p:spPr>
          <a:xfrm>
            <a:off x="914400" y="274638"/>
            <a:ext cx="7772400" cy="778098"/>
          </a:xfrm>
        </p:spPr>
        <p:txBody>
          <a:bodyPr>
            <a:normAutofit/>
          </a:bodyPr>
          <a:lstStyle/>
          <a:p>
            <a:r>
              <a:rPr lang="ru-RU" sz="1600" b="1" dirty="0"/>
              <a:t>Как Украина будет воевать против России в 2021 году? | </a:t>
            </a:r>
            <a:r>
              <a:rPr lang="ru-RU" sz="1600" b="1" dirty="0" err="1"/>
              <a:t>Донбасc</a:t>
            </a:r>
            <a:r>
              <a:rPr lang="ru-RU" sz="1600" b="1" dirty="0"/>
              <a:t> </a:t>
            </a:r>
            <a:r>
              <a:rPr lang="ru-RU" sz="1600" b="1" dirty="0" smtClean="0"/>
              <a:t>Реалии - </a:t>
            </a:r>
            <a:r>
              <a:rPr lang="en-US" sz="1600" b="1" dirty="0"/>
              <a:t>https://www.youtube.com/watch?v=4mlCb8-iTnY</a:t>
            </a:r>
            <a:endParaRPr lang="uk-UA" sz="1600" b="1" dirty="0"/>
          </a:p>
        </p:txBody>
      </p:sp>
    </p:spTree>
    <p:extLst>
      <p:ext uri="{BB962C8B-B14F-4D97-AF65-F5344CB8AC3E}">
        <p14:creationId xmlns:p14="http://schemas.microsoft.com/office/powerpoint/2010/main" val="592149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3277" t="12737" r="23781" b="14633"/>
          <a:stretch/>
        </p:blipFill>
        <p:spPr bwMode="auto">
          <a:xfrm>
            <a:off x="179512" y="188640"/>
            <a:ext cx="8784976" cy="583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7906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3200" t="13008" r="23935" b="14225"/>
          <a:stretch/>
        </p:blipFill>
        <p:spPr bwMode="auto">
          <a:xfrm>
            <a:off x="107504" y="188640"/>
            <a:ext cx="8928991" cy="568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9379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291264" cy="6178698"/>
          </a:xfrm>
        </p:spPr>
        <p:txBody>
          <a:bodyPr/>
          <a:lstStyle/>
          <a:p>
            <a:endParaRPr lang="uk-UA" dirty="0"/>
          </a:p>
        </p:txBody>
      </p:sp>
      <p:pic>
        <p:nvPicPr>
          <p:cNvPr id="3" name="Рисунок 2"/>
          <p:cNvPicPr/>
          <p:nvPr/>
        </p:nvPicPr>
        <p:blipFill rotWithShape="1">
          <a:blip r:embed="rId2"/>
          <a:srcRect l="3202" t="12601" r="23780" b="14769"/>
          <a:stretch/>
        </p:blipFill>
        <p:spPr bwMode="auto">
          <a:xfrm>
            <a:off x="179512" y="404664"/>
            <a:ext cx="8568952"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189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4041" t="12602" r="23552" b="15039"/>
          <a:stretch/>
        </p:blipFill>
        <p:spPr bwMode="auto">
          <a:xfrm>
            <a:off x="251520" y="260648"/>
            <a:ext cx="8784975" cy="50405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968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uk-UA" b="1" dirty="0" smtClean="0"/>
              <a:t>ПЛАН</a:t>
            </a:r>
            <a:endParaRPr lang="uk-UA" b="1" dirty="0"/>
          </a:p>
        </p:txBody>
      </p:sp>
      <p:sp>
        <p:nvSpPr>
          <p:cNvPr id="5" name="Місце для тексту 4"/>
          <p:cNvSpPr>
            <a:spLocks noGrp="1"/>
          </p:cNvSpPr>
          <p:nvPr>
            <p:ph type="body" idx="1"/>
          </p:nvPr>
        </p:nvSpPr>
        <p:spPr>
          <a:xfrm>
            <a:off x="722313" y="2547938"/>
            <a:ext cx="7772400" cy="3617366"/>
          </a:xfrm>
        </p:spPr>
        <p:txBody>
          <a:bodyPr>
            <a:noAutofit/>
          </a:bodyPr>
          <a:lstStyle/>
          <a:p>
            <a:r>
              <a:rPr lang="uk-UA" sz="2800" dirty="0"/>
              <a:t>1.	</a:t>
            </a:r>
            <a:r>
              <a:rPr lang="uk-UA" sz="2800" dirty="0" smtClean="0"/>
              <a:t>Етапи інформаційних воєн.</a:t>
            </a:r>
            <a:endParaRPr lang="uk-UA" sz="2800" dirty="0"/>
          </a:p>
          <a:p>
            <a:r>
              <a:rPr lang="uk-UA" sz="2800" dirty="0"/>
              <a:t>2.	</a:t>
            </a:r>
            <a:r>
              <a:rPr lang="uk-UA" sz="2800" dirty="0" err="1"/>
              <a:t>Фактчекінг</a:t>
            </a:r>
            <a:r>
              <a:rPr lang="uk-UA" sz="2800" dirty="0"/>
              <a:t>. </a:t>
            </a:r>
            <a:r>
              <a:rPr lang="uk-UA" sz="2800" dirty="0" err="1"/>
              <a:t>Фактчекінгові</a:t>
            </a:r>
            <a:r>
              <a:rPr lang="uk-UA" sz="2800" dirty="0"/>
              <a:t> та </a:t>
            </a:r>
            <a:r>
              <a:rPr lang="uk-UA" sz="2800" dirty="0" err="1" smtClean="0"/>
              <a:t>медіакритичні</a:t>
            </a:r>
            <a:r>
              <a:rPr lang="uk-UA" sz="2800" dirty="0" smtClean="0"/>
              <a:t> </a:t>
            </a:r>
            <a:r>
              <a:rPr lang="uk-UA" sz="2800" dirty="0"/>
              <a:t>ресурси. Мова ворожнечі її наслідки.</a:t>
            </a:r>
          </a:p>
          <a:p>
            <a:r>
              <a:rPr lang="uk-UA" sz="2800" dirty="0"/>
              <a:t>3.	</a:t>
            </a:r>
            <a:r>
              <a:rPr lang="uk-UA" sz="2800" dirty="0" err="1"/>
              <a:t>Блогосфера</a:t>
            </a:r>
            <a:r>
              <a:rPr lang="uk-UA" sz="2800" dirty="0"/>
              <a:t> як майданчик ведення інформаційних воєн.</a:t>
            </a:r>
          </a:p>
        </p:txBody>
      </p:sp>
    </p:spTree>
    <p:extLst>
      <p:ext uri="{BB962C8B-B14F-4D97-AF65-F5344CB8AC3E}">
        <p14:creationId xmlns:p14="http://schemas.microsoft.com/office/powerpoint/2010/main" val="2222507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chemeClr val="accent1"/>
                </a:solidFill>
                <a:effectLst>
                  <a:outerShdw blurRad="38100" dist="38100" dir="2700000" algn="tl">
                    <a:srgbClr val="000000">
                      <a:alpha val="43137"/>
                    </a:srgbClr>
                  </a:outerShdw>
                </a:effectLst>
              </a:rPr>
              <a:t>3 етап</a:t>
            </a:r>
            <a:endParaRPr lang="uk-UA" b="1" dirty="0">
              <a:solidFill>
                <a:schemeClr val="accent1"/>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86" y="1556792"/>
            <a:ext cx="829910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319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Посилення</a:t>
            </a:r>
            <a:r>
              <a:rPr lang="ru-RU" dirty="0"/>
              <a:t> </a:t>
            </a:r>
            <a:r>
              <a:rPr lang="ru-RU" dirty="0" err="1"/>
              <a:t>мотивації</a:t>
            </a:r>
            <a:r>
              <a:rPr lang="ru-RU" dirty="0"/>
              <a:t> – </a:t>
            </a:r>
            <a:r>
              <a:rPr lang="ru-RU" dirty="0" err="1" smtClean="0"/>
              <a:t>завдання</a:t>
            </a:r>
            <a:r>
              <a:rPr lang="ru-RU" dirty="0" smtClean="0"/>
              <a:t> </a:t>
            </a:r>
            <a:br>
              <a:rPr lang="ru-RU" dirty="0" smtClean="0"/>
            </a:br>
            <a:r>
              <a:rPr lang="ru-RU" dirty="0" smtClean="0"/>
              <a:t>будь-</a:t>
            </a:r>
            <a:r>
              <a:rPr lang="ru-RU" dirty="0" err="1" smtClean="0"/>
              <a:t>якої</a:t>
            </a:r>
            <a:r>
              <a:rPr lang="ru-RU" dirty="0" smtClean="0"/>
              <a:t> </a:t>
            </a:r>
            <a:r>
              <a:rPr lang="ru-RU" dirty="0" err="1" smtClean="0"/>
              <a:t>комунунікаційної</a:t>
            </a:r>
            <a:r>
              <a:rPr lang="ru-RU" dirty="0" smtClean="0"/>
              <a:t> </a:t>
            </a:r>
            <a:r>
              <a:rPr lang="ru-RU" dirty="0" err="1"/>
              <a:t>технології</a:t>
            </a:r>
            <a:endParaRPr lang="uk-UA" dirty="0"/>
          </a:p>
        </p:txBody>
      </p:sp>
      <p:pic>
        <p:nvPicPr>
          <p:cNvPr id="3" name="Рисунок 2"/>
          <p:cNvPicPr/>
          <p:nvPr/>
        </p:nvPicPr>
        <p:blipFill rotWithShape="1">
          <a:blip r:embed="rId2"/>
          <a:srcRect l="8537" t="12873" r="19208" b="15446"/>
          <a:stretch/>
        </p:blipFill>
        <p:spPr bwMode="auto">
          <a:xfrm>
            <a:off x="539552" y="1484784"/>
            <a:ext cx="8064896"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1444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7927" t="12872" r="18902" b="14634"/>
          <a:stretch/>
        </p:blipFill>
        <p:spPr bwMode="auto">
          <a:xfrm>
            <a:off x="179512" y="548680"/>
            <a:ext cx="8784975"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2533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b="1" dirty="0"/>
              <a:t>В СССР скрывали, что из 300 палачей Хатыни только 100 были немцами, а 200 - украинские националисты. </a:t>
            </a:r>
            <a:r>
              <a:rPr lang="ru-RU" sz="1800" dirty="0"/>
              <a:t>Фото: </a:t>
            </a:r>
            <a:r>
              <a:rPr lang="ru-RU" sz="1800" dirty="0" smtClean="0"/>
              <a:t>pomnisvoih.ru (</a:t>
            </a:r>
            <a:r>
              <a:rPr lang="en-US" sz="1800" dirty="0"/>
              <a:t>https://</a:t>
            </a:r>
            <a:r>
              <a:rPr lang="en-US" sz="1800" dirty="0" smtClean="0"/>
              <a:t>rg.ru/2022/04/06/pochemu-nacizm-vozrodilsia-na-ukraine-a-ne-v-germanii.html</a:t>
            </a:r>
            <a:r>
              <a:rPr lang="ru-RU" sz="1800" dirty="0" smtClean="0"/>
              <a:t>)</a:t>
            </a:r>
            <a:endParaRPr lang="uk-UA"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7416824" cy="494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564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Ненависть до супротивника</a:t>
            </a:r>
            <a:endParaRPr lang="uk-UA" b="1" dirty="0"/>
          </a:p>
        </p:txBody>
      </p:sp>
      <p:sp>
        <p:nvSpPr>
          <p:cNvPr id="4" name="Місце для вмісту 3"/>
          <p:cNvSpPr>
            <a:spLocks noGrp="1"/>
          </p:cNvSpPr>
          <p:nvPr>
            <p:ph sz="quarter" idx="1"/>
          </p:nvPr>
        </p:nvSpPr>
        <p:spPr/>
        <p:txBody>
          <a:bodyPr/>
          <a:lstStyle/>
          <a:p>
            <a:r>
              <a:rPr lang="ru-RU" b="1" dirty="0" smtClean="0"/>
              <a:t>РФ</a:t>
            </a:r>
          </a:p>
          <a:p>
            <a:pPr marL="0" indent="0">
              <a:buNone/>
            </a:pPr>
            <a:r>
              <a:rPr lang="ru-RU" dirty="0" smtClean="0"/>
              <a:t>Роками в </a:t>
            </a:r>
            <a:r>
              <a:rPr lang="ru-RU" dirty="0" err="1" smtClean="0"/>
              <a:t>медіа</a:t>
            </a:r>
            <a:r>
              <a:rPr lang="ru-RU" dirty="0" smtClean="0"/>
              <a:t> РФ </a:t>
            </a:r>
            <a:r>
              <a:rPr lang="ru-RU" dirty="0" err="1" smtClean="0"/>
              <a:t>формувався</a:t>
            </a:r>
            <a:r>
              <a:rPr lang="ru-RU" dirty="0" smtClean="0"/>
              <a:t> образ </a:t>
            </a:r>
            <a:r>
              <a:rPr lang="ru-RU" dirty="0" err="1" smtClean="0"/>
              <a:t>українця</a:t>
            </a:r>
            <a:r>
              <a:rPr lang="ru-RU" dirty="0" smtClean="0"/>
              <a:t> – нациста;</a:t>
            </a:r>
          </a:p>
          <a:p>
            <a:pPr marL="0" indent="0">
              <a:buNone/>
            </a:pPr>
            <a:r>
              <a:rPr lang="ru-RU" dirty="0" smtClean="0"/>
              <a:t>Геноцид </a:t>
            </a:r>
            <a:r>
              <a:rPr lang="ru-RU" dirty="0" err="1" smtClean="0"/>
              <a:t>рос.людей</a:t>
            </a:r>
            <a:endParaRPr lang="ru-RU" dirty="0" smtClean="0"/>
          </a:p>
          <a:p>
            <a:pPr marL="0" indent="0">
              <a:buNone/>
            </a:pPr>
            <a:r>
              <a:rPr lang="ru-RU" dirty="0" smtClean="0"/>
              <a:t> </a:t>
            </a:r>
            <a:endParaRPr lang="uk-UA" dirty="0"/>
          </a:p>
        </p:txBody>
      </p:sp>
      <p:sp>
        <p:nvSpPr>
          <p:cNvPr id="5" name="Місце для вмісту 4"/>
          <p:cNvSpPr>
            <a:spLocks noGrp="1"/>
          </p:cNvSpPr>
          <p:nvPr>
            <p:ph sz="quarter" idx="2"/>
          </p:nvPr>
        </p:nvSpPr>
        <p:spPr/>
        <p:txBody>
          <a:bodyPr/>
          <a:lstStyle/>
          <a:p>
            <a:r>
              <a:rPr lang="uk-UA" b="1" dirty="0" smtClean="0"/>
              <a:t>Україна</a:t>
            </a:r>
          </a:p>
          <a:p>
            <a:pPr marL="0" indent="0">
              <a:buNone/>
            </a:pPr>
            <a:r>
              <a:rPr lang="uk-UA" dirty="0" smtClean="0"/>
              <a:t>Процеси негативного ставлення почалися з агресією й посилилися з </a:t>
            </a:r>
            <a:r>
              <a:rPr lang="uk-UA" dirty="0" err="1" smtClean="0"/>
              <a:t>повномаштабним</a:t>
            </a:r>
            <a:r>
              <a:rPr lang="uk-UA" dirty="0" smtClean="0"/>
              <a:t> вторгненням (</a:t>
            </a:r>
            <a:r>
              <a:rPr lang="uk-UA" dirty="0" err="1" smtClean="0"/>
              <a:t>мамкині</a:t>
            </a:r>
            <a:r>
              <a:rPr lang="uk-UA" dirty="0" smtClean="0"/>
              <a:t> </a:t>
            </a:r>
            <a:r>
              <a:rPr lang="uk-UA" dirty="0" err="1" smtClean="0"/>
              <a:t>тік-токери</a:t>
            </a:r>
            <a:r>
              <a:rPr lang="uk-UA" dirty="0" smtClean="0"/>
              <a:t>, </a:t>
            </a:r>
            <a:r>
              <a:rPr lang="uk-UA" dirty="0" err="1" smtClean="0"/>
              <a:t>орки</a:t>
            </a:r>
            <a:r>
              <a:rPr lang="uk-UA" dirty="0" smtClean="0"/>
              <a:t>, </a:t>
            </a:r>
            <a:r>
              <a:rPr lang="uk-UA" dirty="0" err="1" smtClean="0"/>
              <a:t>рашисти</a:t>
            </a:r>
            <a:r>
              <a:rPr lang="uk-UA" dirty="0" smtClean="0"/>
              <a:t>)</a:t>
            </a:r>
            <a:endParaRPr lang="uk-UA" dirty="0"/>
          </a:p>
        </p:txBody>
      </p:sp>
    </p:spTree>
    <p:extLst>
      <p:ext uri="{BB962C8B-B14F-4D97-AF65-F5344CB8AC3E}">
        <p14:creationId xmlns:p14="http://schemas.microsoft.com/office/powerpoint/2010/main" val="180457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613318" cy="507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620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6394722"/>
          </a:xfrm>
        </p:spPr>
        <p:txBody>
          <a:bodyPr/>
          <a:lstStyle/>
          <a:p>
            <a:endParaRPr lang="uk-UA" dirty="0"/>
          </a:p>
        </p:txBody>
      </p:sp>
      <p:pic>
        <p:nvPicPr>
          <p:cNvPr id="3074" name="Picture 2" descr="C:\Users\Admin\Downloads\Telegram Desktop\photo_2023-03-18_04-3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501"/>
            <a:ext cx="6840760" cy="660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02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2836189" cy="437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16632"/>
            <a:ext cx="5406220" cy="358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249239"/>
            <a:ext cx="2695449" cy="256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5419" y="3636334"/>
            <a:ext cx="3525291" cy="319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56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8318" t="13470" r="19770" b="14919"/>
          <a:stretch/>
        </p:blipFill>
        <p:spPr bwMode="auto">
          <a:xfrm>
            <a:off x="323528" y="260648"/>
            <a:ext cx="8496944" cy="568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9690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8071" t="12592" r="19193" b="14479"/>
          <a:stretch/>
        </p:blipFill>
        <p:spPr bwMode="auto">
          <a:xfrm>
            <a:off x="179512" y="548680"/>
            <a:ext cx="8640960"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0993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7"/>
            <a:ext cx="7772400" cy="936104"/>
          </a:xfrm>
        </p:spPr>
        <p:txBody>
          <a:bodyPr/>
          <a:lstStyle/>
          <a:p>
            <a:pPr algn="ctr"/>
            <a:r>
              <a:rPr lang="uk-UA" dirty="0" smtClean="0"/>
              <a:t>Література:</a:t>
            </a:r>
            <a:endParaRPr lang="uk-UA" dirty="0"/>
          </a:p>
        </p:txBody>
      </p:sp>
      <p:sp>
        <p:nvSpPr>
          <p:cNvPr id="3" name="Місце для тексту 2"/>
          <p:cNvSpPr>
            <a:spLocks noGrp="1"/>
          </p:cNvSpPr>
          <p:nvPr>
            <p:ph type="body" idx="1"/>
          </p:nvPr>
        </p:nvSpPr>
        <p:spPr>
          <a:xfrm>
            <a:off x="722313" y="2852936"/>
            <a:ext cx="7772400" cy="3528392"/>
          </a:xfrm>
        </p:spPr>
        <p:txBody>
          <a:bodyPr>
            <a:normAutofit fontScale="62500" lnSpcReduction="20000"/>
          </a:bodyPr>
          <a:lstStyle/>
          <a:p>
            <a:r>
              <a:rPr lang="uk-UA" dirty="0"/>
              <a:t>1.	</a:t>
            </a:r>
            <a:r>
              <a:rPr lang="uk-UA" dirty="0" err="1"/>
              <a:t>Пашков</a:t>
            </a:r>
            <a:r>
              <a:rPr lang="uk-UA" dirty="0"/>
              <a:t> М. Російська інформаційна експансія: Український плацдарм. </a:t>
            </a:r>
            <a:r>
              <a:rPr lang="en-US" dirty="0"/>
              <a:t>URL: https://razumkov.org.ua/statti/rosiyska-informatsiyna-ekspansiya-ukrayinskyy-platsdarm (10.04.2021).</a:t>
            </a:r>
          </a:p>
          <a:p>
            <a:r>
              <a:rPr lang="en-US" dirty="0"/>
              <a:t>2.	</a:t>
            </a:r>
            <a:r>
              <a:rPr lang="uk-UA" dirty="0" err="1"/>
              <a:t>Почепцов</a:t>
            </a:r>
            <a:r>
              <a:rPr lang="uk-UA" dirty="0"/>
              <a:t> Г. Г. Смисли і війни: Україна і Росія в інформаційній і смисловій війнах / Георгій </a:t>
            </a:r>
            <a:r>
              <a:rPr lang="uk-UA" dirty="0" err="1"/>
              <a:t>Почепцов</a:t>
            </a:r>
            <a:r>
              <a:rPr lang="uk-UA" dirty="0"/>
              <a:t>.  Київ : Видавничий дім «Києво-Могилянська академія», 2016.  316 с.</a:t>
            </a:r>
          </a:p>
          <a:p>
            <a:r>
              <a:rPr lang="uk-UA" dirty="0"/>
              <a:t>3.	</a:t>
            </a:r>
            <a:r>
              <a:rPr lang="uk-UA" dirty="0" err="1"/>
              <a:t>Почепцов</a:t>
            </a:r>
            <a:r>
              <a:rPr lang="uk-UA" dirty="0"/>
              <a:t> Г. Інформаційна політика : </a:t>
            </a:r>
            <a:r>
              <a:rPr lang="uk-UA" dirty="0" err="1"/>
              <a:t>навч</a:t>
            </a:r>
            <a:r>
              <a:rPr lang="uk-UA" dirty="0"/>
              <a:t>. </a:t>
            </a:r>
            <a:r>
              <a:rPr lang="uk-UA" dirty="0" err="1"/>
              <a:t>посіб</a:t>
            </a:r>
            <a:r>
              <a:rPr lang="uk-UA" dirty="0"/>
              <a:t>. / Г. Г. </a:t>
            </a:r>
            <a:r>
              <a:rPr lang="uk-UA" dirty="0" err="1"/>
              <a:t>Почепцов</a:t>
            </a:r>
            <a:r>
              <a:rPr lang="uk-UA" dirty="0"/>
              <a:t>, С. А. </a:t>
            </a:r>
            <a:r>
              <a:rPr lang="uk-UA" dirty="0" err="1"/>
              <a:t>Чукут</a:t>
            </a:r>
            <a:r>
              <a:rPr lang="uk-UA" dirty="0"/>
              <a:t>. – 2-ге вид.  Київ : Знання, 2008.  663 с.</a:t>
            </a:r>
          </a:p>
          <a:p>
            <a:r>
              <a:rPr lang="uk-UA" dirty="0"/>
              <a:t>4.	</a:t>
            </a:r>
            <a:r>
              <a:rPr lang="uk-UA" dirty="0" err="1"/>
              <a:t>Саприкін</a:t>
            </a:r>
            <a:r>
              <a:rPr lang="uk-UA" dirty="0"/>
              <a:t> О.А. Інформаційна експансія, інформаційна війна та інформаційна атака у засобах масової інформації на прикладі Євро-2012 / О. </a:t>
            </a:r>
            <a:r>
              <a:rPr lang="uk-UA" dirty="0" err="1"/>
              <a:t>Саприкін</a:t>
            </a:r>
            <a:r>
              <a:rPr lang="uk-UA" dirty="0"/>
              <a:t>. Вісник Книжкової палати. 2013. № 1. С. 40–43. </a:t>
            </a:r>
            <a:r>
              <a:rPr lang="en-US" dirty="0"/>
              <a:t>URL: http://nbuv.gov.ua/UJRN/vkp_2013_1_13 (10.04.2021).</a:t>
            </a:r>
          </a:p>
          <a:p>
            <a:r>
              <a:rPr lang="en-US" dirty="0"/>
              <a:t>5.	</a:t>
            </a:r>
            <a:r>
              <a:rPr lang="uk-UA" dirty="0" err="1"/>
              <a:t>Харитоненко</a:t>
            </a:r>
            <a:r>
              <a:rPr lang="uk-UA" dirty="0"/>
              <a:t>, О. Смислові війни в межах гібридних протистоянь / О. </a:t>
            </a:r>
            <a:r>
              <a:rPr lang="uk-UA" dirty="0" err="1"/>
              <a:t>Харитоненко</a:t>
            </a:r>
            <a:r>
              <a:rPr lang="uk-UA" dirty="0"/>
              <a:t>. Гібридна війна і журналістика. Проблеми інформаційної безпеки : навчальний посібник / за </a:t>
            </a:r>
            <a:r>
              <a:rPr lang="uk-UA" dirty="0" err="1"/>
              <a:t>заг</a:t>
            </a:r>
            <a:r>
              <a:rPr lang="uk-UA" dirty="0"/>
              <a:t>. ред. В. О. </a:t>
            </a:r>
            <a:r>
              <a:rPr lang="uk-UA" dirty="0" err="1"/>
              <a:t>Жадька</a:t>
            </a:r>
            <a:r>
              <a:rPr lang="uk-UA" dirty="0"/>
              <a:t> ; ред.-упор. : О. І. </a:t>
            </a:r>
            <a:r>
              <a:rPr lang="uk-UA" dirty="0" err="1"/>
              <a:t>Харитоненко</a:t>
            </a:r>
            <a:r>
              <a:rPr lang="uk-UA" dirty="0"/>
              <a:t>, Ю. С. Полтавець. Київ : Вид-во НПУ імені М. П. Драгоманова, 2018. Розділ 2. С. 142-228. </a:t>
            </a:r>
            <a:r>
              <a:rPr lang="en-US" dirty="0"/>
              <a:t>URL: http://enpuir.npu.edu.ua/handle/123456789/22259 (10.04.2021).</a:t>
            </a:r>
          </a:p>
          <a:p>
            <a:endParaRPr lang="uk-UA" dirty="0"/>
          </a:p>
        </p:txBody>
      </p:sp>
    </p:spTree>
    <p:extLst>
      <p:ext uri="{BB962C8B-B14F-4D97-AF65-F5344CB8AC3E}">
        <p14:creationId xmlns:p14="http://schemas.microsoft.com/office/powerpoint/2010/main" val="2846457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8154" t="13178" r="19111" b="15358"/>
          <a:stretch/>
        </p:blipFill>
        <p:spPr bwMode="auto">
          <a:xfrm>
            <a:off x="251520" y="404664"/>
            <a:ext cx="8712968" cy="5256584"/>
          </a:xfrm>
          <a:prstGeom prst="rect">
            <a:avLst/>
          </a:prstGeom>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518470"/>
            <a:ext cx="2481740" cy="330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9912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8071" t="13178" r="19193" b="14480"/>
          <a:stretch/>
        </p:blipFill>
        <p:spPr bwMode="auto">
          <a:xfrm>
            <a:off x="107504" y="476672"/>
            <a:ext cx="9001000"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1913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6322714"/>
          </a:xfrm>
        </p:spPr>
        <p:txBody>
          <a:bodyPr/>
          <a:lstStyle/>
          <a:p>
            <a:endParaRPr lang="uk-UA" dirty="0"/>
          </a:p>
        </p:txBody>
      </p:sp>
      <p:pic>
        <p:nvPicPr>
          <p:cNvPr id="3" name="Рисунок 2"/>
          <p:cNvPicPr/>
          <p:nvPr/>
        </p:nvPicPr>
        <p:blipFill rotWithShape="1">
          <a:blip r:embed="rId2"/>
          <a:srcRect l="8071" t="12592" r="19111" b="15787"/>
          <a:stretch/>
        </p:blipFill>
        <p:spPr bwMode="auto">
          <a:xfrm>
            <a:off x="179512" y="332656"/>
            <a:ext cx="8712967" cy="52510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018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640960" cy="6106690"/>
          </a:xfrm>
        </p:spPr>
        <p:txBody>
          <a:bodyPr/>
          <a:lstStyle/>
          <a:p>
            <a:endParaRPr lang="uk-UA" dirty="0"/>
          </a:p>
        </p:txBody>
      </p:sp>
      <p:pic>
        <p:nvPicPr>
          <p:cNvPr id="3" name="Рисунок 2"/>
          <p:cNvPicPr/>
          <p:nvPr/>
        </p:nvPicPr>
        <p:blipFill rotWithShape="1">
          <a:blip r:embed="rId2"/>
          <a:srcRect l="8154" t="12448" r="19852" b="15648"/>
          <a:stretch/>
        </p:blipFill>
        <p:spPr bwMode="auto">
          <a:xfrm>
            <a:off x="179512" y="260648"/>
            <a:ext cx="8640960" cy="583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3073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6466730"/>
          </a:xfrm>
        </p:spPr>
        <p:txBody>
          <a:bodyPr/>
          <a:lstStyle/>
          <a:p>
            <a:endParaRPr lang="uk-UA" dirty="0"/>
          </a:p>
        </p:txBody>
      </p:sp>
      <p:pic>
        <p:nvPicPr>
          <p:cNvPr id="3" name="Рисунок 2"/>
          <p:cNvPicPr/>
          <p:nvPr/>
        </p:nvPicPr>
        <p:blipFill rotWithShape="1">
          <a:blip r:embed="rId2"/>
          <a:srcRect l="8731" t="13763" r="20344" b="16237"/>
          <a:stretch/>
        </p:blipFill>
        <p:spPr bwMode="auto">
          <a:xfrm>
            <a:off x="179512" y="404664"/>
            <a:ext cx="8811444" cy="56166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6001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6322714"/>
          </a:xfrm>
        </p:spPr>
        <p:txBody>
          <a:bodyPr/>
          <a:lstStyle/>
          <a:p>
            <a:endParaRPr lang="uk-UA" dirty="0"/>
          </a:p>
        </p:txBody>
      </p:sp>
      <p:pic>
        <p:nvPicPr>
          <p:cNvPr id="3" name="Рисунок 2"/>
          <p:cNvPicPr/>
          <p:nvPr/>
        </p:nvPicPr>
        <p:blipFill rotWithShape="1">
          <a:blip r:embed="rId2"/>
          <a:srcRect l="8154" t="13178" r="19851" b="15504"/>
          <a:stretch/>
        </p:blipFill>
        <p:spPr bwMode="auto">
          <a:xfrm>
            <a:off x="107504" y="548680"/>
            <a:ext cx="8712968"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5498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chemeClr val="accent1"/>
                </a:solidFill>
                <a:effectLst>
                  <a:outerShdw blurRad="38100" dist="38100" dir="2700000" algn="tl">
                    <a:srgbClr val="000000">
                      <a:alpha val="43137"/>
                    </a:srgbClr>
                  </a:outerShdw>
                </a:effectLst>
              </a:rPr>
              <a:t>Етап 4</a:t>
            </a:r>
            <a:endParaRPr lang="uk-UA" b="1" dirty="0">
              <a:solidFill>
                <a:schemeClr val="accent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8098078" cy="4537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141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836712"/>
            <a:ext cx="7772400" cy="1152128"/>
          </a:xfrm>
        </p:spPr>
        <p:txBody>
          <a:bodyPr>
            <a:noAutofit/>
          </a:bodyPr>
          <a:lstStyle/>
          <a:p>
            <a:r>
              <a:rPr lang="uk-UA" sz="1400" b="1" dirty="0" err="1" smtClean="0"/>
              <a:t>Наративи</a:t>
            </a:r>
            <a:r>
              <a:rPr lang="uk-UA" sz="1400" b="1" dirty="0" smtClean="0"/>
              <a:t>, які озвучуються на міжнародній арені:</a:t>
            </a:r>
            <a:br>
              <a:rPr lang="uk-UA" sz="1400" b="1" dirty="0" smtClean="0"/>
            </a:br>
            <a:r>
              <a:rPr lang="uk-UA" sz="1400" dirty="0" smtClean="0"/>
              <a:t/>
            </a:r>
            <a:br>
              <a:rPr lang="uk-UA" sz="1400" dirty="0" smtClean="0"/>
            </a:br>
            <a:r>
              <a:rPr lang="uk-UA" sz="1400" dirty="0" smtClean="0"/>
              <a:t>- заперечення </a:t>
            </a:r>
            <a:r>
              <a:rPr lang="uk-UA" sz="1400" dirty="0" err="1" smtClean="0"/>
              <a:t>причетности</a:t>
            </a:r>
            <a:r>
              <a:rPr lang="uk-UA" sz="1400" dirty="0" smtClean="0"/>
              <a:t> («</a:t>
            </a:r>
            <a:r>
              <a:rPr lang="uk-UA" sz="1400" dirty="0" err="1" smtClean="0"/>
              <a:t>их</a:t>
            </a:r>
            <a:r>
              <a:rPr lang="uk-UA" sz="1400" dirty="0" smtClean="0"/>
              <a:t> там </a:t>
            </a:r>
            <a:r>
              <a:rPr lang="uk-UA" sz="1400" dirty="0" err="1" smtClean="0"/>
              <a:t>нет</a:t>
            </a:r>
            <a:r>
              <a:rPr lang="uk-UA" sz="1400" dirty="0" smtClean="0"/>
              <a:t>»);</a:t>
            </a:r>
            <a:br>
              <a:rPr lang="uk-UA" sz="1400" dirty="0" smtClean="0"/>
            </a:br>
            <a:r>
              <a:rPr lang="uk-UA" sz="1400" dirty="0" smtClean="0"/>
              <a:t>- країна-агресор видає себе за жертву чи захисником слабших ;</a:t>
            </a:r>
            <a:br>
              <a:rPr lang="uk-UA" sz="1400" dirty="0" smtClean="0"/>
            </a:br>
            <a:r>
              <a:rPr lang="uk-UA" sz="1400" dirty="0" smtClean="0"/>
              <a:t>- заплутування міжнародної спільноти, спонукання шукати правду.</a:t>
            </a:r>
            <a:br>
              <a:rPr lang="uk-UA" sz="1400" dirty="0" smtClean="0"/>
            </a:br>
            <a:r>
              <a:rPr lang="uk-UA" sz="1400" dirty="0" smtClean="0"/>
              <a:t/>
            </a:r>
            <a:br>
              <a:rPr lang="uk-UA" sz="1400" dirty="0" smtClean="0"/>
            </a:br>
            <a:r>
              <a:rPr lang="uk-UA" sz="1400" dirty="0" smtClean="0"/>
              <a:t/>
            </a:r>
            <a:br>
              <a:rPr lang="uk-UA" sz="1400" dirty="0" smtClean="0"/>
            </a:br>
            <a:endParaRPr lang="uk-UA" sz="1400" dirty="0"/>
          </a:p>
        </p:txBody>
      </p:sp>
      <p:pic>
        <p:nvPicPr>
          <p:cNvPr id="3" name="Рисунок 2"/>
          <p:cNvPicPr/>
          <p:nvPr/>
        </p:nvPicPr>
        <p:blipFill rotWithShape="1">
          <a:blip r:embed="rId2"/>
          <a:srcRect l="8071" t="13470" r="20264" b="15651"/>
          <a:stretch/>
        </p:blipFill>
        <p:spPr bwMode="auto">
          <a:xfrm>
            <a:off x="755576" y="2245677"/>
            <a:ext cx="7920879" cy="42796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0522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8317" t="13324" r="20017" b="15358"/>
          <a:stretch/>
        </p:blipFill>
        <p:spPr bwMode="auto">
          <a:xfrm>
            <a:off x="179512" y="332656"/>
            <a:ext cx="8496943" cy="5688632"/>
          </a:xfrm>
          <a:prstGeom prst="rect">
            <a:avLst/>
          </a:prstGeom>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078" y="3591310"/>
            <a:ext cx="5332490" cy="298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607" y="404664"/>
            <a:ext cx="565777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714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p:nvPr/>
        </p:nvPicPr>
        <p:blipFill rotWithShape="1">
          <a:blip r:embed="rId2"/>
          <a:srcRect l="8564" t="13909" r="19703" b="14934"/>
          <a:stretch/>
        </p:blipFill>
        <p:spPr bwMode="auto">
          <a:xfrm>
            <a:off x="395536" y="476672"/>
            <a:ext cx="8064895" cy="4464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8128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952501"/>
            <a:ext cx="8964488" cy="892324"/>
          </a:xfrm>
        </p:spPr>
        <p:txBody>
          <a:bodyPr>
            <a:noAutofit/>
          </a:bodyPr>
          <a:lstStyle/>
          <a:p>
            <a:r>
              <a:rPr lang="uk-UA" sz="1800" b="1" dirty="0">
                <a:solidFill>
                  <a:schemeClr val="accent1"/>
                </a:solidFill>
              </a:rPr>
              <a:t>За висновками аналітиків американської корпорації  </a:t>
            </a:r>
            <a:r>
              <a:rPr lang="en-US" sz="1800" b="1" dirty="0">
                <a:solidFill>
                  <a:schemeClr val="accent1"/>
                </a:solidFill>
              </a:rPr>
              <a:t>RAND (</a:t>
            </a:r>
            <a:r>
              <a:rPr lang="uk-UA" sz="1800" b="1" dirty="0">
                <a:solidFill>
                  <a:schemeClr val="accent1"/>
                </a:solidFill>
              </a:rPr>
              <a:t>скорочення від </a:t>
            </a:r>
            <a:r>
              <a:rPr lang="en-US" sz="1800" b="1" dirty="0">
                <a:solidFill>
                  <a:schemeClr val="accent1"/>
                </a:solidFill>
              </a:rPr>
              <a:t>Research and Development – </a:t>
            </a:r>
            <a:r>
              <a:rPr lang="uk-UA" sz="1800" b="1" dirty="0">
                <a:solidFill>
                  <a:schemeClr val="accent1"/>
                </a:solidFill>
              </a:rPr>
              <a:t>науково-дослідні розробки), що досліджує проблеми дотичні до Збройних Сил США та вважається першим аналітичним центром у світі (</a:t>
            </a:r>
            <a:r>
              <a:rPr lang="en-US" sz="1800" b="1" dirty="0">
                <a:solidFill>
                  <a:schemeClr val="accent1"/>
                </a:solidFill>
              </a:rPr>
              <a:t>https://www.rand.org</a:t>
            </a:r>
            <a:r>
              <a:rPr lang="en-US" sz="1800" b="1" dirty="0" smtClean="0">
                <a:solidFill>
                  <a:schemeClr val="accent1"/>
                </a:solidFill>
              </a:rPr>
              <a:t>),</a:t>
            </a:r>
            <a:r>
              <a:rPr lang="uk-UA" sz="1800" b="1" dirty="0" smtClean="0">
                <a:solidFill>
                  <a:schemeClr val="accent1"/>
                </a:solidFill>
              </a:rPr>
              <a:t>інформаційна </a:t>
            </a:r>
            <a:r>
              <a:rPr lang="uk-UA" sz="1800" b="1" dirty="0">
                <a:solidFill>
                  <a:schemeClr val="accent1"/>
                </a:solidFill>
              </a:rPr>
              <a:t>війна передбачає: </a:t>
            </a:r>
          </a:p>
        </p:txBody>
      </p:sp>
      <p:sp>
        <p:nvSpPr>
          <p:cNvPr id="3" name="Місце для тексту 2"/>
          <p:cNvSpPr>
            <a:spLocks noGrp="1"/>
          </p:cNvSpPr>
          <p:nvPr>
            <p:ph type="body" idx="1"/>
          </p:nvPr>
        </p:nvSpPr>
        <p:spPr>
          <a:xfrm>
            <a:off x="179512" y="2636912"/>
            <a:ext cx="8964488" cy="3960440"/>
          </a:xfrm>
        </p:spPr>
        <p:txBody>
          <a:bodyPr>
            <a:noAutofit/>
          </a:bodyPr>
          <a:lstStyle/>
          <a:p>
            <a:r>
              <a:rPr lang="uk-UA" sz="1800" dirty="0" smtClean="0">
                <a:solidFill>
                  <a:schemeClr val="accent1">
                    <a:lumMod val="50000"/>
                  </a:schemeClr>
                </a:solidFill>
              </a:rPr>
              <a:t>створення </a:t>
            </a:r>
            <a:r>
              <a:rPr lang="uk-UA" sz="1800" dirty="0">
                <a:solidFill>
                  <a:schemeClr val="accent1">
                    <a:lumMod val="50000"/>
                  </a:schemeClr>
                </a:solidFill>
              </a:rPr>
              <a:t>в країні противника атмосфери бездуховності, негативного відношення до культурної спадщини; маніпулювання суспільною свідомістю і політичною орієнтацією груп населення держави з метою створення політичної напруги і хаосу; дестабілізація політичних відношень між партіями, об'єднаннями та рухами з метою провокації конфліктів, розпалення недовіри, підозрілості, загострення політичної боротьби, провокування репресій проти опозиції і навіть громадянської війни; зниження рівня інформаційного забезпечення органів влади й управління, ініціація помилкових управлінських рішень; </a:t>
            </a:r>
            <a:r>
              <a:rPr lang="uk-UA" sz="1800" dirty="0" err="1">
                <a:solidFill>
                  <a:schemeClr val="accent1">
                    <a:lumMod val="50000"/>
                  </a:schemeClr>
                </a:solidFill>
              </a:rPr>
              <a:t>дезінформування</a:t>
            </a:r>
            <a:r>
              <a:rPr lang="uk-UA" sz="1800" dirty="0">
                <a:solidFill>
                  <a:schemeClr val="accent1">
                    <a:lumMod val="50000"/>
                  </a:schemeClr>
                </a:solidFill>
              </a:rPr>
              <a:t> населення про роботу державних органів, підрив їх авторитета, дискредитація органів управління; провокування соціальних, політичних, національних і релігійних зіткнень; ініціювання страйків, масових заворушень та інших акцій економічного протесту; ускладнення прийняття органами управління важливих рішень; підрив міжнародного авторитету держави, її співробітництва з іншими країнами </a:t>
            </a:r>
            <a:r>
              <a:rPr lang="uk-UA" sz="1800" dirty="0" smtClean="0">
                <a:solidFill>
                  <a:schemeClr val="accent1">
                    <a:lumMod val="50000"/>
                  </a:schemeClr>
                </a:solidFill>
              </a:rPr>
              <a:t>. </a:t>
            </a:r>
            <a:endParaRPr lang="uk-UA" sz="1800" dirty="0">
              <a:solidFill>
                <a:schemeClr val="accent1">
                  <a:lumMod val="50000"/>
                </a:schemeClr>
              </a:solidFill>
            </a:endParaRPr>
          </a:p>
        </p:txBody>
      </p:sp>
    </p:spTree>
    <p:extLst>
      <p:ext uri="{BB962C8B-B14F-4D97-AF65-F5344CB8AC3E}">
        <p14:creationId xmlns:p14="http://schemas.microsoft.com/office/powerpoint/2010/main" val="368794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3" name="Рисунок 2"/>
          <p:cNvPicPr/>
          <p:nvPr/>
        </p:nvPicPr>
        <p:blipFill rotWithShape="1">
          <a:blip r:embed="rId2"/>
          <a:srcRect l="8400" t="14059" r="19852" b="14916"/>
          <a:stretch/>
        </p:blipFill>
        <p:spPr bwMode="auto">
          <a:xfrm>
            <a:off x="323528" y="476672"/>
            <a:ext cx="8568952" cy="5112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0341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Наслідки</a:t>
            </a:r>
            <a:endParaRPr lang="uk-UA" b="1" dirty="0"/>
          </a:p>
        </p:txBody>
      </p:sp>
      <p:sp>
        <p:nvSpPr>
          <p:cNvPr id="4" name="Місце для вмісту 3"/>
          <p:cNvSpPr>
            <a:spLocks noGrp="1"/>
          </p:cNvSpPr>
          <p:nvPr>
            <p:ph sz="quarter" idx="1"/>
          </p:nvPr>
        </p:nvSpPr>
        <p:spPr/>
        <p:txBody>
          <a:bodyPr>
            <a:normAutofit fontScale="40000" lnSpcReduction="20000"/>
          </a:bodyPr>
          <a:lstStyle/>
          <a:p>
            <a:endParaRPr lang="uk-UA" dirty="0"/>
          </a:p>
        </p:txBody>
      </p:sp>
      <p:sp>
        <p:nvSpPr>
          <p:cNvPr id="5" name="Місце для вмісту 4"/>
          <p:cNvSpPr>
            <a:spLocks noGrp="1"/>
          </p:cNvSpPr>
          <p:nvPr>
            <p:ph sz="quarter" idx="2"/>
          </p:nvPr>
        </p:nvSpPr>
        <p:spPr>
          <a:xfrm>
            <a:off x="5394960" y="1470377"/>
            <a:ext cx="3749040" cy="4572000"/>
          </a:xfrm>
        </p:spPr>
        <p:txBody>
          <a:bodyPr>
            <a:normAutofit fontScale="40000" lnSpcReduction="20000"/>
          </a:bodyPr>
          <a:lstStyle/>
          <a:p>
            <a:r>
              <a:rPr lang="ru-RU" dirty="0"/>
              <a:t>Более 75% иностранных компаний свернули свою деятельность в </a:t>
            </a:r>
            <a:r>
              <a:rPr lang="ru-RU" dirty="0" err="1"/>
              <a:t>россии</a:t>
            </a:r>
            <a:r>
              <a:rPr lang="ru-RU" dirty="0"/>
              <a:t> </a:t>
            </a:r>
          </a:p>
          <a:p>
            <a:endParaRPr lang="ru-RU" dirty="0"/>
          </a:p>
          <a:p>
            <a:r>
              <a:rPr lang="ru-RU" dirty="0"/>
              <a:t>Детали: С момента начала вторжения в Украину в </a:t>
            </a:r>
            <a:r>
              <a:rPr lang="ru-RU" dirty="0" err="1"/>
              <a:t>Йельской</a:t>
            </a:r>
            <a:r>
              <a:rPr lang="ru-RU" dirty="0"/>
              <a:t> школе менеджмента отслеживают заявления более 1000 компаний.</a:t>
            </a:r>
          </a:p>
          <a:p>
            <a:endParaRPr lang="ru-RU" dirty="0"/>
          </a:p>
          <a:p>
            <a:r>
              <a:rPr lang="ru-RU" dirty="0"/>
              <a:t>Из них уже 750 компаний публично заявили о том, что они добровольно сокращают свою деятельность в России в той или иной степени сверх минимального минимума, установленного законом в соответствии с международными санкциями, но некоторые компании неустрашимо продолжают работать в России. </a:t>
            </a:r>
          </a:p>
          <a:p>
            <a:endParaRPr lang="ru-RU" dirty="0"/>
          </a:p>
          <a:p>
            <a:r>
              <a:rPr lang="ru-RU" dirty="0"/>
              <a:t>Также есть список компаний (около 191 компании), которые проигнорировали все запреты и просто продолжают вести обычный бизнес в России, отказавшись от какого-либо сокращения, из самых известных: </a:t>
            </a:r>
          </a:p>
          <a:p>
            <a:endParaRPr lang="ru-RU" dirty="0"/>
          </a:p>
          <a:p>
            <a:r>
              <a:rPr lang="ru-RU" dirty="0" err="1"/>
              <a:t>Alcon</a:t>
            </a:r>
            <a:r>
              <a:rPr lang="ru-RU" dirty="0"/>
              <a:t>, </a:t>
            </a:r>
            <a:r>
              <a:rPr lang="ru-RU" dirty="0" err="1"/>
              <a:t>Bonduelle</a:t>
            </a:r>
            <a:r>
              <a:rPr lang="ru-RU" dirty="0"/>
              <a:t>, </a:t>
            </a:r>
            <a:r>
              <a:rPr lang="ru-RU" dirty="0" err="1"/>
              <a:t>Carter's</a:t>
            </a:r>
            <a:r>
              <a:rPr lang="ru-RU" dirty="0"/>
              <a:t>,  </a:t>
            </a:r>
            <a:r>
              <a:rPr lang="ru-RU" dirty="0" err="1"/>
              <a:t>Oshkosh</a:t>
            </a:r>
            <a:r>
              <a:rPr lang="ru-RU" dirty="0"/>
              <a:t>, </a:t>
            </a:r>
            <a:r>
              <a:rPr lang="ru-RU" dirty="0" err="1"/>
              <a:t>Geox</a:t>
            </a:r>
            <a:r>
              <a:rPr lang="ru-RU" dirty="0"/>
              <a:t>, </a:t>
            </a:r>
            <a:r>
              <a:rPr lang="ru-RU" dirty="0" err="1"/>
              <a:t>Gorenje</a:t>
            </a:r>
            <a:r>
              <a:rPr lang="ru-RU" dirty="0"/>
              <a:t>, </a:t>
            </a:r>
          </a:p>
          <a:p>
            <a:r>
              <a:rPr lang="ru-RU" dirty="0" err="1"/>
              <a:t>HiPP</a:t>
            </a:r>
            <a:r>
              <a:rPr lang="ru-RU" dirty="0"/>
              <a:t>, </a:t>
            </a:r>
            <a:r>
              <a:rPr lang="ru-RU" dirty="0" err="1"/>
              <a:t>Lacoste</a:t>
            </a:r>
            <a:r>
              <a:rPr lang="ru-RU" dirty="0"/>
              <a:t>, LACTALIS, </a:t>
            </a:r>
            <a:r>
              <a:rPr lang="ru-RU" dirty="0" err="1"/>
              <a:t>Lenovo</a:t>
            </a:r>
            <a:r>
              <a:rPr lang="ru-RU" dirty="0"/>
              <a:t>, </a:t>
            </a:r>
            <a:r>
              <a:rPr lang="ru-RU" dirty="0" err="1"/>
              <a:t>Leroy</a:t>
            </a:r>
            <a:r>
              <a:rPr lang="ru-RU" dirty="0"/>
              <a:t> </a:t>
            </a:r>
            <a:r>
              <a:rPr lang="ru-RU" dirty="0" err="1"/>
              <a:t>Merlin</a:t>
            </a:r>
            <a:r>
              <a:rPr lang="ru-RU" dirty="0"/>
              <a:t>,</a:t>
            </a:r>
          </a:p>
          <a:p>
            <a:r>
              <a:rPr lang="ru-RU" dirty="0"/>
              <a:t> </a:t>
            </a:r>
            <a:r>
              <a:rPr lang="ru-RU" dirty="0" err="1"/>
              <a:t>Liebherr</a:t>
            </a:r>
            <a:r>
              <a:rPr lang="ru-RU" dirty="0"/>
              <a:t>, </a:t>
            </a:r>
            <a:r>
              <a:rPr lang="ru-RU" dirty="0" err="1"/>
              <a:t>Qatar</a:t>
            </a:r>
            <a:r>
              <a:rPr lang="ru-RU" dirty="0"/>
              <a:t> </a:t>
            </a:r>
            <a:r>
              <a:rPr lang="ru-RU" dirty="0" err="1"/>
              <a:t>Airways</a:t>
            </a:r>
            <a:r>
              <a:rPr lang="ru-RU" dirty="0"/>
              <a:t>, </a:t>
            </a:r>
            <a:r>
              <a:rPr lang="ru-RU" dirty="0" err="1"/>
              <a:t>Raiffeisen</a:t>
            </a:r>
            <a:r>
              <a:rPr lang="ru-RU" dirty="0"/>
              <a:t> </a:t>
            </a:r>
            <a:r>
              <a:rPr lang="ru-RU" dirty="0" err="1"/>
              <a:t>Bank</a:t>
            </a:r>
            <a:r>
              <a:rPr lang="ru-RU" dirty="0"/>
              <a:t>,</a:t>
            </a:r>
          </a:p>
          <a:p>
            <a:r>
              <a:rPr lang="ru-RU" dirty="0"/>
              <a:t> </a:t>
            </a:r>
            <a:r>
              <a:rPr lang="ru-RU" dirty="0" err="1"/>
              <a:t>Toyota</a:t>
            </a:r>
            <a:r>
              <a:rPr lang="ru-RU" dirty="0"/>
              <a:t> </a:t>
            </a:r>
            <a:r>
              <a:rPr lang="ru-RU" dirty="0" err="1"/>
              <a:t>Tsusho</a:t>
            </a:r>
            <a:r>
              <a:rPr lang="ru-RU" dirty="0"/>
              <a:t>, </a:t>
            </a:r>
            <a:r>
              <a:rPr lang="ru-RU" dirty="0" err="1"/>
              <a:t>UniCredit</a:t>
            </a:r>
            <a:r>
              <a:rPr lang="ru-RU" dirty="0"/>
              <a:t>, </a:t>
            </a:r>
            <a:r>
              <a:rPr lang="ru-RU" dirty="0" err="1"/>
              <a:t>Turkish</a:t>
            </a:r>
            <a:r>
              <a:rPr lang="ru-RU" dirty="0"/>
              <a:t> </a:t>
            </a:r>
            <a:r>
              <a:rPr lang="ru-RU" dirty="0" err="1"/>
              <a:t>Airlines</a:t>
            </a:r>
            <a:r>
              <a:rPr lang="ru-RU" dirty="0"/>
              <a:t>, </a:t>
            </a:r>
            <a:r>
              <a:rPr lang="ru-RU" dirty="0" err="1" smtClean="0"/>
              <a:t>Xiaomi</a:t>
            </a:r>
            <a:endParaRPr lang="ru-RU" dirty="0" smtClean="0"/>
          </a:p>
          <a:p>
            <a:r>
              <a:rPr lang="en-US" dirty="0"/>
              <a:t>https://t.me/Pravda_Gerashchenko</a:t>
            </a:r>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2" y="1484784"/>
            <a:ext cx="5540870"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276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291264" cy="5386610"/>
          </a:xfrm>
        </p:spPr>
        <p:txBody>
          <a:bodyPr/>
          <a:lstStyle/>
          <a:p>
            <a:endParaRPr lang="uk-UA" dirty="0"/>
          </a:p>
        </p:txBody>
      </p:sp>
      <p:pic>
        <p:nvPicPr>
          <p:cNvPr id="3" name="Рисунок 2"/>
          <p:cNvPicPr/>
          <p:nvPr/>
        </p:nvPicPr>
        <p:blipFill rotWithShape="1">
          <a:blip r:embed="rId2"/>
          <a:srcRect l="8072" t="13470" r="18863" b="15359"/>
          <a:stretch/>
        </p:blipFill>
        <p:spPr bwMode="auto">
          <a:xfrm>
            <a:off x="179512" y="116632"/>
            <a:ext cx="8856984" cy="568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8620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22313" y="404664"/>
            <a:ext cx="7772400" cy="1909911"/>
          </a:xfrm>
        </p:spPr>
        <p:txBody>
          <a:bodyPr>
            <a:normAutofit/>
          </a:bodyPr>
          <a:lstStyle/>
          <a:p>
            <a:r>
              <a:rPr lang="uk-UA" sz="3600" dirty="0" err="1" smtClean="0">
                <a:effectLst>
                  <a:outerShdw blurRad="38100" dist="38100" dir="2700000" algn="tl">
                    <a:srgbClr val="000000">
                      <a:alpha val="43137"/>
                    </a:srgbClr>
                  </a:outerShdw>
                </a:effectLst>
              </a:rPr>
              <a:t>Фактчекінг</a:t>
            </a:r>
            <a:r>
              <a:rPr lang="uk-UA" sz="3600" dirty="0">
                <a:effectLst>
                  <a:outerShdw blurRad="38100" dist="38100" dir="2700000" algn="tl">
                    <a:srgbClr val="000000">
                      <a:alpha val="43137"/>
                    </a:srgbClr>
                  </a:outerShdw>
                </a:effectLst>
              </a:rPr>
              <a:t>. </a:t>
            </a:r>
            <a:r>
              <a:rPr lang="uk-UA" sz="3600" dirty="0" err="1">
                <a:effectLst>
                  <a:outerShdw blurRad="38100" dist="38100" dir="2700000" algn="tl">
                    <a:srgbClr val="000000">
                      <a:alpha val="43137"/>
                    </a:srgbClr>
                  </a:outerShdw>
                </a:effectLst>
              </a:rPr>
              <a:t>Фактчекінгові</a:t>
            </a:r>
            <a:r>
              <a:rPr lang="uk-UA" sz="3600" dirty="0">
                <a:effectLst>
                  <a:outerShdw blurRad="38100" dist="38100" dir="2700000" algn="tl">
                    <a:srgbClr val="000000">
                      <a:alpha val="43137"/>
                    </a:srgbClr>
                  </a:outerShdw>
                </a:effectLst>
              </a:rPr>
              <a:t> та </a:t>
            </a:r>
            <a:r>
              <a:rPr lang="uk-UA" sz="3600" dirty="0" err="1">
                <a:effectLst>
                  <a:outerShdw blurRad="38100" dist="38100" dir="2700000" algn="tl">
                    <a:srgbClr val="000000">
                      <a:alpha val="43137"/>
                    </a:srgbClr>
                  </a:outerShdw>
                </a:effectLst>
              </a:rPr>
              <a:t>медіакритичні</a:t>
            </a:r>
            <a:r>
              <a:rPr lang="uk-UA" sz="3600" dirty="0">
                <a:effectLst>
                  <a:outerShdw blurRad="38100" dist="38100" dir="2700000" algn="tl">
                    <a:srgbClr val="000000">
                      <a:alpha val="43137"/>
                    </a:srgbClr>
                  </a:outerShdw>
                </a:effectLst>
              </a:rPr>
              <a:t> ресурси. </a:t>
            </a:r>
            <a:endParaRPr lang="uk-UA" sz="2000" dirty="0"/>
          </a:p>
        </p:txBody>
      </p:sp>
      <p:sp>
        <p:nvSpPr>
          <p:cNvPr id="4" name="Місце для тексту 3"/>
          <p:cNvSpPr>
            <a:spLocks noGrp="1"/>
          </p:cNvSpPr>
          <p:nvPr>
            <p:ph type="body" idx="1"/>
          </p:nvPr>
        </p:nvSpPr>
        <p:spPr>
          <a:xfrm>
            <a:off x="179512" y="2547938"/>
            <a:ext cx="8784976" cy="3905398"/>
          </a:xfrm>
        </p:spPr>
        <p:txBody>
          <a:bodyPr/>
          <a:lstStyle/>
          <a:p>
            <a:r>
              <a:rPr lang="uk-UA" dirty="0"/>
              <a:t>Топ ресурсів для </a:t>
            </a:r>
            <a:r>
              <a:rPr lang="uk-UA" dirty="0" err="1" smtClean="0"/>
              <a:t>фактчекінгу</a:t>
            </a:r>
            <a:r>
              <a:rPr lang="uk-UA" dirty="0" smtClean="0"/>
              <a:t> - </a:t>
            </a:r>
            <a:r>
              <a:rPr lang="en-US" dirty="0">
                <a:hlinkClick r:id="rId2"/>
              </a:rPr>
              <a:t>http://politconsultant.org/top-resursiv-dlya-faktchekingu</a:t>
            </a:r>
            <a:r>
              <a:rPr lang="en-US" dirty="0" smtClean="0">
                <a:hlinkClick r:id="rId2"/>
              </a:rPr>
              <a:t>/</a:t>
            </a:r>
            <a:endParaRPr lang="uk-UA" dirty="0" smtClean="0"/>
          </a:p>
          <a:p>
            <a:endParaRPr lang="uk-UA" dirty="0"/>
          </a:p>
          <a:p>
            <a:r>
              <a:rPr lang="uk-UA" dirty="0" smtClean="0"/>
              <a:t>Українські </a:t>
            </a:r>
            <a:r>
              <a:rPr lang="uk-UA" dirty="0" err="1" smtClean="0"/>
              <a:t>медіаресурси</a:t>
            </a:r>
            <a:r>
              <a:rPr lang="uk-UA" dirty="0" smtClean="0"/>
              <a:t>  - </a:t>
            </a:r>
            <a:r>
              <a:rPr lang="en-US" dirty="0">
                <a:hlinkClick r:id="rId3"/>
              </a:rPr>
              <a:t>https://www.stopfake.org/ru/glavnaya-2</a:t>
            </a:r>
            <a:r>
              <a:rPr lang="en-US" dirty="0" smtClean="0">
                <a:hlinkClick r:id="rId3"/>
              </a:rPr>
              <a:t>/</a:t>
            </a:r>
            <a:endParaRPr lang="uk-UA" dirty="0" smtClean="0"/>
          </a:p>
          <a:p>
            <a:endParaRPr lang="uk-UA" dirty="0"/>
          </a:p>
        </p:txBody>
      </p:sp>
    </p:spTree>
    <p:extLst>
      <p:ext uri="{BB962C8B-B14F-4D97-AF65-F5344CB8AC3E}">
        <p14:creationId xmlns:p14="http://schemas.microsoft.com/office/powerpoint/2010/main" val="38892614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a:solidFill>
                  <a:schemeClr val="accent1"/>
                </a:solidFill>
                <a:effectLst>
                  <a:outerShdw blurRad="38100" dist="38100" dir="2700000" algn="tl">
                    <a:srgbClr val="000000">
                      <a:alpha val="43137"/>
                    </a:srgbClr>
                  </a:outerShdw>
                </a:effectLst>
              </a:rPr>
              <a:t>Мова ворожнечі її наслідки</a:t>
            </a:r>
            <a:r>
              <a:rPr lang="uk-UA" dirty="0"/>
              <a:t/>
            </a:r>
            <a:br>
              <a:rPr lang="uk-UA" dirty="0"/>
            </a:br>
            <a:endParaRPr lang="uk-UA" dirty="0"/>
          </a:p>
        </p:txBody>
      </p:sp>
      <p:sp>
        <p:nvSpPr>
          <p:cNvPr id="4" name="Місце для тексту 3"/>
          <p:cNvSpPr>
            <a:spLocks noGrp="1"/>
          </p:cNvSpPr>
          <p:nvPr>
            <p:ph type="body" idx="1"/>
          </p:nvPr>
        </p:nvSpPr>
        <p:spPr>
          <a:xfrm>
            <a:off x="722313" y="2547938"/>
            <a:ext cx="7772400" cy="3689374"/>
          </a:xfrm>
        </p:spPr>
        <p:txBody>
          <a:bodyPr/>
          <a:lstStyle/>
          <a:p>
            <a:r>
              <a:rPr lang="ru-RU" dirty="0" err="1"/>
              <a:t>Визначення</a:t>
            </a:r>
            <a:r>
              <a:rPr lang="ru-RU" dirty="0"/>
              <a:t> </a:t>
            </a:r>
            <a:r>
              <a:rPr lang="ru-RU" dirty="0" err="1"/>
              <a:t>мови</a:t>
            </a:r>
            <a:r>
              <a:rPr lang="ru-RU" dirty="0"/>
              <a:t> </a:t>
            </a:r>
            <a:r>
              <a:rPr lang="ru-RU" dirty="0" err="1"/>
              <a:t>ворожнечі</a:t>
            </a:r>
            <a:r>
              <a:rPr lang="ru-RU" dirty="0"/>
              <a:t> </a:t>
            </a:r>
            <a:r>
              <a:rPr lang="ru-RU" dirty="0" err="1"/>
              <a:t>Комітетом</a:t>
            </a:r>
            <a:r>
              <a:rPr lang="ru-RU" dirty="0"/>
              <a:t> </a:t>
            </a:r>
            <a:r>
              <a:rPr lang="ru-RU" dirty="0" err="1"/>
              <a:t>міністрів</a:t>
            </a:r>
            <a:r>
              <a:rPr lang="ru-RU" dirty="0"/>
              <a:t> Ради </a:t>
            </a:r>
            <a:r>
              <a:rPr lang="ru-RU" dirty="0" err="1" smtClean="0"/>
              <a:t>Європи</a:t>
            </a:r>
            <a:r>
              <a:rPr lang="ru-RU" dirty="0"/>
              <a:t>: </a:t>
            </a:r>
            <a:endParaRPr lang="ru-RU" dirty="0" smtClean="0"/>
          </a:p>
          <a:p>
            <a:r>
              <a:rPr lang="ru-RU" dirty="0" smtClean="0"/>
              <a:t>«</a:t>
            </a:r>
            <a:r>
              <a:rPr lang="ru-RU" dirty="0" err="1"/>
              <a:t>Мовою</a:t>
            </a:r>
            <a:r>
              <a:rPr lang="ru-RU" dirty="0"/>
              <a:t> </a:t>
            </a:r>
            <a:r>
              <a:rPr lang="ru-RU" dirty="0" err="1"/>
              <a:t>ворожнечі</a:t>
            </a:r>
            <a:r>
              <a:rPr lang="ru-RU" dirty="0"/>
              <a:t> </a:t>
            </a:r>
            <a:r>
              <a:rPr lang="ru-RU" dirty="0" err="1"/>
              <a:t>вважаються</a:t>
            </a:r>
            <a:r>
              <a:rPr lang="ru-RU" dirty="0"/>
              <a:t> </a:t>
            </a:r>
            <a:r>
              <a:rPr lang="ru-RU" dirty="0" err="1"/>
              <a:t>усі</a:t>
            </a:r>
            <a:r>
              <a:rPr lang="ru-RU" dirty="0"/>
              <a:t> </a:t>
            </a:r>
            <a:r>
              <a:rPr lang="ru-RU" dirty="0" err="1"/>
              <a:t>форми</a:t>
            </a:r>
            <a:r>
              <a:rPr lang="ru-RU" dirty="0"/>
              <a:t> </a:t>
            </a:r>
            <a:r>
              <a:rPr lang="ru-RU" dirty="0" err="1"/>
              <a:t>самовираження</a:t>
            </a:r>
            <a:r>
              <a:rPr lang="ru-RU" dirty="0"/>
              <a:t>, </a:t>
            </a:r>
            <a:r>
              <a:rPr lang="ru-RU" dirty="0" err="1"/>
              <a:t>які</a:t>
            </a:r>
            <a:r>
              <a:rPr lang="ru-RU" dirty="0"/>
              <a:t> </a:t>
            </a:r>
            <a:r>
              <a:rPr lang="ru-RU" dirty="0" err="1"/>
              <a:t>включають</a:t>
            </a:r>
            <a:r>
              <a:rPr lang="ru-RU" dirty="0"/>
              <a:t> </a:t>
            </a:r>
            <a:r>
              <a:rPr lang="ru-RU" dirty="0" err="1"/>
              <a:t>поширення</a:t>
            </a:r>
            <a:r>
              <a:rPr lang="ru-RU" dirty="0"/>
              <a:t>, </a:t>
            </a:r>
            <a:r>
              <a:rPr lang="ru-RU" dirty="0" err="1"/>
              <a:t>підбурення</a:t>
            </a:r>
            <a:r>
              <a:rPr lang="ru-RU" dirty="0"/>
              <a:t>, </a:t>
            </a:r>
            <a:r>
              <a:rPr lang="ru-RU" dirty="0" err="1"/>
              <a:t>сприяння</a:t>
            </a:r>
            <a:r>
              <a:rPr lang="ru-RU" dirty="0"/>
              <a:t> </a:t>
            </a:r>
            <a:r>
              <a:rPr lang="ru-RU" dirty="0" err="1"/>
              <a:t>або</a:t>
            </a:r>
            <a:r>
              <a:rPr lang="ru-RU" dirty="0"/>
              <a:t> </a:t>
            </a:r>
            <a:r>
              <a:rPr lang="ru-RU" dirty="0" err="1"/>
              <a:t>виправдання</a:t>
            </a:r>
            <a:r>
              <a:rPr lang="ru-RU" dirty="0"/>
              <a:t> </a:t>
            </a:r>
            <a:r>
              <a:rPr lang="ru-RU" dirty="0" err="1"/>
              <a:t>расової</a:t>
            </a:r>
            <a:r>
              <a:rPr lang="ru-RU" dirty="0"/>
              <a:t> </a:t>
            </a:r>
            <a:r>
              <a:rPr lang="ru-RU" dirty="0" err="1"/>
              <a:t>ненависті</a:t>
            </a:r>
            <a:r>
              <a:rPr lang="ru-RU" dirty="0"/>
              <a:t>, </a:t>
            </a:r>
            <a:r>
              <a:rPr lang="ru-RU" dirty="0" err="1"/>
              <a:t>ксенофобії</a:t>
            </a:r>
            <a:r>
              <a:rPr lang="ru-RU" dirty="0"/>
              <a:t>, </a:t>
            </a:r>
            <a:r>
              <a:rPr lang="ru-RU" dirty="0" err="1"/>
              <a:t>антисемітизму</a:t>
            </a:r>
            <a:r>
              <a:rPr lang="ru-RU" dirty="0"/>
              <a:t> </a:t>
            </a:r>
            <a:r>
              <a:rPr lang="ru-RU" dirty="0" err="1"/>
              <a:t>чи</a:t>
            </a:r>
            <a:r>
              <a:rPr lang="ru-RU" dirty="0"/>
              <a:t> </a:t>
            </a:r>
            <a:r>
              <a:rPr lang="ru-RU" dirty="0" err="1"/>
              <a:t>інших</a:t>
            </a:r>
            <a:r>
              <a:rPr lang="ru-RU" dirty="0"/>
              <a:t> </a:t>
            </a:r>
            <a:r>
              <a:rPr lang="ru-RU" dirty="0" err="1"/>
              <a:t>видів</a:t>
            </a:r>
            <a:r>
              <a:rPr lang="ru-RU" dirty="0"/>
              <a:t> </a:t>
            </a:r>
            <a:r>
              <a:rPr lang="ru-RU" dirty="0" err="1"/>
              <a:t>ненависті</a:t>
            </a:r>
            <a:r>
              <a:rPr lang="ru-RU" dirty="0"/>
              <a:t> на </a:t>
            </a:r>
            <a:r>
              <a:rPr lang="ru-RU" dirty="0" err="1"/>
              <a:t>ґрунті</a:t>
            </a:r>
            <a:r>
              <a:rPr lang="ru-RU" dirty="0"/>
              <a:t> </a:t>
            </a:r>
            <a:r>
              <a:rPr lang="ru-RU" dirty="0" err="1"/>
              <a:t>нетерпимості</a:t>
            </a:r>
            <a:r>
              <a:rPr lang="ru-RU" dirty="0"/>
              <a:t>».</a:t>
            </a:r>
            <a:endParaRPr lang="uk-UA" dirty="0"/>
          </a:p>
        </p:txBody>
      </p:sp>
    </p:spTree>
    <p:extLst>
      <p:ext uri="{BB962C8B-B14F-4D97-AF65-F5344CB8AC3E}">
        <p14:creationId xmlns:p14="http://schemas.microsoft.com/office/powerpoint/2010/main" val="2034800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uk-UA" b="1" dirty="0">
                <a:solidFill>
                  <a:schemeClr val="accent1"/>
                </a:solidFill>
                <a:effectLst>
                  <a:outerShdw blurRad="38100" dist="38100" dir="2700000" algn="tl">
                    <a:srgbClr val="000000">
                      <a:alpha val="43137"/>
                    </a:srgbClr>
                  </a:outerShdw>
                </a:effectLst>
              </a:rPr>
              <a:t>Піраміда ненависті</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60848"/>
            <a:ext cx="7728718" cy="353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8277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1168006"/>
          </a:xfrm>
        </p:spPr>
        <p:txBody>
          <a:bodyPr>
            <a:noAutofit/>
          </a:bodyPr>
          <a:lstStyle/>
          <a:p>
            <a:pPr algn="ctr"/>
            <a:r>
              <a:rPr lang="uk-UA" sz="1800" b="1" dirty="0">
                <a:solidFill>
                  <a:schemeClr val="accent1"/>
                </a:solidFill>
              </a:rPr>
              <a:t>Геноцид у </a:t>
            </a:r>
            <a:r>
              <a:rPr lang="uk-UA" sz="1800" b="1" dirty="0" smtClean="0">
                <a:solidFill>
                  <a:schemeClr val="accent1"/>
                </a:solidFill>
              </a:rPr>
              <a:t>Руанді - </a:t>
            </a:r>
            <a:r>
              <a:rPr lang="en-US" sz="1800" dirty="0">
                <a:solidFill>
                  <a:schemeClr val="accent1"/>
                </a:solidFill>
              </a:rPr>
              <a:t>https://uk.wikipedia.org/wiki/%D0%93%D0%B5%D0%BD%D0%BE%D1%86%D0%B8%D0%B4_%D1%83_%D0%A0%D1%83%D0%B0%D0%BD%D0%B4%D1%96</a:t>
            </a:r>
            <a:endParaRPr lang="uk-UA" sz="1800" dirty="0">
              <a:solidFill>
                <a:schemeClr val="accent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42644"/>
            <a:ext cx="7211714" cy="480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5470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952501"/>
            <a:ext cx="8856984" cy="892324"/>
          </a:xfrm>
        </p:spPr>
        <p:txBody>
          <a:bodyPr>
            <a:normAutofit fontScale="90000"/>
          </a:bodyPr>
          <a:lstStyle/>
          <a:p>
            <a:r>
              <a:rPr lang="uk-UA" sz="2000" b="1" dirty="0">
                <a:effectLst>
                  <a:outerShdw blurRad="38100" dist="38100" dir="2700000" algn="tl">
                    <a:srgbClr val="000000">
                      <a:alpha val="43137"/>
                    </a:srgbClr>
                  </a:outerShdw>
                </a:effectLst>
              </a:rPr>
              <a:t>«Десять заповідей </a:t>
            </a:r>
            <a:r>
              <a:rPr lang="uk-UA" sz="2000" b="1" dirty="0" err="1">
                <a:effectLst>
                  <a:outerShdw blurRad="38100" dist="38100" dir="2700000" algn="tl">
                    <a:srgbClr val="000000">
                      <a:alpha val="43137"/>
                    </a:srgbClr>
                  </a:outerShdw>
                </a:effectLst>
              </a:rPr>
              <a:t>хуту</a:t>
            </a:r>
            <a:r>
              <a:rPr lang="uk-UA" sz="2000" b="1" dirty="0">
                <a:effectLst>
                  <a:outerShdw blurRad="38100" dist="38100" dir="2700000" algn="tl">
                    <a:srgbClr val="000000">
                      <a:alpha val="43137"/>
                    </a:srgbClr>
                  </a:outerShdw>
                </a:effectLst>
              </a:rPr>
              <a:t>» </a:t>
            </a:r>
            <a:r>
              <a:rPr lang="uk-UA" sz="2000" dirty="0"/>
              <a:t>— маніфест, що містить заклики до розпалювання ворожнечі між </a:t>
            </a:r>
            <a:r>
              <a:rPr lang="uk-UA" sz="2000" dirty="0" err="1"/>
              <a:t>тутсі</a:t>
            </a:r>
            <a:r>
              <a:rPr lang="uk-UA" sz="2000" dirty="0"/>
              <a:t> і </a:t>
            </a:r>
            <a:r>
              <a:rPr lang="uk-UA" sz="2000" dirty="0" err="1"/>
              <a:t>хуту</a:t>
            </a:r>
            <a:r>
              <a:rPr lang="uk-UA" sz="2000" dirty="0"/>
              <a:t>, опублікований у грудні 1990 року в газеті «</a:t>
            </a:r>
            <a:r>
              <a:rPr lang="uk-UA" sz="2000" dirty="0" err="1"/>
              <a:t>Кангур</a:t>
            </a:r>
            <a:r>
              <a:rPr lang="uk-UA" sz="2000" dirty="0"/>
              <a:t>» і вплинув на загострення ситуації в Руанді. Газета «</a:t>
            </a:r>
            <a:r>
              <a:rPr lang="uk-UA" sz="2000" dirty="0" err="1"/>
              <a:t>Кангур</a:t>
            </a:r>
            <a:r>
              <a:rPr lang="uk-UA" sz="2000" dirty="0"/>
              <a:t>» видавалася з 1990 по 1994 рік. Редактор газети </a:t>
            </a:r>
            <a:r>
              <a:rPr lang="uk-UA" sz="2000" dirty="0" err="1"/>
              <a:t>Хассан</a:t>
            </a:r>
            <a:r>
              <a:rPr lang="uk-UA" sz="2000" dirty="0"/>
              <a:t> </a:t>
            </a:r>
            <a:r>
              <a:rPr lang="uk-UA" sz="2000" dirty="0" err="1"/>
              <a:t>Нгезі</a:t>
            </a:r>
            <a:r>
              <a:rPr lang="uk-UA" sz="2000" dirty="0"/>
              <a:t> був визнаний учасником геноциду в Руанді і засуджений до довічного ув'язнення.</a:t>
            </a:r>
          </a:p>
        </p:txBody>
      </p:sp>
      <p:sp>
        <p:nvSpPr>
          <p:cNvPr id="4" name="Місце для тексту 3"/>
          <p:cNvSpPr>
            <a:spLocks noGrp="1"/>
          </p:cNvSpPr>
          <p:nvPr>
            <p:ph type="body" idx="1"/>
          </p:nvPr>
        </p:nvSpPr>
        <p:spPr>
          <a:xfrm>
            <a:off x="0" y="2547938"/>
            <a:ext cx="9144000" cy="4193430"/>
          </a:xfrm>
        </p:spPr>
        <p:txBody>
          <a:bodyPr>
            <a:normAutofit fontScale="92500" lnSpcReduction="10000"/>
          </a:bodyPr>
          <a:lstStyle/>
          <a:p>
            <a:pPr>
              <a:lnSpc>
                <a:spcPct val="120000"/>
              </a:lnSpc>
              <a:spcBef>
                <a:spcPts val="0"/>
              </a:spcBef>
            </a:pPr>
            <a:r>
              <a:rPr lang="uk-UA" dirty="0"/>
              <a:t>1. </a:t>
            </a:r>
            <a:r>
              <a:rPr lang="uk-UA" dirty="0" err="1"/>
              <a:t>Хуту</a:t>
            </a:r>
            <a:r>
              <a:rPr lang="uk-UA" dirty="0"/>
              <a:t> повинні знати, що </a:t>
            </a:r>
            <a:r>
              <a:rPr lang="uk-UA" dirty="0" err="1"/>
              <a:t>жінка-тутсі</a:t>
            </a:r>
            <a:r>
              <a:rPr lang="uk-UA" dirty="0"/>
              <a:t>, ким би вона не була, служить інтересам своєї етнічної групи. Тому зрадником є будь-який </a:t>
            </a:r>
            <a:r>
              <a:rPr lang="uk-UA" dirty="0" err="1"/>
              <a:t>хуту</a:t>
            </a:r>
            <a:r>
              <a:rPr lang="uk-UA" dirty="0"/>
              <a:t>, хто робить наступне:</a:t>
            </a:r>
          </a:p>
          <a:p>
            <a:pPr>
              <a:lnSpc>
                <a:spcPct val="120000"/>
              </a:lnSpc>
              <a:spcBef>
                <a:spcPts val="0"/>
              </a:spcBef>
            </a:pPr>
            <a:r>
              <a:rPr lang="uk-UA" dirty="0"/>
              <a:t>Одружується на </a:t>
            </a:r>
            <a:r>
              <a:rPr lang="uk-UA" dirty="0" err="1"/>
              <a:t>тутсі</a:t>
            </a:r>
            <a:endParaRPr lang="uk-UA" dirty="0"/>
          </a:p>
          <a:p>
            <a:pPr>
              <a:lnSpc>
                <a:spcPct val="120000"/>
              </a:lnSpc>
              <a:spcBef>
                <a:spcPts val="0"/>
              </a:spcBef>
            </a:pPr>
            <a:r>
              <a:rPr lang="uk-UA" dirty="0"/>
              <a:t>Заводить </a:t>
            </a:r>
            <a:r>
              <a:rPr lang="uk-UA" dirty="0" err="1"/>
              <a:t>коханку-тутсі</a:t>
            </a:r>
            <a:endParaRPr lang="uk-UA" dirty="0"/>
          </a:p>
          <a:p>
            <a:pPr>
              <a:lnSpc>
                <a:spcPct val="120000"/>
              </a:lnSpc>
              <a:spcBef>
                <a:spcPts val="0"/>
              </a:spcBef>
            </a:pPr>
            <a:r>
              <a:rPr lang="uk-UA" dirty="0"/>
              <a:t>Наймає </a:t>
            </a:r>
            <a:r>
              <a:rPr lang="uk-UA" dirty="0" err="1"/>
              <a:t>жінку-тутсі</a:t>
            </a:r>
            <a:r>
              <a:rPr lang="uk-UA" dirty="0"/>
              <a:t> в секретарі або на іншу роботу.</a:t>
            </a:r>
          </a:p>
          <a:p>
            <a:pPr>
              <a:lnSpc>
                <a:spcPct val="120000"/>
              </a:lnSpc>
              <a:spcBef>
                <a:spcPts val="0"/>
              </a:spcBef>
            </a:pPr>
            <a:r>
              <a:rPr lang="uk-UA" dirty="0"/>
              <a:t>2. Всі </a:t>
            </a:r>
            <a:r>
              <a:rPr lang="uk-UA" dirty="0" err="1"/>
              <a:t>хуту</a:t>
            </a:r>
            <a:r>
              <a:rPr lang="uk-UA" dirty="0"/>
              <a:t> повинні знати, що дочки нашого народу набагато сумлінніші і гідніші в ролі жінки, дружини і матері. Хіба вони не найбільш прекрасні, більш щирі і не є найкращими секретарями?</a:t>
            </a:r>
          </a:p>
          <a:p>
            <a:pPr>
              <a:lnSpc>
                <a:spcPct val="120000"/>
              </a:lnSpc>
              <a:spcBef>
                <a:spcPts val="0"/>
              </a:spcBef>
            </a:pPr>
            <a:r>
              <a:rPr lang="uk-UA" dirty="0" smtClean="0"/>
              <a:t>3</a:t>
            </a:r>
            <a:r>
              <a:rPr lang="uk-UA" dirty="0"/>
              <a:t>. Жінки </a:t>
            </a:r>
            <a:r>
              <a:rPr lang="uk-UA" dirty="0" err="1"/>
              <a:t>хуту</a:t>
            </a:r>
            <a:r>
              <a:rPr lang="uk-UA" dirty="0"/>
              <a:t>, будьте пильні і приводьте до тями своїх чоловіків, синів і братів.</a:t>
            </a:r>
          </a:p>
          <a:p>
            <a:pPr>
              <a:lnSpc>
                <a:spcPct val="120000"/>
              </a:lnSpc>
              <a:spcBef>
                <a:spcPts val="0"/>
              </a:spcBef>
            </a:pPr>
            <a:endParaRPr lang="uk-UA" dirty="0"/>
          </a:p>
        </p:txBody>
      </p:sp>
    </p:spTree>
    <p:extLst>
      <p:ext uri="{BB962C8B-B14F-4D97-AF65-F5344CB8AC3E}">
        <p14:creationId xmlns:p14="http://schemas.microsoft.com/office/powerpoint/2010/main" val="22088188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274638"/>
            <a:ext cx="8507288" cy="6394722"/>
          </a:xfrm>
        </p:spPr>
        <p:txBody>
          <a:bodyPr>
            <a:normAutofit fontScale="90000"/>
          </a:bodyPr>
          <a:lstStyle/>
          <a:p>
            <a:r>
              <a:rPr lang="uk-UA" sz="1800" dirty="0"/>
              <a:t>4. Всі </a:t>
            </a:r>
            <a:r>
              <a:rPr lang="uk-UA" sz="1800" dirty="0" err="1"/>
              <a:t>хуту</a:t>
            </a:r>
            <a:r>
              <a:rPr lang="uk-UA" sz="1800" dirty="0"/>
              <a:t> повинні знати, що всі </a:t>
            </a:r>
            <a:r>
              <a:rPr lang="uk-UA" sz="1800" dirty="0" err="1"/>
              <a:t>тутсі</a:t>
            </a:r>
            <a:r>
              <a:rPr lang="uk-UA" sz="1800" dirty="0"/>
              <a:t> нечесні в бізнесі. Їхня єдина мета - національна перевага. Тому зрадником є будь-який </a:t>
            </a:r>
            <a:r>
              <a:rPr lang="uk-UA" sz="1800" dirty="0" err="1"/>
              <a:t>хуту</a:t>
            </a:r>
            <a:r>
              <a:rPr lang="uk-UA" sz="1800" dirty="0"/>
              <a:t>, що робить наступне</a:t>
            </a:r>
            <a:br>
              <a:rPr lang="uk-UA" sz="1800" dirty="0"/>
            </a:br>
            <a:r>
              <a:rPr lang="uk-UA" sz="1800" dirty="0" smtClean="0"/>
              <a:t>Має </a:t>
            </a:r>
            <a:r>
              <a:rPr lang="uk-UA" sz="1800" dirty="0" err="1"/>
              <a:t>компаньйона-тутсі</a:t>
            </a:r>
            <a:r>
              <a:rPr lang="uk-UA" sz="1800" dirty="0"/>
              <a:t> в бізнесі.</a:t>
            </a:r>
            <a:br>
              <a:rPr lang="uk-UA" sz="1800" dirty="0"/>
            </a:br>
            <a:r>
              <a:rPr lang="uk-UA" sz="1800" dirty="0"/>
              <a:t>Вкладає свої або державні гроші в компанію, якою володіють </a:t>
            </a:r>
            <a:r>
              <a:rPr lang="uk-UA" sz="1800" dirty="0" err="1"/>
              <a:t>тутсі</a:t>
            </a:r>
            <a:r>
              <a:rPr lang="uk-UA" sz="1800" dirty="0"/>
              <a:t>.</a:t>
            </a:r>
            <a:br>
              <a:rPr lang="uk-UA" sz="1800" dirty="0"/>
            </a:br>
            <a:r>
              <a:rPr lang="uk-UA" sz="1800" dirty="0"/>
              <a:t>Дає або бере в борг у </a:t>
            </a:r>
            <a:r>
              <a:rPr lang="uk-UA" sz="1800" dirty="0" err="1"/>
              <a:t>тутсі</a:t>
            </a:r>
            <a:r>
              <a:rPr lang="uk-UA" sz="1800" dirty="0"/>
              <a:t>.</a:t>
            </a:r>
            <a:br>
              <a:rPr lang="uk-UA" sz="1800" dirty="0"/>
            </a:br>
            <a:r>
              <a:rPr lang="uk-UA" sz="1800" dirty="0"/>
              <a:t>Дає </a:t>
            </a:r>
            <a:r>
              <a:rPr lang="uk-UA" sz="1800" dirty="0" err="1"/>
              <a:t>тутсі</a:t>
            </a:r>
            <a:r>
              <a:rPr lang="uk-UA" sz="1800" dirty="0"/>
              <a:t> привілеї в бізнесі (видача ліцензії на експорт, банківського кредиту, надання ділянки для будівництва, пропозиція на участь в тендері тощо</a:t>
            </a:r>
            <a:r>
              <a:rPr lang="uk-UA" sz="1800" dirty="0" smtClean="0"/>
              <a:t>).</a:t>
            </a:r>
            <a:br>
              <a:rPr lang="uk-UA" sz="1800" dirty="0" smtClean="0"/>
            </a:br>
            <a:r>
              <a:rPr lang="uk-UA" sz="1800" dirty="0"/>
              <a:t/>
            </a:r>
            <a:br>
              <a:rPr lang="uk-UA" sz="1800" dirty="0"/>
            </a:br>
            <a:r>
              <a:rPr lang="uk-UA" sz="1800" dirty="0"/>
              <a:t>5. Стратегічні політичні, економічні, військові позиції, а також позиції в структурах безпеки повинні бути закріплені за </a:t>
            </a:r>
            <a:r>
              <a:rPr lang="uk-UA" sz="1800" dirty="0" err="1"/>
              <a:t>хуту</a:t>
            </a:r>
            <a:r>
              <a:rPr lang="uk-UA" sz="1800" dirty="0" smtClean="0"/>
              <a:t>.</a:t>
            </a:r>
            <a:br>
              <a:rPr lang="uk-UA" sz="1800" dirty="0" smtClean="0"/>
            </a:br>
            <a:r>
              <a:rPr lang="uk-UA" sz="1800" dirty="0"/>
              <a:t/>
            </a:r>
            <a:br>
              <a:rPr lang="uk-UA" sz="1800" dirty="0"/>
            </a:br>
            <a:r>
              <a:rPr lang="uk-UA" sz="1800" dirty="0" smtClean="0"/>
              <a:t>6</a:t>
            </a:r>
            <a:r>
              <a:rPr lang="uk-UA" sz="1800" dirty="0"/>
              <a:t>. </a:t>
            </a:r>
            <a:r>
              <a:rPr lang="uk-UA" sz="1800" dirty="0" err="1"/>
              <a:t>Хуту</a:t>
            </a:r>
            <a:r>
              <a:rPr lang="uk-UA" sz="1800" dirty="0"/>
              <a:t> повинні складати більшість в сфері освіти, як серед учнів, так і серед викладачів.</a:t>
            </a:r>
            <a:br>
              <a:rPr lang="uk-UA" sz="1800" dirty="0"/>
            </a:br>
            <a:r>
              <a:rPr lang="uk-UA" sz="1800" dirty="0" smtClean="0"/>
              <a:t>7</a:t>
            </a:r>
            <a:r>
              <a:rPr lang="uk-UA" sz="1800" dirty="0"/>
              <a:t>. Збройні сили Руанди повинні складатися виключно з </a:t>
            </a:r>
            <a:r>
              <a:rPr lang="uk-UA" sz="1800" dirty="0" err="1"/>
              <a:t>хуту</a:t>
            </a:r>
            <a:r>
              <a:rPr lang="uk-UA" sz="1800" dirty="0"/>
              <a:t>. Цей урок дали нам військові дії в 1990 році. Жоден військовий не може одружитися з </a:t>
            </a:r>
            <a:r>
              <a:rPr lang="uk-UA" sz="1800" dirty="0" err="1"/>
              <a:t>тутсі</a:t>
            </a:r>
            <a:r>
              <a:rPr lang="uk-UA" sz="1800" dirty="0" smtClean="0"/>
              <a:t>.</a:t>
            </a:r>
            <a:br>
              <a:rPr lang="uk-UA" sz="1800" dirty="0" smtClean="0"/>
            </a:br>
            <a:r>
              <a:rPr lang="uk-UA" sz="1800" dirty="0"/>
              <a:t/>
            </a:r>
            <a:br>
              <a:rPr lang="uk-UA" sz="1800" dirty="0"/>
            </a:br>
            <a:r>
              <a:rPr lang="uk-UA" sz="1800" dirty="0" smtClean="0"/>
              <a:t>8</a:t>
            </a:r>
            <a:r>
              <a:rPr lang="uk-UA" sz="1800" dirty="0"/>
              <a:t>. </a:t>
            </a:r>
            <a:r>
              <a:rPr lang="uk-UA" sz="1800" dirty="0" err="1"/>
              <a:t>Хуту</a:t>
            </a:r>
            <a:r>
              <a:rPr lang="uk-UA" sz="1800" dirty="0"/>
              <a:t> повинні перестати жаліти </a:t>
            </a:r>
            <a:r>
              <a:rPr lang="uk-UA" sz="1800" dirty="0" err="1"/>
              <a:t>тутсі</a:t>
            </a:r>
            <a:r>
              <a:rPr lang="uk-UA" sz="1800" dirty="0"/>
              <a:t>.</a:t>
            </a:r>
            <a:br>
              <a:rPr lang="uk-UA" sz="1800" dirty="0"/>
            </a:br>
            <a:r>
              <a:rPr lang="uk-UA" sz="1800" dirty="0" smtClean="0"/>
              <a:t>9</a:t>
            </a:r>
            <a:r>
              <a:rPr lang="uk-UA" sz="1800" dirty="0"/>
              <a:t>. Всі </a:t>
            </a:r>
            <a:r>
              <a:rPr lang="uk-UA" sz="1800" dirty="0" err="1"/>
              <a:t>хуту</a:t>
            </a:r>
            <a:r>
              <a:rPr lang="uk-UA" sz="1800" dirty="0"/>
              <a:t>, хто б вони не були, повинні бути об'єднані, залежати один від одного і піклуватися про долю своїх </a:t>
            </a:r>
            <a:r>
              <a:rPr lang="uk-UA" sz="1800" dirty="0" err="1"/>
              <a:t>братів-хуту</a:t>
            </a:r>
            <a:r>
              <a:rPr lang="uk-UA" sz="1800" dirty="0"/>
              <a:t>.</a:t>
            </a:r>
            <a:br>
              <a:rPr lang="uk-UA" sz="1800" dirty="0"/>
            </a:br>
            <a:r>
              <a:rPr lang="uk-UA" sz="1800" dirty="0" err="1" smtClean="0"/>
              <a:t>Хуту</a:t>
            </a:r>
            <a:r>
              <a:rPr lang="uk-UA" sz="1800" dirty="0" smtClean="0"/>
              <a:t> </a:t>
            </a:r>
            <a:r>
              <a:rPr lang="uk-UA" sz="1800" dirty="0"/>
              <a:t>в Руанді і за її межами повинні постійно шукати друзів і союзників у Справі </a:t>
            </a:r>
            <a:r>
              <a:rPr lang="uk-UA" sz="1800" dirty="0" err="1"/>
              <a:t>Хуту</a:t>
            </a:r>
            <a:r>
              <a:rPr lang="uk-UA" sz="1800" dirty="0"/>
              <a:t>, починаючи зі своїх братів-банту</a:t>
            </a:r>
            <a:br>
              <a:rPr lang="uk-UA" sz="1800" dirty="0"/>
            </a:br>
            <a:r>
              <a:rPr lang="uk-UA" sz="1800" dirty="0"/>
              <a:t>Вони повинні постійно протистояти пропаганді </a:t>
            </a:r>
            <a:r>
              <a:rPr lang="uk-UA" sz="1800" dirty="0" err="1"/>
              <a:t>тутсі</a:t>
            </a:r>
            <a:r>
              <a:rPr lang="uk-UA" sz="1800" dirty="0"/>
              <a:t/>
            </a:r>
            <a:br>
              <a:rPr lang="uk-UA" sz="1800" dirty="0"/>
            </a:br>
            <a:r>
              <a:rPr lang="uk-UA" sz="1800" dirty="0" err="1"/>
              <a:t>Хуту</a:t>
            </a:r>
            <a:r>
              <a:rPr lang="uk-UA" sz="1800" dirty="0"/>
              <a:t> повинні бути сильні і пильні перед обличчям своїх </a:t>
            </a:r>
            <a:r>
              <a:rPr lang="uk-UA" sz="1800" dirty="0" err="1"/>
              <a:t>ворогів-тутсі</a:t>
            </a:r>
            <a:r>
              <a:rPr lang="uk-UA" sz="1800" dirty="0" smtClean="0"/>
              <a:t>.</a:t>
            </a:r>
            <a:br>
              <a:rPr lang="uk-UA" sz="1800" dirty="0" smtClean="0"/>
            </a:br>
            <a:r>
              <a:rPr lang="uk-UA" sz="1800" dirty="0" smtClean="0"/>
              <a:t>10</a:t>
            </a:r>
            <a:r>
              <a:rPr lang="uk-UA" sz="1800" dirty="0"/>
              <a:t>. Соціальна революція 1959 р., референдум 1961 р. й ідеологія </a:t>
            </a:r>
            <a:r>
              <a:rPr lang="uk-UA" sz="1800" dirty="0" err="1"/>
              <a:t>хуту</a:t>
            </a:r>
            <a:r>
              <a:rPr lang="uk-UA" sz="1800" dirty="0"/>
              <a:t> повинні вивчатися усіма </a:t>
            </a:r>
            <a:r>
              <a:rPr lang="uk-UA" sz="1800" dirty="0" err="1"/>
              <a:t>хуту</a:t>
            </a:r>
            <a:r>
              <a:rPr lang="uk-UA" sz="1800" dirty="0"/>
              <a:t> на всіх рівнях. Кожен </a:t>
            </a:r>
            <a:r>
              <a:rPr lang="uk-UA" sz="1800" dirty="0" err="1"/>
              <a:t>хуту</a:t>
            </a:r>
            <a:r>
              <a:rPr lang="uk-UA" sz="1800" dirty="0"/>
              <a:t>, що бере участь в переслідуванні своїх </a:t>
            </a:r>
            <a:r>
              <a:rPr lang="uk-UA" sz="1800" dirty="0" err="1"/>
              <a:t>братів-хуту</a:t>
            </a:r>
            <a:r>
              <a:rPr lang="uk-UA" sz="1800" dirty="0"/>
              <a:t> - зрадник для братів, які читали, поширювали і вивчали цю ідеологію.</a:t>
            </a:r>
            <a:r>
              <a:rPr lang="uk-UA" sz="2400" dirty="0"/>
              <a:t/>
            </a:r>
            <a:br>
              <a:rPr lang="uk-UA" sz="2400" dirty="0"/>
            </a:br>
            <a:endParaRPr lang="uk-UA" sz="2400" dirty="0"/>
          </a:p>
        </p:txBody>
      </p:sp>
    </p:spTree>
    <p:extLst>
      <p:ext uri="{BB962C8B-B14F-4D97-AF65-F5344CB8AC3E}">
        <p14:creationId xmlns:p14="http://schemas.microsoft.com/office/powerpoint/2010/main" val="24006992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952501"/>
            <a:ext cx="8640960" cy="892324"/>
          </a:xfrm>
        </p:spPr>
        <p:txBody>
          <a:bodyPr>
            <a:normAutofit/>
          </a:bodyPr>
          <a:lstStyle/>
          <a:p>
            <a:pPr algn="ctr"/>
            <a:r>
              <a:rPr lang="uk-UA" sz="2800" b="1" dirty="0" smtClean="0">
                <a:solidFill>
                  <a:schemeClr val="accent1"/>
                </a:solidFill>
                <a:latin typeface="+mn-lt"/>
              </a:rPr>
              <a:t>БОТОФЕРМИ</a:t>
            </a:r>
            <a:endParaRPr lang="uk-UA" sz="2800" b="1" dirty="0">
              <a:solidFill>
                <a:schemeClr val="accent1"/>
              </a:solidFill>
              <a:latin typeface="+mn-lt"/>
            </a:endParaRPr>
          </a:p>
        </p:txBody>
      </p:sp>
      <p:sp>
        <p:nvSpPr>
          <p:cNvPr id="4" name="Місце для тексту 3"/>
          <p:cNvSpPr>
            <a:spLocks noGrp="1"/>
          </p:cNvSpPr>
          <p:nvPr>
            <p:ph type="body" idx="1"/>
          </p:nvPr>
        </p:nvSpPr>
        <p:spPr>
          <a:xfrm>
            <a:off x="179512" y="2547938"/>
            <a:ext cx="8784976" cy="3977406"/>
          </a:xfrm>
        </p:spPr>
        <p:txBody>
          <a:bodyPr/>
          <a:lstStyle/>
          <a:p>
            <a:r>
              <a:rPr lang="ru-RU" dirty="0"/>
              <a:t>“</a:t>
            </a:r>
            <a:r>
              <a:rPr lang="ru-RU" dirty="0" err="1"/>
              <a:t>Кремлеботи</a:t>
            </a:r>
            <a:r>
              <a:rPr lang="ru-RU" dirty="0"/>
              <a:t>” як </a:t>
            </a:r>
            <a:r>
              <a:rPr lang="ru-RU" dirty="0" err="1"/>
              <a:t>інструмент</a:t>
            </a:r>
            <a:r>
              <a:rPr lang="ru-RU" dirty="0"/>
              <a:t> </a:t>
            </a:r>
            <a:r>
              <a:rPr lang="ru-RU" dirty="0" err="1"/>
              <a:t>російського</a:t>
            </a:r>
            <a:r>
              <a:rPr lang="ru-RU" dirty="0"/>
              <a:t> </a:t>
            </a:r>
            <a:r>
              <a:rPr lang="ru-RU" dirty="0" err="1"/>
              <a:t>впливу</a:t>
            </a:r>
            <a:r>
              <a:rPr lang="ru-RU" dirty="0"/>
              <a:t> в </a:t>
            </a:r>
            <a:r>
              <a:rPr lang="ru-RU" dirty="0" err="1" smtClean="0"/>
              <a:t>світі</a:t>
            </a:r>
            <a:r>
              <a:rPr lang="ru-RU" dirty="0" smtClean="0"/>
              <a:t> - </a:t>
            </a:r>
            <a:r>
              <a:rPr lang="en-US" dirty="0"/>
              <a:t>https://spa.ukma.edu.ua/kremleboty/</a:t>
            </a:r>
            <a:endParaRPr lang="uk-UA" dirty="0"/>
          </a:p>
        </p:txBody>
      </p:sp>
    </p:spTree>
    <p:extLst>
      <p:ext uri="{BB962C8B-B14F-4D97-AF65-F5344CB8AC3E}">
        <p14:creationId xmlns:p14="http://schemas.microsoft.com/office/powerpoint/2010/main" val="2677229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uk-UA" b="1" dirty="0" smtClean="0">
                <a:solidFill>
                  <a:schemeClr val="accent1"/>
                </a:solidFill>
                <a:effectLst>
                  <a:outerShdw blurRad="38100" dist="38100" dir="2700000" algn="tl">
                    <a:srgbClr val="000000">
                      <a:alpha val="43137"/>
                    </a:srgbClr>
                  </a:outerShdw>
                </a:effectLst>
              </a:rPr>
              <a:t>Етапи інформаційної війни</a:t>
            </a:r>
            <a:br>
              <a:rPr lang="uk-UA" b="1" dirty="0" smtClean="0">
                <a:solidFill>
                  <a:schemeClr val="accent1"/>
                </a:solidFill>
                <a:effectLst>
                  <a:outerShdw blurRad="38100" dist="38100" dir="2700000" algn="tl">
                    <a:srgbClr val="000000">
                      <a:alpha val="43137"/>
                    </a:srgbClr>
                  </a:outerShdw>
                </a:effectLst>
              </a:rPr>
            </a:br>
            <a:r>
              <a:rPr lang="uk-UA" b="1" dirty="0" smtClean="0">
                <a:solidFill>
                  <a:schemeClr val="accent1"/>
                </a:solidFill>
                <a:effectLst>
                  <a:outerShdw blurRad="38100" dist="38100" dir="2700000" algn="tl">
                    <a:srgbClr val="000000">
                      <a:alpha val="43137"/>
                    </a:srgbClr>
                  </a:outerShdw>
                </a:effectLst>
              </a:rPr>
              <a:t>1 етап</a:t>
            </a:r>
            <a:endParaRPr lang="uk-UA" b="1" dirty="0">
              <a:solidFill>
                <a:schemeClr val="accent1"/>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1903" t="1525" r="1633" b="2856"/>
          <a:stretch/>
        </p:blipFill>
        <p:spPr bwMode="auto">
          <a:xfrm>
            <a:off x="839972" y="1640674"/>
            <a:ext cx="7931888" cy="438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6191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Блогосфера</a:t>
            </a:r>
            <a:r>
              <a:rPr lang="uk-UA" dirty="0" smtClean="0"/>
              <a:t> на передовій інформаційної війни</a:t>
            </a:r>
            <a:endParaRPr lang="uk-UA" dirty="0"/>
          </a:p>
        </p:txBody>
      </p:sp>
      <p:sp>
        <p:nvSpPr>
          <p:cNvPr id="3" name="Місце для тексту 2"/>
          <p:cNvSpPr>
            <a:spLocks noGrp="1"/>
          </p:cNvSpPr>
          <p:nvPr>
            <p:ph type="body" idx="1"/>
          </p:nvPr>
        </p:nvSpPr>
        <p:spPr>
          <a:xfrm>
            <a:off x="722313" y="2547938"/>
            <a:ext cx="7772400" cy="3905398"/>
          </a:xfrm>
        </p:spPr>
        <p:txBody>
          <a:bodyPr>
            <a:normAutofit/>
          </a:bodyPr>
          <a:lstStyle/>
          <a:p>
            <a:pPr marL="342900" indent="-342900">
              <a:buFontTx/>
              <a:buChar char="-"/>
            </a:pPr>
            <a:r>
              <a:rPr lang="uk-UA" dirty="0" smtClean="0"/>
              <a:t>Яніна Соколова</a:t>
            </a:r>
          </a:p>
          <a:p>
            <a:pPr marL="342900" indent="-342900">
              <a:buFontTx/>
              <a:buChar char="-"/>
            </a:pPr>
            <a:r>
              <a:rPr lang="uk-UA" dirty="0" smtClean="0"/>
              <a:t>Андрій Полтава</a:t>
            </a:r>
          </a:p>
          <a:p>
            <a:pPr marL="342900" indent="-342900">
              <a:buFontTx/>
              <a:buChar char="-"/>
            </a:pPr>
            <a:r>
              <a:rPr lang="uk-UA" dirty="0" smtClean="0"/>
              <a:t>Віталій </a:t>
            </a:r>
            <a:r>
              <a:rPr lang="uk-UA" dirty="0" err="1" smtClean="0"/>
              <a:t>Портніков</a:t>
            </a:r>
            <a:endParaRPr lang="uk-UA" dirty="0" smtClean="0"/>
          </a:p>
          <a:p>
            <a:pPr marL="342900" indent="-342900">
              <a:buFontTx/>
              <a:buChar char="-"/>
            </a:pPr>
            <a:endParaRPr lang="uk-UA" dirty="0"/>
          </a:p>
        </p:txBody>
      </p:sp>
    </p:spTree>
    <p:extLst>
      <p:ext uri="{BB962C8B-B14F-4D97-AF65-F5344CB8AC3E}">
        <p14:creationId xmlns:p14="http://schemas.microsoft.com/office/powerpoint/2010/main" val="23083283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тексту 2"/>
          <p:cNvSpPr>
            <a:spLocks noGrp="1"/>
          </p:cNvSpPr>
          <p:nvPr>
            <p:ph type="body" idx="1"/>
          </p:nvPr>
        </p:nvSpPr>
        <p:spPr/>
        <p:txBody>
          <a:bodyPr/>
          <a:lstStyle/>
          <a:p>
            <a:endParaRPr lang="uk-U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234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274638"/>
            <a:ext cx="5400600" cy="1930226"/>
          </a:xfrm>
        </p:spPr>
        <p:txBody>
          <a:bodyPr>
            <a:normAutofit/>
          </a:bodyPr>
          <a:lstStyle/>
          <a:p>
            <a:pPr algn="r"/>
            <a:r>
              <a:rPr lang="uk-UA" sz="1200" dirty="0" smtClean="0"/>
              <a:t>Прапор БФС (фото з </a:t>
            </a:r>
            <a:r>
              <a:rPr lang="uk-UA" sz="1200" dirty="0" err="1" smtClean="0"/>
              <a:t>інтернету</a:t>
            </a:r>
            <a:r>
              <a:rPr lang="uk-UA" sz="1200" dirty="0" smtClean="0"/>
              <a:t>)</a:t>
            </a:r>
            <a:endParaRPr lang="uk-UA" sz="1200" dirty="0"/>
          </a:p>
        </p:txBody>
      </p:sp>
      <p:sp>
        <p:nvSpPr>
          <p:cNvPr id="3" name="Місце для вмісту 2"/>
          <p:cNvSpPr>
            <a:spLocks noGrp="1"/>
          </p:cNvSpPr>
          <p:nvPr>
            <p:ph sz="quarter" idx="1"/>
          </p:nvPr>
        </p:nvSpPr>
        <p:spPr>
          <a:xfrm>
            <a:off x="899592" y="2204864"/>
            <a:ext cx="7772400" cy="4318992"/>
          </a:xfrm>
        </p:spPr>
        <p:txBody>
          <a:bodyPr>
            <a:normAutofit/>
          </a:bodyPr>
          <a:lstStyle/>
          <a:p>
            <a:r>
              <a:rPr lang="uk-UA" sz="1100" dirty="0" smtClean="0"/>
              <a:t>У </a:t>
            </a:r>
            <a:r>
              <a:rPr lang="uk-UA" sz="1100" dirty="0"/>
              <a:t>1930-х роках Великобританія ледь не стала фашистською тоталітарною </a:t>
            </a:r>
            <a:r>
              <a:rPr lang="uk-UA" sz="1100" dirty="0" smtClean="0"/>
              <a:t>державою (як </a:t>
            </a:r>
            <a:r>
              <a:rPr lang="uk-UA" sz="1100" dirty="0"/>
              <a:t>Італія Муссоліні чи Третій Рейх Адольфа </a:t>
            </a:r>
            <a:r>
              <a:rPr lang="uk-UA" sz="1100" dirty="0" smtClean="0"/>
              <a:t>Гітлера). </a:t>
            </a:r>
            <a:r>
              <a:rPr lang="uk-UA" sz="1100" dirty="0"/>
              <a:t>Існував навіть Британський фашистський союз, який очолював аристократ Освальд </a:t>
            </a:r>
            <a:r>
              <a:rPr lang="uk-UA" sz="1100" dirty="0" err="1"/>
              <a:t>Моузлі</a:t>
            </a:r>
            <a:r>
              <a:rPr lang="uk-UA" sz="1100" dirty="0"/>
              <a:t>, який у свою чергу був “вождем” </a:t>
            </a:r>
            <a:r>
              <a:rPr lang="uk-UA" sz="1100" b="1" dirty="0"/>
              <a:t>Вільяма </a:t>
            </a:r>
            <a:r>
              <a:rPr lang="uk-UA" sz="1100" b="1" dirty="0" err="1"/>
              <a:t>Джойса</a:t>
            </a:r>
            <a:r>
              <a:rPr lang="uk-UA" sz="1100" b="1" dirty="0"/>
              <a:t>.</a:t>
            </a:r>
          </a:p>
          <a:p>
            <a:r>
              <a:rPr lang="uk-UA" sz="1100" dirty="0"/>
              <a:t>П</a:t>
            </a:r>
            <a:r>
              <a:rPr lang="uk-UA" sz="1100" dirty="0" smtClean="0"/>
              <a:t>олітична </a:t>
            </a:r>
            <a:r>
              <a:rPr lang="uk-UA" sz="1100" dirty="0"/>
              <a:t>програма </a:t>
            </a:r>
            <a:r>
              <a:rPr lang="uk-UA" sz="1100" dirty="0" err="1" smtClean="0"/>
              <a:t>Моузлі</a:t>
            </a:r>
            <a:r>
              <a:rPr lang="uk-UA" sz="1100" dirty="0" smtClean="0"/>
              <a:t> копіювала </a:t>
            </a:r>
            <a:r>
              <a:rPr lang="uk-UA" sz="1100" dirty="0"/>
              <a:t>ідеї італійського </a:t>
            </a:r>
            <a:r>
              <a:rPr lang="uk-UA" sz="1100" dirty="0" smtClean="0"/>
              <a:t>фашизму. Британські </a:t>
            </a:r>
            <a:r>
              <a:rPr lang="uk-UA" sz="1100" dirty="0"/>
              <a:t>фашисти активно використовували соціальну риторику, націоналістичну та антикомуністичну пропаганду. Вони організували штурмові загони, які били політичних опонентів на мітингах. З осені 1934 фашисти </a:t>
            </a:r>
            <a:r>
              <a:rPr lang="uk-UA" sz="1100" dirty="0" err="1" smtClean="0"/>
              <a:t>Моузлі</a:t>
            </a:r>
            <a:r>
              <a:rPr lang="uk-UA" sz="1100" dirty="0" smtClean="0"/>
              <a:t> </a:t>
            </a:r>
            <a:r>
              <a:rPr lang="uk-UA" sz="1100" dirty="0"/>
              <a:t>почали проводити антисемітську кампанію, а наприкінці 1930-х років підтримали агресивні </a:t>
            </a:r>
            <a:r>
              <a:rPr lang="uk-UA" sz="1100" dirty="0" smtClean="0"/>
              <a:t>наміри </a:t>
            </a:r>
            <a:r>
              <a:rPr lang="uk-UA" sz="1100" dirty="0"/>
              <a:t>Гітлера в континентальній Європі.</a:t>
            </a:r>
          </a:p>
          <a:p>
            <a:r>
              <a:rPr lang="uk-UA" sz="1100" dirty="0" smtClean="0"/>
              <a:t>Ідеї БСФ виявилися привабливими для </a:t>
            </a:r>
            <a:r>
              <a:rPr lang="uk-UA" sz="1100" dirty="0"/>
              <a:t>частини британської аристократії, яка почала щедро </a:t>
            </a:r>
            <a:r>
              <a:rPr lang="uk-UA" sz="1100" dirty="0" smtClean="0"/>
              <a:t>їх фінансувати </a:t>
            </a:r>
            <a:r>
              <a:rPr lang="uk-UA" sz="1100" dirty="0"/>
              <a:t>та </a:t>
            </a:r>
            <a:r>
              <a:rPr lang="uk-UA" sz="1100" dirty="0" smtClean="0"/>
              <a:t>підтримувати. </a:t>
            </a:r>
            <a:r>
              <a:rPr lang="uk-UA" sz="1100" dirty="0"/>
              <a:t>Марші британських фашистів навіть підтримувала поліція. І на цьому тлі Освальд </a:t>
            </a:r>
            <a:r>
              <a:rPr lang="uk-UA" sz="1100" dirty="0" err="1"/>
              <a:t>Моузлі</a:t>
            </a:r>
            <a:r>
              <a:rPr lang="uk-UA" sz="1100" dirty="0"/>
              <a:t> став зловживати політичним насильством. Тобто на мітинги британських </a:t>
            </a:r>
            <a:r>
              <a:rPr lang="uk-UA" sz="1100" dirty="0" smtClean="0"/>
              <a:t>фашистів </a:t>
            </a:r>
            <a:r>
              <a:rPr lang="uk-UA" sz="1100" dirty="0"/>
              <a:t>приходили опоненти для конструктивної дискусії. </a:t>
            </a:r>
            <a:r>
              <a:rPr lang="uk-UA" sz="1100" dirty="0" smtClean="0"/>
              <a:t> Інакше </a:t>
            </a:r>
            <a:r>
              <a:rPr lang="uk-UA" sz="1100" dirty="0"/>
              <a:t>не могло бути в англійській політичній культурі. Але замість відповідей опонентів </a:t>
            </a:r>
            <a:r>
              <a:rPr lang="uk-UA" sz="1100" dirty="0" err="1"/>
              <a:t>Моузлі</a:t>
            </a:r>
            <a:r>
              <a:rPr lang="uk-UA" sz="1100" dirty="0"/>
              <a:t> просто били. Апогей такої практики стався 7 червня 1934 року, коли на великому мітингу </a:t>
            </a:r>
            <a:r>
              <a:rPr lang="uk-UA" sz="1100" dirty="0" smtClean="0"/>
              <a:t>БСФ </a:t>
            </a:r>
            <a:r>
              <a:rPr lang="uk-UA" sz="1100" dirty="0"/>
              <a:t>на стадіоні "Олімпія" просто так побили майже сотню людей. Це викликало негативний медійний резонанс, </a:t>
            </a:r>
            <a:r>
              <a:rPr lang="uk-UA" sz="1100" dirty="0" err="1"/>
              <a:t>Моузлі</a:t>
            </a:r>
            <a:r>
              <a:rPr lang="uk-UA" sz="1100" dirty="0"/>
              <a:t> почав втрачати спонсорів та покровителів, і так почався стрімкий занепад британських фашистів. </a:t>
            </a:r>
            <a:endParaRPr lang="uk-UA" sz="1100" dirty="0" smtClean="0"/>
          </a:p>
          <a:p>
            <a:r>
              <a:rPr lang="uk-UA" sz="1100" dirty="0" smtClean="0"/>
              <a:t>Після </a:t>
            </a:r>
            <a:r>
              <a:rPr lang="uk-UA" sz="1100" dirty="0"/>
              <a:t>приходу до влади </a:t>
            </a:r>
            <a:r>
              <a:rPr lang="uk-UA" sz="1100" dirty="0" err="1"/>
              <a:t>Уінстона</a:t>
            </a:r>
            <a:r>
              <a:rPr lang="uk-UA" sz="1100" dirty="0"/>
              <a:t> </a:t>
            </a:r>
            <a:r>
              <a:rPr lang="uk-UA" sz="1100" dirty="0" smtClean="0"/>
              <a:t>Черчіля </a:t>
            </a:r>
            <a:r>
              <a:rPr lang="uk-UA" sz="1100" dirty="0"/>
              <a:t>керівництво країни вирішило покласти край політичній активності БСФ. У травні-червні 1940 року Освальд </a:t>
            </a:r>
            <a:r>
              <a:rPr lang="uk-UA" sz="1100" dirty="0" err="1"/>
              <a:t>Мослі</a:t>
            </a:r>
            <a:r>
              <a:rPr lang="uk-UA" sz="1100" dirty="0"/>
              <a:t> разом із більшістю керівників БСФ було заарештовано, а липні вся фашистська організація було оголошено поза законом.</a:t>
            </a:r>
            <a:endParaRPr lang="uk-UA" sz="1100" dirty="0" smtClean="0"/>
          </a:p>
          <a:p>
            <a:r>
              <a:rPr lang="uk-UA" sz="1100" dirty="0" smtClean="0"/>
              <a:t>Цікавий факт. </a:t>
            </a:r>
            <a:r>
              <a:rPr lang="uk-UA" sz="1100" dirty="0"/>
              <a:t> </a:t>
            </a:r>
            <a:r>
              <a:rPr lang="uk-UA" sz="1100" dirty="0" smtClean="0"/>
              <a:t>Восени 1936 р. </a:t>
            </a:r>
            <a:r>
              <a:rPr lang="uk-UA" sz="1100" dirty="0" err="1" smtClean="0"/>
              <a:t>Моузлі</a:t>
            </a:r>
            <a:r>
              <a:rPr lang="uk-UA" sz="1100" dirty="0" smtClean="0"/>
              <a:t> одружився. Церемонія була в будинку </a:t>
            </a:r>
            <a:r>
              <a:rPr lang="uk-UA" sz="1100" dirty="0" err="1" smtClean="0"/>
              <a:t>Гебельса</a:t>
            </a:r>
            <a:r>
              <a:rPr lang="uk-UA" sz="1100" dirty="0" smtClean="0"/>
              <a:t> за присутності Гітлера. </a:t>
            </a:r>
          </a:p>
          <a:p>
            <a:r>
              <a:rPr lang="uk-UA" sz="1100" dirty="0"/>
              <a:t>У 1937 році </a:t>
            </a:r>
            <a:r>
              <a:rPr lang="uk-UA" sz="1100" dirty="0" err="1" smtClean="0"/>
              <a:t>Джойс</a:t>
            </a:r>
            <a:r>
              <a:rPr lang="uk-UA" sz="1100" dirty="0" smtClean="0"/>
              <a:t> розійшовся </a:t>
            </a:r>
            <a:r>
              <a:rPr lang="uk-UA" sz="1100" dirty="0"/>
              <a:t>з </a:t>
            </a:r>
            <a:r>
              <a:rPr lang="uk-UA" sz="1100" dirty="0" err="1"/>
              <a:t>Мослі</a:t>
            </a:r>
            <a:r>
              <a:rPr lang="uk-UA" sz="1100" dirty="0"/>
              <a:t>, вийшов з БСФ і разом з депутатом парламенту Дж. Беккетом заснував Націонал-соціалістичну лігу (</a:t>
            </a:r>
            <a:r>
              <a:rPr lang="en-US" sz="1100" dirty="0"/>
              <a:t>National Socialist League), </a:t>
            </a:r>
            <a:r>
              <a:rPr lang="uk-UA" sz="1100" dirty="0"/>
              <a:t>яка проповідувала </a:t>
            </a:r>
            <a:r>
              <a:rPr lang="uk-UA" sz="1100" dirty="0" err="1"/>
              <a:t>антиєврейські</a:t>
            </a:r>
            <a:r>
              <a:rPr lang="uk-UA" sz="1100" dirty="0"/>
              <a:t> та антикапіталістичні ідеї.</a:t>
            </a:r>
          </a:p>
          <a:p>
            <a:endParaRPr lang="uk-UA" sz="1100" dirty="0"/>
          </a:p>
          <a:p>
            <a:r>
              <a:rPr lang="uk-UA" sz="1100" dirty="0"/>
              <a:t>У кінці серпня 1939 </a:t>
            </a:r>
            <a:r>
              <a:rPr lang="uk-UA" sz="1100" dirty="0" smtClean="0"/>
              <a:t>року </a:t>
            </a:r>
            <a:r>
              <a:rPr lang="uk-UA" sz="1100" dirty="0" err="1" smtClean="0"/>
              <a:t>Джойс</a:t>
            </a:r>
            <a:r>
              <a:rPr lang="uk-UA" sz="1100" dirty="0" smtClean="0"/>
              <a:t>, </a:t>
            </a:r>
            <a:r>
              <a:rPr lang="uk-UA" sz="1100" dirty="0"/>
              <a:t>попереджений про можливий арешт, разом з дружиною втік до Німеччини.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9610"/>
            <a:ext cx="3501512" cy="175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271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вмісту 4"/>
          <p:cNvSpPr>
            <a:spLocks noGrp="1"/>
          </p:cNvSpPr>
          <p:nvPr>
            <p:ph sz="quarter" idx="1"/>
          </p:nvPr>
        </p:nvSpPr>
        <p:spPr>
          <a:xfrm>
            <a:off x="251520" y="260648"/>
            <a:ext cx="5256584" cy="6480720"/>
          </a:xfrm>
        </p:spPr>
        <p:txBody>
          <a:bodyPr>
            <a:normAutofit/>
          </a:bodyPr>
          <a:lstStyle/>
          <a:p>
            <a:r>
              <a:rPr lang="uk-UA" sz="1400" dirty="0"/>
              <a:t>Своє мовлення “Лорд </a:t>
            </a:r>
            <a:r>
              <a:rPr lang="uk-UA" sz="1400" dirty="0" err="1"/>
              <a:t>Хау-Хау</a:t>
            </a:r>
            <a:r>
              <a:rPr lang="uk-UA" sz="1400" dirty="0"/>
              <a:t>” вів із радіостанції у </a:t>
            </a:r>
            <a:r>
              <a:rPr lang="uk-UA" sz="1400" dirty="0" smtClean="0"/>
              <a:t>Гамбурзі (англомовна </a:t>
            </a:r>
            <a:r>
              <a:rPr lang="uk-UA" sz="1400" dirty="0"/>
              <a:t>передача називалася </a:t>
            </a:r>
            <a:r>
              <a:rPr lang="en-US" sz="1400" dirty="0"/>
              <a:t>Germany </a:t>
            </a:r>
            <a:r>
              <a:rPr lang="en-US" sz="1400" dirty="0" smtClean="0"/>
              <a:t>Calling</a:t>
            </a:r>
            <a:r>
              <a:rPr lang="uk-UA" sz="1400" dirty="0" smtClean="0"/>
              <a:t>)</a:t>
            </a:r>
            <a:r>
              <a:rPr lang="en-US" sz="1400" dirty="0" smtClean="0"/>
              <a:t>. </a:t>
            </a:r>
            <a:r>
              <a:rPr lang="uk-UA" sz="1400" dirty="0"/>
              <a:t>Кожен ефір тривав 5-10 хвилин. </a:t>
            </a:r>
            <a:r>
              <a:rPr lang="uk-UA" sz="1400" dirty="0" err="1"/>
              <a:t>Джойс</a:t>
            </a:r>
            <a:r>
              <a:rPr lang="uk-UA" sz="1400" dirty="0"/>
              <a:t> говорив про важливі для простих британців теми – </a:t>
            </a:r>
            <a:r>
              <a:rPr lang="uk-UA" sz="1400" dirty="0" smtClean="0"/>
              <a:t>справи </a:t>
            </a:r>
            <a:r>
              <a:rPr lang="uk-UA" sz="1400" dirty="0"/>
              <a:t>на фронті та ситуація в економіці. Він використовував дані більш детальні та правдиві, ніж ті, що використовувала офіційна пропаганда від </a:t>
            </a:r>
            <a:r>
              <a:rPr lang="uk-UA" sz="1400" dirty="0" err="1"/>
              <a:t>Бі-Бі-Сі</a:t>
            </a:r>
            <a:r>
              <a:rPr lang="uk-UA" sz="1400" dirty="0"/>
              <a:t>. П</a:t>
            </a:r>
            <a:r>
              <a:rPr lang="uk-UA" sz="1400" dirty="0" smtClean="0"/>
              <a:t>равдивість </a:t>
            </a:r>
            <a:r>
              <a:rPr lang="uk-UA" sz="1400" dirty="0"/>
              <a:t>даних та вільність висловлювань підкуповували британських слухачів</a:t>
            </a:r>
            <a:r>
              <a:rPr lang="uk-UA" sz="1400" dirty="0" smtClean="0"/>
              <a:t>.</a:t>
            </a:r>
          </a:p>
          <a:p>
            <a:r>
              <a:rPr lang="uk-UA" sz="1400" dirty="0"/>
              <a:t>Але свободу в словах та достовірність фактів </a:t>
            </a:r>
            <a:r>
              <a:rPr lang="uk-UA" sz="1400" dirty="0" err="1"/>
              <a:t>Джойс</a:t>
            </a:r>
            <a:r>
              <a:rPr lang="uk-UA" sz="1400" dirty="0"/>
              <a:t> “приправляв” </a:t>
            </a:r>
            <a:r>
              <a:rPr lang="uk-UA" sz="1400" dirty="0" smtClean="0"/>
              <a:t>тезами </a:t>
            </a:r>
            <a:r>
              <a:rPr lang="uk-UA" sz="1400" dirty="0"/>
              <a:t>– що Британія слабка і має здатися Третьому </a:t>
            </a:r>
            <a:r>
              <a:rPr lang="uk-UA" sz="1400" dirty="0" smtClean="0"/>
              <a:t>Рейху, </a:t>
            </a:r>
            <a:r>
              <a:rPr lang="uk-UA" sz="1400" dirty="0" err="1" smtClean="0"/>
              <a:t>Черчілль</a:t>
            </a:r>
            <a:r>
              <a:rPr lang="uk-UA" sz="1400" dirty="0" smtClean="0"/>
              <a:t> </a:t>
            </a:r>
            <a:r>
              <a:rPr lang="uk-UA" sz="1400" dirty="0"/>
              <a:t>– </a:t>
            </a:r>
            <a:r>
              <a:rPr lang="uk-UA" sz="1400" dirty="0" smtClean="0"/>
              <a:t> </a:t>
            </a:r>
            <a:r>
              <a:rPr lang="uk-UA" sz="1400" dirty="0"/>
              <a:t>“</a:t>
            </a:r>
            <a:r>
              <a:rPr lang="uk-UA" sz="1400" dirty="0" err="1" smtClean="0"/>
              <a:t>барига</a:t>
            </a:r>
            <a:r>
              <a:rPr lang="uk-UA" sz="1400" dirty="0" smtClean="0"/>
              <a:t>”, </a:t>
            </a:r>
            <a:r>
              <a:rPr lang="uk-UA" sz="1400" dirty="0"/>
              <a:t>якого не хвилюють інтереси Британської </a:t>
            </a:r>
            <a:r>
              <a:rPr lang="uk-UA" sz="1400" dirty="0" smtClean="0"/>
              <a:t>імперії.  </a:t>
            </a:r>
            <a:endParaRPr lang="uk-UA" sz="1400" dirty="0"/>
          </a:p>
          <a:p>
            <a:r>
              <a:rPr lang="uk-UA" sz="1400" dirty="0"/>
              <a:t>Б</a:t>
            </a:r>
            <a:r>
              <a:rPr lang="uk-UA" sz="1400" dirty="0" smtClean="0"/>
              <a:t>ританські </a:t>
            </a:r>
            <a:r>
              <a:rPr lang="uk-UA" sz="1400" dirty="0"/>
              <a:t>"офіцери інформації" </a:t>
            </a:r>
            <a:r>
              <a:rPr lang="uk-UA" sz="1400" dirty="0" smtClean="0"/>
              <a:t>вигадали </a:t>
            </a:r>
            <a:r>
              <a:rPr lang="uk-UA" sz="1400" dirty="0"/>
              <a:t>таку технологію. Спочатку в радіоефір випускали "офіційний" випуск новин </a:t>
            </a:r>
            <a:r>
              <a:rPr lang="uk-UA" sz="1400" dirty="0" err="1"/>
              <a:t>Бі-Бі-Сі</a:t>
            </a:r>
            <a:r>
              <a:rPr lang="uk-UA" sz="1400" dirty="0"/>
              <a:t> з "темників". Потім – вільно “пропускали” в ефір “Лорда </a:t>
            </a:r>
            <a:r>
              <a:rPr lang="uk-UA" sz="1400" dirty="0" err="1"/>
              <a:t>Хау-Хау</a:t>
            </a:r>
            <a:r>
              <a:rPr lang="uk-UA" sz="1400" dirty="0"/>
              <a:t>”. Поки він говорив, група журналістів критично розбирала вимовлені у передачі тези. І як тільки “Лорд </a:t>
            </a:r>
            <a:r>
              <a:rPr lang="uk-UA" sz="1400" dirty="0" err="1"/>
              <a:t>Хау-Хау</a:t>
            </a:r>
            <a:r>
              <a:rPr lang="uk-UA" sz="1400" dirty="0"/>
              <a:t>” завершував свій виступ, буквально за кілька хвилин в ефірі з'являлися його критики, які піддавали об'єктивному аналізу кожну вимовлену </a:t>
            </a:r>
            <a:r>
              <a:rPr lang="uk-UA" sz="1400" dirty="0" err="1"/>
              <a:t>пронімецьким</a:t>
            </a:r>
            <a:r>
              <a:rPr lang="uk-UA" sz="1400" dirty="0"/>
              <a:t> пропагандистом тезу. На цьому тлі для британців сама можливість послухати передачі </a:t>
            </a:r>
            <a:r>
              <a:rPr lang="uk-UA" sz="1400" dirty="0" err="1"/>
              <a:t>Джойса</a:t>
            </a:r>
            <a:r>
              <a:rPr lang="uk-UA" sz="1400" dirty="0"/>
              <a:t> була доказом правоти англійської пропаганди.</a:t>
            </a:r>
          </a:p>
          <a:p>
            <a:r>
              <a:rPr lang="uk-UA" sz="1400" dirty="0"/>
              <a:t>П</a:t>
            </a:r>
            <a:r>
              <a:rPr lang="uk-UA" sz="1400" dirty="0" smtClean="0"/>
              <a:t>ередачі </a:t>
            </a:r>
            <a:r>
              <a:rPr lang="uk-UA" sz="1400" dirty="0"/>
              <a:t>“Лорда </a:t>
            </a:r>
            <a:r>
              <a:rPr lang="uk-UA" sz="1400" dirty="0" err="1"/>
              <a:t>Хау-Хау</a:t>
            </a:r>
            <a:r>
              <a:rPr lang="uk-UA" sz="1400" dirty="0"/>
              <a:t>” охоче слухали до кінця 1944 року, а останній випуск </a:t>
            </a:r>
            <a:r>
              <a:rPr lang="en-US" sz="1400" dirty="0"/>
              <a:t>Germany Calling </a:t>
            </a:r>
            <a:r>
              <a:rPr lang="uk-UA" sz="1400" dirty="0"/>
              <a:t>вийшов 30 квітня 1945 року – якраз у день самогубства глави Третього Рейху</a:t>
            </a:r>
            <a:r>
              <a:rPr lang="uk-UA" sz="1400" dirty="0" smtClean="0"/>
              <a:t>.</a:t>
            </a:r>
          </a:p>
          <a:p>
            <a:r>
              <a:rPr lang="ru-RU" sz="1400" dirty="0"/>
              <a:t>У 1945 р. </a:t>
            </a:r>
            <a:r>
              <a:rPr lang="ru-RU" sz="1400" dirty="0" err="1"/>
              <a:t>схоплений</a:t>
            </a:r>
            <a:r>
              <a:rPr lang="ru-RU" sz="1400" dirty="0"/>
              <a:t> </a:t>
            </a:r>
            <a:r>
              <a:rPr lang="ru-RU" sz="1400" dirty="0" err="1"/>
              <a:t>британськими</a:t>
            </a:r>
            <a:r>
              <a:rPr lang="ru-RU" sz="1400" dirty="0"/>
              <a:t> </a:t>
            </a:r>
            <a:r>
              <a:rPr lang="ru-RU" sz="1400" dirty="0" err="1" smtClean="0"/>
              <a:t>військами</a:t>
            </a:r>
            <a:r>
              <a:rPr lang="ru-RU" sz="1400" dirty="0"/>
              <a:t>. </a:t>
            </a:r>
            <a:r>
              <a:rPr lang="ru-RU" sz="1400" dirty="0" err="1"/>
              <a:t>Страчений</a:t>
            </a:r>
            <a:r>
              <a:rPr lang="ru-RU" sz="1400" dirty="0"/>
              <a:t> </a:t>
            </a:r>
            <a:r>
              <a:rPr lang="ru-RU" sz="1400" dirty="0" err="1"/>
              <a:t>британською</a:t>
            </a:r>
            <a:r>
              <a:rPr lang="ru-RU" sz="1400" dirty="0"/>
              <a:t> </a:t>
            </a:r>
            <a:r>
              <a:rPr lang="ru-RU" sz="1400" dirty="0" err="1"/>
              <a:t>владою</a:t>
            </a:r>
            <a:r>
              <a:rPr lang="ru-RU" sz="1400" dirty="0"/>
              <a:t> методом </a:t>
            </a:r>
            <a:r>
              <a:rPr lang="ru-RU" sz="1400" dirty="0" err="1"/>
              <a:t>повішання</a:t>
            </a:r>
            <a:endParaRPr lang="uk-UA" sz="1400" dirty="0" smtClean="0"/>
          </a:p>
          <a:p>
            <a:endParaRPr lang="uk-UA" sz="1400" dirty="0"/>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796136" y="404664"/>
            <a:ext cx="3218671"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936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274638"/>
            <a:ext cx="8507288" cy="6394722"/>
          </a:xfrm>
        </p:spPr>
        <p:txBody>
          <a:bodyPr/>
          <a:lstStyle/>
          <a:p>
            <a:endParaRPr lang="uk-UA" dirty="0"/>
          </a:p>
        </p:txBody>
      </p:sp>
      <p:pic>
        <p:nvPicPr>
          <p:cNvPr id="5" name="Рисунок 4"/>
          <p:cNvPicPr/>
          <p:nvPr/>
        </p:nvPicPr>
        <p:blipFill rotWithShape="1">
          <a:blip r:embed="rId2"/>
          <a:srcRect l="3057" t="12427" r="23763" b="14563"/>
          <a:stretch/>
        </p:blipFill>
        <p:spPr bwMode="auto">
          <a:xfrm>
            <a:off x="323528" y="692696"/>
            <a:ext cx="8712968" cy="5184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480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6322714"/>
          </a:xfrm>
        </p:spPr>
        <p:txBody>
          <a:bodyPr/>
          <a:lstStyle/>
          <a:p>
            <a:endParaRPr lang="uk-UA" dirty="0"/>
          </a:p>
        </p:txBody>
      </p:sp>
      <p:pic>
        <p:nvPicPr>
          <p:cNvPr id="3" name="Рисунок 2"/>
          <p:cNvPicPr/>
          <p:nvPr/>
        </p:nvPicPr>
        <p:blipFill rotWithShape="1">
          <a:blip r:embed="rId2"/>
          <a:srcRect l="2949" t="12039" r="23826" b="14572"/>
          <a:stretch/>
        </p:blipFill>
        <p:spPr bwMode="auto">
          <a:xfrm>
            <a:off x="107504" y="404664"/>
            <a:ext cx="9036496" cy="59766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97940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трога">
  <a:themeElements>
    <a:clrScheme name="Строга">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трога">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рога">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14342</TotalTime>
  <Words>1414</Words>
  <Application>Microsoft Office PowerPoint</Application>
  <PresentationFormat>Екран (4:3)</PresentationFormat>
  <Paragraphs>81</Paragraphs>
  <Slides>51</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51</vt:i4>
      </vt:variant>
    </vt:vector>
  </HeadingPairs>
  <TitlesOfParts>
    <vt:vector size="52" baseType="lpstr">
      <vt:lpstr>Строга</vt:lpstr>
      <vt:lpstr>НАПРЯМКИ ВЕДЕННЯ ІНФОРМАЦІЙНИХ ВОЄН</vt:lpstr>
      <vt:lpstr>ПЛАН</vt:lpstr>
      <vt:lpstr>Література:</vt:lpstr>
      <vt:lpstr>За висновками аналітиків американської корпорації  RAND (скорочення від Research and Development – науково-дослідні розробки), що досліджує проблеми дотичні до Збройних Сил США та вважається першим аналітичним центром у світі (https://www.rand.org),інформаційна війна передбачає: </vt:lpstr>
      <vt:lpstr>Етапи інформаційної війни 1 етап</vt:lpstr>
      <vt:lpstr>Прапор БФС (фото з інтернету)</vt:lpstr>
      <vt:lpstr>Презентація PowerPoint</vt:lpstr>
      <vt:lpstr>Презентація PowerPoint</vt:lpstr>
      <vt:lpstr>Презентація PowerPoint</vt:lpstr>
      <vt:lpstr>Презентація PowerPoint</vt:lpstr>
      <vt:lpstr>Презентація PowerPoint</vt:lpstr>
      <vt:lpstr>2 етап</vt:lpstr>
      <vt:lpstr>Під дією окситоцину люди стають альтруїстичними, добрішими, довірливішими, уважнішими до інших. Однак цей ефект поширюється тільки на «своїх», але не на членів конкуруючих груп (т.зв. парохіальний альтруїзм). Окситоцин підсилює любов до членів «своєї» групи, але не покращує ставлення до «чужих». Відносно чужинців навпаки - він може стимулювати посилення агресії з метою захисту «своїх» від можливої ​​загрози з боку (https://psyfactor.org/news/oxytocin3.htm). Відео</vt:lpstr>
      <vt:lpstr>Адреналін. Захисна реакція, боротьба за ієрархію. Відомий також як епінефрин, виділяється, коли нам лячно, ми лютуємо чи дуже збуджені. Страхогенеруючі новини  сприяють виділенню адреналіна.</vt:lpstr>
      <vt:lpstr>Как Украина будет воевать против России в 2021 году? | Донбасc Реалии - https://www.youtube.com/watch?v=4mlCb8-iTnY</vt:lpstr>
      <vt:lpstr>Презентація PowerPoint</vt:lpstr>
      <vt:lpstr>Презентація PowerPoint</vt:lpstr>
      <vt:lpstr>Презентація PowerPoint</vt:lpstr>
      <vt:lpstr>Презентація PowerPoint</vt:lpstr>
      <vt:lpstr>3 етап</vt:lpstr>
      <vt:lpstr>Посилення мотивації – завдання  будь-якої комунунікаційної технології</vt:lpstr>
      <vt:lpstr>Презентація PowerPoint</vt:lpstr>
      <vt:lpstr>В СССР скрывали, что из 300 палачей Хатыни только 100 были немцами, а 200 - украинские националисты. Фото: pomnisvoih.ru (https://rg.ru/2022/04/06/pochemu-nacizm-vozrodilsia-na-ukraine-a-ne-v-germanii.html)</vt:lpstr>
      <vt:lpstr>Ненависть до супротивника</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Етап 4</vt:lpstr>
      <vt:lpstr>Наративи, які озвучуються на міжнародній арені:  - заперечення причетности («их там нет»); - країна-агресор видає себе за жертву чи захисником слабших ; - заплутування міжнародної спільноти, спонукання шукати правду.   </vt:lpstr>
      <vt:lpstr>Презентація PowerPoint</vt:lpstr>
      <vt:lpstr>Презентація PowerPoint</vt:lpstr>
      <vt:lpstr>Презентація PowerPoint</vt:lpstr>
      <vt:lpstr>Наслідки</vt:lpstr>
      <vt:lpstr>Презентація PowerPoint</vt:lpstr>
      <vt:lpstr>Фактчекінг. Фактчекінгові та медіакритичні ресурси. </vt:lpstr>
      <vt:lpstr>Мова ворожнечі її наслідки </vt:lpstr>
      <vt:lpstr>Піраміда ненависті</vt:lpstr>
      <vt:lpstr>Геноцид у Руанді - https://uk.wikipedia.org/wiki/%D0%93%D0%B5%D0%BD%D0%BE%D1%86%D0%B8%D0%B4_%D1%83_%D0%A0%D1%83%D0%B0%D0%BD%D0%B4%D1%96</vt:lpstr>
      <vt:lpstr>«Десять заповідей хуту» — маніфест, що містить заклики до розпалювання ворожнечі між тутсі і хуту, опублікований у грудні 1990 року в газеті «Кангур» і вплинув на загострення ситуації в Руанді. Газета «Кангур» видавалася з 1990 по 1994 рік. Редактор газети Хассан Нгезі був визнаний учасником геноциду в Руанді і засуджений до довічного ув'язнення.</vt:lpstr>
      <vt:lpstr>4. Всі хуту повинні знати, що всі тутсі нечесні в бізнесі. Їхня єдина мета - національна перевага. Тому зрадником є будь-який хуту, що робить наступне Має компаньйона-тутсі в бізнесі. Вкладає свої або державні гроші в компанію, якою володіють тутсі. Дає або бере в борг у тутсі. Дає тутсі привілеї в бізнесі (видача ліцензії на експорт, банківського кредиту, надання ділянки для будівництва, пропозиція на участь в тендері тощо).  5. Стратегічні політичні, економічні, військові позиції, а також позиції в структурах безпеки повинні бути закріплені за хуту.  6. Хуту повинні складати більшість в сфері освіти, як серед учнів, так і серед викладачів. 7. Збройні сили Руанди повинні складатися виключно з хуту. Цей урок дали нам військові дії в 1990 році. Жоден військовий не може одружитися з тутсі.  8. Хуту повинні перестати жаліти тутсі. 9. Всі хуту, хто б вони не були, повинні бути об'єднані, залежати один від одного і піклуватися про долю своїх братів-хуту. Хуту в Руанді і за її межами повинні постійно шукати друзів і союзників у Справі Хуту, починаючи зі своїх братів-банту Вони повинні постійно протистояти пропаганді тутсі Хуту повинні бути сильні і пильні перед обличчям своїх ворогів-тутсі. 10. Соціальна революція 1959 р., референдум 1961 р. й ідеологія хуту повинні вивчатися усіма хуту на всіх рівнях. Кожен хуту, що бере участь в переслідуванні своїх братів-хуту - зрадник для братів, які читали, поширювали і вивчали цю ідеологію. </vt:lpstr>
      <vt:lpstr>БОТОФЕРМИ</vt:lpstr>
      <vt:lpstr>Блогосфера на передовій інформаційної війни</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ПРОТИДІЯ ІНФОРМАЦІЙНИМ ЗАГРОЗАМ</dc:title>
  <dc:creator>Admin</dc:creator>
  <cp:lastModifiedBy>RePack by Diakov</cp:lastModifiedBy>
  <cp:revision>46</cp:revision>
  <dcterms:created xsi:type="dcterms:W3CDTF">2021-04-16T06:31:47Z</dcterms:created>
  <dcterms:modified xsi:type="dcterms:W3CDTF">2023-03-18T22:37:30Z</dcterms:modified>
</cp:coreProperties>
</file>