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81" r:id="rId21"/>
    <p:sldId id="278" r:id="rId22"/>
    <p:sldId id="279" r:id="rId23"/>
    <p:sldId id="280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84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6252592" cy="4349080"/>
          </a:xfrm>
        </p:spPr>
        <p:txBody>
          <a:bodyPr/>
          <a:lstStyle/>
          <a:p>
            <a:pPr algn="ctr"/>
            <a:r>
              <a:rPr lang="ru-RU" dirty="0" err="1" smtClean="0"/>
              <a:t>Мутагенна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середовищп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0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Ядерне</a:t>
            </a:r>
            <a:r>
              <a:rPr lang="ru-RU" sz="2000" dirty="0"/>
              <a:t> </a:t>
            </a:r>
            <a:r>
              <a:rPr lang="ru-RU" sz="2000" dirty="0" err="1"/>
              <a:t>бомбардування</a:t>
            </a:r>
            <a:r>
              <a:rPr lang="ru-RU" sz="2000" dirty="0"/>
              <a:t> </a:t>
            </a:r>
            <a:r>
              <a:rPr lang="ru-RU" sz="2000" dirty="0" err="1"/>
              <a:t>Хіросіми</a:t>
            </a:r>
            <a:r>
              <a:rPr lang="ru-RU" sz="2000" dirty="0"/>
              <a:t> і </a:t>
            </a:r>
            <a:r>
              <a:rPr lang="ru-RU" sz="2000" dirty="0" err="1"/>
              <a:t>Наґасакі</a:t>
            </a:r>
            <a:r>
              <a:rPr lang="ru-RU" sz="2000" dirty="0"/>
              <a:t> — </a:t>
            </a:r>
            <a:r>
              <a:rPr lang="ru-RU" sz="2000" dirty="0" err="1"/>
              <a:t>ядерні</a:t>
            </a:r>
            <a:r>
              <a:rPr lang="ru-RU" sz="2000" dirty="0"/>
              <a:t> атаки на </a:t>
            </a:r>
            <a:r>
              <a:rPr lang="ru-RU" sz="2000" dirty="0" err="1"/>
              <a:t>японські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Хіросіма</a:t>
            </a:r>
            <a:r>
              <a:rPr lang="ru-RU" sz="2000" dirty="0"/>
              <a:t> і </a:t>
            </a:r>
            <a:r>
              <a:rPr lang="ru-RU" sz="2000" dirty="0" err="1"/>
              <a:t>Нагасакі</a:t>
            </a:r>
            <a:r>
              <a:rPr lang="ru-RU" sz="2000" dirty="0"/>
              <a:t>, </a:t>
            </a:r>
            <a:r>
              <a:rPr lang="ru-RU" sz="2000" dirty="0" err="1"/>
              <a:t>здійснені</a:t>
            </a:r>
            <a:r>
              <a:rPr lang="ru-RU" sz="2000" dirty="0"/>
              <a:t> </a:t>
            </a:r>
            <a:r>
              <a:rPr lang="ru-RU" sz="2000" dirty="0" err="1"/>
              <a:t>збройними</a:t>
            </a:r>
            <a:r>
              <a:rPr lang="ru-RU" sz="2000" dirty="0"/>
              <a:t> силами США за президентства </a:t>
            </a:r>
            <a:r>
              <a:rPr lang="ru-RU" sz="2000" dirty="0" err="1"/>
              <a:t>Гаррі</a:t>
            </a:r>
            <a:r>
              <a:rPr lang="ru-RU" sz="2000" dirty="0"/>
              <a:t> </a:t>
            </a:r>
            <a:r>
              <a:rPr lang="ru-RU" sz="2000" dirty="0" err="1"/>
              <a:t>Трумена</a:t>
            </a:r>
            <a:r>
              <a:rPr lang="ru-RU" sz="2000" dirty="0"/>
              <a:t> </a:t>
            </a:r>
            <a:r>
              <a:rPr lang="ru-RU" sz="2000" dirty="0" err="1"/>
              <a:t>наприкінці</a:t>
            </a:r>
            <a:r>
              <a:rPr lang="ru-RU" sz="2000" dirty="0"/>
              <a:t> 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. 6 </a:t>
            </a:r>
            <a:r>
              <a:rPr lang="ru-RU" sz="2000" dirty="0" err="1"/>
              <a:t>серпня</a:t>
            </a:r>
            <a:r>
              <a:rPr lang="ru-RU" sz="2000" dirty="0"/>
              <a:t> 1945 року </a:t>
            </a:r>
            <a:r>
              <a:rPr lang="ru-RU" sz="2000" dirty="0" err="1"/>
              <a:t>атомна</a:t>
            </a:r>
            <a:r>
              <a:rPr lang="ru-RU" sz="2000" dirty="0"/>
              <a:t> бомба «</a:t>
            </a:r>
            <a:r>
              <a:rPr lang="ru-RU" sz="2000" dirty="0" err="1"/>
              <a:t>Малюк</a:t>
            </a:r>
            <a:r>
              <a:rPr lang="ru-RU" sz="2000" dirty="0"/>
              <a:t>» </a:t>
            </a:r>
            <a:r>
              <a:rPr lang="ru-RU" sz="2000" dirty="0" err="1"/>
              <a:t>була</a:t>
            </a:r>
            <a:r>
              <a:rPr lang="ru-RU" sz="2000" dirty="0"/>
              <a:t> скинута на </a:t>
            </a:r>
            <a:r>
              <a:rPr lang="ru-RU" sz="2000" dirty="0" err="1"/>
              <a:t>Хіросіму</a:t>
            </a:r>
            <a:r>
              <a:rPr lang="ru-RU" sz="2000" dirty="0"/>
              <a:t>, а 9 </a:t>
            </a:r>
            <a:r>
              <a:rPr lang="ru-RU" sz="2000" dirty="0" err="1"/>
              <a:t>серпня</a:t>
            </a:r>
            <a:r>
              <a:rPr lang="ru-RU" sz="2000" dirty="0"/>
              <a:t> 1945 року бомба «</a:t>
            </a:r>
            <a:r>
              <a:rPr lang="ru-RU" sz="2000" dirty="0" err="1"/>
              <a:t>Товстун</a:t>
            </a:r>
            <a:r>
              <a:rPr lang="ru-RU" sz="2000" dirty="0"/>
              <a:t>» — на </a:t>
            </a:r>
            <a:r>
              <a:rPr lang="ru-RU" sz="2000" dirty="0" err="1"/>
              <a:t>Нагасакі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єдині</a:t>
            </a:r>
            <a:r>
              <a:rPr lang="ru-RU" sz="2000" dirty="0"/>
              <a:t> </a:t>
            </a:r>
            <a:r>
              <a:rPr lang="ru-RU" sz="2000" dirty="0" err="1"/>
              <a:t>випадки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ядерної</a:t>
            </a:r>
            <a:r>
              <a:rPr lang="ru-RU" sz="2000" dirty="0"/>
              <a:t> </a:t>
            </a:r>
            <a:r>
              <a:rPr lang="ru-RU" sz="2000" dirty="0" err="1"/>
              <a:t>зброї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вибухів</a:t>
            </a:r>
            <a:r>
              <a:rPr lang="ru-RU" sz="2000" dirty="0"/>
              <a:t> </a:t>
            </a:r>
            <a:r>
              <a:rPr lang="ru-RU" sz="2000" dirty="0" err="1"/>
              <a:t>миттєво</a:t>
            </a:r>
            <a:r>
              <a:rPr lang="ru-RU" sz="2000" dirty="0"/>
              <a:t> </a:t>
            </a:r>
            <a:r>
              <a:rPr lang="ru-RU" sz="2000" dirty="0" err="1"/>
              <a:t>загинуло</a:t>
            </a:r>
            <a:r>
              <a:rPr lang="ru-RU" sz="2000" dirty="0"/>
              <a:t> 70 000 </a:t>
            </a:r>
            <a:r>
              <a:rPr lang="ru-RU" sz="2000" dirty="0" err="1"/>
              <a:t>мешканців</a:t>
            </a:r>
            <a:r>
              <a:rPr lang="ru-RU" sz="2000" dirty="0"/>
              <a:t> </a:t>
            </a:r>
            <a:r>
              <a:rPr lang="ru-RU" sz="2000" dirty="0" err="1"/>
              <a:t>Хіросіми</a:t>
            </a:r>
            <a:r>
              <a:rPr lang="ru-RU" sz="2000" dirty="0"/>
              <a:t> та 60 000 </a:t>
            </a:r>
            <a:r>
              <a:rPr lang="ru-RU" sz="2000" dirty="0" err="1"/>
              <a:t>мешканців</a:t>
            </a:r>
            <a:r>
              <a:rPr lang="ru-RU" sz="2000" dirty="0"/>
              <a:t> </a:t>
            </a:r>
            <a:r>
              <a:rPr lang="ru-RU" sz="2000" dirty="0" err="1"/>
              <a:t>Нагасакі</a:t>
            </a:r>
            <a:r>
              <a:rPr lang="ru-RU" sz="2000" dirty="0"/>
              <a:t>. З </a:t>
            </a:r>
            <a:r>
              <a:rPr lang="ru-RU" sz="2000" dirty="0" err="1"/>
              <a:t>серпня</a:t>
            </a:r>
            <a:r>
              <a:rPr lang="ru-RU" sz="2000" dirty="0"/>
              <a:t> по </a:t>
            </a:r>
            <a:r>
              <a:rPr lang="ru-RU" sz="2000" dirty="0" err="1"/>
              <a:t>грудень</a:t>
            </a:r>
            <a:r>
              <a:rPr lang="ru-RU" sz="2000" dirty="0"/>
              <a:t> 1945 року 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тих, </a:t>
            </a:r>
            <a:r>
              <a:rPr lang="ru-RU" sz="2000" dirty="0" err="1"/>
              <a:t>які</a:t>
            </a:r>
            <a:r>
              <a:rPr lang="ru-RU" sz="2000" dirty="0"/>
              <a:t> померли </a:t>
            </a:r>
            <a:r>
              <a:rPr lang="ru-RU" sz="2000" dirty="0" err="1"/>
              <a:t>від</a:t>
            </a:r>
            <a:r>
              <a:rPr lang="ru-RU" sz="2000" dirty="0"/>
              <a:t> ран і хвороб, </a:t>
            </a:r>
            <a:r>
              <a:rPr lang="ru-RU" sz="2000" dirty="0" err="1"/>
              <a:t>спричинених</a:t>
            </a:r>
            <a:r>
              <a:rPr lang="ru-RU" sz="2000" dirty="0"/>
              <a:t> </a:t>
            </a:r>
            <a:r>
              <a:rPr lang="ru-RU" sz="2000" dirty="0" err="1"/>
              <a:t>радіацією</a:t>
            </a:r>
            <a:r>
              <a:rPr lang="ru-RU" sz="2000" dirty="0"/>
              <a:t>, </a:t>
            </a:r>
            <a:r>
              <a:rPr lang="ru-RU" sz="2000" dirty="0" err="1"/>
              <a:t>склала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</a:t>
            </a:r>
            <a:r>
              <a:rPr lang="ru-RU" sz="2000" dirty="0" err="1"/>
              <a:t>півмільйона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у </a:t>
            </a:r>
            <a:r>
              <a:rPr lang="ru-RU" sz="2000" dirty="0" err="1"/>
              <a:t>обох</a:t>
            </a:r>
            <a:r>
              <a:rPr lang="ru-RU" sz="2000" dirty="0"/>
              <a:t> </a:t>
            </a:r>
            <a:r>
              <a:rPr lang="ru-RU" sz="2000" dirty="0" err="1"/>
              <a:t>містах</a:t>
            </a:r>
            <a:r>
              <a:rPr lang="ru-RU" sz="20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6" y="3935256"/>
            <a:ext cx="4357600" cy="258172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3971230" cy="222388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72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Одне</a:t>
            </a:r>
            <a:r>
              <a:rPr lang="ru-RU" sz="2000" dirty="0"/>
              <a:t> з перших </a:t>
            </a:r>
            <a:r>
              <a:rPr lang="ru-RU" sz="2000" dirty="0" err="1"/>
              <a:t>досліджень</a:t>
            </a:r>
            <a:r>
              <a:rPr lang="ru-RU" sz="2000" dirty="0"/>
              <a:t>, </a:t>
            </a:r>
            <a:r>
              <a:rPr lang="ru-RU" sz="2000" dirty="0" err="1"/>
              <a:t>проведених</a:t>
            </a:r>
            <a:r>
              <a:rPr lang="ru-RU" sz="2000" dirty="0"/>
              <a:t> </a:t>
            </a:r>
            <a:r>
              <a:rPr lang="fr-FR" sz="2000" dirty="0"/>
              <a:t>ABCC, </a:t>
            </a:r>
            <a:r>
              <a:rPr lang="ru-RU" sz="2000" dirty="0" err="1"/>
              <a:t>стосувалося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вагітностей</a:t>
            </a:r>
            <a:r>
              <a:rPr lang="ru-RU" sz="2000" dirty="0"/>
              <a:t> у </a:t>
            </a:r>
            <a:r>
              <a:rPr lang="ru-RU" sz="2000" dirty="0" err="1"/>
              <a:t>Хіросімі</a:t>
            </a:r>
            <a:r>
              <a:rPr lang="ru-RU" sz="2000" dirty="0"/>
              <a:t> та </a:t>
            </a:r>
            <a:r>
              <a:rPr lang="ru-RU" sz="2000" dirty="0" err="1"/>
              <a:t>Нагасакі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у контроль-</a:t>
            </a:r>
            <a:r>
              <a:rPr lang="ru-RU" sz="2000" dirty="0" err="1"/>
              <a:t>місто</a:t>
            </a:r>
            <a:r>
              <a:rPr lang="ru-RU" sz="2000" dirty="0"/>
              <a:t> Куре, </a:t>
            </a:r>
            <a:r>
              <a:rPr lang="ru-RU" sz="2000" dirty="0" err="1"/>
              <a:t>розташоване</a:t>
            </a:r>
            <a:r>
              <a:rPr lang="ru-RU" sz="2000" dirty="0"/>
              <a:t> за 29 км на </a:t>
            </a:r>
            <a:r>
              <a:rPr lang="ru-RU" sz="2000" dirty="0" err="1"/>
              <a:t>південь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Хіросіми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визначити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та </a:t>
            </a:r>
            <a:r>
              <a:rPr lang="ru-RU" sz="2000" dirty="0" err="1"/>
              <a:t>наслідки</a:t>
            </a:r>
            <a:r>
              <a:rPr lang="ru-RU" sz="2000" dirty="0"/>
              <a:t>, </a:t>
            </a:r>
            <a:r>
              <a:rPr lang="ru-RU" sz="2000" dirty="0" err="1"/>
              <a:t>пов'язані</a:t>
            </a:r>
            <a:r>
              <a:rPr lang="ru-RU" sz="2000" dirty="0"/>
              <a:t> з </a:t>
            </a:r>
            <a:r>
              <a:rPr lang="ru-RU" sz="2000" dirty="0" err="1"/>
              <a:t>радіаційним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. Джеймс В. </a:t>
            </a:r>
            <a:r>
              <a:rPr lang="ru-RU" sz="2000" dirty="0" err="1"/>
              <a:t>Ніл</a:t>
            </a:r>
            <a:r>
              <a:rPr lang="ru-RU" sz="2000" dirty="0"/>
              <a:t> </a:t>
            </a:r>
            <a:r>
              <a:rPr lang="ru-RU" sz="2000" dirty="0" err="1"/>
              <a:t>провів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, яке показало,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вроджених</a:t>
            </a:r>
            <a:r>
              <a:rPr lang="ru-RU" sz="2000" dirty="0"/>
              <a:t> </a:t>
            </a:r>
            <a:r>
              <a:rPr lang="ru-RU" sz="2000" dirty="0" err="1"/>
              <a:t>дефектів</a:t>
            </a:r>
            <a:r>
              <a:rPr lang="ru-RU" sz="2000" dirty="0"/>
              <a:t> не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вищою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тих,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вижив</a:t>
            </a:r>
            <a:r>
              <a:rPr lang="ru-RU" sz="2000" dirty="0"/>
              <a:t> і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вагітними</a:t>
            </a:r>
            <a:r>
              <a:rPr lang="ru-RU" sz="2000" dirty="0"/>
              <a:t> на момент </a:t>
            </a:r>
            <a:r>
              <a:rPr lang="ru-RU" sz="2000" dirty="0" err="1"/>
              <a:t>вибухів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вивчив</a:t>
            </a:r>
            <a:r>
              <a:rPr lang="ru-RU" sz="2000" dirty="0"/>
              <a:t>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пережили </a:t>
            </a:r>
            <a:r>
              <a:rPr lang="ru-RU" sz="2000" dirty="0" err="1"/>
              <a:t>бомбардування</a:t>
            </a:r>
            <a:r>
              <a:rPr lang="ru-RU" sz="2000" dirty="0"/>
              <a:t> </a:t>
            </a:r>
            <a:r>
              <a:rPr lang="ru-RU" sz="2000" dirty="0" err="1"/>
              <a:t>Хіросіми</a:t>
            </a:r>
            <a:r>
              <a:rPr lang="ru-RU" sz="2000" dirty="0"/>
              <a:t> і </a:t>
            </a:r>
            <a:r>
              <a:rPr lang="ru-RU" sz="2000" dirty="0" err="1"/>
              <a:t>Нагасакі</a:t>
            </a:r>
            <a:r>
              <a:rPr lang="ru-RU" sz="2000" dirty="0"/>
              <a:t>, </a:t>
            </a:r>
            <a:r>
              <a:rPr lang="ru-RU" sz="2000" dirty="0" err="1"/>
              <a:t>повідомивши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50 до 90 </a:t>
            </a:r>
            <a:r>
              <a:rPr lang="ru-RU" sz="2000" dirty="0" err="1"/>
              <a:t>відсотків</a:t>
            </a:r>
            <a:r>
              <a:rPr lang="ru-RU" sz="2000" dirty="0"/>
              <a:t> все </a:t>
            </a:r>
            <a:r>
              <a:rPr lang="ru-RU" sz="2000" dirty="0" err="1"/>
              <a:t>ще</a:t>
            </a:r>
            <a:r>
              <a:rPr lang="ru-RU" sz="2000" dirty="0"/>
              <a:t> жили через 50 </a:t>
            </a:r>
            <a:r>
              <a:rPr lang="ru-RU" sz="2000" dirty="0" err="1"/>
              <a:t>років</a:t>
            </a:r>
            <a:r>
              <a:rPr lang="ru-RU" sz="2000" dirty="0" smtClean="0"/>
              <a:t>.</a:t>
            </a:r>
          </a:p>
          <a:p>
            <a:pPr algn="just"/>
            <a:endParaRPr lang="uk-UA" sz="2000" dirty="0"/>
          </a:p>
          <a:p>
            <a:pPr algn="just"/>
            <a:r>
              <a:rPr lang="ru-RU" sz="2000" dirty="0"/>
              <a:t>У 1985 р. </a:t>
            </a:r>
            <a:r>
              <a:rPr lang="ru-RU" sz="2000" dirty="0" err="1"/>
              <a:t>університет</a:t>
            </a:r>
            <a:r>
              <a:rPr lang="ru-RU" sz="2000" dirty="0"/>
              <a:t> Джона </a:t>
            </a:r>
            <a:r>
              <a:rPr lang="ru-RU" sz="2000" dirty="0" err="1"/>
              <a:t>Хопкінса</a:t>
            </a:r>
            <a:r>
              <a:rPr lang="ru-RU" sz="2000" dirty="0"/>
              <a:t> генетик Джеймс Ф. Кроу </a:t>
            </a:r>
            <a:r>
              <a:rPr lang="ru-RU" sz="2000" dirty="0" err="1"/>
              <a:t>вивчив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Нілу</a:t>
            </a:r>
            <a:r>
              <a:rPr lang="ru-RU" sz="2000" dirty="0"/>
              <a:t> і </a:t>
            </a:r>
            <a:r>
              <a:rPr lang="ru-RU" sz="2000" dirty="0" err="1"/>
              <a:t>підтвердив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вроджених</a:t>
            </a:r>
            <a:r>
              <a:rPr lang="ru-RU" sz="2000" dirty="0"/>
              <a:t> </a:t>
            </a:r>
            <a:r>
              <a:rPr lang="ru-RU" sz="2000" dirty="0" err="1"/>
              <a:t>дефектів</a:t>
            </a:r>
            <a:r>
              <a:rPr lang="ru-RU" sz="2000" dirty="0"/>
              <a:t> не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вищою</a:t>
            </a:r>
            <a:r>
              <a:rPr lang="ru-RU" sz="2000" dirty="0"/>
              <a:t> в </a:t>
            </a:r>
            <a:r>
              <a:rPr lang="ru-RU" sz="2000" dirty="0" err="1"/>
              <a:t>Хіросімі</a:t>
            </a:r>
            <a:r>
              <a:rPr lang="ru-RU" sz="2000" dirty="0"/>
              <a:t> та </a:t>
            </a:r>
            <a:r>
              <a:rPr lang="ru-RU" sz="2000" dirty="0" err="1"/>
              <a:t>Нагасакі</a:t>
            </a:r>
            <a:r>
              <a:rPr lang="ru-RU" sz="2000" dirty="0"/>
              <a:t>.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fr-FR" sz="2000" dirty="0"/>
              <a:t>ABCC </a:t>
            </a:r>
            <a:r>
              <a:rPr lang="ru-RU" sz="2000" dirty="0"/>
              <a:t>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наступник</a:t>
            </a:r>
            <a:r>
              <a:rPr lang="ru-RU" sz="2000" dirty="0"/>
              <a:t> Фонд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радіаційних</a:t>
            </a:r>
            <a:r>
              <a:rPr lang="ru-RU" sz="2000" dirty="0"/>
              <a:t> </a:t>
            </a:r>
            <a:r>
              <a:rPr lang="ru-RU" sz="2000" dirty="0" err="1"/>
              <a:t>ефектів</a:t>
            </a:r>
            <a:r>
              <a:rPr lang="ru-RU" sz="2000" dirty="0"/>
              <a:t> (</a:t>
            </a:r>
            <a:r>
              <a:rPr lang="fr-FR" sz="2000" dirty="0"/>
              <a:t>RERF) </a:t>
            </a:r>
            <a:r>
              <a:rPr lang="ru-RU" sz="2000" dirty="0"/>
              <a:t>через </a:t>
            </a:r>
            <a:r>
              <a:rPr lang="ru-RU" sz="2000" dirty="0" err="1"/>
              <a:t>десятиліття</a:t>
            </a:r>
            <a:r>
              <a:rPr lang="ru-RU" sz="2000" dirty="0"/>
              <a:t> все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шукали</a:t>
            </a:r>
            <a:r>
              <a:rPr lang="ru-RU" sz="2000" dirty="0"/>
              <a:t> </a:t>
            </a:r>
            <a:r>
              <a:rPr lang="ru-RU" sz="2000" dirty="0" err="1"/>
              <a:t>можливі</a:t>
            </a:r>
            <a:r>
              <a:rPr lang="ru-RU" sz="2000" dirty="0"/>
              <a:t> </a:t>
            </a:r>
            <a:r>
              <a:rPr lang="ru-RU" sz="2000" dirty="0" err="1"/>
              <a:t>вроджені</a:t>
            </a:r>
            <a:r>
              <a:rPr lang="ru-RU" sz="2000" dirty="0"/>
              <a:t> </a:t>
            </a:r>
            <a:r>
              <a:rPr lang="ru-RU" sz="2000" dirty="0" err="1"/>
              <a:t>дефекти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тих,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вижив</a:t>
            </a:r>
            <a:r>
              <a:rPr lang="ru-RU" sz="2000" dirty="0"/>
              <a:t>, але не </a:t>
            </a:r>
            <a:r>
              <a:rPr lang="ru-RU" sz="2000" dirty="0" err="1"/>
              <a:t>знайшли</a:t>
            </a:r>
            <a:r>
              <a:rPr lang="ru-RU" sz="2000" dirty="0"/>
              <a:t> </a:t>
            </a:r>
            <a:r>
              <a:rPr lang="ru-RU" sz="2000" dirty="0" err="1"/>
              <a:t>доказів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 вони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поширені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тих,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вижили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передається</a:t>
            </a:r>
            <a:r>
              <a:rPr lang="ru-RU" sz="2000" dirty="0"/>
              <a:t> у </a:t>
            </a:r>
            <a:r>
              <a:rPr lang="ru-RU" sz="2000" dirty="0" err="1"/>
              <a:t>спадок</a:t>
            </a:r>
            <a:r>
              <a:rPr lang="ru-RU" sz="2000" dirty="0"/>
              <a:t> у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вижили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693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67556"/>
            <a:ext cx="7308304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uk-UA" b="1" dirty="0"/>
              <a:t>Хромосомні аберації внаслідок дії іонізуючого випромінення </a:t>
            </a:r>
            <a:endParaRPr lang="uk-UA" dirty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59024" y="937751"/>
            <a:ext cx="8784976" cy="31393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 Численні </a:t>
            </a:r>
            <a:r>
              <a:rPr lang="uk-UA" dirty="0" err="1">
                <a:latin typeface="Arial Narrow" panose="020B0606020202030204" pitchFamily="34" charset="0"/>
              </a:rPr>
              <a:t>цитогенетичні</a:t>
            </a:r>
            <a:r>
              <a:rPr lang="uk-UA" dirty="0">
                <a:latin typeface="Arial Narrow" panose="020B0606020202030204" pitchFamily="34" charset="0"/>
              </a:rPr>
              <a:t> дослідження виявляють підвищений в порівнянні зі </a:t>
            </a:r>
            <a:r>
              <a:rPr lang="uk-UA" dirty="0" smtClean="0">
                <a:latin typeface="Arial Narrow" panose="020B0606020202030204" pitchFamily="34" charset="0"/>
              </a:rPr>
              <a:t>спонтанним рівень </a:t>
            </a:r>
            <a:r>
              <a:rPr lang="uk-UA" dirty="0">
                <a:latin typeface="Arial Narrow" panose="020B0606020202030204" pitchFamily="34" charset="0"/>
              </a:rPr>
              <a:t>хромосомних аберацій в лімфоцитах периферичної крові в різні терміни як </a:t>
            </a:r>
            <a:r>
              <a:rPr lang="uk-UA" dirty="0" smtClean="0">
                <a:latin typeface="Arial Narrow" panose="020B0606020202030204" pitchFamily="34" charset="0"/>
              </a:rPr>
              <a:t>після гострого</a:t>
            </a:r>
            <a:r>
              <a:rPr lang="uk-UA" dirty="0">
                <a:latin typeface="Arial Narrow" panose="020B0606020202030204" pitchFamily="34" charset="0"/>
              </a:rPr>
              <a:t>, так і після </a:t>
            </a:r>
            <a:r>
              <a:rPr lang="uk-UA" dirty="0" smtClean="0">
                <a:latin typeface="Arial Narrow" panose="020B0606020202030204" pitchFamily="34" charset="0"/>
              </a:rPr>
              <a:t>хронічного опромінення. У </a:t>
            </a:r>
            <a:r>
              <a:rPr lang="uk-UA" dirty="0">
                <a:latin typeface="Arial Narrow" panose="020B0606020202030204" pitchFamily="34" charset="0"/>
              </a:rPr>
              <a:t>віддалений період після хронічного опромінення (загальне гамма- і гамма-нейтронне опромінення робітників ядерних підприємств) не виявляється достовірна кореляція частоти хромосомних аберацій з накопиченою дозою. </a:t>
            </a:r>
            <a:endParaRPr lang="uk-UA" dirty="0" smtClean="0">
              <a:latin typeface="Arial Narrow" panose="020B0606020202030204" pitchFamily="34" charset="0"/>
            </a:endParaRPr>
          </a:p>
          <a:p>
            <a:r>
              <a:rPr lang="uk-UA" dirty="0" smtClean="0">
                <a:latin typeface="Arial Narrow" panose="020B0606020202030204" pitchFamily="34" charset="0"/>
              </a:rPr>
              <a:t>При </a:t>
            </a:r>
            <a:r>
              <a:rPr lang="uk-UA" dirty="0">
                <a:latin typeface="Arial Narrow" panose="020B0606020202030204" pitchFamily="34" charset="0"/>
              </a:rPr>
              <a:t>гострому зовнішньому опроміненні в дозах, які зумовлюють кістково-мозкову форму ГПХ, глибина ураження стовбурового пулу </a:t>
            </a:r>
            <a:r>
              <a:rPr lang="uk-UA" dirty="0" err="1">
                <a:latin typeface="Arial Narrow" panose="020B0606020202030204" pitchFamily="34" charset="0"/>
              </a:rPr>
              <a:t>гемопоетичної</a:t>
            </a:r>
            <a:r>
              <a:rPr lang="uk-UA" dirty="0">
                <a:latin typeface="Arial Narrow" panose="020B0606020202030204" pitchFamily="34" charset="0"/>
              </a:rPr>
              <a:t> тканини залежить від дози. Тому у віддалений період після опромінення може зберігатися певна </a:t>
            </a:r>
            <a:r>
              <a:rPr lang="uk-UA" dirty="0" err="1">
                <a:latin typeface="Arial Narrow" panose="020B0606020202030204" pitchFamily="34" charset="0"/>
              </a:rPr>
              <a:t>дозова</a:t>
            </a:r>
            <a:r>
              <a:rPr lang="uk-UA" dirty="0">
                <a:latin typeface="Arial Narrow" panose="020B0606020202030204" pitchFamily="34" charset="0"/>
              </a:rPr>
              <a:t> залежність генетичних пошкоджень як відображення різного ступеня </a:t>
            </a:r>
            <a:r>
              <a:rPr lang="uk-UA" dirty="0" err="1">
                <a:latin typeface="Arial Narrow" panose="020B0606020202030204" pitchFamily="34" charset="0"/>
              </a:rPr>
              <a:t>вираженості</a:t>
            </a:r>
            <a:r>
              <a:rPr lang="uk-UA" dirty="0">
                <a:latin typeface="Arial Narrow" panose="020B0606020202030204" pitchFamily="34" charset="0"/>
              </a:rPr>
              <a:t> процесів репарації і елімінації уражених стовбурових клітин та їх нащадків у широкому діапазоні </a:t>
            </a:r>
            <a:r>
              <a:rPr lang="uk-UA" dirty="0" smtClean="0">
                <a:latin typeface="Arial Narrow" panose="020B0606020202030204" pitchFamily="34" charset="0"/>
              </a:rPr>
              <a:t>доз.</a:t>
            </a:r>
            <a:endParaRPr lang="uk-UA" dirty="0">
              <a:latin typeface="Arial Narrow" panose="020B0606020202030204" pitchFamily="34" charset="0"/>
            </a:endParaRPr>
          </a:p>
          <a:p>
            <a:r>
              <a:rPr lang="uk-UA" dirty="0"/>
              <a:t>        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22649" r="1809" b="5507"/>
          <a:stretch/>
        </p:blipFill>
        <p:spPr bwMode="auto">
          <a:xfrm>
            <a:off x="1425635" y="4077072"/>
            <a:ext cx="629273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89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305068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Радіація</a:t>
            </a:r>
            <a:r>
              <a:rPr lang="ru-RU" sz="2000" dirty="0"/>
              <a:t>, яка </a:t>
            </a:r>
            <a:r>
              <a:rPr lang="ru-RU" sz="2000" dirty="0" err="1"/>
              <a:t>діє</a:t>
            </a:r>
            <a:r>
              <a:rPr lang="ru-RU" sz="2000" dirty="0"/>
              <a:t> на </a:t>
            </a:r>
            <a:r>
              <a:rPr lang="ru-RU" sz="2000" dirty="0" err="1"/>
              <a:t>організм</a:t>
            </a:r>
            <a:r>
              <a:rPr lang="ru-RU" sz="2000" dirty="0"/>
              <a:t> </a:t>
            </a:r>
            <a:r>
              <a:rPr lang="ru-RU" sz="2000" dirty="0" err="1"/>
              <a:t>ззовні</a:t>
            </a:r>
            <a:r>
              <a:rPr lang="ru-RU" sz="2000" dirty="0"/>
              <a:t> є </a:t>
            </a:r>
            <a:r>
              <a:rPr lang="ru-RU" sz="2000" dirty="0" err="1"/>
              <a:t>шкідливою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вона проходить через </a:t>
            </a:r>
            <a:r>
              <a:rPr lang="ru-RU" sz="2000" dirty="0" err="1"/>
              <a:t>наші</a:t>
            </a:r>
            <a:r>
              <a:rPr lang="ru-RU" sz="2000" dirty="0"/>
              <a:t> ДНК, </a:t>
            </a:r>
            <a:r>
              <a:rPr lang="ru-RU" sz="2000" dirty="0" err="1"/>
              <a:t>клітини</a:t>
            </a:r>
            <a:r>
              <a:rPr lang="ru-RU" sz="2000" dirty="0"/>
              <a:t>, </a:t>
            </a:r>
            <a:r>
              <a:rPr lang="ru-RU" sz="2000" dirty="0" err="1"/>
              <a:t>тканини</a:t>
            </a:r>
            <a:r>
              <a:rPr lang="ru-RU" sz="2000" dirty="0"/>
              <a:t> і </a:t>
            </a:r>
            <a:r>
              <a:rPr lang="ru-RU" sz="2000" dirty="0" err="1"/>
              <a:t>органи</a:t>
            </a:r>
            <a:r>
              <a:rPr lang="ru-RU" sz="2000" dirty="0"/>
              <a:t>. Вона </a:t>
            </a:r>
            <a:r>
              <a:rPr lang="ru-RU" sz="2000" dirty="0" err="1"/>
              <a:t>розриває</a:t>
            </a:r>
            <a:r>
              <a:rPr lang="ru-RU" sz="2000" dirty="0"/>
              <a:t> </a:t>
            </a:r>
            <a:r>
              <a:rPr lang="ru-RU" sz="2000" dirty="0" err="1"/>
              <a:t>молекули</a:t>
            </a:r>
            <a:r>
              <a:rPr lang="ru-RU" sz="2000" dirty="0"/>
              <a:t>, </a:t>
            </a:r>
            <a:r>
              <a:rPr lang="ru-RU" sz="2000" dirty="0" err="1"/>
              <a:t>відриває</a:t>
            </a:r>
            <a:r>
              <a:rPr lang="ru-RU" sz="2000" dirty="0"/>
              <a:t> </a:t>
            </a:r>
            <a:r>
              <a:rPr lang="ru-RU" sz="2000" dirty="0" err="1"/>
              <a:t>електрони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атомів</a:t>
            </a:r>
            <a:r>
              <a:rPr lang="ru-RU" sz="2000" dirty="0"/>
              <a:t> </a:t>
            </a:r>
            <a:r>
              <a:rPr lang="ru-RU" sz="2000" dirty="0" err="1"/>
              <a:t>всередині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і </a:t>
            </a:r>
            <a:r>
              <a:rPr lang="ru-RU" sz="2000" dirty="0" err="1"/>
              <a:t>руйнує</a:t>
            </a:r>
            <a:r>
              <a:rPr lang="ru-RU" sz="2000" dirty="0"/>
              <a:t> </a:t>
            </a:r>
            <a:r>
              <a:rPr lang="ru-RU" sz="2000" dirty="0" err="1"/>
              <a:t>їхню</a:t>
            </a:r>
            <a:r>
              <a:rPr lang="ru-RU" sz="2000" dirty="0"/>
              <a:t> структуру у </a:t>
            </a:r>
            <a:r>
              <a:rPr lang="ru-RU" sz="2000" dirty="0" err="1"/>
              <a:t>спосіб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робить</a:t>
            </a:r>
            <a:r>
              <a:rPr lang="ru-RU" sz="2000" dirty="0"/>
              <a:t> </a:t>
            </a:r>
            <a:r>
              <a:rPr lang="ru-RU" sz="2000" dirty="0" err="1"/>
              <a:t>складним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належне</a:t>
            </a:r>
            <a:r>
              <a:rPr lang="ru-RU" sz="2000" dirty="0"/>
              <a:t> </a:t>
            </a:r>
            <a:r>
              <a:rPr lang="ru-RU" sz="2000" dirty="0" err="1"/>
              <a:t>відновлення</a:t>
            </a:r>
            <a:r>
              <a:rPr lang="ru-RU" sz="2000" dirty="0"/>
              <a:t>. </a:t>
            </a:r>
            <a:r>
              <a:rPr lang="ru-RU" sz="2000" dirty="0" err="1"/>
              <a:t>Неправильне</a:t>
            </a:r>
            <a:r>
              <a:rPr lang="ru-RU" sz="2000" dirty="0"/>
              <a:t>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 приводить до </a:t>
            </a:r>
            <a:r>
              <a:rPr lang="ru-RU" sz="2000" dirty="0" err="1"/>
              <a:t>захворювань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 smtClean="0"/>
              <a:t>Іонізуюче</a:t>
            </a:r>
            <a:r>
              <a:rPr lang="ru-RU" sz="2000" dirty="0" smtClean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 </a:t>
            </a:r>
            <a:r>
              <a:rPr lang="ru-RU" sz="2000" dirty="0" err="1"/>
              <a:t>пошкоджує</a:t>
            </a:r>
            <a:r>
              <a:rPr lang="ru-RU" sz="2000" dirty="0"/>
              <a:t> ДНК у </a:t>
            </a:r>
            <a:r>
              <a:rPr lang="ru-RU" sz="2000" dirty="0" err="1"/>
              <a:t>клітинах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</a:t>
            </a:r>
            <a:r>
              <a:rPr lang="ru-RU" sz="2000" dirty="0" err="1"/>
              <a:t>основними</a:t>
            </a:r>
            <a:r>
              <a:rPr lang="ru-RU" sz="2000" dirty="0"/>
              <a:t> шляхами:</a:t>
            </a:r>
          </a:p>
          <a:p>
            <a:pPr algn="just"/>
            <a:r>
              <a:rPr lang="ru-RU" sz="2000" dirty="0"/>
              <a:t>•	</a:t>
            </a:r>
            <a:r>
              <a:rPr lang="ru-RU" sz="2000" dirty="0" err="1"/>
              <a:t>Безпосередній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іонізуючого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 </a:t>
            </a:r>
            <a:r>
              <a:rPr lang="ru-RU" sz="2000" dirty="0" err="1"/>
              <a:t>призводить</a:t>
            </a:r>
            <a:r>
              <a:rPr lang="ru-RU" sz="2000" dirty="0"/>
              <a:t> до </a:t>
            </a:r>
            <a:r>
              <a:rPr lang="ru-RU" sz="2000" dirty="0" err="1"/>
              <a:t>розриву</a:t>
            </a:r>
            <a:r>
              <a:rPr lang="ru-RU" sz="2000" dirty="0"/>
              <a:t> </a:t>
            </a:r>
            <a:r>
              <a:rPr lang="ru-RU" sz="2000" dirty="0" err="1"/>
              <a:t>фосфодіефірних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нуклеотидами, </a:t>
            </a:r>
            <a:r>
              <a:rPr lang="ru-RU" sz="2000" dirty="0" err="1"/>
              <a:t>хімічної</a:t>
            </a:r>
            <a:r>
              <a:rPr lang="ru-RU" sz="2000" dirty="0"/>
              <a:t> </a:t>
            </a:r>
            <a:r>
              <a:rPr lang="ru-RU" sz="2000" dirty="0" err="1"/>
              <a:t>модифікації</a:t>
            </a:r>
            <a:r>
              <a:rPr lang="ru-RU" sz="2000" dirty="0"/>
              <a:t> (</a:t>
            </a:r>
            <a:r>
              <a:rPr lang="ru-RU" sz="2000" dirty="0" err="1"/>
              <a:t>ушкодження</a:t>
            </a:r>
            <a:r>
              <a:rPr lang="ru-RU" sz="2000" dirty="0"/>
              <a:t>) </a:t>
            </a:r>
            <a:r>
              <a:rPr lang="ru-RU" sz="2000" dirty="0" err="1"/>
              <a:t>азотистих</a:t>
            </a:r>
            <a:r>
              <a:rPr lang="ru-RU" sz="2000" dirty="0"/>
              <a:t> основ та </a:t>
            </a:r>
            <a:r>
              <a:rPr lang="ru-RU" sz="2000" dirty="0" err="1"/>
              <a:t>зшивання</a:t>
            </a:r>
            <a:r>
              <a:rPr lang="ru-RU" sz="2000" dirty="0"/>
              <a:t> молекул. </a:t>
            </a:r>
          </a:p>
          <a:p>
            <a:pPr algn="just"/>
            <a:r>
              <a:rPr lang="ru-RU" sz="2000" dirty="0"/>
              <a:t>•	Непряма </a:t>
            </a:r>
            <a:r>
              <a:rPr lang="ru-RU" sz="2000" dirty="0" err="1"/>
              <a:t>дія</a:t>
            </a:r>
            <a:r>
              <a:rPr lang="ru-RU" sz="2000" dirty="0"/>
              <a:t> </a:t>
            </a:r>
            <a:r>
              <a:rPr lang="ru-RU" sz="2000" dirty="0" err="1"/>
              <a:t>вільних</a:t>
            </a:r>
            <a:r>
              <a:rPr lang="ru-RU" sz="2000" dirty="0"/>
              <a:t> </a:t>
            </a:r>
            <a:r>
              <a:rPr lang="ru-RU" sz="2000" dirty="0" err="1"/>
              <a:t>радикалів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виникають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іонізації</a:t>
            </a:r>
            <a:r>
              <a:rPr lang="ru-RU" sz="2000" dirty="0"/>
              <a:t> води в </a:t>
            </a:r>
            <a:r>
              <a:rPr lang="ru-RU" sz="2000" dirty="0" err="1"/>
              <a:t>клітині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дією</a:t>
            </a:r>
            <a:r>
              <a:rPr lang="ru-RU" sz="2000" dirty="0"/>
              <a:t> </a:t>
            </a:r>
            <a:r>
              <a:rPr lang="ru-RU" sz="2000" dirty="0" err="1"/>
              <a:t>радіації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 70–80% </a:t>
            </a:r>
            <a:r>
              <a:rPr lang="ru-RU" sz="2000" dirty="0" err="1"/>
              <a:t>ушкоджень</a:t>
            </a:r>
            <a:r>
              <a:rPr lang="ru-RU" sz="2000" dirty="0"/>
              <a:t>. </a:t>
            </a:r>
            <a:r>
              <a:rPr lang="ru-RU" sz="2000" dirty="0" err="1"/>
              <a:t>Високоактивні</a:t>
            </a:r>
            <a:r>
              <a:rPr lang="ru-RU" sz="2000" dirty="0"/>
              <a:t> </a:t>
            </a:r>
            <a:r>
              <a:rPr lang="ru-RU" sz="2000" dirty="0" err="1"/>
              <a:t>вільні</a:t>
            </a:r>
            <a:r>
              <a:rPr lang="ru-RU" sz="2000" dirty="0"/>
              <a:t> </a:t>
            </a:r>
            <a:r>
              <a:rPr lang="ru-RU" sz="2000" dirty="0" err="1"/>
              <a:t>радикали</a:t>
            </a:r>
            <a:r>
              <a:rPr lang="ru-RU" sz="2000" dirty="0"/>
              <a:t> </a:t>
            </a:r>
            <a:r>
              <a:rPr lang="ru-RU" sz="2000" dirty="0" err="1"/>
              <a:t>окислюють</a:t>
            </a:r>
            <a:r>
              <a:rPr lang="ru-RU" sz="2000" dirty="0"/>
              <a:t> </a:t>
            </a:r>
            <a:r>
              <a:rPr lang="ru-RU" sz="2000" dirty="0" err="1"/>
              <a:t>азотисті</a:t>
            </a:r>
            <a:r>
              <a:rPr lang="ru-RU" sz="2000" dirty="0"/>
              <a:t> </a:t>
            </a:r>
            <a:r>
              <a:rPr lang="ru-RU" sz="2000" dirty="0" err="1"/>
              <a:t>основи</a:t>
            </a:r>
            <a:r>
              <a:rPr lang="ru-RU" sz="2000" dirty="0"/>
              <a:t> в ДНК —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гуанін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легко </a:t>
            </a:r>
            <a:r>
              <a:rPr lang="ru-RU" sz="2000" dirty="0" err="1"/>
              <a:t>окислюється</a:t>
            </a:r>
            <a:r>
              <a:rPr lang="ru-RU" sz="2000" dirty="0"/>
              <a:t>, — і </a:t>
            </a:r>
            <a:r>
              <a:rPr lang="ru-RU" sz="2000" dirty="0" err="1"/>
              <a:t>розривають</a:t>
            </a:r>
            <a:r>
              <a:rPr lang="ru-RU" sz="2000" dirty="0"/>
              <a:t> </a:t>
            </a:r>
            <a:r>
              <a:rPr lang="ru-RU" sz="2000" dirty="0" err="1"/>
              <a:t>зв'язки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нуклеотидами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стосується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атомної</a:t>
            </a:r>
            <a:r>
              <a:rPr lang="ru-RU" sz="2000" dirty="0"/>
              <a:t> </a:t>
            </a:r>
            <a:r>
              <a:rPr lang="ru-RU" sz="2000" dirty="0" err="1"/>
              <a:t>радіації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в </a:t>
            </a:r>
            <a:r>
              <a:rPr lang="ru-RU" sz="2000" dirty="0" err="1"/>
              <a:t>Хіросімі</a:t>
            </a:r>
            <a:r>
              <a:rPr lang="ru-RU" sz="2000" dirty="0"/>
              <a:t> та </a:t>
            </a:r>
            <a:r>
              <a:rPr lang="ru-RU" sz="2000" dirty="0" err="1"/>
              <a:t>Нагасакі</a:t>
            </a:r>
            <a:r>
              <a:rPr lang="ru-RU" sz="2000" dirty="0"/>
              <a:t>, </a:t>
            </a:r>
            <a:r>
              <a:rPr lang="ru-RU" sz="2000" dirty="0" err="1"/>
              <a:t>генетичних</a:t>
            </a:r>
            <a:r>
              <a:rPr lang="ru-RU" sz="2000" dirty="0"/>
              <a:t> </a:t>
            </a:r>
            <a:r>
              <a:rPr lang="ru-RU" sz="2000" dirty="0" err="1"/>
              <a:t>вад</a:t>
            </a:r>
            <a:r>
              <a:rPr lang="ru-RU" sz="2000" dirty="0"/>
              <a:t> у </a:t>
            </a:r>
            <a:r>
              <a:rPr lang="ru-RU" sz="2000" dirty="0" err="1"/>
              <a:t>нащадків</a:t>
            </a:r>
            <a:r>
              <a:rPr lang="ru-RU" sz="2000" dirty="0"/>
              <a:t> </a:t>
            </a:r>
            <a:r>
              <a:rPr lang="ru-RU" sz="2000" dirty="0" err="1"/>
              <a:t>постраждалих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народилися</a:t>
            </a:r>
            <a:r>
              <a:rPr lang="ru-RU" sz="2000" dirty="0"/>
              <a:t> </a:t>
            </a:r>
            <a:r>
              <a:rPr lang="ru-RU" sz="2000" dirty="0" err="1"/>
              <a:t>декількома</a:t>
            </a:r>
            <a:r>
              <a:rPr lang="ru-RU" sz="2000" dirty="0"/>
              <a:t> роками </a:t>
            </a:r>
            <a:r>
              <a:rPr lang="ru-RU" sz="2000" dirty="0" err="1"/>
              <a:t>після</a:t>
            </a:r>
            <a:r>
              <a:rPr lang="ru-RU" sz="2000" dirty="0"/>
              <a:t> ядерного </a:t>
            </a:r>
            <a:r>
              <a:rPr lang="ru-RU" sz="2000" dirty="0" err="1"/>
              <a:t>вибуху</a:t>
            </a:r>
            <a:r>
              <a:rPr lang="ru-RU" sz="2000" dirty="0"/>
              <a:t>, </a:t>
            </a:r>
            <a:r>
              <a:rPr lang="ru-RU" sz="2000" dirty="0" err="1"/>
              <a:t>виявлено</a:t>
            </a:r>
            <a:r>
              <a:rPr lang="ru-RU" sz="2000" dirty="0"/>
              <a:t> не </a:t>
            </a:r>
            <a:r>
              <a:rPr lang="ru-RU" sz="2000" dirty="0" err="1"/>
              <a:t>було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Але </a:t>
            </a:r>
            <a:r>
              <a:rPr lang="ru-RU" sz="2000" dirty="0" err="1"/>
              <a:t>звісно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події</a:t>
            </a:r>
            <a:r>
              <a:rPr lang="ru-RU" sz="2000" dirty="0"/>
              <a:t> </a:t>
            </a:r>
            <a:r>
              <a:rPr lang="ru-RU" sz="2000" dirty="0" err="1"/>
              <a:t>залишили</a:t>
            </a:r>
            <a:r>
              <a:rPr lang="ru-RU" sz="2000" dirty="0"/>
              <a:t> </a:t>
            </a:r>
            <a:r>
              <a:rPr lang="ru-RU" sz="2000" dirty="0" err="1"/>
              <a:t>величезний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як на людей, так і на </a:t>
            </a:r>
            <a:r>
              <a:rPr lang="ru-RU" sz="2000" dirty="0" err="1"/>
              <a:t>екологічний</a:t>
            </a:r>
            <a:r>
              <a:rPr lang="ru-RU" sz="2000" dirty="0"/>
              <a:t> стан. І </a:t>
            </a:r>
            <a:r>
              <a:rPr lang="ru-RU" sz="2000" dirty="0" err="1"/>
              <a:t>ймовірно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ця</a:t>
            </a:r>
            <a:r>
              <a:rPr lang="ru-RU" sz="2000" dirty="0"/>
              <a:t> катастрофа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матиме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наслідки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93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Анеуплоїдія та її значення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69" y="2415887"/>
            <a:ext cx="4611886" cy="3128800"/>
          </a:xfrm>
        </p:spPr>
      </p:pic>
    </p:spTree>
    <p:extLst>
      <p:ext uri="{BB962C8B-B14F-4D97-AF65-F5344CB8AC3E}">
        <p14:creationId xmlns:p14="http://schemas.microsoft.com/office/powerpoint/2010/main" val="130629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7" y="404665"/>
            <a:ext cx="7416825" cy="714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Анеуплоїдія - зміна каріотипу, при якому число хромосом в клітинах не кратне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гаплоидному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(n). Відсутність в хромосомному наборі диплоїдного організму однієї хромосоми називається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моносомією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(2n-1); відсутність двох гомологічних хромосом -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нуллісомія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(2n-2); наявність додаткової хромосоми називається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(2n + 1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Анеуплоїдія виникає в результаті порушення сегрегації хромосом в мітозі або мейозе. Анеуплоїдія викликає у людини деякі спадкові синдроми. Анеуплоїдія по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аутосомам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порушує нормальне ембріональний розвиток і є однією з основних причин спонтанних абортів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Анеуплоїдія характерна для пухлинних клітин, особливо для клітин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сóлідних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пухлин. Патологічний фенотип при анеуплоїдії формується через порушення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дозового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 генів, при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моносомии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додатковий негативний внесок робить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гемізиготність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генів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моносомной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хромосоми</a:t>
            </a:r>
            <a:r>
              <a:rPr lang="uk-UA" sz="1350" dirty="0"/>
              <a:t>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684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419" y="1238251"/>
            <a:ext cx="8168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Моносомія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відноситься до генетичних аномалій, для яких характерна зміна каріотипу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нормі у людини визначається 23 хромосоми, кожна з яких має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гомологичную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пару. Якщо одна з них позбавляється своєї пари, то розвивається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моносомія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протікає важко, часто призводить до внутрішньоутробної загибелі плоду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інших випадках дитина народжується живим, але при цьому успадковує важкі вроджені зміни, які об'єднують в синдроми, найпоширенішими з яких є синдром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Шерешевського-Тернера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котячого крику.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6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" y="476672"/>
            <a:ext cx="76927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76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476672"/>
            <a:ext cx="833829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6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1584614"/>
            <a:ext cx="859879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наявність додаткової (зайвої) хромосоми в каріотипі людини. Подібне порушення виникає з різних причин. Захворювання, викликані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відносяться до категорії генетично обумовлених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Найпопулярнішими видами вважаються: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хромосомі 21 - синдром Дауна;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хромосомі 18 - синдром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Едвардса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хромосомі 13 - синдром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Патау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9259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000" dirty="0" smtClean="0"/>
              <a:t>1</a:t>
            </a:r>
            <a:endParaRPr lang="ru-RU" sz="8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84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6" y="1633105"/>
            <a:ext cx="84561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найчастіше криються в розходженні гомологічних хромосом, в результаті чого в одній клітці при розподілі виявляється дві хромосоми, а в іншій - жодної.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Нерасхожденіе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 виявляється при оогенезі, але подібне може бути виявлено і при сперматогенезе. Це означає, що причиною народження дитини з захворюваннями, що виникли внаслідок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можуть бути генні порушення з боку і матері, і батька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будь-якому випадку, що розглядається порушення є генетичним - попередити його неможливо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22702" cy="4037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448417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/>
              <a:t>С</a:t>
            </a:r>
            <a:r>
              <a:rPr lang="uk-UA" sz="2100" dirty="0"/>
              <a:t>индром Дауна</a:t>
            </a:r>
            <a:endParaRPr lang="en-US" sz="21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5949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782" y="2180359"/>
            <a:ext cx="7389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Тетрасомія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пентасомія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Тетрасомія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гомологічні хромосоми замість пари в диплоїдний набір) 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пентасомія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замість 2-х) зустрічаються надзвичайно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Прикладами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тетрасоміі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пентасоміі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людини можуть служити каріотипи XXXX, XXYY, XXXY, XYYY, XXXXX, XXXXY, XXXYY, XYYYY і XXYYY.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4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492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/>
              <a:t> </a:t>
            </a:r>
            <a:r>
              <a:rPr lang="uk-UA" dirty="0"/>
              <a:t>Аналіз </a:t>
            </a:r>
            <a:r>
              <a:rPr lang="uk-UA" dirty="0" err="1"/>
              <a:t>анеуплоїдій</a:t>
            </a:r>
            <a:r>
              <a:rPr lang="uk-UA" dirty="0"/>
              <a:t> в спермі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55" y="1832332"/>
            <a:ext cx="4225854" cy="2817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840432"/>
            <a:ext cx="684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dirty="0"/>
              <a:t> </a:t>
            </a:r>
            <a:r>
              <a:rPr lang="uk-UA" sz="1350" dirty="0"/>
              <a:t>На картинці зображено головки сперматозоїдів після їх обробки за допомогою методу FISH. Для аналізу хромосом Χ, Υ і 18 були використані ДНК-зонди з червоним, зеленим і синім </a:t>
            </a:r>
            <a:r>
              <a:rPr lang="uk-UA" sz="1350" dirty="0" err="1"/>
              <a:t>флюорофорамі</a:t>
            </a:r>
            <a:r>
              <a:rPr lang="uk-UA" sz="1350" dirty="0"/>
              <a:t>, відповідно.</a:t>
            </a:r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2014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5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C00000"/>
                </a:solidFill>
              </a:rPr>
              <a:t>Ядерний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або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атомний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вибух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— </a:t>
            </a:r>
            <a:r>
              <a:rPr lang="ru-RU" sz="2000" dirty="0" err="1"/>
              <a:t>некерований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вивільнення</a:t>
            </a:r>
            <a:r>
              <a:rPr lang="ru-RU" sz="2000" dirty="0"/>
              <a:t>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теплової</a:t>
            </a:r>
            <a:r>
              <a:rPr lang="ru-RU" sz="2000" dirty="0"/>
              <a:t> і </a:t>
            </a:r>
            <a:r>
              <a:rPr lang="ru-RU" sz="2000" dirty="0" err="1"/>
              <a:t>променевої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ланцюгової</a:t>
            </a:r>
            <a:r>
              <a:rPr lang="ru-RU" sz="2000" dirty="0"/>
              <a:t> </a:t>
            </a:r>
            <a:r>
              <a:rPr lang="ru-RU" sz="2000" dirty="0" err="1"/>
              <a:t>ядерної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 </a:t>
            </a:r>
            <a:r>
              <a:rPr lang="ru-RU" sz="2000" dirty="0" err="1"/>
              <a:t>ділення</a:t>
            </a:r>
            <a:r>
              <a:rPr lang="ru-RU" sz="2000" dirty="0"/>
              <a:t> за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малий</a:t>
            </a:r>
            <a:r>
              <a:rPr lang="ru-RU" sz="2000" dirty="0"/>
              <a:t> </a:t>
            </a:r>
            <a:r>
              <a:rPr lang="ru-RU" sz="2000" dirty="0" err="1"/>
              <a:t>проміжок</a:t>
            </a:r>
            <a:r>
              <a:rPr lang="ru-RU" sz="2000" dirty="0"/>
              <a:t> часу. </a:t>
            </a:r>
            <a:endParaRPr lang="ru-RU" sz="2000" dirty="0" smtClean="0"/>
          </a:p>
          <a:p>
            <a:pPr algn="just"/>
            <a:endParaRPr lang="uk-UA" sz="2000" dirty="0"/>
          </a:p>
          <a:p>
            <a:pPr algn="just"/>
            <a:r>
              <a:rPr lang="ru-RU" sz="2000" dirty="0" err="1">
                <a:solidFill>
                  <a:srgbClr val="C00000"/>
                </a:solidFill>
              </a:rPr>
              <a:t>Ядерна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або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атомна</a:t>
            </a:r>
            <a:r>
              <a:rPr lang="ru-RU" sz="2000" dirty="0">
                <a:solidFill>
                  <a:srgbClr val="C00000"/>
                </a:solidFill>
              </a:rPr>
              <a:t> бомба</a:t>
            </a:r>
            <a:r>
              <a:rPr lang="ru-RU" sz="2000" dirty="0"/>
              <a:t> — бомба, </a:t>
            </a:r>
            <a:r>
              <a:rPr lang="ru-RU" sz="2000" dirty="0" err="1"/>
              <a:t>руйнівна</a:t>
            </a:r>
            <a:r>
              <a:rPr lang="ru-RU" sz="2000" dirty="0"/>
              <a:t> сила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отримується</a:t>
            </a:r>
            <a:r>
              <a:rPr lang="ru-RU" sz="2000" dirty="0"/>
              <a:t> </a:t>
            </a:r>
            <a:r>
              <a:rPr lang="ru-RU" sz="2000" dirty="0" err="1"/>
              <a:t>розщепленням</a:t>
            </a:r>
            <a:r>
              <a:rPr lang="ru-RU" sz="2000" dirty="0"/>
              <a:t> ядра атома у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ланцюгової</a:t>
            </a:r>
            <a:r>
              <a:rPr lang="ru-RU" sz="2000" dirty="0"/>
              <a:t> </a:t>
            </a:r>
            <a:r>
              <a:rPr lang="ru-RU" sz="2000" dirty="0" err="1"/>
              <a:t>ядерної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. Є першим </a:t>
            </a:r>
            <a:r>
              <a:rPr lang="ru-RU" sz="2000" dirty="0" err="1"/>
              <a:t>різновидом</a:t>
            </a:r>
            <a:r>
              <a:rPr lang="ru-RU" sz="2000" dirty="0"/>
              <a:t> </a:t>
            </a:r>
            <a:r>
              <a:rPr lang="ru-RU" sz="2000" dirty="0" err="1"/>
              <a:t>ядерної</a:t>
            </a:r>
            <a:r>
              <a:rPr lang="ru-RU" sz="2000" dirty="0"/>
              <a:t> </a:t>
            </a:r>
            <a:r>
              <a:rPr lang="ru-RU" sz="2000" dirty="0" err="1"/>
              <a:t>зброї</a:t>
            </a:r>
            <a:r>
              <a:rPr lang="ru-RU" sz="2000" dirty="0"/>
              <a:t> та </a:t>
            </a:r>
            <a:r>
              <a:rPr lang="ru-RU" sz="2000" dirty="0" err="1"/>
              <a:t>належить</a:t>
            </a:r>
            <a:r>
              <a:rPr lang="ru-RU" sz="2000" dirty="0"/>
              <a:t> до </a:t>
            </a:r>
            <a:r>
              <a:rPr lang="ru-RU" sz="2000" dirty="0" err="1"/>
              <a:t>зброї</a:t>
            </a:r>
            <a:r>
              <a:rPr lang="ru-RU" sz="2000" dirty="0"/>
              <a:t> </a:t>
            </a:r>
            <a:r>
              <a:rPr lang="ru-RU" sz="2000" dirty="0" err="1"/>
              <a:t>масового</a:t>
            </a:r>
            <a:r>
              <a:rPr lang="ru-RU" sz="2000" dirty="0"/>
              <a:t> </a:t>
            </a:r>
            <a:r>
              <a:rPr lang="ru-RU" sz="2000" dirty="0" err="1"/>
              <a:t>ураження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201666" cy="26186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60175"/>
            <a:ext cx="3478096" cy="26186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89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000" dirty="0" smtClean="0"/>
              <a:t>2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Ураження від атомної бомби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вибуху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зараження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err="1"/>
              <a:t>радіоактивними</a:t>
            </a:r>
            <a:r>
              <a:rPr lang="ru-RU" sz="2000" dirty="0"/>
              <a:t> продуктами </a:t>
            </a:r>
            <a:r>
              <a:rPr lang="ru-RU" sz="2000" dirty="0" err="1"/>
              <a:t>розпаду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, як і </a:t>
            </a:r>
            <a:r>
              <a:rPr lang="ru-RU" sz="2000" dirty="0" err="1"/>
              <a:t>проникаюча</a:t>
            </a:r>
            <a:r>
              <a:rPr lang="ru-RU" sz="2000" dirty="0"/>
              <a:t> </a:t>
            </a:r>
            <a:r>
              <a:rPr lang="ru-RU" sz="2000" dirty="0" err="1"/>
              <a:t>радіація</a:t>
            </a:r>
            <a:r>
              <a:rPr lang="ru-RU" sz="2000" dirty="0"/>
              <a:t>,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викликати</a:t>
            </a:r>
            <a:r>
              <a:rPr lang="ru-RU" sz="2000" dirty="0"/>
              <a:t> </a:t>
            </a:r>
            <a:r>
              <a:rPr lang="ru-RU" sz="2000" dirty="0" err="1"/>
              <a:t>променеву</a:t>
            </a:r>
            <a:r>
              <a:rPr lang="ru-RU" sz="2000" dirty="0"/>
              <a:t> хворобу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>
                <a:solidFill>
                  <a:srgbClr val="C00000"/>
                </a:solidFill>
              </a:rPr>
              <a:t>Променева</a:t>
            </a:r>
            <a:r>
              <a:rPr lang="ru-RU" sz="2000" dirty="0">
                <a:solidFill>
                  <a:srgbClr val="C00000"/>
                </a:solidFill>
              </a:rPr>
              <a:t> хвороба </a:t>
            </a:r>
            <a:r>
              <a:rPr lang="ru-RU" sz="2000" dirty="0"/>
              <a:t>— </a:t>
            </a:r>
            <a:r>
              <a:rPr lang="ru-RU" sz="2000" dirty="0" err="1"/>
              <a:t>захворювання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одержання</a:t>
            </a:r>
            <a:r>
              <a:rPr lang="ru-RU" sz="2000" dirty="0"/>
              <a:t> </a:t>
            </a:r>
            <a:r>
              <a:rPr lang="ru-RU" sz="2000" dirty="0" err="1"/>
              <a:t>підвищеної</a:t>
            </a:r>
            <a:r>
              <a:rPr lang="ru-RU" sz="2000" dirty="0"/>
              <a:t> </a:t>
            </a:r>
            <a:r>
              <a:rPr lang="ru-RU" sz="2000" dirty="0" err="1"/>
              <a:t>дози</a:t>
            </a:r>
            <a:r>
              <a:rPr lang="ru-RU" sz="2000" dirty="0"/>
              <a:t> </a:t>
            </a:r>
            <a:r>
              <a:rPr lang="ru-RU" sz="2000" dirty="0" err="1"/>
              <a:t>радіації</a:t>
            </a:r>
            <a:r>
              <a:rPr lang="ru-RU" sz="2000" dirty="0"/>
              <a:t>, </a:t>
            </a:r>
            <a:r>
              <a:rPr lang="ru-RU" sz="2000" dirty="0" err="1"/>
              <a:t>включаючи</a:t>
            </a:r>
            <a:r>
              <a:rPr lang="ru-RU" sz="2000" dirty="0"/>
              <a:t> </a:t>
            </a:r>
            <a:r>
              <a:rPr lang="ru-RU" sz="2000" dirty="0" err="1"/>
              <a:t>опромінення</a:t>
            </a:r>
            <a:r>
              <a:rPr lang="ru-RU" sz="2000" dirty="0"/>
              <a:t> </a:t>
            </a:r>
            <a:r>
              <a:rPr lang="ru-RU" sz="2000" dirty="0" err="1"/>
              <a:t>рентгенівськими</a:t>
            </a:r>
            <a:r>
              <a:rPr lang="ru-RU" sz="2000" dirty="0"/>
              <a:t> </a:t>
            </a:r>
            <a:r>
              <a:rPr lang="ru-RU" sz="2000" dirty="0" err="1"/>
              <a:t>променями</a:t>
            </a:r>
            <a:r>
              <a:rPr lang="ru-RU" sz="2000" dirty="0"/>
              <a:t>, гамма-</a:t>
            </a:r>
            <a:r>
              <a:rPr lang="ru-RU" sz="2000" dirty="0" err="1"/>
              <a:t>променями</a:t>
            </a:r>
            <a:r>
              <a:rPr lang="ru-RU" sz="2000" dirty="0"/>
              <a:t>, нейтронами й </a:t>
            </a:r>
            <a:r>
              <a:rPr lang="ru-RU" sz="2000" dirty="0" err="1"/>
              <a:t>іншими</a:t>
            </a:r>
            <a:r>
              <a:rPr lang="ru-RU" sz="2000" dirty="0"/>
              <a:t> видами ядерного </a:t>
            </a:r>
            <a:r>
              <a:rPr lang="ru-RU" sz="2000" dirty="0" err="1"/>
              <a:t>випромінювання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опадів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вибуху</a:t>
            </a:r>
            <a:r>
              <a:rPr lang="ru-RU" sz="2000" dirty="0"/>
              <a:t> </a:t>
            </a:r>
            <a:r>
              <a:rPr lang="ru-RU" sz="2000" dirty="0" err="1"/>
              <a:t>атомної</a:t>
            </a:r>
            <a:r>
              <a:rPr lang="ru-RU" sz="2000" dirty="0"/>
              <a:t> бомби. </a:t>
            </a:r>
            <a:r>
              <a:rPr lang="ru-RU" sz="2000" dirty="0" err="1"/>
              <a:t>Подібне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 </a:t>
            </a:r>
            <a:r>
              <a:rPr lang="ru-RU" sz="2000" dirty="0" err="1"/>
              <a:t>іонізує</a:t>
            </a:r>
            <a:r>
              <a:rPr lang="ru-RU" sz="2000" dirty="0"/>
              <a:t> </a:t>
            </a:r>
            <a:r>
              <a:rPr lang="ru-RU" sz="2000" dirty="0" err="1"/>
              <a:t>атоми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,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слабкість</a:t>
            </a:r>
            <a:r>
              <a:rPr lang="ru-RU" sz="2000" dirty="0"/>
              <a:t>, </a:t>
            </a:r>
            <a:r>
              <a:rPr lang="ru-RU" sz="2000" dirty="0" err="1"/>
              <a:t>нудота</a:t>
            </a:r>
            <a:r>
              <a:rPr lang="ru-RU" sz="2000" dirty="0"/>
              <a:t> й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симптоми</a:t>
            </a:r>
            <a:r>
              <a:rPr lang="ru-RU" sz="2000" dirty="0"/>
              <a:t>.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постраждати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при невеликих дозах, </a:t>
            </a:r>
            <a:r>
              <a:rPr lang="ru-RU" sz="2000" dirty="0" err="1"/>
              <a:t>що</a:t>
            </a:r>
            <a:r>
              <a:rPr lang="ru-RU" sz="2000" dirty="0"/>
              <a:t> приводить до </a:t>
            </a:r>
            <a:r>
              <a:rPr lang="ru-RU" sz="2000" dirty="0" err="1"/>
              <a:t>лейкемії</a:t>
            </a:r>
            <a:r>
              <a:rPr lang="ru-RU" sz="2000" dirty="0"/>
              <a:t>.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спричинити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в генах,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веде</a:t>
            </a:r>
            <a:r>
              <a:rPr lang="ru-RU" sz="2000" dirty="0"/>
              <a:t> до </a:t>
            </a:r>
            <a:r>
              <a:rPr lang="ru-RU" sz="2000" dirty="0" err="1"/>
              <a:t>народження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з </a:t>
            </a:r>
            <a:r>
              <a:rPr lang="ru-RU" sz="2000" dirty="0" err="1"/>
              <a:t>генними</a:t>
            </a:r>
            <a:r>
              <a:rPr lang="ru-RU" sz="2000" dirty="0"/>
              <a:t> </a:t>
            </a:r>
            <a:r>
              <a:rPr lang="ru-RU" sz="2000" dirty="0" err="1"/>
              <a:t>мутаціями</a:t>
            </a:r>
            <a:r>
              <a:rPr lang="ru-RU" sz="2000" dirty="0" smtClean="0"/>
              <a:t>.</a:t>
            </a:r>
          </a:p>
          <a:p>
            <a:pPr algn="just"/>
            <a:endParaRPr lang="uk-UA" sz="2000" dirty="0"/>
          </a:p>
          <a:p>
            <a:pPr algn="just"/>
            <a:r>
              <a:rPr lang="ru-RU" sz="2000" dirty="0" err="1"/>
              <a:t>Розрізняють</a:t>
            </a:r>
            <a:r>
              <a:rPr lang="ru-RU" sz="2000" dirty="0"/>
              <a:t> 4 </a:t>
            </a:r>
            <a:r>
              <a:rPr lang="ru-RU" sz="2000" dirty="0" err="1"/>
              <a:t>ступені</a:t>
            </a:r>
            <a:r>
              <a:rPr lang="ru-RU" sz="2000" dirty="0"/>
              <a:t> </a:t>
            </a:r>
            <a:r>
              <a:rPr lang="ru-RU" sz="2000" dirty="0" err="1"/>
              <a:t>променевої</a:t>
            </a:r>
            <a:r>
              <a:rPr lang="ru-RU" sz="2000" dirty="0"/>
              <a:t>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178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вразливими</a:t>
            </a:r>
            <a:r>
              <a:rPr lang="ru-RU" sz="2000" dirty="0"/>
              <a:t> до </a:t>
            </a:r>
            <a:r>
              <a:rPr lang="ru-RU" sz="2000" dirty="0" err="1"/>
              <a:t>радіації</a:t>
            </a:r>
            <a:r>
              <a:rPr lang="ru-RU" sz="2000" dirty="0"/>
              <a:t> є </a:t>
            </a:r>
            <a:r>
              <a:rPr lang="ru-RU" sz="2000" dirty="0" err="1"/>
              <a:t>жінки</a:t>
            </a:r>
            <a:r>
              <a:rPr lang="ru-RU" sz="2000" dirty="0"/>
              <a:t>, </a:t>
            </a:r>
            <a:r>
              <a:rPr lang="ru-RU" sz="2000" dirty="0" err="1"/>
              <a:t>діти</a:t>
            </a:r>
            <a:r>
              <a:rPr lang="ru-RU" sz="2000" dirty="0"/>
              <a:t>, </a:t>
            </a:r>
            <a:r>
              <a:rPr lang="ru-RU" sz="2000" dirty="0" err="1"/>
              <a:t>зародки</a:t>
            </a:r>
            <a:r>
              <a:rPr lang="ru-RU" sz="2000" dirty="0"/>
              <a:t> та </a:t>
            </a:r>
            <a:r>
              <a:rPr lang="ru-RU" sz="2000" dirty="0" err="1"/>
              <a:t>ембріони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algn="just"/>
            <a:r>
              <a:rPr lang="ru-RU" sz="2000" dirty="0" err="1"/>
              <a:t>Експерти</a:t>
            </a:r>
            <a:r>
              <a:rPr lang="ru-RU" sz="2000" dirty="0"/>
              <a:t> </a:t>
            </a:r>
            <a:r>
              <a:rPr lang="ru-RU" sz="2000" dirty="0" err="1"/>
              <a:t>висувають</a:t>
            </a:r>
            <a:r>
              <a:rPr lang="ru-RU" sz="2000" dirty="0"/>
              <a:t> </a:t>
            </a:r>
            <a:r>
              <a:rPr lang="ru-RU" sz="2000" dirty="0" err="1"/>
              <a:t>теорію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швидке</a:t>
            </a:r>
            <a:r>
              <a:rPr lang="ru-RU" sz="2000" dirty="0"/>
              <a:t> </a:t>
            </a:r>
            <a:r>
              <a:rPr lang="ru-RU" sz="2000" dirty="0" err="1"/>
              <a:t>ділення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, яке </a:t>
            </a:r>
            <a:r>
              <a:rPr lang="ru-RU" sz="2000" dirty="0" err="1"/>
              <a:t>спостерігається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дитинства</a:t>
            </a:r>
            <a:r>
              <a:rPr lang="ru-RU" sz="2000" dirty="0"/>
              <a:t> і </a:t>
            </a:r>
            <a:r>
              <a:rPr lang="ru-RU" sz="2000" dirty="0" err="1"/>
              <a:t>вагітності</a:t>
            </a:r>
            <a:r>
              <a:rPr lang="ru-RU" sz="2000" dirty="0"/>
              <a:t>, </a:t>
            </a:r>
            <a:r>
              <a:rPr lang="ru-RU" sz="2000" dirty="0" err="1"/>
              <a:t>може</a:t>
            </a:r>
            <a:r>
              <a:rPr lang="ru-RU" sz="2000" dirty="0"/>
              <a:t> бути причиною </a:t>
            </a:r>
            <a:r>
              <a:rPr lang="ru-RU" sz="2000" dirty="0" err="1"/>
              <a:t>уразливості</a:t>
            </a:r>
            <a:r>
              <a:rPr lang="ru-RU" sz="2000" dirty="0"/>
              <a:t> </a:t>
            </a:r>
            <a:r>
              <a:rPr lang="ru-RU" sz="2000" dirty="0" err="1"/>
              <a:t>ембріонів</a:t>
            </a:r>
            <a:r>
              <a:rPr lang="ru-RU" sz="2000" dirty="0"/>
              <a:t> і </a:t>
            </a:r>
            <a:r>
              <a:rPr lang="ru-RU" sz="2000" dirty="0" err="1"/>
              <a:t>зародків</a:t>
            </a:r>
            <a:r>
              <a:rPr lang="ru-RU" sz="2000" dirty="0"/>
              <a:t>,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унікальні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, </a:t>
            </a:r>
            <a:r>
              <a:rPr lang="ru-RU" sz="2000" dirty="0" err="1"/>
              <a:t>звичайно</a:t>
            </a:r>
            <a:r>
              <a:rPr lang="ru-RU" sz="2000" dirty="0"/>
              <a:t>, </a:t>
            </a:r>
            <a:r>
              <a:rPr lang="ru-RU" sz="2000" dirty="0" err="1"/>
              <a:t>відбуваються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вагітності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є </a:t>
            </a:r>
            <a:r>
              <a:rPr lang="ru-RU" sz="2000" dirty="0" err="1"/>
              <a:t>дослідження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підтверджують</a:t>
            </a:r>
            <a:r>
              <a:rPr lang="ru-RU" sz="2000" dirty="0"/>
              <a:t> </a:t>
            </a:r>
            <a:r>
              <a:rPr lang="ru-RU" sz="2000" dirty="0" err="1"/>
              <a:t>негативний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радіації</a:t>
            </a:r>
            <a:r>
              <a:rPr lang="ru-RU" sz="2000" dirty="0"/>
              <a:t> на </a:t>
            </a:r>
            <a:r>
              <a:rPr lang="ru-RU" sz="2000" dirty="0" err="1"/>
              <a:t>естроген</a:t>
            </a:r>
            <a:r>
              <a:rPr lang="ru-RU" sz="2000" dirty="0"/>
              <a:t>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323" t="32872" r="31910" b="6220"/>
          <a:stretch/>
        </p:blipFill>
        <p:spPr bwMode="auto">
          <a:xfrm>
            <a:off x="5148064" y="2585306"/>
            <a:ext cx="3672408" cy="3832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946" y="3993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радіонукліди</a:t>
            </a:r>
            <a:r>
              <a:rPr lang="ru-RU" sz="2000" dirty="0"/>
              <a:t> і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їхнього</a:t>
            </a:r>
            <a:endParaRPr lang="ru-RU" sz="2000" dirty="0"/>
          </a:p>
          <a:p>
            <a:pPr algn="ctr"/>
            <a:r>
              <a:rPr lang="ru-RU" sz="2000" dirty="0" err="1"/>
              <a:t>накопичення</a:t>
            </a:r>
            <a:r>
              <a:rPr lang="ru-RU" sz="2000" dirty="0"/>
              <a:t> в </a:t>
            </a:r>
            <a:r>
              <a:rPr lang="ru-RU" sz="2000" dirty="0" err="1"/>
              <a:t>організмі</a:t>
            </a:r>
            <a:r>
              <a:rPr lang="ru-RU" sz="2000" dirty="0"/>
              <a:t> </a:t>
            </a:r>
            <a:r>
              <a:rPr lang="ru-RU" sz="2000" dirty="0" err="1"/>
              <a:t>вагітної</a:t>
            </a:r>
            <a:endParaRPr lang="ru-RU" sz="2000" dirty="0"/>
          </a:p>
          <a:p>
            <a:pPr algn="ctr"/>
            <a:r>
              <a:rPr lang="ru-RU" sz="2000" dirty="0" err="1"/>
              <a:t>жінки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919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000" dirty="0" smtClean="0"/>
              <a:t>3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Вплив радіації на 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87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TF: Как радиация повреждает ДНК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5212" y="465313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Генетичні</a:t>
            </a:r>
            <a:r>
              <a:rPr lang="ru-RU" sz="2000" dirty="0"/>
              <a:t> </a:t>
            </a:r>
            <a:r>
              <a:rPr lang="ru-RU" sz="2000" dirty="0" err="1"/>
              <a:t>мутації</a:t>
            </a:r>
            <a:r>
              <a:rPr lang="ru-RU" sz="2000" dirty="0"/>
              <a:t> </a:t>
            </a:r>
            <a:r>
              <a:rPr lang="ru-RU" sz="2000" dirty="0" err="1"/>
              <a:t>спостерігатимуться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в тому </a:t>
            </a:r>
            <a:r>
              <a:rPr lang="ru-RU" sz="2000" dirty="0" err="1"/>
              <a:t>випадку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пошкоджений</a:t>
            </a:r>
            <a:r>
              <a:rPr lang="ru-RU" sz="2000" dirty="0"/>
              <a:t> ген </a:t>
            </a:r>
            <a:r>
              <a:rPr lang="ru-RU" sz="2000" dirty="0" err="1"/>
              <a:t>з'єднається</a:t>
            </a:r>
            <a:r>
              <a:rPr lang="ru-RU" sz="2000" dirty="0"/>
              <a:t> з геном,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ж </a:t>
            </a:r>
            <a:r>
              <a:rPr lang="ru-RU" sz="2000" dirty="0" err="1"/>
              <a:t>ушкодження</a:t>
            </a:r>
            <a:r>
              <a:rPr lang="ru-RU" sz="2000" dirty="0"/>
              <a:t>. Тому </a:t>
            </a:r>
            <a:r>
              <a:rPr lang="ru-RU" sz="2000" dirty="0" err="1"/>
              <a:t>ймовірність</a:t>
            </a:r>
            <a:r>
              <a:rPr lang="ru-RU" sz="2000" dirty="0"/>
              <a:t> </a:t>
            </a:r>
            <a:r>
              <a:rPr lang="ru-RU" sz="2000" dirty="0" err="1"/>
              <a:t>появи</a:t>
            </a:r>
            <a:r>
              <a:rPr lang="ru-RU" sz="2000" dirty="0"/>
              <a:t> </a:t>
            </a:r>
            <a:r>
              <a:rPr lang="ru-RU" sz="2000" dirty="0" err="1"/>
              <a:t>генетичних</a:t>
            </a:r>
            <a:r>
              <a:rPr lang="ru-RU" sz="2000" dirty="0"/>
              <a:t> </a:t>
            </a:r>
            <a:r>
              <a:rPr lang="ru-RU" sz="2000" dirty="0" err="1"/>
              <a:t>ефектів</a:t>
            </a:r>
            <a:r>
              <a:rPr lang="ru-RU" sz="2000" dirty="0"/>
              <a:t>, </a:t>
            </a:r>
            <a:r>
              <a:rPr lang="ru-RU" sz="2000" dirty="0" err="1"/>
              <a:t>зумовлених</a:t>
            </a:r>
            <a:r>
              <a:rPr lang="ru-RU" sz="2000" dirty="0"/>
              <a:t> </a:t>
            </a:r>
            <a:r>
              <a:rPr lang="ru-RU" sz="2000" dirty="0" err="1"/>
              <a:t>радіацією</a:t>
            </a:r>
            <a:r>
              <a:rPr lang="ru-RU" sz="2000" dirty="0"/>
              <a:t>, </a:t>
            </a:r>
            <a:r>
              <a:rPr lang="ru-RU" sz="2000" dirty="0" err="1"/>
              <a:t>залежить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дози</a:t>
            </a:r>
            <a:r>
              <a:rPr lang="ru-RU" sz="2000" dirty="0"/>
              <a:t> </a:t>
            </a:r>
            <a:r>
              <a:rPr lang="ru-RU" sz="2000" dirty="0" err="1"/>
              <a:t>опромінення</a:t>
            </a:r>
            <a:r>
              <a:rPr lang="ru-RU" sz="2000" dirty="0"/>
              <a:t>, але та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зазнали</a:t>
            </a:r>
            <a:r>
              <a:rPr lang="ru-RU" sz="2000" dirty="0"/>
              <a:t> </a:t>
            </a:r>
            <a:r>
              <a:rPr lang="ru-RU" sz="2000" dirty="0" err="1"/>
              <a:t>опромінення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96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000" dirty="0" smtClean="0"/>
              <a:t>4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вибухів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бомб в </a:t>
            </a:r>
            <a:r>
              <a:rPr lang="ru-RU" dirty="0" err="1"/>
              <a:t>Хіросимі</a:t>
            </a:r>
            <a:r>
              <a:rPr lang="ru-RU" dirty="0"/>
              <a:t> та </a:t>
            </a:r>
            <a:r>
              <a:rPr lang="ru-RU" dirty="0" err="1"/>
              <a:t>Наґасакі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807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30</TotalTime>
  <Words>1242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 Narrow</vt:lpstr>
      <vt:lpstr>Franklin Gothic Medium</vt:lpstr>
      <vt:lpstr>Times New Roman</vt:lpstr>
      <vt:lpstr>Wingdings</vt:lpstr>
      <vt:lpstr>Wingdings 2</vt:lpstr>
      <vt:lpstr>Сетка</vt:lpstr>
      <vt:lpstr>Мутагенна активність факторів зовнішнього середовищп</vt:lpstr>
      <vt:lpstr>Презентация PowerPoint</vt:lpstr>
      <vt:lpstr>Презентация PowerPoint</vt:lpstr>
      <vt:lpstr>Ураження від атомної бомби</vt:lpstr>
      <vt:lpstr>Презентация PowerPoint</vt:lpstr>
      <vt:lpstr>Презентация PowerPoint</vt:lpstr>
      <vt:lpstr>Вплив радіації на ДНК</vt:lpstr>
      <vt:lpstr>Презентация PowerPoint</vt:lpstr>
      <vt:lpstr>Наслідки вибухів атомних бомб в Хіросимі та Наґасакі</vt:lpstr>
      <vt:lpstr>Презентация PowerPoint</vt:lpstr>
      <vt:lpstr>Презентация PowerPoint</vt:lpstr>
      <vt:lpstr>Презентация PowerPoint</vt:lpstr>
      <vt:lpstr>Презентация PowerPoint</vt:lpstr>
      <vt:lpstr>Анеуплоїдія та її значення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Генетичні наслідки вибухів атомних бомб (Хіросима та Нагасакі)</dc:title>
  <dc:creator>lenovo</dc:creator>
  <cp:lastModifiedBy>Ирина Полякова</cp:lastModifiedBy>
  <cp:revision>13</cp:revision>
  <dcterms:created xsi:type="dcterms:W3CDTF">2021-11-24T09:50:25Z</dcterms:created>
  <dcterms:modified xsi:type="dcterms:W3CDTF">2022-02-08T10:35:17Z</dcterms:modified>
</cp:coreProperties>
</file>