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7" r:id="rId7"/>
    <p:sldId id="263" r:id="rId8"/>
    <p:sldId id="264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533400"/>
            <a:ext cx="5829094" cy="2868168"/>
          </a:xfrm>
        </p:spPr>
        <p:txBody>
          <a:bodyPr/>
          <a:lstStyle/>
          <a:p>
            <a:pPr algn="ctr"/>
            <a:r>
              <a:rPr lang="uk-UA" dirty="0" smtClean="0"/>
              <a:t>Презентація курсу </a:t>
            </a:r>
            <a:r>
              <a:rPr lang="uk-UA" dirty="0" err="1" smtClean="0"/>
              <a:t>“основи</a:t>
            </a:r>
            <a:r>
              <a:rPr lang="uk-UA" dirty="0" smtClean="0"/>
              <a:t> міжнародного </a:t>
            </a:r>
            <a:r>
              <a:rPr lang="uk-UA" dirty="0" err="1" smtClean="0"/>
              <a:t>бізнесу”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4214818"/>
            <a:ext cx="5114778" cy="1101248"/>
          </a:xfrm>
        </p:spPr>
        <p:txBody>
          <a:bodyPr/>
          <a:lstStyle/>
          <a:p>
            <a:r>
              <a:rPr lang="uk-UA" dirty="0" smtClean="0"/>
              <a:t>Викладач: </a:t>
            </a:r>
          </a:p>
          <a:p>
            <a:r>
              <a:rPr lang="uk-UA" dirty="0" err="1" smtClean="0"/>
              <a:t>к.е.н</a:t>
            </a:r>
            <a:r>
              <a:rPr lang="uk-UA" dirty="0" smtClean="0"/>
              <a:t>., доцент </a:t>
            </a:r>
            <a:r>
              <a:rPr lang="uk-UA" dirty="0" err="1" smtClean="0"/>
              <a:t>Венгерська</a:t>
            </a:r>
            <a:r>
              <a:rPr lang="uk-UA" dirty="0" smtClean="0"/>
              <a:t> Н.С.</a:t>
            </a:r>
            <a:endParaRPr lang="ru-RU" dirty="0"/>
          </a:p>
        </p:txBody>
      </p:sp>
      <p:pic>
        <p:nvPicPr>
          <p:cNvPr id="4" name="Рисунок 3" descr="Image result for international busines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282" y="571480"/>
            <a:ext cx="2285984" cy="135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282" y="4714884"/>
            <a:ext cx="2357454" cy="164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pic="http://schemas.openxmlformats.org/drawingml/2006/picture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pic="http://schemas.openxmlformats.org/drawingml/2006/picture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282" y="2714620"/>
            <a:ext cx="2286016" cy="1143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pic="http://schemas.openxmlformats.org/drawingml/2006/picture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pic="http://schemas.openxmlformats.org/drawingml/2006/picture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Які навички отримаєте після вивчення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розуміння того, як глобальні компанії працюють;</a:t>
            </a:r>
            <a:endParaRPr lang="ru-RU" dirty="0" smtClean="0"/>
          </a:p>
          <a:p>
            <a:r>
              <a:rPr lang="uk-UA" dirty="0" smtClean="0"/>
              <a:t>комунікативні навички;</a:t>
            </a:r>
            <a:endParaRPr lang="ru-RU" dirty="0" smtClean="0"/>
          </a:p>
          <a:p>
            <a:r>
              <a:rPr lang="uk-UA" dirty="0" smtClean="0"/>
              <a:t>аналітичне і критичне мислення;</a:t>
            </a:r>
            <a:endParaRPr lang="ru-RU" dirty="0" smtClean="0"/>
          </a:p>
          <a:p>
            <a:r>
              <a:rPr lang="uk-UA" dirty="0" smtClean="0"/>
              <a:t>навички прийняття рішень;</a:t>
            </a:r>
            <a:endParaRPr lang="ru-RU" dirty="0" smtClean="0"/>
          </a:p>
          <a:p>
            <a:r>
              <a:rPr lang="uk-UA" dirty="0" smtClean="0"/>
              <a:t>розуміння того, як інтерпретувати і використовувати  аналітичні дані;</a:t>
            </a:r>
            <a:endParaRPr lang="ru-RU" dirty="0" smtClean="0"/>
          </a:p>
          <a:p>
            <a:r>
              <a:rPr lang="uk-UA" dirty="0" err="1" smtClean="0"/>
              <a:t>самомотивація</a:t>
            </a:r>
            <a:r>
              <a:rPr lang="uk-UA" dirty="0" smtClean="0"/>
              <a:t>, ініціатива і ефективне управління часом;</a:t>
            </a:r>
            <a:endParaRPr lang="ru-RU" dirty="0" smtClean="0"/>
          </a:p>
          <a:p>
            <a:r>
              <a:rPr lang="uk-UA" dirty="0" smtClean="0"/>
              <a:t>управління проектами та ресурсами;</a:t>
            </a:r>
            <a:endParaRPr lang="ru-RU" dirty="0" smtClean="0"/>
          </a:p>
          <a:p>
            <a:r>
              <a:rPr lang="uk-UA" dirty="0" smtClean="0"/>
              <a:t>розуміння економічних коливань та інших зовнішніх змін, що впливають на бізнес;</a:t>
            </a:r>
            <a:endParaRPr lang="ru-RU" dirty="0" smtClean="0"/>
          </a:p>
          <a:p>
            <a:r>
              <a:rPr lang="uk-UA" dirty="0" smtClean="0"/>
              <a:t>реальні знання і впевненість.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-214346" y="-214338"/>
            <a:ext cx="2100258" cy="2028796"/>
          </a:xfrm>
          <a:prstGeom prst="rect">
            <a:avLst/>
          </a:prstGeom>
        </p:spPr>
      </p:pic>
      <p:pic>
        <p:nvPicPr>
          <p:cNvPr id="5" name="Рисунок 4" descr="http://www.hneu.edu.ua/web/public/moved/hneu/Bakalavr_Magistr/Bakalavr_program/%5B%D0%A4%D0%BE%D1%82%D0%BE_%D0%9C%D0%B1%5D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785926"/>
            <a:ext cx="2358267" cy="171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ncrypted-tbn3.gstatic.com/images?q=tbn:ANd9GcQ6-pT2qgT4q5CF99QibLtsN76LpiqmdcUHtRL3qOvS7TIn3hmC_A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3643314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pic="http://schemas.openxmlformats.org/drawingml/2006/picture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500306"/>
            <a:ext cx="72390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614366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Яка мета вивчення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043758" cy="2819716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/>
              <a:t>Мета вивчення</a:t>
            </a:r>
            <a:r>
              <a:rPr lang="uk-UA" dirty="0" smtClean="0"/>
              <a:t> дисципліни </a:t>
            </a:r>
            <a:r>
              <a:rPr lang="uk-UA" dirty="0" smtClean="0"/>
              <a:t>«Основи міжнародного бізнесу»</a:t>
            </a:r>
            <a:r>
              <a:rPr lang="ru-RU" dirty="0" smtClean="0"/>
              <a:t> </a:t>
            </a:r>
            <a:r>
              <a:rPr lang="uk-UA" dirty="0" smtClean="0"/>
              <a:t>– надати студентам необхідний обсяг знань про основи та специфіку функціонування сучасного міжнародного бізнесу, особливості аналітичних підходів у вивченні зовнішньоекономічного середовища і формуванні стратегії поведінки підприємства на зарубіжних ринках.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42844" y="0"/>
            <a:ext cx="2100258" cy="2028796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4429132"/>
            <a:ext cx="5362571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Що ми будемо вивчати?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6758006" cy="4534228"/>
          </a:xfrm>
        </p:spPr>
        <p:txBody>
          <a:bodyPr>
            <a:normAutofit fontScale="55000" lnSpcReduction="20000"/>
          </a:bodyPr>
          <a:lstStyle/>
          <a:p>
            <a:r>
              <a:rPr lang="uk-UA" b="1" dirty="0" smtClean="0"/>
              <a:t>Розділ 1.  </a:t>
            </a:r>
            <a:r>
              <a:rPr lang="ru-RU" b="1" dirty="0" err="1" smtClean="0"/>
              <a:t>Теоретичні</a:t>
            </a:r>
            <a:r>
              <a:rPr lang="ru-RU" b="1" dirty="0" smtClean="0"/>
              <a:t> </a:t>
            </a:r>
            <a:r>
              <a:rPr lang="ru-RU" b="1" dirty="0" err="1" smtClean="0"/>
              <a:t>категорії</a:t>
            </a:r>
            <a:r>
              <a:rPr lang="ru-RU" b="1" dirty="0" smtClean="0"/>
              <a:t> та </a:t>
            </a:r>
            <a:r>
              <a:rPr lang="ru-RU" b="1" dirty="0" err="1" smtClean="0"/>
              <a:t>принципи</a:t>
            </a:r>
            <a:r>
              <a:rPr lang="ru-RU" b="1" dirty="0" smtClean="0"/>
              <a:t> </a:t>
            </a:r>
            <a:r>
              <a:rPr lang="ru-RU" b="1" dirty="0" err="1" smtClean="0"/>
              <a:t>міжнародного</a:t>
            </a:r>
            <a:r>
              <a:rPr lang="ru-RU" b="1" dirty="0" smtClean="0"/>
              <a:t> </a:t>
            </a:r>
            <a:r>
              <a:rPr lang="ru-RU" b="1" dirty="0" err="1" smtClean="0"/>
              <a:t>бізнесу</a:t>
            </a:r>
            <a:r>
              <a:rPr lang="uk-UA" b="1" dirty="0" smtClean="0"/>
              <a:t>.</a:t>
            </a:r>
            <a:endParaRPr lang="ru-RU" dirty="0" smtClean="0"/>
          </a:p>
          <a:p>
            <a:r>
              <a:rPr lang="uk-UA" dirty="0" smtClean="0"/>
              <a:t>Тема 1. Загальна характеристика міжнародного бізнесу.</a:t>
            </a:r>
            <a:endParaRPr lang="ru-RU" dirty="0" smtClean="0"/>
          </a:p>
          <a:p>
            <a:r>
              <a:rPr lang="uk-UA" dirty="0" smtClean="0"/>
              <a:t>Тема 2. Міжнародне середовище бізнесу.</a:t>
            </a:r>
            <a:endParaRPr lang="ru-RU" dirty="0" smtClean="0"/>
          </a:p>
          <a:p>
            <a:r>
              <a:rPr lang="uk-UA" dirty="0" smtClean="0"/>
              <a:t>Тема 3. Роль культури в міжнародному бізнесі.</a:t>
            </a:r>
            <a:endParaRPr lang="ru-RU" dirty="0" smtClean="0"/>
          </a:p>
          <a:p>
            <a:r>
              <a:rPr lang="uk-UA" dirty="0" smtClean="0"/>
              <a:t>Тема 4. Етика і соціальна відповідальність у міжнародному бізнесі.</a:t>
            </a:r>
            <a:endParaRPr lang="ru-RU" dirty="0" smtClean="0"/>
          </a:p>
          <a:p>
            <a:r>
              <a:rPr lang="uk-UA" b="1" dirty="0" smtClean="0"/>
              <a:t> </a:t>
            </a:r>
            <a:endParaRPr lang="ru-RU" dirty="0" smtClean="0"/>
          </a:p>
          <a:p>
            <a:r>
              <a:rPr lang="uk-UA" b="1" dirty="0" smtClean="0"/>
              <a:t>Розділ  2</a:t>
            </a:r>
            <a:r>
              <a:rPr lang="ru-RU" b="1" dirty="0" smtClean="0"/>
              <a:t>. </a:t>
            </a:r>
            <a:r>
              <a:rPr lang="uk-UA" b="1" dirty="0" smtClean="0"/>
              <a:t>Організація міжнародного бізнесу.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Тема 5. Міжнародний стратегічний менеджмент.</a:t>
            </a:r>
            <a:endParaRPr lang="ru-RU" dirty="0" smtClean="0"/>
          </a:p>
          <a:p>
            <a:r>
              <a:rPr lang="uk-UA" dirty="0" smtClean="0"/>
              <a:t>Тема 6. Аналіз закордонних ринків і стратегії проникнення компаній на зарубіжні ринки.</a:t>
            </a:r>
            <a:endParaRPr lang="ru-RU" dirty="0" smtClean="0"/>
          </a:p>
          <a:p>
            <a:r>
              <a:rPr lang="uk-UA" dirty="0" smtClean="0"/>
              <a:t>Тема 7. Міжнародний маркетинг.</a:t>
            </a:r>
            <a:endParaRPr lang="ru-RU" dirty="0" smtClean="0"/>
          </a:p>
          <a:p>
            <a:r>
              <a:rPr lang="uk-UA" dirty="0" smtClean="0"/>
              <a:t>Тема 8. Міжнародний операційний менеджмент.</a:t>
            </a:r>
            <a:endParaRPr lang="ru-RU" dirty="0" smtClean="0"/>
          </a:p>
          <a:p>
            <a:r>
              <a:rPr lang="uk-UA" dirty="0" smtClean="0"/>
              <a:t>Тема 9. Міжнародне управління людськими ресурсами та трудовими відносинами.</a:t>
            </a:r>
            <a:endParaRPr lang="ru-RU" dirty="0" smtClean="0"/>
          </a:p>
          <a:p>
            <a:r>
              <a:rPr lang="uk-UA" dirty="0" smtClean="0"/>
              <a:t>Тема 10. Лідерство і поведінка персоналу в міжнародній компанії.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-214346" y="-214338"/>
            <a:ext cx="2100258" cy="2028796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072330" y="4714884"/>
            <a:ext cx="2071670" cy="2143116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572396" y="1"/>
            <a:ext cx="1571604" cy="128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 ми будемо вивчати?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 smtClean="0"/>
              <a:t>Лекції</a:t>
            </a:r>
          </a:p>
          <a:p>
            <a:r>
              <a:rPr lang="uk-UA" dirty="0" smtClean="0"/>
              <a:t>Лекції будуть змістовні, цікаві, академічно виважені, дискусійні, які розкривають в повній мірі аспекти міжнародного бізнесу.</a:t>
            </a:r>
          </a:p>
          <a:p>
            <a:r>
              <a:rPr lang="uk-UA" b="1" dirty="0" smtClean="0"/>
              <a:t>Практичні заняття</a:t>
            </a:r>
          </a:p>
          <a:p>
            <a:r>
              <a:rPr lang="uk-UA" dirty="0" smtClean="0"/>
              <a:t>Кожне практичне заняття передбачає більш детальне вивчення лекційних тим, а також тих питань, які на лекції не розглядалися. На занятті використовуються такі </a:t>
            </a:r>
            <a:r>
              <a:rPr lang="uk-UA" u="sng" dirty="0" smtClean="0"/>
              <a:t>активні методики навчання</a:t>
            </a:r>
            <a:r>
              <a:rPr lang="uk-UA" dirty="0" smtClean="0"/>
              <a:t>: кейс-аналіз,  рольові та ситуаційні ігри,  інтерактивні завдання,  тренінги, виїзні заходи.</a:t>
            </a:r>
            <a:endParaRPr lang="ru-RU" dirty="0" smtClean="0"/>
          </a:p>
          <a:p>
            <a:r>
              <a:rPr lang="uk-UA" dirty="0" smtClean="0"/>
              <a:t>Практичний підхід включає в себе  також тематичні дослідження, перекладацьку практику, опрацювання бізнес-аналітики міжнародного середовища та рекомендованої літератури для домашнього читання. Студентам також буде запропоновано ознайомитися з відео файлами, в яких відображено особливості діяльності транснаціональних корпорацій світу.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-214346" y="-214338"/>
            <a:ext cx="2100258" cy="20287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 ми будемо вивчати?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b="1" dirty="0" smtClean="0"/>
              <a:t>Індивідуальні завдання</a:t>
            </a:r>
          </a:p>
          <a:p>
            <a:r>
              <a:rPr lang="uk-UA" dirty="0" smtClean="0"/>
              <a:t>Індивідуальне завдання передбачає підготовку кейсу щодо діяльності міжнародної компанії.</a:t>
            </a:r>
          </a:p>
          <a:p>
            <a:r>
              <a:rPr lang="uk-UA" b="1" dirty="0" smtClean="0"/>
              <a:t>Групові проекти</a:t>
            </a:r>
          </a:p>
          <a:p>
            <a:r>
              <a:rPr lang="uk-UA" dirty="0" smtClean="0"/>
              <a:t>Груповий проект (3-4 студенти) передбачає завдання</a:t>
            </a:r>
            <a:r>
              <a:rPr lang="uk-UA" b="1" dirty="0" smtClean="0"/>
              <a:t> "ІДЕЯ РЕАЛІЗАЦІЇ ВЛАСНОЇ МІЖНАРОДНОЇ КОМПАНІЇ"</a:t>
            </a:r>
            <a:endParaRPr lang="uk-UA" dirty="0" smtClean="0"/>
          </a:p>
          <a:p>
            <a:r>
              <a:rPr lang="uk-UA" dirty="0" smtClean="0"/>
              <a:t>Сформуйте ідею реалізації власної міжнародної компанії.</a:t>
            </a:r>
          </a:p>
          <a:p>
            <a:r>
              <a:rPr lang="uk-UA" dirty="0" smtClean="0"/>
              <a:t>1) Розробіть:</a:t>
            </a:r>
          </a:p>
          <a:p>
            <a:r>
              <a:rPr lang="uk-UA" dirty="0" smtClean="0"/>
              <a:t>• визначте назву компанії;</a:t>
            </a:r>
          </a:p>
          <a:p>
            <a:r>
              <a:rPr lang="uk-UA" dirty="0" smtClean="0"/>
              <a:t>• сформулюйте місію компанії;</a:t>
            </a:r>
          </a:p>
          <a:p>
            <a:r>
              <a:rPr lang="uk-UA" dirty="0" smtClean="0"/>
              <a:t>• розробіть стратегічні і тактичні цілі компанії;</a:t>
            </a:r>
          </a:p>
          <a:p>
            <a:r>
              <a:rPr lang="uk-UA" dirty="0" smtClean="0"/>
              <a:t>• логотип та лозунг компанії;</a:t>
            </a:r>
          </a:p>
          <a:p>
            <a:r>
              <a:rPr lang="uk-UA" dirty="0" smtClean="0"/>
              <a:t>• товарну номенклатуру компанії;</a:t>
            </a:r>
          </a:p>
          <a:p>
            <a:r>
              <a:rPr lang="uk-UA" dirty="0" smtClean="0"/>
              <a:t>2) сформуйте планові фінансові, трудові, матеріальні витрати на відкриття даного проекту.</a:t>
            </a:r>
          </a:p>
          <a:p>
            <a:r>
              <a:rPr lang="uk-UA" dirty="0" smtClean="0"/>
              <a:t>3) розробіть стратегію проникнення на зовнішні ринки в дві країни (з </a:t>
            </a:r>
            <a:r>
              <a:rPr lang="uk-UA" dirty="0" err="1" smtClean="0"/>
              <a:t>низькоконтекстуальною</a:t>
            </a:r>
            <a:r>
              <a:rPr lang="uk-UA" dirty="0" smtClean="0"/>
              <a:t>  і </a:t>
            </a:r>
            <a:r>
              <a:rPr lang="uk-UA" dirty="0" err="1" smtClean="0"/>
              <a:t>висококонтекстуальною</a:t>
            </a:r>
            <a:r>
              <a:rPr lang="uk-UA" dirty="0" smtClean="0"/>
              <a:t> культурою)</a:t>
            </a:r>
          </a:p>
          <a:p>
            <a:r>
              <a:rPr lang="uk-UA" dirty="0" smtClean="0"/>
              <a:t>4) розробіть рекламу певного товару або послуги Вашої компанії і рекламний </a:t>
            </a:r>
            <a:r>
              <a:rPr lang="uk-UA" dirty="0" err="1" smtClean="0"/>
              <a:t>слоган</a:t>
            </a:r>
            <a:r>
              <a:rPr lang="uk-UA" dirty="0" smtClean="0"/>
              <a:t> для двох країн (з </a:t>
            </a:r>
            <a:r>
              <a:rPr lang="uk-UA" dirty="0" err="1" smtClean="0"/>
              <a:t>низькоконтекстуальною</a:t>
            </a:r>
            <a:r>
              <a:rPr lang="uk-UA" dirty="0" smtClean="0"/>
              <a:t>  і </a:t>
            </a:r>
            <a:r>
              <a:rPr lang="uk-UA" dirty="0" err="1" smtClean="0"/>
              <a:t>висококонтекстуальною</a:t>
            </a:r>
            <a:r>
              <a:rPr lang="uk-UA" dirty="0" smtClean="0"/>
              <a:t> культурою).</a:t>
            </a:r>
          </a:p>
          <a:p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-214346" y="-214338"/>
            <a:ext cx="2100258" cy="20287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Які критерії Оцінювання?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u="sng" dirty="0" smtClean="0"/>
              <a:t>КРИТЕРІЇ ОЦІНЮВАННЯ ПРАКТИЧНИХ ЗАНЯТЬ</a:t>
            </a:r>
            <a:endParaRPr lang="ru-RU" u="sng" dirty="0" smtClean="0"/>
          </a:p>
          <a:p>
            <a:r>
              <a:rPr lang="ru-RU" dirty="0" smtClean="0"/>
              <a:t>На практичному </a:t>
            </a:r>
            <a:r>
              <a:rPr lang="ru-RU" dirty="0" err="1" smtClean="0"/>
              <a:t>занятті</a:t>
            </a:r>
            <a:r>
              <a:rPr lang="ru-RU" dirty="0" smtClean="0"/>
              <a:t> </a:t>
            </a:r>
            <a:r>
              <a:rPr lang="ru-RU" dirty="0" err="1" smtClean="0"/>
              <a:t>студенти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на </a:t>
            </a:r>
            <a:r>
              <a:rPr lang="ru-RU" dirty="0" err="1" smtClean="0"/>
              <a:t>теоретичне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за кожною темою (2 </a:t>
            </a:r>
            <a:r>
              <a:rPr lang="ru-RU" dirty="0" err="1" smtClean="0"/>
              <a:t>бали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розв’язують</a:t>
            </a:r>
            <a:r>
              <a:rPr lang="ru-RU" dirty="0" smtClean="0"/>
              <a:t> </a:t>
            </a:r>
            <a:r>
              <a:rPr lang="ru-RU" dirty="0" err="1" smtClean="0"/>
              <a:t>ситуаційні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(1 бал);</a:t>
            </a:r>
          </a:p>
          <a:p>
            <a:r>
              <a:rPr lang="ru-RU" dirty="0" err="1" smtClean="0"/>
              <a:t>відповідають</a:t>
            </a:r>
            <a:r>
              <a:rPr lang="ru-RU" dirty="0" smtClean="0"/>
              <a:t> на </a:t>
            </a:r>
            <a:r>
              <a:rPr lang="ru-RU" dirty="0" err="1" smtClean="0"/>
              <a:t>проблемні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(1 бал).</a:t>
            </a:r>
          </a:p>
          <a:p>
            <a:r>
              <a:rPr lang="ru-RU" dirty="0" smtClean="0"/>
              <a:t> Результат </a:t>
            </a:r>
            <a:r>
              <a:rPr lang="ru-RU" dirty="0" err="1" smtClean="0"/>
              <a:t>виконання</a:t>
            </a:r>
            <a:r>
              <a:rPr lang="ru-RU" dirty="0" smtClean="0"/>
              <a:t> студентом кожного теоретичного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  за такою шкалою:</a:t>
            </a:r>
          </a:p>
          <a:p>
            <a:r>
              <a:rPr lang="ru-RU" dirty="0" smtClean="0"/>
              <a:t>- </a:t>
            </a:r>
            <a:r>
              <a:rPr lang="ru-RU" u="sng" dirty="0" smtClean="0"/>
              <a:t>2 </a:t>
            </a:r>
            <a:r>
              <a:rPr lang="ru-RU" u="sng" dirty="0" err="1" smtClean="0"/>
              <a:t>бали</a:t>
            </a:r>
            <a:r>
              <a:rPr lang="ru-RU" dirty="0" smtClean="0"/>
              <a:t>: студент дав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без </a:t>
            </a:r>
            <a:r>
              <a:rPr lang="ru-RU" dirty="0" err="1" smtClean="0"/>
              <a:t>суттєвих</a:t>
            </a:r>
            <a:r>
              <a:rPr lang="ru-RU" dirty="0" smtClean="0"/>
              <a:t> </a:t>
            </a:r>
            <a:r>
              <a:rPr lang="ru-RU" dirty="0" err="1" smtClean="0"/>
              <a:t>помилок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незначними</a:t>
            </a:r>
            <a:r>
              <a:rPr lang="ru-RU" dirty="0" smtClean="0"/>
              <a:t> </a:t>
            </a:r>
            <a:r>
              <a:rPr lang="ru-RU" dirty="0" err="1" smtClean="0"/>
              <a:t>помилками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- </a:t>
            </a:r>
            <a:r>
              <a:rPr lang="ru-RU" u="sng" dirty="0" smtClean="0"/>
              <a:t>1,5 </a:t>
            </a:r>
            <a:r>
              <a:rPr lang="ru-RU" u="sng" dirty="0" err="1" smtClean="0"/>
              <a:t>бали</a:t>
            </a:r>
            <a:r>
              <a:rPr lang="ru-RU" dirty="0" smtClean="0"/>
              <a:t>: студент дав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незначними</a:t>
            </a:r>
            <a:r>
              <a:rPr lang="ru-RU" dirty="0" smtClean="0"/>
              <a:t> </a:t>
            </a:r>
            <a:r>
              <a:rPr lang="ru-RU" dirty="0" err="1" smtClean="0"/>
              <a:t>помилками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- 1 бал</a:t>
            </a:r>
            <a:r>
              <a:rPr lang="ru-RU" dirty="0" smtClean="0"/>
              <a:t>: студент </a:t>
            </a:r>
            <a:r>
              <a:rPr lang="ru-RU" dirty="0" err="1" smtClean="0"/>
              <a:t>знає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понять та в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на </a:t>
            </a:r>
            <a:r>
              <a:rPr lang="ru-RU" dirty="0" err="1" smtClean="0"/>
              <a:t>поставлене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- 0,5 </a:t>
            </a:r>
            <a:r>
              <a:rPr lang="ru-RU" u="sng" dirty="0" err="1" smtClean="0"/>
              <a:t>балів</a:t>
            </a:r>
            <a:r>
              <a:rPr lang="ru-RU" u="sng" dirty="0" smtClean="0"/>
              <a:t>: </a:t>
            </a:r>
            <a:r>
              <a:rPr lang="ru-RU" dirty="0" smtClean="0"/>
              <a:t>студент </a:t>
            </a:r>
            <a:r>
              <a:rPr lang="ru-RU" dirty="0" err="1" smtClean="0"/>
              <a:t>отримує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знає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понять;</a:t>
            </a:r>
          </a:p>
          <a:p>
            <a:r>
              <a:rPr lang="ru-RU" u="sng" dirty="0" smtClean="0"/>
              <a:t>- 0 </a:t>
            </a:r>
            <a:r>
              <a:rPr lang="ru-RU" u="sng" dirty="0" err="1" smtClean="0"/>
              <a:t>балів</a:t>
            </a:r>
            <a:r>
              <a:rPr lang="ru-RU" u="sng" dirty="0" smtClean="0"/>
              <a:t>: </a:t>
            </a:r>
            <a:r>
              <a:rPr lang="ru-RU" dirty="0" smtClean="0"/>
              <a:t>студент не </a:t>
            </a:r>
            <a:r>
              <a:rPr lang="ru-RU" dirty="0" err="1" smtClean="0"/>
              <a:t>відповів</a:t>
            </a:r>
            <a:r>
              <a:rPr lang="ru-RU" dirty="0" smtClean="0"/>
              <a:t> на </a:t>
            </a:r>
            <a:r>
              <a:rPr lang="ru-RU" dirty="0" err="1" smtClean="0"/>
              <a:t>питання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Результат </a:t>
            </a:r>
            <a:r>
              <a:rPr lang="ru-RU" dirty="0" err="1" smtClean="0"/>
              <a:t>вирішення</a:t>
            </a:r>
            <a:r>
              <a:rPr lang="ru-RU" dirty="0" smtClean="0"/>
              <a:t> студентом </a:t>
            </a:r>
            <a:r>
              <a:rPr lang="ru-RU" dirty="0" err="1" smtClean="0"/>
              <a:t>ситуаційного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  за </a:t>
            </a:r>
            <a:r>
              <a:rPr lang="ru-RU" dirty="0" err="1" smtClean="0"/>
              <a:t>наступною</a:t>
            </a:r>
            <a:r>
              <a:rPr lang="ru-RU" dirty="0" smtClean="0"/>
              <a:t> шкалою:</a:t>
            </a:r>
          </a:p>
          <a:p>
            <a:r>
              <a:rPr lang="ru-RU" u="sng" dirty="0" smtClean="0"/>
              <a:t>1 бал</a:t>
            </a:r>
            <a:r>
              <a:rPr lang="ru-RU" dirty="0" smtClean="0"/>
              <a:t>: студент дав </a:t>
            </a:r>
            <a:r>
              <a:rPr lang="ru-RU" dirty="0" err="1" smtClean="0"/>
              <a:t>правильну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ситуаційне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0,5 </a:t>
            </a:r>
            <a:r>
              <a:rPr lang="ru-RU" u="sng" dirty="0" err="1" smtClean="0"/>
              <a:t>бали</a:t>
            </a:r>
            <a:r>
              <a:rPr lang="ru-RU" dirty="0" smtClean="0"/>
              <a:t>: студент дав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ситуаційне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помилками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поставленої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- 0 </a:t>
            </a:r>
            <a:r>
              <a:rPr lang="ru-RU" u="sng" dirty="0" err="1" smtClean="0"/>
              <a:t>балів</a:t>
            </a:r>
            <a:r>
              <a:rPr lang="ru-RU" u="sng" dirty="0" smtClean="0"/>
              <a:t>: </a:t>
            </a:r>
            <a:r>
              <a:rPr lang="ru-RU" dirty="0" smtClean="0"/>
              <a:t>студент не </a:t>
            </a:r>
            <a:r>
              <a:rPr lang="ru-RU" dirty="0" err="1" smtClean="0"/>
              <a:t>відповів</a:t>
            </a:r>
            <a:r>
              <a:rPr lang="ru-RU" dirty="0" smtClean="0"/>
              <a:t> на </a:t>
            </a:r>
            <a:r>
              <a:rPr lang="ru-RU" dirty="0" err="1" smtClean="0"/>
              <a:t>ситуаційне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Результат </a:t>
            </a:r>
            <a:r>
              <a:rPr lang="ru-RU" dirty="0" err="1" smtClean="0"/>
              <a:t>вирішення</a:t>
            </a:r>
            <a:r>
              <a:rPr lang="ru-RU" dirty="0" smtClean="0"/>
              <a:t> студентом проблемного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  за </a:t>
            </a:r>
            <a:r>
              <a:rPr lang="ru-RU" dirty="0" err="1" smtClean="0"/>
              <a:t>наступною</a:t>
            </a:r>
            <a:r>
              <a:rPr lang="ru-RU" dirty="0" smtClean="0"/>
              <a:t> шкалою:</a:t>
            </a:r>
          </a:p>
          <a:p>
            <a:r>
              <a:rPr lang="ru-RU" u="sng" dirty="0" smtClean="0"/>
              <a:t>1 бал</a:t>
            </a:r>
            <a:r>
              <a:rPr lang="ru-RU" dirty="0" smtClean="0"/>
              <a:t>: студент дав </a:t>
            </a:r>
            <a:r>
              <a:rPr lang="ru-RU" dirty="0" err="1" smtClean="0"/>
              <a:t>правильну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проблемне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0,5 </a:t>
            </a:r>
            <a:r>
              <a:rPr lang="ru-RU" u="sng" dirty="0" err="1" smtClean="0"/>
              <a:t>бали</a:t>
            </a:r>
            <a:r>
              <a:rPr lang="ru-RU" dirty="0" smtClean="0"/>
              <a:t>: студент дав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помилками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поставленої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;</a:t>
            </a:r>
          </a:p>
          <a:p>
            <a:r>
              <a:rPr lang="ru-RU" u="sng" dirty="0" smtClean="0"/>
              <a:t>- 0 </a:t>
            </a:r>
            <a:r>
              <a:rPr lang="ru-RU" u="sng" dirty="0" err="1" smtClean="0"/>
              <a:t>балів</a:t>
            </a:r>
            <a:r>
              <a:rPr lang="ru-RU" u="sng" dirty="0" smtClean="0"/>
              <a:t>: </a:t>
            </a:r>
            <a:r>
              <a:rPr lang="ru-RU" dirty="0" smtClean="0"/>
              <a:t>студент не </a:t>
            </a:r>
            <a:r>
              <a:rPr lang="ru-RU" dirty="0" err="1" smtClean="0"/>
              <a:t>відповів</a:t>
            </a:r>
            <a:r>
              <a:rPr lang="ru-RU" dirty="0" smtClean="0"/>
              <a:t> на </a:t>
            </a:r>
            <a:r>
              <a:rPr lang="ru-RU" dirty="0" err="1" smtClean="0"/>
              <a:t>проблемне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.</a:t>
            </a:r>
          </a:p>
          <a:p>
            <a:r>
              <a:rPr lang="ru-RU" b="1" u="sng" dirty="0" smtClean="0"/>
              <a:t>КРИТЕРІЇ ОЦІНЮВАННЯ АТЕСТАЦІЇ № 1 та № 2</a:t>
            </a:r>
            <a:endParaRPr lang="ru-RU" u="sng" dirty="0" smtClean="0"/>
          </a:p>
          <a:p>
            <a:r>
              <a:rPr lang="ru-RU" dirty="0" err="1" smtClean="0"/>
              <a:t>Атестація</a:t>
            </a:r>
            <a:r>
              <a:rPr lang="ru-RU" dirty="0" smtClean="0"/>
              <a:t> проводиться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тестування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MOODLE. Максимальна </a:t>
            </a:r>
            <a:r>
              <a:rPr lang="ru-RU" dirty="0" err="1" smtClean="0"/>
              <a:t>оцінка</a:t>
            </a:r>
            <a:r>
              <a:rPr lang="ru-RU" dirty="0" smtClean="0"/>
              <a:t>, яку студент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по результатам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атестації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10 </a:t>
            </a:r>
            <a:r>
              <a:rPr lang="ru-RU" dirty="0" err="1" smtClean="0"/>
              <a:t>балів</a:t>
            </a:r>
            <a:r>
              <a:rPr lang="ru-RU" dirty="0" smtClean="0"/>
              <a:t>. </a:t>
            </a:r>
            <a:r>
              <a:rPr lang="ru-RU" dirty="0" err="1" smtClean="0"/>
              <a:t>Атестація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10 </a:t>
            </a:r>
            <a:r>
              <a:rPr lang="ru-RU" dirty="0" err="1" smtClean="0"/>
              <a:t>тестових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. Тест </a:t>
            </a:r>
            <a:r>
              <a:rPr lang="ru-RU" dirty="0" err="1" smtClean="0"/>
              <a:t>містить</a:t>
            </a:r>
            <a:r>
              <a:rPr lang="ru-RU" dirty="0" smtClean="0"/>
              <a:t> 4 </a:t>
            </a:r>
            <a:r>
              <a:rPr lang="ru-RU" dirty="0" err="1" smtClean="0"/>
              <a:t>відповіді</a:t>
            </a:r>
            <a:r>
              <a:rPr lang="ru-RU" dirty="0" smtClean="0"/>
              <a:t>,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вірною</a:t>
            </a:r>
            <a:r>
              <a:rPr lang="ru-RU" dirty="0" smtClean="0"/>
              <a:t>. За </a:t>
            </a:r>
            <a:r>
              <a:rPr lang="ru-RU" dirty="0" err="1" smtClean="0"/>
              <a:t>правильну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 студент </a:t>
            </a:r>
            <a:r>
              <a:rPr lang="ru-RU" dirty="0" err="1" smtClean="0"/>
              <a:t>отримує</a:t>
            </a:r>
            <a:r>
              <a:rPr lang="ru-RU" dirty="0" smtClean="0"/>
              <a:t> 1 бал, таким чином, </a:t>
            </a:r>
            <a:r>
              <a:rPr lang="ru-RU" dirty="0" err="1" smtClean="0"/>
              <a:t>відповівши</a:t>
            </a:r>
            <a:r>
              <a:rPr lang="ru-RU" dirty="0" smtClean="0"/>
              <a:t> </a:t>
            </a:r>
            <a:r>
              <a:rPr lang="ru-RU" dirty="0" err="1" smtClean="0"/>
              <a:t>вірно</a:t>
            </a:r>
            <a:r>
              <a:rPr lang="ru-RU" dirty="0" smtClean="0"/>
              <a:t> на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 smtClean="0"/>
              <a:t> студент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10 </a:t>
            </a:r>
            <a:r>
              <a:rPr lang="ru-RU" dirty="0" err="1" smtClean="0"/>
              <a:t>балів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Які </a:t>
            </a:r>
            <a:r>
              <a:rPr lang="uk-UA" dirty="0" err="1" smtClean="0"/>
              <a:t>кокурентні</a:t>
            </a:r>
            <a:r>
              <a:rPr lang="uk-UA" dirty="0" smtClean="0"/>
              <a:t> переваги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ПЕРЕВАГА № 1</a:t>
            </a:r>
          </a:p>
          <a:p>
            <a:r>
              <a:rPr lang="uk-UA" dirty="0" smtClean="0"/>
              <a:t>Підготовка менеджерів, експертів і аналітиків, які мислять глобально (</a:t>
            </a:r>
            <a:r>
              <a:rPr lang="ru-RU" dirty="0" err="1" smtClean="0"/>
              <a:t>global</a:t>
            </a:r>
            <a:r>
              <a:rPr lang="ru-RU" dirty="0" smtClean="0"/>
              <a:t> </a:t>
            </a:r>
            <a:r>
              <a:rPr lang="ru-RU" dirty="0" err="1" smtClean="0"/>
              <a:t>thinking</a:t>
            </a:r>
            <a:r>
              <a:rPr lang="uk-UA" dirty="0" smtClean="0"/>
              <a:t>). Підготовка </a:t>
            </a:r>
            <a:r>
              <a:rPr lang="uk-UA" dirty="0" smtClean="0"/>
              <a:t>фахівців-універсалів, </a:t>
            </a:r>
            <a:r>
              <a:rPr lang="uk-UA" dirty="0" smtClean="0"/>
              <a:t>які розуміють не тільки як компанії працюють, але і в якій економічному, політичному і культурному середовищі </a:t>
            </a:r>
          </a:p>
          <a:p>
            <a:pPr>
              <a:buNone/>
            </a:pPr>
            <a:r>
              <a:rPr lang="uk-UA" dirty="0" smtClean="0"/>
              <a:t>вони працюють.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-214346" y="-214338"/>
            <a:ext cx="2100258" cy="2028796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572132" y="4556993"/>
            <a:ext cx="3252307" cy="23010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Які </a:t>
            </a:r>
            <a:r>
              <a:rPr lang="uk-UA" dirty="0" err="1" smtClean="0"/>
              <a:t>кокурентні</a:t>
            </a:r>
            <a:r>
              <a:rPr lang="uk-UA" dirty="0" smtClean="0"/>
              <a:t> переваги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ПЕРЕВАГА № 2</a:t>
            </a:r>
          </a:p>
          <a:p>
            <a:r>
              <a:rPr lang="uk-UA" dirty="0" smtClean="0"/>
              <a:t>Підготовка менеджерів для роботи на посадах "</a:t>
            </a:r>
            <a:r>
              <a:rPr lang="ru-RU" dirty="0" err="1" smtClean="0"/>
              <a:t>country</a:t>
            </a:r>
            <a:r>
              <a:rPr lang="ru-RU" dirty="0" smtClean="0"/>
              <a:t> </a:t>
            </a:r>
            <a:r>
              <a:rPr lang="ru-RU" dirty="0" err="1" smtClean="0"/>
              <a:t>executives</a:t>
            </a:r>
            <a:r>
              <a:rPr lang="uk-UA" dirty="0" smtClean="0"/>
              <a:t>" або "</a:t>
            </a:r>
            <a:r>
              <a:rPr lang="ru-RU" dirty="0" err="1" smtClean="0"/>
              <a:t>country</a:t>
            </a:r>
            <a:r>
              <a:rPr lang="ru-RU" dirty="0" smtClean="0"/>
              <a:t> </a:t>
            </a:r>
            <a:r>
              <a:rPr lang="ru-RU" dirty="0" err="1" smtClean="0"/>
              <a:t>managers</a:t>
            </a:r>
            <a:r>
              <a:rPr lang="uk-UA" dirty="0" smtClean="0"/>
              <a:t>" в зарубіжних підрозділах, філіях і представництвах глобальних компаній. Завдяки синергії </a:t>
            </a:r>
            <a:r>
              <a:rPr lang="uk-UA" dirty="0" err="1" smtClean="0"/>
              <a:t>компетенцій</a:t>
            </a:r>
            <a:r>
              <a:rPr lang="uk-UA" dirty="0" smtClean="0"/>
              <a:t> менеджера-міжнародника, політолога-міжнародника і економіста-міжнародника слухачі курсу набувають конкурентні переваги в порівнянні з колегами.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-214346" y="-214338"/>
            <a:ext cx="2100258" cy="2028796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143768" y="4857760"/>
            <a:ext cx="1643058" cy="1785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20040"/>
            <a:ext cx="59102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Які </a:t>
            </a:r>
            <a:r>
              <a:rPr lang="uk-UA" dirty="0" err="1" smtClean="0"/>
              <a:t>кокурентні</a:t>
            </a:r>
            <a:r>
              <a:rPr lang="uk-UA" dirty="0" smtClean="0"/>
              <a:t> переваги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ПЕРЕВАГА № 3</a:t>
            </a:r>
          </a:p>
          <a:p>
            <a:r>
              <a:rPr lang="uk-UA" dirty="0" smtClean="0"/>
              <a:t>Слухачі опанують сучасні підходи до управління міжнародною компанією, маркетингу і виробничого менеджменту, крос-культурні особливості ведення бізнесу і управління міжнародними людськими ресурсами, що дозволить стати сучасним фахівцем з міжнародного бізнесу.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-214346" y="-214338"/>
            <a:ext cx="2100258" cy="2028796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4714876" y="4929198"/>
            <a:ext cx="2714612" cy="171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538</Words>
  <PresentationFormat>Экран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Презентація курсу “основи міжнародного бізнесу”</vt:lpstr>
      <vt:lpstr>Яка мета вивчення курсу?</vt:lpstr>
      <vt:lpstr>Що ми будемо вивчати?</vt:lpstr>
      <vt:lpstr>Як ми будемо вивчати?</vt:lpstr>
      <vt:lpstr>Як ми будемо вивчати?</vt:lpstr>
      <vt:lpstr>Які критерії Оцінювання?</vt:lpstr>
      <vt:lpstr>Які кокурентні переваги курсу?</vt:lpstr>
      <vt:lpstr>Які кокурентні переваги курсу?</vt:lpstr>
      <vt:lpstr>Які кокурентні переваги курсу?</vt:lpstr>
      <vt:lpstr>Які навички отримаєте після вивчення курсу?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“Міжнародний бізнес”</dc:title>
  <dc:creator>35</dc:creator>
  <cp:lastModifiedBy>35</cp:lastModifiedBy>
  <cp:revision>6</cp:revision>
  <dcterms:created xsi:type="dcterms:W3CDTF">2017-02-01T12:05:42Z</dcterms:created>
  <dcterms:modified xsi:type="dcterms:W3CDTF">2017-02-01T12:51:34Z</dcterms:modified>
</cp:coreProperties>
</file>