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6" r:id="rId2"/>
    <p:sldId id="259" r:id="rId3"/>
    <p:sldId id="265" r:id="rId4"/>
    <p:sldId id="267" r:id="rId5"/>
    <p:sldId id="269" r:id="rId6"/>
    <p:sldId id="268" r:id="rId7"/>
    <p:sldId id="296" r:id="rId8"/>
    <p:sldId id="297" r:id="rId9"/>
    <p:sldId id="271" r:id="rId10"/>
    <p:sldId id="300" r:id="rId11"/>
    <p:sldId id="30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37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1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2D180-F4F5-4293-8DF0-813EA4300D23}" type="datetimeFigureOut">
              <a:rPr lang="ru-RU" smtClean="0"/>
              <a:t>13.02.2022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8D9FEC-E3FB-49D4-89B3-620F7A5C1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700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26B13-BF7F-4F76-92D2-CADC03B233B1}" type="datetimeFigureOut">
              <a:rPr lang="ru-RU" smtClean="0"/>
              <a:t>13.02.2022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EB9D-5659-4599-81E8-B670C7D09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406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26B13-BF7F-4F76-92D2-CADC03B233B1}" type="datetimeFigureOut">
              <a:rPr lang="ru-RU" smtClean="0"/>
              <a:t>13.02.2022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EB9D-5659-4599-81E8-B670C7D09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43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26B13-BF7F-4F76-92D2-CADC03B233B1}" type="datetimeFigureOut">
              <a:rPr lang="ru-RU" smtClean="0"/>
              <a:t>13.02.2022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EB9D-5659-4599-81E8-B670C7D09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03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26B13-BF7F-4F76-92D2-CADC03B233B1}" type="datetimeFigureOut">
              <a:rPr lang="ru-RU" smtClean="0"/>
              <a:t>13.02.2022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EB9D-5659-4599-81E8-B670C7D09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111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26B13-BF7F-4F76-92D2-CADC03B233B1}" type="datetimeFigureOut">
              <a:rPr lang="ru-RU" smtClean="0"/>
              <a:t>13.02.2022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EB9D-5659-4599-81E8-B670C7D09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7559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26B13-BF7F-4F76-92D2-CADC03B233B1}" type="datetimeFigureOut">
              <a:rPr lang="ru-RU" smtClean="0"/>
              <a:t>13.02.2022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EB9D-5659-4599-81E8-B670C7D09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685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26B13-BF7F-4F76-92D2-CADC03B233B1}" type="datetimeFigureOut">
              <a:rPr lang="ru-RU" smtClean="0"/>
              <a:t>13.02.2022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EB9D-5659-4599-81E8-B670C7D09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074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26B13-BF7F-4F76-92D2-CADC03B233B1}" type="datetimeFigureOut">
              <a:rPr lang="ru-RU" smtClean="0"/>
              <a:t>13.02.2022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EB9D-5659-4599-81E8-B670C7D09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12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26B13-BF7F-4F76-92D2-CADC03B233B1}" type="datetimeFigureOut">
              <a:rPr lang="ru-RU" smtClean="0"/>
              <a:t>13.02.2022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EB9D-5659-4599-81E8-B670C7D09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882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26B13-BF7F-4F76-92D2-CADC03B233B1}" type="datetimeFigureOut">
              <a:rPr lang="ru-RU" smtClean="0"/>
              <a:t>13.02.2022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EB9D-5659-4599-81E8-B670C7D09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019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26B13-BF7F-4F76-92D2-CADC03B233B1}" type="datetimeFigureOut">
              <a:rPr lang="ru-RU" smtClean="0"/>
              <a:t>13.02.2022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EEB9D-5659-4599-81E8-B670C7D09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198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26B13-BF7F-4F76-92D2-CADC03B233B1}" type="datetimeFigureOut">
              <a:rPr lang="ru-RU" smtClean="0"/>
              <a:t>13.02.2022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EEB9D-5659-4599-81E8-B670C7D095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13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129123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FFFF00"/>
                </a:solidFill>
                <a:latin typeface="Segoe Script" pitchFamily="34" charset="0"/>
              </a:rPr>
              <a:t> </a:t>
            </a:r>
            <a:r>
              <a:rPr lang="ru-RU" sz="5400" b="1" dirty="0">
                <a:solidFill>
                  <a:srgbClr val="FFFF00"/>
                </a:solidFill>
                <a:latin typeface="Monotype Corsiva" pitchFamily="66" charset="0"/>
              </a:rPr>
              <a:t>«</a:t>
            </a:r>
            <a:r>
              <a:rPr lang="ru-RU" sz="5400" b="1" dirty="0" err="1">
                <a:solidFill>
                  <a:srgbClr val="FFFF00"/>
                </a:solidFill>
                <a:latin typeface="Monotype Corsiva" pitchFamily="66" charset="0"/>
              </a:rPr>
              <a:t>Модернізація</a:t>
            </a:r>
            <a:r>
              <a:rPr lang="ru-RU" sz="5400" b="1" dirty="0">
                <a:solidFill>
                  <a:srgbClr val="FFFF00"/>
                </a:solidFill>
                <a:latin typeface="Monotype Corsiva" pitchFamily="66" charset="0"/>
              </a:rPr>
              <a:t> і </a:t>
            </a:r>
            <a:r>
              <a:rPr lang="ru-RU" sz="5400" b="1" dirty="0" err="1">
                <a:solidFill>
                  <a:srgbClr val="FFFF00"/>
                </a:solidFill>
                <a:latin typeface="Monotype Corsiva" pitchFamily="66" charset="0"/>
              </a:rPr>
              <a:t>націотворення</a:t>
            </a:r>
            <a:r>
              <a:rPr lang="ru-RU" sz="5400" b="1" dirty="0">
                <a:solidFill>
                  <a:srgbClr val="FFFF00"/>
                </a:solidFill>
                <a:latin typeface="Monotype Corsiva" pitchFamily="66" charset="0"/>
              </a:rPr>
              <a:t> 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43919" y="620688"/>
            <a:ext cx="84561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u="sng" dirty="0" err="1">
                <a:solidFill>
                  <a:srgbClr val="00FF00"/>
                </a:solidFill>
                <a:latin typeface="Segoe Script" pitchFamily="34" charset="0"/>
              </a:rPr>
              <a:t>Теоретичні</a:t>
            </a:r>
            <a:r>
              <a:rPr lang="ru-RU" sz="4400" b="1" i="1" u="sng" dirty="0">
                <a:solidFill>
                  <a:srgbClr val="00FF00"/>
                </a:solidFill>
                <a:latin typeface="Segoe Script" pitchFamily="34" charset="0"/>
              </a:rPr>
              <a:t> засади курсу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270308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19672" y="2564904"/>
            <a:ext cx="5688632" cy="1296144"/>
          </a:xfrm>
          <a:prstGeom prst="rect">
            <a:avLst/>
          </a:prstGeom>
          <a:ln w="76200">
            <a:solidFill>
              <a:srgbClr val="00FF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uk-UA" sz="2800" b="1" dirty="0">
                <a:latin typeface="Monotype Corsiva" pitchFamily="66" charset="0"/>
              </a:rPr>
              <a:t>          </a:t>
            </a:r>
            <a:r>
              <a:rPr lang="uk-UA" sz="3600" b="1" dirty="0">
                <a:latin typeface="Monotype Corsiva" pitchFamily="66" charset="0"/>
              </a:rPr>
              <a:t>Шляхи формування </a:t>
            </a:r>
            <a:br>
              <a:rPr lang="uk-UA" sz="3600" b="1" dirty="0">
                <a:latin typeface="Monotype Corsiva" pitchFamily="66" charset="0"/>
              </a:rPr>
            </a:br>
            <a:r>
              <a:rPr lang="uk-UA" sz="3600" b="1" dirty="0">
                <a:latin typeface="Monotype Corsiva" pitchFamily="66" charset="0"/>
              </a:rPr>
              <a:t>   національної ідентичності</a:t>
            </a:r>
            <a:endParaRPr lang="ru-RU" sz="3600" dirty="0">
              <a:latin typeface="Monotype Corsiva" pitchFamily="66" charset="0"/>
            </a:endParaRPr>
          </a:p>
        </p:txBody>
      </p:sp>
      <p:sp>
        <p:nvSpPr>
          <p:cNvPr id="3" name="Стрелка вниз 2"/>
          <p:cNvSpPr/>
          <p:nvPr/>
        </p:nvSpPr>
        <p:spPr>
          <a:xfrm rot="10800000">
            <a:off x="3635896" y="1556792"/>
            <a:ext cx="1152128" cy="864096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3635896" y="3981430"/>
            <a:ext cx="1229334" cy="864096"/>
          </a:xfrm>
          <a:prstGeom prst="down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056919" y="404664"/>
            <a:ext cx="481413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Monotype Corsiva" pitchFamily="66" charset="0"/>
              </a:rPr>
              <a:t>етнічна ідентичність</a:t>
            </a:r>
            <a:endParaRPr lang="ru-RU" sz="4400" b="1" dirty="0">
              <a:solidFill>
                <a:schemeClr val="tx2">
                  <a:lumMod val="40000"/>
                  <a:lumOff val="6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86011" y="5157192"/>
            <a:ext cx="535595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4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Monotype Corsiva" pitchFamily="66" charset="0"/>
              </a:rPr>
              <a:t>політична ідентичність</a:t>
            </a:r>
            <a:endParaRPr lang="ru-RU" sz="4400" b="1" dirty="0">
              <a:solidFill>
                <a:schemeClr val="tx2">
                  <a:lumMod val="40000"/>
                  <a:lumOff val="60000"/>
                </a:schemeClr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802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60032" y="3626768"/>
            <a:ext cx="4283968" cy="3231232"/>
          </a:xfrm>
        </p:spPr>
        <p:txBody>
          <a:bodyPr>
            <a:normAutofit/>
          </a:bodyPr>
          <a:lstStyle/>
          <a:p>
            <a:endParaRPr lang="ru-RU" sz="2800" b="1" dirty="0">
              <a:solidFill>
                <a:srgbClr val="92D050"/>
              </a:solidFill>
              <a:latin typeface="Monotype Corsiva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2492896"/>
            <a:ext cx="8315482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66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FF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Дякуємо за увагу!!!</a:t>
            </a:r>
            <a:endParaRPr lang="ru-RU" sz="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FF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11275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53506"/>
            <a:ext cx="88924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Monotype Corsiva" pitchFamily="66" charset="0"/>
                <a:cs typeface="Times New Roman" pitchFamily="18" charset="0"/>
              </a:rPr>
              <a:t>Поняття</a:t>
            </a:r>
            <a:r>
              <a:rPr lang="ru-RU" sz="4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Monotype Corsiva" pitchFamily="66" charset="0"/>
                <a:cs typeface="Times New Roman" pitchFamily="18" charset="0"/>
              </a:rPr>
              <a:t> «</a:t>
            </a:r>
            <a:r>
              <a:rPr lang="ru-RU" sz="4000" b="1" dirty="0" err="1">
                <a:solidFill>
                  <a:schemeClr val="accent4">
                    <a:lumMod val="40000"/>
                    <a:lumOff val="60000"/>
                  </a:schemeClr>
                </a:solidFill>
                <a:latin typeface="Monotype Corsiva" pitchFamily="66" charset="0"/>
                <a:cs typeface="Times New Roman" pitchFamily="18" charset="0"/>
              </a:rPr>
              <a:t>нація</a:t>
            </a:r>
            <a:r>
              <a:rPr lang="ru-RU" sz="40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Monotype Corsiva" pitchFamily="66" charset="0"/>
                <a:cs typeface="Times New Roman" pitchFamily="18" charset="0"/>
              </a:rPr>
              <a:t>»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877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Слово </a:t>
            </a:r>
            <a:r>
              <a:rPr lang="ru-RU" sz="24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нація</a:t>
            </a:r>
            <a:r>
              <a:rPr lang="ru-RU" sz="24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походить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латинського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600" b="1" i="1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natio</a:t>
            </a:r>
            <a:r>
              <a:rPr lang="ru-RU" sz="2600" b="1" i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i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(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рід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,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</a:rPr>
              <a:t>плем’я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). </a:t>
            </a:r>
            <a:endParaRPr lang="ru-RU" sz="2400" i="1" dirty="0">
              <a:solidFill>
                <a:schemeClr val="accent2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Спочатку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мав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дещо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зневажливий</a:t>
            </a:r>
            <a:r>
              <a:rPr lang="ru-RU" sz="2400" b="1" i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sz="2400" b="1" i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u="sng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i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4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Давньому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Римі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націями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називали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2400" b="1" i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чужин</a:t>
            </a:r>
            <a:r>
              <a:rPr lang="ru-RU" sz="2400" i="1" u="sng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ців</a:t>
            </a:r>
            <a:r>
              <a:rPr lang="ru-RU" sz="2400" i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Згодом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почали </a:t>
            </a:r>
            <a:r>
              <a:rPr lang="ru-RU" sz="2400" b="1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ототожнювати</a:t>
            </a:r>
            <a:r>
              <a:rPr lang="ru-RU" sz="24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2400" b="1" u="sng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місцем</a:t>
            </a:r>
            <a:r>
              <a:rPr lang="ru-RU" sz="2400" b="1" u="sng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народження</a:t>
            </a:r>
            <a:r>
              <a:rPr lang="ru-RU" sz="2400" b="1" u="sng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uk-UA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	В історичних </a:t>
            </a:r>
            <a:r>
              <a:rPr lang="uk-UA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хроніка</a:t>
            </a:r>
            <a:r>
              <a:rPr lang="uk-UA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Середньовіччя</a:t>
            </a:r>
            <a:r>
              <a:rPr lang="uk-UA" sz="24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воно вживалося тоді, коли йшлося про </a:t>
            </a:r>
            <a:r>
              <a:rPr lang="uk-UA" sz="2400" b="1" i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віддалені, малознайомі народи</a:t>
            </a:r>
            <a:r>
              <a:rPr lang="uk-UA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культура яких була чужою.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поширеним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слово «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нація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у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середні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віки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університетах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b="1" i="1" u="sng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i="1" u="sng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Нації</a:t>
            </a:r>
            <a:r>
              <a:rPr lang="ru-RU" sz="2400" b="1" i="1" u="sng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b="1" i="1" u="sng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складалися</a:t>
            </a:r>
            <a:r>
              <a:rPr lang="ru-RU" sz="2400" b="1" i="1" u="sng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 принципом </a:t>
            </a:r>
            <a:r>
              <a:rPr lang="ru-RU" sz="2400" b="1" i="1" u="sng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спільного</a:t>
            </a:r>
            <a:r>
              <a:rPr lang="ru-RU" sz="2400" b="1" i="1" u="sng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u="sng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географічного</a:t>
            </a:r>
            <a:r>
              <a:rPr lang="ru-RU" sz="2400" b="1" i="1" u="sng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u="sng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походження</a:t>
            </a:r>
            <a:r>
              <a:rPr lang="ru-RU" sz="2400" b="1" i="1" u="sng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i="1" u="sng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ru-RU" sz="2400" b="1" i="1" u="sng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	На думку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американської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дослідниці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Лії</a:t>
            </a:r>
            <a:r>
              <a:rPr lang="ru-RU" sz="2800" b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Ґрінфелд</a:t>
            </a:r>
            <a:r>
              <a:rPr lang="ru-RU" sz="2400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приблизно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i="1" u="sng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XVI ст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відбулося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перше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кардинальне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зрушення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вживанні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терміна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нація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». В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Англії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почали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країни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sz="2400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стало </a:t>
            </a:r>
            <a:r>
              <a:rPr lang="ru-RU" sz="2400" b="1" dirty="0" err="1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синонімом</a:t>
            </a:r>
            <a:r>
              <a:rPr lang="ru-RU" sz="24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слова </a:t>
            </a:r>
            <a:r>
              <a:rPr lang="ru-RU" sz="2400" b="1" i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«народ».</a:t>
            </a:r>
          </a:p>
        </p:txBody>
      </p:sp>
    </p:spTree>
    <p:extLst>
      <p:ext uri="{BB962C8B-B14F-4D97-AF65-F5344CB8AC3E}">
        <p14:creationId xmlns:p14="http://schemas.microsoft.com/office/powerpoint/2010/main" val="2156452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82614" y="908720"/>
            <a:ext cx="4854428" cy="1692188"/>
          </a:xfrm>
          <a:prstGeom prst="rect">
            <a:avLst/>
          </a:prstGeom>
          <a:solidFill>
            <a:schemeClr val="lt1">
              <a:alpha val="0"/>
            </a:schemeClr>
          </a:solidFill>
          <a:scene3d>
            <a:camera prst="isometricOffAxis1Right"/>
            <a:lightRig rig="threePt" dir="t"/>
          </a:scene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rgbClr val="FF00FF"/>
                </a:solidFill>
                <a:latin typeface="Segoe Script" pitchFamily="34" charset="0"/>
              </a:rPr>
              <a:t>«</a:t>
            </a:r>
            <a:r>
              <a:rPr lang="ru-RU" sz="3600" dirty="0" err="1">
                <a:solidFill>
                  <a:srgbClr val="FF00FF"/>
                </a:solidFill>
                <a:latin typeface="Segoe Script" pitchFamily="34" charset="0"/>
              </a:rPr>
              <a:t>об’єктивні</a:t>
            </a:r>
            <a:r>
              <a:rPr lang="ru-RU" sz="3600" dirty="0">
                <a:solidFill>
                  <a:srgbClr val="FF00FF"/>
                </a:solidFill>
                <a:latin typeface="Segoe Script" pitchFamily="34" charset="0"/>
              </a:rPr>
              <a:t>» </a:t>
            </a:r>
            <a:r>
              <a:rPr lang="ru-RU" sz="3600" dirty="0" err="1">
                <a:solidFill>
                  <a:srgbClr val="FF00FF"/>
                </a:solidFill>
                <a:latin typeface="Segoe Script" pitchFamily="34" charset="0"/>
              </a:rPr>
              <a:t>ознаки</a:t>
            </a:r>
            <a:r>
              <a:rPr lang="ru-RU" sz="3600" dirty="0">
                <a:solidFill>
                  <a:srgbClr val="FF00FF"/>
                </a:solidFill>
                <a:latin typeface="Segoe Script" pitchFamily="34" charset="0"/>
              </a:rPr>
              <a:t> «</a:t>
            </a:r>
            <a:r>
              <a:rPr lang="ru-RU" sz="3600" dirty="0" err="1">
                <a:solidFill>
                  <a:srgbClr val="FF00FF"/>
                </a:solidFill>
                <a:latin typeface="Segoe Script" pitchFamily="34" charset="0"/>
              </a:rPr>
              <a:t>нації</a:t>
            </a:r>
            <a:r>
              <a:rPr lang="ru-RU" sz="3600" dirty="0">
                <a:solidFill>
                  <a:srgbClr val="FF00FF"/>
                </a:solidFill>
                <a:latin typeface="Segoe Script" pitchFamily="34" charset="0"/>
              </a:rPr>
              <a:t>»</a:t>
            </a:r>
          </a:p>
        </p:txBody>
      </p:sp>
      <p:cxnSp>
        <p:nvCxnSpPr>
          <p:cNvPr id="23" name="Прямая со стрелкой 22"/>
          <p:cNvCxnSpPr>
            <a:stCxn id="2" idx="2"/>
          </p:cNvCxnSpPr>
          <p:nvPr/>
        </p:nvCxnSpPr>
        <p:spPr>
          <a:xfrm flipH="1">
            <a:off x="2699792" y="2600908"/>
            <a:ext cx="1910036" cy="1456421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2" idx="2"/>
          </p:cNvCxnSpPr>
          <p:nvPr/>
        </p:nvCxnSpPr>
        <p:spPr>
          <a:xfrm flipH="1">
            <a:off x="4510870" y="2600908"/>
            <a:ext cx="98958" cy="2772308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2" idx="2"/>
          </p:cNvCxnSpPr>
          <p:nvPr/>
        </p:nvCxnSpPr>
        <p:spPr>
          <a:xfrm>
            <a:off x="4609828" y="2600908"/>
            <a:ext cx="1461218" cy="540060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3873676" y="5546546"/>
            <a:ext cx="12743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i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мова</a:t>
            </a:r>
            <a:endParaRPr lang="ru-RU" sz="40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611560" y="4186030"/>
            <a:ext cx="2741476" cy="940966"/>
          </a:xfrm>
        </p:spPr>
        <p:txBody>
          <a:bodyPr>
            <a:noAutofit/>
          </a:bodyPr>
          <a:lstStyle/>
          <a:p>
            <a:r>
              <a:rPr lang="uk-UA" sz="40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територія</a:t>
            </a:r>
            <a:endParaRPr lang="ru-RU" sz="4000" b="1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923643" y="3421571"/>
            <a:ext cx="42267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економічне</a:t>
            </a:r>
            <a:r>
              <a:rPr lang="ru-RU" sz="36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err="1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життя</a:t>
            </a:r>
            <a:endParaRPr lang="ru-RU" sz="3600" b="1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33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8" grpId="0"/>
      <p:bldP spid="29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5157192"/>
            <a:ext cx="4176464" cy="1152128"/>
          </a:xfrm>
          <a:prstGeom prst="rect">
            <a:avLst/>
          </a:prstGeom>
          <a:solidFill>
            <a:schemeClr val="lt1">
              <a:alpha val="20000"/>
            </a:schemeClr>
          </a:solidFill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b="1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Ґенеза</a:t>
            </a:r>
            <a:r>
              <a:rPr lang="ru-RU" sz="4000" b="1" dirty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націй</a:t>
            </a:r>
            <a:endParaRPr lang="ru-RU" sz="40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>
            <a:stCxn id="2" idx="0"/>
          </p:cNvCxnSpPr>
          <p:nvPr/>
        </p:nvCxnSpPr>
        <p:spPr>
          <a:xfrm flipH="1" flipV="1">
            <a:off x="2483768" y="2620738"/>
            <a:ext cx="1800200" cy="2536454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>
            <a:stCxn id="2" idx="0"/>
          </p:cNvCxnSpPr>
          <p:nvPr/>
        </p:nvCxnSpPr>
        <p:spPr>
          <a:xfrm flipV="1">
            <a:off x="4283968" y="2620738"/>
            <a:ext cx="1872208" cy="2536454"/>
          </a:xfrm>
          <a:prstGeom prst="straightConnector1">
            <a:avLst/>
          </a:prstGeom>
          <a:ln w="38100">
            <a:solidFill>
              <a:srgbClr val="00FF00"/>
            </a:solidFill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683568" y="1524593"/>
            <a:ext cx="3024336" cy="1080120"/>
          </a:xfrm>
          <a:prstGeom prst="rect">
            <a:avLst/>
          </a:prstGeom>
          <a:solidFill>
            <a:schemeClr val="lt1">
              <a:alpha val="42000"/>
            </a:schemeClr>
          </a:solidFill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err="1">
                <a:solidFill>
                  <a:srgbClr val="FFFF00"/>
                </a:solidFill>
                <a:latin typeface="Monotype Corsiva" pitchFamily="66" charset="0"/>
                <a:cs typeface="Times New Roman" pitchFamily="18" charset="0"/>
              </a:rPr>
              <a:t>модерністський</a:t>
            </a:r>
            <a:r>
              <a:rPr lang="ru-RU" sz="3200" b="1" dirty="0">
                <a:solidFill>
                  <a:srgbClr val="FFFF00"/>
                </a:solidFill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FF00"/>
                </a:solidFill>
                <a:latin typeface="Monotype Corsiva" pitchFamily="66" charset="0"/>
                <a:cs typeface="Times New Roman" pitchFamily="18" charset="0"/>
              </a:rPr>
              <a:t>підхід</a:t>
            </a:r>
            <a:r>
              <a:rPr lang="ru-RU" sz="3200" b="1" dirty="0">
                <a:solidFill>
                  <a:srgbClr val="FFFF00"/>
                </a:solidFill>
                <a:latin typeface="Monotype Corsiva" pitchFamily="66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004048" y="1524592"/>
            <a:ext cx="3199935" cy="1080121"/>
          </a:xfrm>
          <a:prstGeom prst="rect">
            <a:avLst/>
          </a:prstGeom>
          <a:solidFill>
            <a:schemeClr val="lt1">
              <a:alpha val="40000"/>
            </a:schemeClr>
          </a:solidFill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err="1">
                <a:solidFill>
                  <a:srgbClr val="FFFF00"/>
                </a:solidFill>
                <a:latin typeface="Monotype Corsiva" pitchFamily="66" charset="0"/>
              </a:rPr>
              <a:t>примордіалістська</a:t>
            </a:r>
            <a:r>
              <a:rPr lang="ru-RU" sz="3200" b="1" dirty="0">
                <a:solidFill>
                  <a:srgbClr val="FFFF00"/>
                </a:solidFill>
                <a:latin typeface="Monotype Corsiva" pitchFamily="66" charset="0"/>
              </a:rPr>
              <a:t> </a:t>
            </a:r>
            <a:r>
              <a:rPr lang="ru-RU" sz="3200" b="1" dirty="0" err="1">
                <a:solidFill>
                  <a:srgbClr val="FFFF00"/>
                </a:solidFill>
                <a:latin typeface="Monotype Corsiva" pitchFamily="66" charset="0"/>
              </a:rPr>
              <a:t>версія</a:t>
            </a:r>
            <a:endParaRPr lang="ru-RU" sz="32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990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4032448" cy="144016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err="1">
                <a:solidFill>
                  <a:srgbClr val="FFFF00"/>
                </a:solidFill>
                <a:latin typeface="Monotype Corsiva" pitchFamily="66" charset="0"/>
              </a:rPr>
              <a:t>Модерністи</a:t>
            </a:r>
            <a:endParaRPr lang="ru-RU" sz="60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16016" y="476672"/>
            <a:ext cx="4057010" cy="144016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err="1">
                <a:solidFill>
                  <a:srgbClr val="FFFF00"/>
                </a:solidFill>
                <a:latin typeface="Monotype Corsiva" pitchFamily="66" charset="0"/>
              </a:rPr>
              <a:t>Примордіалісти</a:t>
            </a:r>
            <a:endParaRPr lang="ru-RU" sz="4800" b="1" dirty="0">
              <a:solidFill>
                <a:srgbClr val="FFFF00"/>
              </a:solidFill>
              <a:latin typeface="Monotype Corsiva" pitchFamily="66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1583668" y="1916832"/>
            <a:ext cx="1008112" cy="864096"/>
          </a:xfrm>
          <a:prstGeom prst="downArrow">
            <a:avLst/>
          </a:prstGeom>
          <a:solidFill>
            <a:srgbClr val="00FF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916832"/>
            <a:ext cx="1127125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51520" y="2996952"/>
            <a:ext cx="486003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sz="3200" b="1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Ентоні</a:t>
            </a:r>
            <a:r>
              <a:rPr lang="ru-RU" sz="32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Сміт</a:t>
            </a:r>
            <a:r>
              <a:rPr lang="ru-RU" sz="32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3200" b="1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Ерік</a:t>
            </a:r>
            <a:r>
              <a:rPr lang="ru-RU" sz="32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Гобсбаум</a:t>
            </a:r>
            <a:r>
              <a:rPr lang="ru-RU" sz="32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		                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32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Бенедикт Андерсон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3200" b="1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Олександр</a:t>
            </a:r>
            <a:r>
              <a:rPr lang="ru-RU" sz="32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Оглоблин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32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Богдан Кравченко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860032" y="3083130"/>
            <a:ext cx="4053289" cy="212365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3200" b="1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Едвард</a:t>
            </a:r>
            <a:r>
              <a:rPr lang="ru-RU" sz="32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Шилз</a:t>
            </a:r>
            <a:endParaRPr lang="ru-RU" sz="3200" b="1" i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ru-RU" sz="32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Ярослав </a:t>
            </a:r>
            <a:r>
              <a:rPr lang="ru-RU" sz="3200" b="1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Ісаєвич</a:t>
            </a:r>
            <a:endParaRPr lang="ru-RU" sz="3200" b="1" i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ru-RU" sz="3200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Ярослав Дашкевич</a:t>
            </a:r>
          </a:p>
          <a:p>
            <a:endParaRPr lang="ru-RU" dirty="0"/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19769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83768" y="186211"/>
            <a:ext cx="36231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b="1" dirty="0">
                <a:solidFill>
                  <a:srgbClr val="00FF00"/>
                </a:solidFill>
                <a:latin typeface="Segoe Script" pitchFamily="34" charset="0"/>
                <a:cs typeface="Times New Roman" pitchFamily="18" charset="0"/>
              </a:rPr>
              <a:t>Модерністи</a:t>
            </a:r>
            <a:endParaRPr lang="ru-RU" sz="4000" dirty="0">
              <a:solidFill>
                <a:srgbClr val="00FF00"/>
              </a:solidFill>
              <a:latin typeface="Segoe Script" pitchFamily="34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484784"/>
            <a:ext cx="82809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2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Основне</a:t>
            </a: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відрізняє</a:t>
            </a: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модерністські</a:t>
            </a: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версії</a:t>
            </a: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націогенези</a:t>
            </a: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українців</a:t>
            </a: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— </a:t>
            </a:r>
            <a:r>
              <a:rPr lang="ru-RU" sz="32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по-перше</a:t>
            </a:r>
            <a:r>
              <a:rPr lang="ru-RU" sz="3200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переконання</a:t>
            </a: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sz="32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остання</a:t>
            </a: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розпочалася</a:t>
            </a:r>
            <a:r>
              <a:rPr lang="ru-RU" sz="3200" b="1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3200" b="1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2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модерну </a:t>
            </a:r>
            <a:r>
              <a:rPr lang="ru-RU" sz="3200" b="1" i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добу</a:t>
            </a:r>
            <a:r>
              <a:rPr lang="ru-RU" sz="3200" b="1" i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причому</a:t>
            </a: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i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нижня</a:t>
            </a:r>
            <a:r>
              <a:rPr lang="ru-RU" sz="32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200" b="1" i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хронологічна</a:t>
            </a:r>
            <a:r>
              <a:rPr lang="ru-RU" sz="32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межа </a:t>
            </a:r>
            <a:r>
              <a:rPr lang="ru-RU" sz="3200" b="1" i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націогенези</a:t>
            </a:r>
            <a:r>
              <a:rPr lang="ru-RU" sz="32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досить</a:t>
            </a:r>
            <a:r>
              <a:rPr lang="ru-RU" sz="32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чітко</a:t>
            </a:r>
            <a:r>
              <a:rPr lang="ru-RU" sz="32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окреслюється</a:t>
            </a:r>
            <a:r>
              <a:rPr lang="ru-RU" sz="32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кінцем</a:t>
            </a:r>
            <a:r>
              <a:rPr lang="ru-RU" sz="32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XVIII — </a:t>
            </a:r>
            <a:r>
              <a:rPr lang="ru-RU" sz="32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початком </a:t>
            </a:r>
            <a:r>
              <a:rPr lang="en-US" sz="32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XIX </a:t>
            </a:r>
            <a:r>
              <a:rPr lang="ru-RU" sz="3200" b="1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sz="32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.; </a:t>
            </a:r>
          </a:p>
          <a:p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200" b="1"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по-друге</a:t>
            </a: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увага</a:t>
            </a:r>
            <a:r>
              <a:rPr lang="ru-RU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передусім</a:t>
            </a:r>
            <a:r>
              <a:rPr lang="ru-RU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до «</a:t>
            </a:r>
            <a:r>
              <a:rPr lang="ru-RU" sz="32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суб’єктивних</a:t>
            </a:r>
            <a:r>
              <a:rPr lang="ru-RU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200" b="1" i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чинників</a:t>
            </a:r>
            <a:r>
              <a:rPr lang="ru-RU" sz="3200" b="1" i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становлення</a:t>
            </a: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української</a:t>
            </a: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нації</a:t>
            </a:r>
            <a:r>
              <a:rPr lang="ru-RU" sz="32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3156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403648" y="225332"/>
            <a:ext cx="5832648" cy="1080120"/>
          </a:xfrm>
          <a:prstGeom prst="roundRect">
            <a:avLst/>
          </a:prstGeom>
          <a:solidFill>
            <a:srgbClr val="00B05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400" dirty="0">
                <a:latin typeface="Monotype Corsiva" pitchFamily="66" charset="0"/>
              </a:rPr>
              <a:t>    </a:t>
            </a:r>
            <a:r>
              <a:rPr lang="ru-RU" sz="4400" b="1" dirty="0" err="1">
                <a:solidFill>
                  <a:schemeClr val="tx1"/>
                </a:solidFill>
                <a:latin typeface="Monotype Corsiva" pitchFamily="66" charset="0"/>
              </a:rPr>
              <a:t>Складові</a:t>
            </a:r>
            <a:r>
              <a:rPr lang="ru-RU" sz="4400" b="1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latin typeface="Monotype Corsiva" pitchFamily="66" charset="0"/>
              </a:rPr>
              <a:t>модернізації</a:t>
            </a:r>
            <a:r>
              <a:rPr lang="ru-RU" sz="4400" b="1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</a:p>
          <a:p>
            <a:r>
              <a:rPr lang="ru-RU" sz="2400" b="1" dirty="0">
                <a:solidFill>
                  <a:srgbClr val="FFFF00"/>
                </a:solidFill>
                <a:latin typeface="Monotype Corsiva" pitchFamily="66" charset="0"/>
              </a:rPr>
              <a:t>           (</a:t>
            </a:r>
            <a:r>
              <a:rPr lang="ru-RU" sz="2400" b="1" dirty="0" err="1">
                <a:solidFill>
                  <a:srgbClr val="FFFF00"/>
                </a:solidFill>
                <a:latin typeface="Monotype Corsiva" pitchFamily="66" charset="0"/>
              </a:rPr>
              <a:t>концепція</a:t>
            </a:r>
            <a:r>
              <a:rPr lang="ru-RU" sz="2400" b="1" dirty="0">
                <a:solidFill>
                  <a:srgbClr val="FFFF00"/>
                </a:solidFill>
                <a:latin typeface="Monotype Corsiva" pitchFamily="66" charset="0"/>
              </a:rPr>
              <a:t> </a:t>
            </a:r>
            <a:r>
              <a:rPr lang="ru-RU" sz="2400" b="1" dirty="0" err="1">
                <a:solidFill>
                  <a:srgbClr val="FFFF00"/>
                </a:solidFill>
                <a:latin typeface="Monotype Corsiva" pitchFamily="66" charset="0"/>
              </a:rPr>
              <a:t>Ернеста</a:t>
            </a:r>
            <a:r>
              <a:rPr lang="ru-RU" sz="2400" b="1" dirty="0">
                <a:solidFill>
                  <a:srgbClr val="FFFF00"/>
                </a:solidFill>
                <a:latin typeface="Monotype Corsiva" pitchFamily="66" charset="0"/>
              </a:rPr>
              <a:t> </a:t>
            </a:r>
            <a:r>
              <a:rPr lang="ru-RU" sz="2400" b="1" dirty="0" err="1">
                <a:solidFill>
                  <a:srgbClr val="FFFF00"/>
                </a:solidFill>
                <a:latin typeface="Monotype Corsiva" pitchFamily="66" charset="0"/>
              </a:rPr>
              <a:t>Гелнера</a:t>
            </a:r>
            <a:r>
              <a:rPr lang="ru-RU" sz="2400" b="1" dirty="0">
                <a:solidFill>
                  <a:srgbClr val="FFFF00"/>
                </a:solidFill>
                <a:latin typeface="Monotype Corsiva" pitchFamily="66" charset="0"/>
              </a:rPr>
              <a:t>)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84784"/>
            <a:ext cx="4009628" cy="512564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5" name="Прямоугольник 4"/>
          <p:cNvSpPr/>
          <p:nvPr/>
        </p:nvSpPr>
        <p:spPr>
          <a:xfrm>
            <a:off x="4193945" y="1196752"/>
            <a:ext cx="482402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швидкий промисловий розвиток;</a:t>
            </a:r>
            <a:endParaRPr lang="ru-RU" sz="2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впровадження ринкових відносин;</a:t>
            </a:r>
            <a:endParaRPr lang="ru-RU" sz="2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формування індустріального суспільства;</a:t>
            </a:r>
            <a:endParaRPr lang="ru-RU" sz="2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формування соціальної структури;</a:t>
            </a:r>
            <a:endParaRPr lang="ru-RU" sz="2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“соціальна мобілізація” стимулює зростання національної свідомості;</a:t>
            </a:r>
          </a:p>
          <a:p>
            <a:r>
              <a:rPr lang="uk-UA" sz="28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здобуття нацією державного суверенітету</a:t>
            </a:r>
            <a:endParaRPr lang="ru-RU" sz="2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Tx/>
              <a:buChar char="-"/>
            </a:pPr>
            <a:endParaRPr lang="ru-RU" sz="28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53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1475656" y="0"/>
            <a:ext cx="5472608" cy="2016224"/>
          </a:xfrm>
          <a:prstGeom prst="horizontalScroll">
            <a:avLst/>
          </a:prstGeom>
          <a:solidFill>
            <a:srgbClr val="FFC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err="1">
                <a:solidFill>
                  <a:schemeClr val="tx1"/>
                </a:solidFill>
                <a:cs typeface="Times New Roman" pitchFamily="18" charset="0"/>
              </a:rPr>
              <a:t>Позиція</a:t>
            </a:r>
            <a:r>
              <a:rPr lang="ru-RU" sz="36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chemeClr val="tx1"/>
                </a:solidFill>
                <a:cs typeface="Times New Roman" pitchFamily="18" charset="0"/>
              </a:rPr>
              <a:t>німецького</a:t>
            </a:r>
            <a:r>
              <a:rPr lang="ru-RU" sz="3600" b="1" dirty="0">
                <a:solidFill>
                  <a:schemeClr val="tx1"/>
                </a:solidFill>
                <a:cs typeface="Times New Roman" pitchFamily="18" charset="0"/>
              </a:rPr>
              <a:t>  </a:t>
            </a:r>
            <a:r>
              <a:rPr lang="ru-RU" sz="3600" b="1" dirty="0" err="1">
                <a:solidFill>
                  <a:schemeClr val="tx1"/>
                </a:solidFill>
                <a:cs typeface="Times New Roman" pitchFamily="18" charset="0"/>
              </a:rPr>
              <a:t>історика</a:t>
            </a:r>
            <a:r>
              <a:rPr lang="ru-RU" sz="3600" b="1" dirty="0">
                <a:solidFill>
                  <a:schemeClr val="tx1"/>
                </a:solidFill>
                <a:cs typeface="Times New Roman" pitchFamily="18" charset="0"/>
              </a:rPr>
              <a:t> А. </a:t>
            </a:r>
            <a:r>
              <a:rPr lang="ru-RU" sz="3600" b="1" dirty="0" err="1">
                <a:solidFill>
                  <a:schemeClr val="tx1"/>
                </a:solidFill>
                <a:cs typeface="Times New Roman" pitchFamily="18" charset="0"/>
              </a:rPr>
              <a:t>Каппелера</a:t>
            </a:r>
            <a:r>
              <a:rPr lang="ru-RU" sz="3600" b="1" dirty="0">
                <a:solidFill>
                  <a:schemeClr val="tx1"/>
                </a:solidFill>
                <a:cs typeface="Times New Roman" pitchFamily="18" charset="0"/>
              </a:rPr>
              <a:t> </a:t>
            </a:r>
          </a:p>
        </p:txBody>
      </p:sp>
      <p:cxnSp>
        <p:nvCxnSpPr>
          <p:cNvPr id="4" name="Прямая со стрелкой 3"/>
          <p:cNvCxnSpPr>
            <a:stCxn id="2" idx="2"/>
          </p:cNvCxnSpPr>
          <p:nvPr/>
        </p:nvCxnSpPr>
        <p:spPr>
          <a:xfrm flipH="1">
            <a:off x="1907704" y="1764196"/>
            <a:ext cx="2304256" cy="1304764"/>
          </a:xfrm>
          <a:prstGeom prst="straightConnector1">
            <a:avLst/>
          </a:prstGeom>
          <a:ln w="57150">
            <a:solidFill>
              <a:srgbClr val="00FF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2" idx="2"/>
          </p:cNvCxnSpPr>
          <p:nvPr/>
        </p:nvCxnSpPr>
        <p:spPr>
          <a:xfrm>
            <a:off x="4211960" y="1764196"/>
            <a:ext cx="0" cy="3465004"/>
          </a:xfrm>
          <a:prstGeom prst="straightConnector1">
            <a:avLst/>
          </a:prstGeom>
          <a:ln w="5715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2" idx="2"/>
          </p:cNvCxnSpPr>
          <p:nvPr/>
        </p:nvCxnSpPr>
        <p:spPr>
          <a:xfrm>
            <a:off x="4211960" y="1764196"/>
            <a:ext cx="2448272" cy="1304764"/>
          </a:xfrm>
          <a:prstGeom prst="straightConnector1">
            <a:avLst/>
          </a:prstGeom>
          <a:ln w="5715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0" y="3244671"/>
            <a:ext cx="39959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Ідея</a:t>
            </a:r>
            <a:r>
              <a:rPr lang="ru-RU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нації</a:t>
            </a:r>
            <a:r>
              <a:rPr lang="ru-RU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 модерну </a:t>
            </a:r>
            <a:r>
              <a:rPr lang="ru-RU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добу</a:t>
            </a:r>
            <a:r>
              <a:rPr lang="ru-RU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є </a:t>
            </a:r>
            <a:r>
              <a:rPr lang="ru-RU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найважливішою</a:t>
            </a:r>
            <a:r>
              <a:rPr lang="ru-RU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складовою</a:t>
            </a:r>
            <a:r>
              <a:rPr lang="ru-RU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ідеології</a:t>
            </a:r>
            <a:r>
              <a:rPr lang="ru-RU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997968" y="5589240"/>
            <a:ext cx="49502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Модерна </a:t>
            </a:r>
            <a:r>
              <a:rPr lang="ru-RU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нація</a:t>
            </a:r>
            <a:r>
              <a:rPr lang="ru-RU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масовий</a:t>
            </a:r>
            <a:r>
              <a:rPr lang="ru-RU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а не </a:t>
            </a:r>
            <a:r>
              <a:rPr lang="ru-RU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елітарний</a:t>
            </a:r>
            <a:r>
              <a:rPr lang="ru-RU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феномен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030651" y="3452462"/>
            <a:ext cx="342978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Нація</a:t>
            </a:r>
            <a:r>
              <a:rPr lang="ru-RU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явище</a:t>
            </a:r>
            <a:r>
              <a:rPr lang="ru-RU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модерної</a:t>
            </a:r>
            <a:r>
              <a:rPr lang="ru-RU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доби</a:t>
            </a:r>
            <a:r>
              <a:rPr lang="ru-RU" sz="28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87602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олна 2"/>
          <p:cNvSpPr/>
          <p:nvPr/>
        </p:nvSpPr>
        <p:spPr>
          <a:xfrm>
            <a:off x="1619672" y="188640"/>
            <a:ext cx="5760640" cy="1944216"/>
          </a:xfrm>
          <a:prstGeom prst="wave">
            <a:avLst/>
          </a:prstGeom>
          <a:solidFill>
            <a:srgbClr val="FFFF00"/>
          </a:solidFill>
          <a:ln w="76200">
            <a:solidFill>
              <a:srgbClr val="00FF00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itchFamily="2" charset="0"/>
              </a:rPr>
              <a:t>Поз</a:t>
            </a:r>
            <a:r>
              <a:rPr lang="uk-U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itchFamily="2" charset="0"/>
              </a:rPr>
              <a:t>иція</a:t>
            </a:r>
            <a:r>
              <a:rPr lang="uk-U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itchFamily="2" charset="0"/>
              </a:rPr>
              <a:t> </a:t>
            </a:r>
            <a:r>
              <a:rPr lang="uk-U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Print" pitchFamily="2" charset="0"/>
              </a:rPr>
              <a:t>примордіалістів</a:t>
            </a:r>
            <a:endParaRPr lang="ru-RU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Print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492896"/>
            <a:ext cx="87849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Нації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утворюються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«з нуля», а 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етнічних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спільнот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реальних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сконструйованих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ru-RU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винайдених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іт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Етногенеза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пов’язана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націогене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зою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елементи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культурної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тяглості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символи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міфи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традиції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елементи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культурної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тяглості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якісно</a:t>
            </a:r>
            <a:r>
              <a:rPr lang="ru-RU" sz="28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змінюються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особливо в 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націотворення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коли вони 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набувають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інструментального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99026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</TotalTime>
  <Words>265</Words>
  <Application>Microsoft Office PowerPoint</Application>
  <PresentationFormat>Экран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Monotype Corsiva</vt:lpstr>
      <vt:lpstr>Segoe Print</vt:lpstr>
      <vt:lpstr>Segoe Script</vt:lpstr>
      <vt:lpstr>Times New Roman</vt:lpstr>
      <vt:lpstr>Тема Office</vt:lpstr>
      <vt:lpstr>Презентация PowerPoint</vt:lpstr>
      <vt:lpstr>Презентация PowerPoint</vt:lpstr>
      <vt:lpstr>територія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Customer</dc:creator>
  <cp:lastModifiedBy>Дом</cp:lastModifiedBy>
  <cp:revision>41</cp:revision>
  <dcterms:created xsi:type="dcterms:W3CDTF">2014-11-11T09:20:27Z</dcterms:created>
  <dcterms:modified xsi:type="dcterms:W3CDTF">2022-02-13T21:26:01Z</dcterms:modified>
</cp:coreProperties>
</file>