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286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5"/>
            <a:ext cx="7774632" cy="283574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err="1" smtClean="0"/>
              <a:t>Загальнопедагогічні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технології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Лекція 4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9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b="1" dirty="0" err="1" smtClean="0"/>
              <a:t>навчальне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dirty="0" smtClean="0"/>
              <a:t>» </a:t>
            </a:r>
            <a:r>
              <a:rPr lang="ru-RU" dirty="0" err="1"/>
              <a:t>запроваджене</a:t>
            </a:r>
            <a:r>
              <a:rPr lang="ru-RU" dirty="0"/>
              <a:t> В. </a:t>
            </a:r>
            <a:r>
              <a:rPr lang="ru-RU" dirty="0" err="1"/>
              <a:t>Давидовим</a:t>
            </a:r>
            <a:r>
              <a:rPr lang="ru-RU" dirty="0"/>
              <a:t> і Д. </a:t>
            </a:r>
            <a:r>
              <a:rPr lang="ru-RU" dirty="0" err="1"/>
              <a:t>Ельконіним</a:t>
            </a:r>
            <a:r>
              <a:rPr lang="ru-RU" dirty="0"/>
              <a:t>. </a:t>
            </a:r>
            <a:endParaRPr lang="ru-RU" dirty="0" smtClean="0"/>
          </a:p>
          <a:p>
            <a:pPr marL="0" indent="457200" algn="just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опрацювання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учень</a:t>
            </a:r>
            <a:r>
              <a:rPr lang="ru-RU" dirty="0"/>
              <a:t> повинен знати, для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засвоїти</a:t>
            </a:r>
            <a:r>
              <a:rPr lang="ru-RU" dirty="0"/>
              <a:t>, за </a:t>
            </a:r>
            <a:r>
              <a:rPr lang="ru-RU" dirty="0" err="1"/>
              <a:t>яких</a:t>
            </a:r>
            <a:r>
              <a:rPr lang="ru-RU" dirty="0"/>
              <a:t> умов </a:t>
            </a:r>
            <a:r>
              <a:rPr lang="ru-RU" dirty="0" err="1"/>
              <a:t>їх</a:t>
            </a:r>
            <a:r>
              <a:rPr lang="ru-RU" dirty="0"/>
              <a:t> треба </a:t>
            </a:r>
            <a:r>
              <a:rPr lang="ru-RU" dirty="0" err="1"/>
              <a:t>застосовувати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матеріалом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17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457200" algn="just">
              <a:buNone/>
            </a:pPr>
            <a:r>
              <a:rPr lang="ru-RU" b="1" dirty="0"/>
              <a:t>Метою </a:t>
            </a:r>
            <a:r>
              <a:rPr lang="ru-RU" b="1" dirty="0" err="1"/>
              <a:t>розвивального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формування</a:t>
            </a:r>
            <a:r>
              <a:rPr lang="ru-RU" dirty="0"/>
              <a:t> активного,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і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поступового</a:t>
            </a:r>
            <a:r>
              <a:rPr lang="ru-RU" dirty="0"/>
              <a:t> переходу до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 smtClean="0"/>
              <a:t>.</a:t>
            </a:r>
          </a:p>
          <a:p>
            <a:pPr marL="0" indent="457200" algn="just">
              <a:buNone/>
            </a:pP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розвивального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dirty="0"/>
              <a:t>: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з </a:t>
            </a:r>
            <a:r>
              <a:rPr lang="ru-RU" dirty="0" err="1"/>
              <a:t>гнучким</a:t>
            </a:r>
            <a:r>
              <a:rPr lang="ru-RU" dirty="0"/>
              <a:t> </a:t>
            </a:r>
            <a:r>
              <a:rPr lang="ru-RU" dirty="0" err="1"/>
              <a:t>розумом</a:t>
            </a:r>
            <a:r>
              <a:rPr lang="ru-RU" dirty="0"/>
              <a:t>, </a:t>
            </a:r>
            <a:r>
              <a:rPr lang="ru-RU" dirty="0" err="1"/>
              <a:t>розвиненими</a:t>
            </a:r>
            <a:r>
              <a:rPr lang="ru-RU" dirty="0"/>
              <a:t> потребами до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 й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навичками</a:t>
            </a:r>
            <a:r>
              <a:rPr lang="ru-RU" dirty="0"/>
              <a:t> та </a:t>
            </a:r>
            <a:r>
              <a:rPr lang="ru-RU" dirty="0" err="1"/>
              <a:t>творчими</a:t>
            </a:r>
            <a:r>
              <a:rPr lang="ru-RU" dirty="0"/>
              <a:t> </a:t>
            </a:r>
            <a:r>
              <a:rPr lang="ru-RU" dirty="0" err="1"/>
              <a:t>здібностями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67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/>
              <a:t>До відома!</a:t>
            </a:r>
          </a:p>
          <a:p>
            <a:pPr marL="0" indent="0">
              <a:buNone/>
            </a:pPr>
            <a:r>
              <a:rPr lang="ru-RU" dirty="0" err="1" smtClean="0"/>
              <a:t>Найвищий</a:t>
            </a:r>
            <a:r>
              <a:rPr lang="ru-RU" dirty="0" smtClean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розумової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й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</a:t>
            </a:r>
            <a:r>
              <a:rPr lang="ru-RU" dirty="0" err="1"/>
              <a:t>десь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4 до 24 </a:t>
            </a:r>
            <a:r>
              <a:rPr lang="ru-RU" dirty="0" err="1"/>
              <a:t>хвилини</a:t>
            </a:r>
            <a:r>
              <a:rPr lang="ru-RU" dirty="0"/>
              <a:t> </a:t>
            </a:r>
            <a:r>
              <a:rPr lang="ru-RU" dirty="0" smtClean="0"/>
              <a:t>уроку.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1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Модель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позитивного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оволодіння</a:t>
            </a:r>
            <a:r>
              <a:rPr lang="ru-RU" dirty="0"/>
              <a:t> новою </a:t>
            </a:r>
            <a:r>
              <a:rPr lang="ru-RU" dirty="0" err="1"/>
              <a:t>інформацією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пізнавальну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спрямовану</a:t>
            </a:r>
            <a:r>
              <a:rPr lang="ru-RU" dirty="0"/>
              <a:t> на </a:t>
            </a:r>
            <a:r>
              <a:rPr lang="ru-RU" dirty="0" err="1"/>
              <a:t>опанування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і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засвоєного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 за </a:t>
            </a:r>
            <a:r>
              <a:rPr lang="ru-RU" dirty="0" err="1"/>
              <a:t>стандартних</a:t>
            </a:r>
            <a:r>
              <a:rPr lang="ru-RU" dirty="0"/>
              <a:t> і </a:t>
            </a:r>
            <a:r>
              <a:rPr lang="ru-RU" dirty="0" err="1"/>
              <a:t>нових</a:t>
            </a:r>
            <a:r>
              <a:rPr lang="ru-RU" dirty="0"/>
              <a:t> умов;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продуктивна </a:t>
            </a:r>
            <a:r>
              <a:rPr lang="ru-RU" dirty="0" err="1"/>
              <a:t>пізнавальна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 на </a:t>
            </a:r>
            <a:r>
              <a:rPr lang="ru-RU" dirty="0" err="1"/>
              <a:t>творчому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1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ru-RU" b="1" dirty="0" err="1"/>
              <a:t>Розвивальне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пізнавальна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/>
              <a:t>учнів</a:t>
            </a:r>
            <a:r>
              <a:rPr lang="ru-RU" dirty="0"/>
              <a:t>,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осмислює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творчо</a:t>
            </a:r>
            <a:r>
              <a:rPr lang="ru-RU" dirty="0"/>
              <a:t> </a:t>
            </a:r>
            <a:r>
              <a:rPr lang="ru-RU" dirty="0" err="1"/>
              <a:t>застосовує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за </a:t>
            </a:r>
            <a:r>
              <a:rPr lang="ru-RU" dirty="0" err="1"/>
              <a:t>нестандартних</a:t>
            </a:r>
            <a:r>
              <a:rPr lang="ru-RU" dirty="0"/>
              <a:t> умов та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запам'ятовує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  <a:endParaRPr lang="ru-RU" dirty="0" smtClean="0"/>
          </a:p>
          <a:p>
            <a:pPr marL="0" indent="457200" algn="just">
              <a:buNone/>
            </a:pPr>
            <a:r>
              <a:rPr lang="ru-RU" dirty="0" smtClean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самовдосконалення</a:t>
            </a:r>
            <a:r>
              <a:rPr lang="ru-RU" dirty="0"/>
              <a:t> й </a:t>
            </a:r>
            <a:r>
              <a:rPr lang="ru-RU" dirty="0" err="1"/>
              <a:t>самовираження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34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  <a:p>
            <a:pPr marL="0" indent="457200" algn="just">
              <a:buNone/>
            </a:pPr>
            <a:r>
              <a:rPr lang="ru-RU" dirty="0"/>
              <a:t>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smtClean="0"/>
              <a:t>педагог </a:t>
            </a:r>
            <a:r>
              <a:rPr lang="ru-RU" dirty="0" err="1" smtClean="0"/>
              <a:t>уклав</a:t>
            </a:r>
            <a:r>
              <a:rPr lang="ru-RU" dirty="0" smtClean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err="1"/>
              <a:t>вийшов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чинної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/>
              <a:t>дав </a:t>
            </a:r>
            <a:r>
              <a:rPr lang="ru-RU" dirty="0" err="1"/>
              <a:t>учню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 видами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,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інтенсивність</a:t>
            </a:r>
            <a:r>
              <a:rPr lang="ru-RU" dirty="0"/>
              <a:t> та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допомагав</a:t>
            </a:r>
            <a:r>
              <a:rPr lang="ru-RU" dirty="0"/>
              <a:t> </a:t>
            </a:r>
            <a:r>
              <a:rPr lang="ru-RU" dirty="0" err="1"/>
              <a:t>учню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перед собою </a:t>
            </a:r>
            <a:r>
              <a:rPr lang="ru-RU" dirty="0" err="1"/>
              <a:t>завдання</a:t>
            </a:r>
            <a:r>
              <a:rPr lang="ru-RU" dirty="0"/>
              <a:t> й </a:t>
            </a:r>
            <a:r>
              <a:rPr lang="ru-RU" dirty="0" err="1"/>
              <a:t>оволодіти</a:t>
            </a:r>
            <a:r>
              <a:rPr lang="ru-RU" dirty="0"/>
              <a:t> </a:t>
            </a:r>
            <a:r>
              <a:rPr lang="ru-RU" dirty="0" err="1"/>
              <a:t>необхідними</a:t>
            </a:r>
            <a:r>
              <a:rPr lang="ru-RU" dirty="0"/>
              <a:t> методами й </a:t>
            </a:r>
            <a:r>
              <a:rPr lang="ru-RU" dirty="0" err="1"/>
              <a:t>навичками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err="1"/>
              <a:t>працював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класом</a:t>
            </a:r>
            <a:r>
              <a:rPr lang="ru-RU" dirty="0"/>
              <a:t>, </a:t>
            </a:r>
            <a:r>
              <a:rPr lang="ru-RU" dirty="0" err="1"/>
              <a:t>розпочинаючи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стартової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з предмета;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err="1"/>
              <a:t>визначав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457200">
              <a:buNone/>
            </a:pPr>
            <a:r>
              <a:rPr lang="ru-RU" b="1" dirty="0" err="1" smtClean="0"/>
              <a:t>Завдання</a:t>
            </a:r>
            <a:r>
              <a:rPr lang="ru-RU" b="1" dirty="0" smtClean="0"/>
              <a:t> </a:t>
            </a:r>
            <a:r>
              <a:rPr lang="ru-RU" b="1" dirty="0" err="1"/>
              <a:t>вчителя</a:t>
            </a:r>
            <a:r>
              <a:rPr lang="ru-RU" b="1" dirty="0"/>
              <a:t> – </a:t>
            </a:r>
            <a:r>
              <a:rPr lang="ru-RU" b="1" dirty="0" err="1"/>
              <a:t>допомогти</a:t>
            </a:r>
            <a:r>
              <a:rPr lang="ru-RU" b="1" dirty="0"/>
              <a:t> </a:t>
            </a:r>
            <a:r>
              <a:rPr lang="ru-RU" b="1" dirty="0" err="1"/>
              <a:t>учневі</a:t>
            </a:r>
            <a:r>
              <a:rPr lang="ru-RU" b="1" dirty="0"/>
              <a:t> перейти на </a:t>
            </a:r>
            <a:r>
              <a:rPr lang="ru-RU" b="1" dirty="0" err="1"/>
              <a:t>більш</a:t>
            </a:r>
            <a:r>
              <a:rPr lang="ru-RU" b="1" dirty="0"/>
              <a:t> </a:t>
            </a:r>
            <a:r>
              <a:rPr lang="ru-RU" b="1" dirty="0" err="1"/>
              <a:t>високий</a:t>
            </a:r>
            <a:r>
              <a:rPr lang="ru-RU" b="1" dirty="0"/>
              <a:t> </a:t>
            </a:r>
            <a:r>
              <a:rPr lang="ru-RU" b="1" dirty="0" err="1"/>
              <a:t>рівень</a:t>
            </a:r>
            <a:r>
              <a:rPr lang="ru-RU" b="1" dirty="0"/>
              <a:t> </a:t>
            </a:r>
            <a:r>
              <a:rPr lang="ru-RU" b="1" dirty="0" err="1"/>
              <a:t>розумових</a:t>
            </a:r>
            <a:r>
              <a:rPr lang="ru-RU" b="1" dirty="0"/>
              <a:t> </a:t>
            </a:r>
            <a:r>
              <a:rPr lang="ru-RU" b="1" dirty="0" err="1"/>
              <a:t>операцій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4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>
              <a:buNone/>
            </a:pPr>
            <a:endParaRPr lang="uk-UA" b="1" i="1" dirty="0" smtClean="0"/>
          </a:p>
          <a:p>
            <a:pPr marL="0" indent="457200">
              <a:buNone/>
            </a:pPr>
            <a:r>
              <a:rPr lang="uk-UA" b="1" i="1" dirty="0" smtClean="0"/>
              <a:t>Групова </a:t>
            </a:r>
            <a:r>
              <a:rPr lang="uk-UA" b="1" i="1" dirty="0"/>
              <a:t>навчальна діяльність</a:t>
            </a:r>
            <a:r>
              <a:rPr lang="uk-UA" dirty="0"/>
              <a:t> – це форма організації навчання в малих групах учнів, які об’єднані загальною навчальною метою при опосередкованому керівництві вчителем й у співпраці з учнями.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56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5900" dirty="0" smtClean="0"/>
              <a:t>Переваги </a:t>
            </a:r>
            <a:r>
              <a:rPr lang="uk-UA" sz="5900" dirty="0"/>
              <a:t>групової навчальної </a:t>
            </a:r>
            <a:r>
              <a:rPr lang="uk-UA" sz="5900" dirty="0" smtClean="0"/>
              <a:t>діяльності</a:t>
            </a:r>
          </a:p>
          <a:p>
            <a:pPr marL="0" indent="0" algn="ctr">
              <a:buNone/>
            </a:pPr>
            <a:endParaRPr lang="ru-RU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збільшується обсяг виконаної роботи за певний час; це досягається завдяки специфічному добору завдань для роботи в мікрогрупі, що в порівнянні з фронтальною та індивідуальною формами навчальної діяльності справді має значно більший обсяг;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висока результативність у засвоєнні знань і формуванні умінь, що досягається шляхом забезпечення активності кожного окремого учня завдяки спеціально організованій взаємодії в мікрогрупі;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формуються вміння співпрацювати;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формуються мотиви навчання, розвиваються гуманні взаємини людей;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розвивається навчальна діяльність, а саме: утворюються такі компоненти навчальної діяльності, як планування, самоконтроль, самооцінка.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577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457200" algn="just">
              <a:buNone/>
            </a:pPr>
            <a:endParaRPr lang="uk-UA" sz="4400" b="1" dirty="0" smtClean="0"/>
          </a:p>
          <a:p>
            <a:pPr marL="0" indent="457200" algn="just">
              <a:buNone/>
            </a:pPr>
            <a:r>
              <a:rPr lang="uk-UA" sz="4400" b="1" dirty="0" smtClean="0"/>
              <a:t>Мета </a:t>
            </a:r>
            <a:r>
              <a:rPr lang="uk-UA" sz="4400" b="1" dirty="0"/>
              <a:t>технології</a:t>
            </a:r>
            <a:r>
              <a:rPr lang="uk-UA" sz="4400" dirty="0"/>
              <a:t> –</a:t>
            </a:r>
            <a:r>
              <a:rPr lang="uk-UA" sz="4400" dirty="0" smtClean="0"/>
              <a:t> </a:t>
            </a:r>
            <a:r>
              <a:rPr lang="uk-UA" sz="4400" dirty="0"/>
              <a:t>розвиток дитини як суб’єкта навчальної діяльності. </a:t>
            </a:r>
            <a:endParaRPr lang="uk-UA" sz="4400" dirty="0" smtClean="0"/>
          </a:p>
          <a:p>
            <a:pPr marL="0" indent="0" algn="ctr">
              <a:buNone/>
            </a:pPr>
            <a:r>
              <a:rPr lang="uk-UA" sz="4400" b="1" dirty="0" smtClean="0"/>
              <a:t>Завдання</a:t>
            </a:r>
            <a:r>
              <a:rPr lang="uk-UA" sz="4400" b="1" dirty="0"/>
              <a:t>:</a:t>
            </a:r>
            <a:endParaRPr lang="ru-RU" sz="4400" b="1" dirty="0"/>
          </a:p>
          <a:p>
            <a:pPr lvl="0"/>
            <a:r>
              <a:rPr lang="uk-UA" sz="4400" dirty="0"/>
              <a:t>навчити дітей співпраці при виконанні групових завдань;</a:t>
            </a:r>
            <a:endParaRPr lang="ru-RU" sz="4400" dirty="0"/>
          </a:p>
          <a:p>
            <a:pPr lvl="0"/>
            <a:r>
              <a:rPr lang="uk-UA" sz="4400" dirty="0"/>
              <a:t>стимулювати моральні переживання взаємного навчання, зацікавленості в успіхові товариша;</a:t>
            </a:r>
            <a:endParaRPr lang="ru-RU" sz="4400" dirty="0"/>
          </a:p>
          <a:p>
            <a:pPr lvl="0"/>
            <a:r>
              <a:rPr lang="uk-UA" sz="4400" dirty="0"/>
              <a:t>формувати комунікативні вміння школярів;</a:t>
            </a:r>
            <a:endParaRPr lang="ru-RU" sz="4400" dirty="0"/>
          </a:p>
          <a:p>
            <a:pPr lvl="0"/>
            <a:r>
              <a:rPr lang="uk-UA" sz="4400" dirty="0"/>
              <a:t>формувати рефлексивні компоненти навчальної діяльності: цілеспрямованість, планування, контроль, оцінювання;</a:t>
            </a:r>
            <a:endParaRPr lang="ru-RU" sz="4400" dirty="0"/>
          </a:p>
          <a:p>
            <a:pPr lvl="0"/>
            <a:r>
              <a:rPr lang="uk-UA" sz="4400" dirty="0"/>
              <a:t>поєднувати фронтальну, індивідуальну та групову форми навчальної діяльності.</a:t>
            </a:r>
            <a:endParaRPr lang="ru-RU" sz="4400" dirty="0"/>
          </a:p>
          <a:p>
            <a:pPr marL="0" indent="457200" algn="just">
              <a:buNone/>
            </a:pPr>
            <a:endParaRPr lang="ru-RU" sz="4400" dirty="0"/>
          </a:p>
          <a:p>
            <a:pPr marL="0" indent="0" algn="ctr"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0391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/>
              <a:t>Базові положення технології </a:t>
            </a:r>
            <a:r>
              <a:rPr lang="uk-UA" sz="2800" b="1" dirty="0"/>
              <a:t>групової навчальної </a:t>
            </a:r>
            <a:r>
              <a:rPr lang="uk-UA" sz="2800" b="1" dirty="0" smtClean="0"/>
              <a:t>діяльності:</a:t>
            </a:r>
            <a:endParaRPr lang="ru-RU" sz="2800" b="1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необхідно навчати учнів прийомів ділової співпраці;</a:t>
            </a:r>
            <a:endParaRPr lang="ru-RU" sz="2800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необхідно забезпечувати спеціальний добір дітей у групи;</a:t>
            </a:r>
            <a:endParaRPr lang="ru-RU" sz="2800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необхідно актуалізувати активність кожного учня;</a:t>
            </a:r>
            <a:endParaRPr lang="ru-RU" sz="2800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поєднувати всі форми навчальної діяльності школярів на занятті.</a:t>
            </a:r>
            <a:endParaRPr lang="ru-RU" sz="2800" dirty="0"/>
          </a:p>
          <a:p>
            <a:pPr marL="0" indent="457200" algn="just">
              <a:buNone/>
            </a:pPr>
            <a:endParaRPr lang="ru-RU" sz="4400" dirty="0"/>
          </a:p>
          <a:p>
            <a:pPr marL="0" indent="0" algn="ctr"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60412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організування</a:t>
            </a:r>
            <a:r>
              <a:rPr lang="ru-RU" dirty="0"/>
              <a:t>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діяльності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uk-UA" dirty="0" err="1"/>
              <a:t>Проєктна</a:t>
            </a:r>
            <a:r>
              <a:rPr lang="uk-UA" dirty="0"/>
              <a:t> технологія.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Нові і</a:t>
            </a:r>
            <a:r>
              <a:rPr lang="ru-RU" dirty="0" err="1"/>
              <a:t>нформаційні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в </a:t>
            </a:r>
            <a:r>
              <a:rPr lang="ru-RU" dirty="0" err="1"/>
              <a:t>освіті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</a:t>
            </a:r>
            <a:r>
              <a:rPr lang="uk-UA" dirty="0" smtClean="0"/>
              <a:t>Технології </a:t>
            </a:r>
            <a:r>
              <a:rPr lang="uk-UA" dirty="0"/>
              <a:t>інклюзивної </a:t>
            </a:r>
            <a:r>
              <a:rPr lang="uk-UA" dirty="0" smtClean="0"/>
              <a:t>освіти.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6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5100" b="1" dirty="0" smtClean="0"/>
              <a:t>Зміст технології:</a:t>
            </a:r>
            <a:endParaRPr lang="ru-RU" sz="5100" b="1" dirty="0" smtClean="0"/>
          </a:p>
          <a:p>
            <a:pPr algn="just"/>
            <a:r>
              <a:rPr lang="uk-UA" sz="4400" dirty="0" smtClean="0"/>
              <a:t>найбільш </a:t>
            </a:r>
            <a:r>
              <a:rPr lang="uk-UA" sz="4400" dirty="0"/>
              <a:t>раціонально організовувати навчальні групи з 4-5 </a:t>
            </a:r>
            <a:r>
              <a:rPr lang="uk-UA" sz="4400" dirty="0" smtClean="0"/>
              <a:t>осіб;</a:t>
            </a:r>
          </a:p>
          <a:p>
            <a:pPr algn="just"/>
            <a:r>
              <a:rPr lang="uk-UA" sz="4400" dirty="0"/>
              <a:t>с</a:t>
            </a:r>
            <a:r>
              <a:rPr lang="uk-UA" sz="4400" dirty="0" smtClean="0"/>
              <a:t>клад групи - гетерогенний </a:t>
            </a:r>
            <a:r>
              <a:rPr lang="uk-UA" sz="4400" dirty="0"/>
              <a:t>за навчальними та психологічними можливостями </a:t>
            </a:r>
            <a:r>
              <a:rPr lang="uk-UA" sz="4400" dirty="0" smtClean="0"/>
              <a:t>дітей (у </a:t>
            </a:r>
            <a:r>
              <a:rPr lang="uk-UA" sz="4400" dirty="0"/>
              <a:t>групі повинен бути хоча б один сильний </a:t>
            </a:r>
            <a:r>
              <a:rPr lang="uk-UA" sz="4400" dirty="0" smtClean="0"/>
              <a:t>учень); </a:t>
            </a:r>
          </a:p>
          <a:p>
            <a:pPr algn="just"/>
            <a:r>
              <a:rPr lang="uk-UA" sz="4400" dirty="0"/>
              <a:t>г</a:t>
            </a:r>
            <a:r>
              <a:rPr lang="uk-UA" sz="4400" dirty="0" smtClean="0"/>
              <a:t>рупу </a:t>
            </a:r>
            <a:r>
              <a:rPr lang="uk-UA" sz="4400" dirty="0"/>
              <a:t>слід формувати на основі особистісних переваг учнів, обрати консультанта, розподілити </a:t>
            </a:r>
            <a:r>
              <a:rPr lang="uk-UA" sz="4400" dirty="0" smtClean="0"/>
              <a:t>обов’язки</a:t>
            </a:r>
            <a:r>
              <a:rPr lang="uk-UA" sz="4400" dirty="0"/>
              <a:t>;</a:t>
            </a:r>
            <a:endParaRPr lang="uk-UA" sz="4400" dirty="0" smtClean="0"/>
          </a:p>
          <a:p>
            <a:pPr algn="just"/>
            <a:r>
              <a:rPr lang="uk-UA" sz="4400" dirty="0"/>
              <a:t>п</a:t>
            </a:r>
            <a:r>
              <a:rPr lang="uk-UA" sz="4400" dirty="0" smtClean="0"/>
              <a:t>ри </a:t>
            </a:r>
            <a:r>
              <a:rPr lang="uk-UA" sz="4400" dirty="0"/>
              <a:t>створенні групи необхідно брати до уваги психологічну єдність дітей, їхні бажання, потенціальні можливості для успішної навчальної діяльності. Робота проводиться за принципом </a:t>
            </a:r>
            <a:r>
              <a:rPr lang="uk-UA" sz="4400" dirty="0" smtClean="0"/>
              <a:t>рівноправності;</a:t>
            </a:r>
            <a:endParaRPr lang="ru-RU" sz="4400" dirty="0"/>
          </a:p>
          <a:p>
            <a:pPr algn="just"/>
            <a:r>
              <a:rPr lang="uk-UA" sz="4400" dirty="0"/>
              <a:t>п</a:t>
            </a:r>
            <a:r>
              <a:rPr lang="uk-UA" sz="4400" dirty="0" smtClean="0"/>
              <a:t>ід </a:t>
            </a:r>
            <a:r>
              <a:rPr lang="uk-UA" sz="4400" dirty="0"/>
              <a:t>час організації групової навчальної діяльності необхідно забезпечити активність кожного учня.</a:t>
            </a:r>
            <a:endParaRPr lang="ru-RU" sz="4400" dirty="0" smtClean="0"/>
          </a:p>
          <a:p>
            <a:pPr marL="0" indent="0" algn="ctr"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2843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i="1" dirty="0" smtClean="0"/>
              <a:t>Вимоги до формування групи:</a:t>
            </a:r>
            <a:r>
              <a:rPr lang="uk-UA" dirty="0" smtClean="0"/>
              <a:t> </a:t>
            </a:r>
          </a:p>
          <a:p>
            <a:pPr algn="just">
              <a:buFontTx/>
              <a:buChar char="-"/>
            </a:pPr>
            <a:r>
              <a:rPr lang="uk-UA" dirty="0" smtClean="0"/>
              <a:t>у групі </a:t>
            </a:r>
            <a:r>
              <a:rPr lang="uk-UA" dirty="0"/>
              <a:t>повинні бути сильні, середні й слабкі </a:t>
            </a:r>
            <a:r>
              <a:rPr lang="uk-UA" dirty="0" smtClean="0"/>
              <a:t>учні;</a:t>
            </a:r>
          </a:p>
          <a:p>
            <a:pPr algn="just">
              <a:buFontTx/>
              <a:buChar char="-"/>
            </a:pPr>
            <a:r>
              <a:rPr lang="uk-UA" dirty="0" smtClean="0"/>
              <a:t>кожен </a:t>
            </a:r>
            <a:r>
              <a:rPr lang="uk-UA" dirty="0"/>
              <a:t>повинен виконувати певну роботу, брати активну участь у процесі навчання </a:t>
            </a:r>
            <a:r>
              <a:rPr lang="uk-UA" dirty="0" smtClean="0"/>
              <a:t>тощо;</a:t>
            </a:r>
          </a:p>
          <a:p>
            <a:pPr algn="just">
              <a:buFontTx/>
              <a:buChar char="-"/>
            </a:pPr>
            <a:r>
              <a:rPr lang="uk-UA" dirty="0" smtClean="0"/>
              <a:t>учитель </a:t>
            </a:r>
            <a:r>
              <a:rPr lang="uk-UA" dirty="0"/>
              <a:t>повинен керувати роботою групи пам’ятками, інструкціями.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1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3600" b="1" dirty="0" smtClean="0"/>
              <a:t>Вимоги до вчителя:</a:t>
            </a:r>
            <a:endParaRPr lang="ru-RU" sz="3600" b="1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чітко формулювати пізнавальні завдання;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завдання мають бути проблемними, спонукати учнів до активності, до творчого мислення, до пошуку нових знань і нових способів дій;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уважно спостерігати за перебігом навчальної діяльності в малих групах;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зосередити увагу на діяльності слабких учнів;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заздалегідь інструктувати ланкових, спрямовувати їхню роботу в групі;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не створювати ніякого змагання на швидкість виконання завдань.</a:t>
            </a:r>
            <a:endParaRPr lang="ru-RU" sz="3600" dirty="0"/>
          </a:p>
          <a:p>
            <a:pPr algn="just">
              <a:buFontTx/>
              <a:buChar char="-"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3956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 smtClean="0"/>
              <a:t>3. </a:t>
            </a:r>
            <a:r>
              <a:rPr lang="uk-UA" sz="3200" b="1" dirty="0" err="1" smtClean="0"/>
              <a:t>Проєктна</a:t>
            </a:r>
            <a:r>
              <a:rPr lang="uk-UA" sz="3200" b="1" dirty="0" smtClean="0"/>
              <a:t> </a:t>
            </a:r>
            <a:r>
              <a:rPr lang="uk-UA" sz="3200" b="1" dirty="0"/>
              <a:t>технологія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uk-UA" dirty="0" err="1" smtClean="0"/>
              <a:t>Проєктна</a:t>
            </a:r>
            <a:r>
              <a:rPr lang="uk-UA" dirty="0" smtClean="0"/>
              <a:t> </a:t>
            </a:r>
            <a:r>
              <a:rPr lang="uk-UA" dirty="0"/>
              <a:t>технологія виникла у 20-х роках ХХ століття як метод проектів</a:t>
            </a:r>
            <a:r>
              <a:rPr lang="uk-UA" dirty="0" smtClean="0"/>
              <a:t>.</a:t>
            </a:r>
          </a:p>
          <a:p>
            <a:pPr marL="0" indent="457200" algn="just">
              <a:buNone/>
            </a:pPr>
            <a:r>
              <a:rPr lang="uk-UA" dirty="0"/>
              <a:t>Реалізація </a:t>
            </a:r>
            <a:r>
              <a:rPr lang="uk-UA" dirty="0" err="1" smtClean="0"/>
              <a:t>проєктної</a:t>
            </a:r>
            <a:r>
              <a:rPr lang="uk-UA" dirty="0" smtClean="0"/>
              <a:t> </a:t>
            </a:r>
            <a:r>
              <a:rPr lang="uk-UA" dirty="0"/>
              <a:t>технології є одним із яскравих прикладів </a:t>
            </a:r>
            <a:r>
              <a:rPr lang="uk-UA" dirty="0" err="1"/>
              <a:t>особистісно</a:t>
            </a:r>
            <a:r>
              <a:rPr lang="uk-UA" dirty="0"/>
              <a:t> орієнтованого навчання. </a:t>
            </a:r>
            <a:endParaRPr lang="uk-UA" dirty="0" smtClean="0"/>
          </a:p>
          <a:p>
            <a:pPr marL="0" indent="457200" algn="just">
              <a:buNone/>
            </a:pPr>
            <a:r>
              <a:rPr lang="uk-UA" dirty="0" smtClean="0"/>
              <a:t>Організація </a:t>
            </a:r>
            <a:r>
              <a:rPr lang="uk-UA" dirty="0" err="1" smtClean="0"/>
              <a:t>проєктної</a:t>
            </a:r>
            <a:r>
              <a:rPr lang="uk-UA" dirty="0" smtClean="0"/>
              <a:t> </a:t>
            </a:r>
            <a:r>
              <a:rPr lang="uk-UA" dirty="0"/>
              <a:t>діяльності орієнтована насамперед на самостійну діяльність учнів, що може здійснюватись у межах індивідуальної, парної або групової упродовж визначеного терміну.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5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 smtClean="0"/>
              <a:t>3. </a:t>
            </a:r>
            <a:r>
              <a:rPr lang="uk-UA" sz="3200" b="1" dirty="0" err="1" smtClean="0"/>
              <a:t>Проєктна</a:t>
            </a:r>
            <a:r>
              <a:rPr lang="uk-UA" sz="3200" b="1" dirty="0" smtClean="0"/>
              <a:t> </a:t>
            </a:r>
            <a:r>
              <a:rPr lang="uk-UA" sz="3200" b="1" dirty="0"/>
              <a:t>технологія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b="1" i="1" dirty="0"/>
              <a:t>Метод </a:t>
            </a:r>
            <a:r>
              <a:rPr lang="uk-UA" b="1" i="1" dirty="0" err="1" smtClean="0"/>
              <a:t>проєктів</a:t>
            </a:r>
            <a:r>
              <a:rPr lang="uk-UA" i="1" dirty="0" smtClean="0"/>
              <a:t> </a:t>
            </a:r>
            <a:r>
              <a:rPr lang="uk-UA" dirty="0"/>
              <a:t>(лат. </a:t>
            </a:r>
            <a:r>
              <a:rPr lang="en-US" i="1" dirty="0" err="1"/>
              <a:t>proectus</a:t>
            </a:r>
            <a:r>
              <a:rPr lang="en-US" dirty="0"/>
              <a:t> </a:t>
            </a:r>
            <a:r>
              <a:rPr lang="uk-UA" dirty="0"/>
              <a:t>– спрямований уперед) – технологія організування навчання, за якої учні здобувають знання, набувають умінь і навичок у процесі планування і виконання практичних завдань </a:t>
            </a:r>
            <a:r>
              <a:rPr lang="uk-UA" i="1" dirty="0"/>
              <a:t>–</a:t>
            </a:r>
            <a:r>
              <a:rPr lang="uk-UA" dirty="0"/>
              <a:t> проектів</a:t>
            </a:r>
            <a:r>
              <a:rPr lang="uk-UA" dirty="0" smtClean="0"/>
              <a:t>.</a:t>
            </a:r>
          </a:p>
          <a:p>
            <a:pPr marL="0" indent="457200" algn="just">
              <a:buNone/>
            </a:pPr>
            <a:r>
              <a:rPr lang="uk-UA" b="1" dirty="0"/>
              <a:t>Мета</a:t>
            </a:r>
            <a:r>
              <a:rPr lang="uk-UA" dirty="0"/>
              <a:t> – створення педагогом умов для набуття учнем індивідуального досвіду </a:t>
            </a:r>
            <a:r>
              <a:rPr lang="uk-UA" dirty="0" err="1" smtClean="0"/>
              <a:t>проєктної</a:t>
            </a:r>
            <a:r>
              <a:rPr lang="uk-UA" dirty="0" smtClean="0"/>
              <a:t> </a:t>
            </a:r>
            <a:r>
              <a:rPr lang="uk-UA" dirty="0"/>
              <a:t>діяльності.</a:t>
            </a:r>
            <a:endParaRPr lang="ru-RU" dirty="0"/>
          </a:p>
          <a:p>
            <a:pPr marL="0" indent="45720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5250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 smtClean="0"/>
              <a:t>3. </a:t>
            </a:r>
            <a:r>
              <a:rPr lang="uk-UA" sz="3200" b="1" dirty="0" err="1" smtClean="0"/>
              <a:t>Проєктна</a:t>
            </a:r>
            <a:r>
              <a:rPr lang="uk-UA" sz="3200" b="1" dirty="0" smtClean="0"/>
              <a:t> </a:t>
            </a:r>
            <a:r>
              <a:rPr lang="uk-UA" sz="3200" b="1" dirty="0"/>
              <a:t>технологія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Завдання</a:t>
            </a:r>
            <a:r>
              <a:rPr lang="uk-UA" dirty="0" smtClean="0"/>
              <a:t>:</a:t>
            </a:r>
            <a:endParaRPr lang="ru-RU" dirty="0"/>
          </a:p>
          <a:p>
            <a:pPr lvl="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uk-UA" dirty="0"/>
              <a:t>Навчити учнів здобувати знання самостійно, уміти застосувати їх для розв’язання нових пізнавальних і практичних завдань.</a:t>
            </a:r>
            <a:endParaRPr lang="ru-RU" dirty="0"/>
          </a:p>
          <a:p>
            <a:pPr lvl="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uk-UA" dirty="0"/>
              <a:t>Сприяти виробленню учнем комунікативних навичок, тобто здатності працювати в різноманітних групах, виконуючи всілякі соціальні ролі (лідера, виконавця, посередника).</a:t>
            </a:r>
            <a:endParaRPr lang="ru-RU" dirty="0"/>
          </a:p>
          <a:p>
            <a:pPr lvl="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uk-UA" dirty="0"/>
              <a:t>Розширити коло спілкування, ознайомити з іншими культурами, різними точками зору на одну проблему.</a:t>
            </a:r>
            <a:endParaRPr lang="ru-RU" dirty="0"/>
          </a:p>
          <a:p>
            <a:pPr lvl="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uk-UA" dirty="0"/>
              <a:t>Виробити вміння запроваджувати дослідницькі прийоми: збирати необхідну інформацію, аналізувати з різних точок зору, висувати різні гіпотези, уміти доходити висновків.</a:t>
            </a:r>
            <a:endParaRPr lang="ru-RU" dirty="0"/>
          </a:p>
          <a:p>
            <a:pPr marL="0" indent="45720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863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 smtClean="0"/>
              <a:t>3. </a:t>
            </a:r>
            <a:r>
              <a:rPr lang="uk-UA" sz="3200" b="1" dirty="0" err="1" smtClean="0"/>
              <a:t>Проєктна</a:t>
            </a:r>
            <a:r>
              <a:rPr lang="uk-UA" sz="3200" b="1" dirty="0" smtClean="0"/>
              <a:t> </a:t>
            </a:r>
            <a:r>
              <a:rPr lang="uk-UA" sz="3200" b="1" dirty="0"/>
              <a:t>технологія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Основні вимоги </a:t>
            </a:r>
            <a:r>
              <a:rPr lang="uk-UA" b="1" dirty="0" err="1" smtClean="0"/>
              <a:t>проєктної</a:t>
            </a:r>
            <a:r>
              <a:rPr lang="uk-UA" b="1" dirty="0" smtClean="0"/>
              <a:t> </a:t>
            </a:r>
            <a:r>
              <a:rPr lang="uk-UA" b="1" dirty="0" smtClean="0"/>
              <a:t>технології :</a:t>
            </a:r>
            <a:endParaRPr lang="ru-RU" b="1" dirty="0"/>
          </a:p>
          <a:p>
            <a:pPr lvl="0" algn="just">
              <a:spcBef>
                <a:spcPts val="1000"/>
              </a:spcBef>
              <a:buFont typeface="Calibri" pitchFamily="34" charset="0"/>
              <a:buChar char="–"/>
            </a:pPr>
            <a:r>
              <a:rPr lang="uk-UA" dirty="0"/>
              <a:t>наявність значущої в дослідницькому, творчому плані проблеми, що потребує інтегрованих знань, дослідницького пошуку для її розв’язання;</a:t>
            </a:r>
            <a:endParaRPr lang="ru-RU" dirty="0"/>
          </a:p>
          <a:p>
            <a:pPr lvl="0" algn="just">
              <a:spcBef>
                <a:spcPts val="1000"/>
              </a:spcBef>
              <a:buFont typeface="Calibri" pitchFamily="34" charset="0"/>
              <a:buChar char="–"/>
            </a:pPr>
            <a:r>
              <a:rPr lang="uk-UA" dirty="0"/>
              <a:t>практична, теоретична, пізнавальна значущість передбачуваних результатів;</a:t>
            </a:r>
            <a:endParaRPr lang="ru-RU" dirty="0"/>
          </a:p>
          <a:p>
            <a:pPr lvl="0" algn="just">
              <a:spcBef>
                <a:spcPts val="1000"/>
              </a:spcBef>
              <a:buFont typeface="Calibri" pitchFamily="34" charset="0"/>
              <a:buChar char="–"/>
            </a:pPr>
            <a:r>
              <a:rPr lang="uk-UA" dirty="0"/>
              <a:t>самостійна (індивідуальна, парна, групова) діяльність учнів;</a:t>
            </a:r>
            <a:endParaRPr lang="ru-RU" dirty="0"/>
          </a:p>
          <a:p>
            <a:pPr lvl="0" algn="just">
              <a:spcBef>
                <a:spcPts val="1000"/>
              </a:spcBef>
              <a:buFont typeface="Calibri" pitchFamily="34" charset="0"/>
              <a:buChar char="–"/>
            </a:pPr>
            <a:r>
              <a:rPr lang="uk-UA" dirty="0"/>
              <a:t>структурування змістовної частини </a:t>
            </a:r>
            <a:r>
              <a:rPr lang="uk-UA" dirty="0" err="1" smtClean="0"/>
              <a:t>проєкту</a:t>
            </a:r>
            <a:r>
              <a:rPr lang="uk-UA" dirty="0" smtClean="0"/>
              <a:t> </a:t>
            </a:r>
            <a:r>
              <a:rPr lang="uk-UA" dirty="0"/>
              <a:t>(із приведенням поетапних результатів);</a:t>
            </a:r>
            <a:endParaRPr lang="ru-RU" dirty="0"/>
          </a:p>
          <a:p>
            <a:pPr lvl="0" algn="just">
              <a:spcBef>
                <a:spcPts val="1000"/>
              </a:spcBef>
              <a:buFont typeface="Calibri" pitchFamily="34" charset="0"/>
              <a:buChar char="–"/>
            </a:pPr>
            <a:r>
              <a:rPr lang="uk-UA" dirty="0"/>
              <a:t>запровадження дослідницьких методів: визначення проблеми досліджуваних завдань, що випливають із неї, висунення гіпотези їх вирішення, обговорення методів дослідження, оформлення кінцевих результатів, аналіз отриманих даних, підбиття підсумків, коректування висновків.</a:t>
            </a:r>
            <a:endParaRPr lang="ru-RU" dirty="0"/>
          </a:p>
          <a:p>
            <a:pPr marL="0" indent="45720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766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 smtClean="0"/>
              <a:t>3. </a:t>
            </a:r>
            <a:r>
              <a:rPr lang="uk-UA" sz="3200" b="1" dirty="0" err="1" smtClean="0"/>
              <a:t>Проєктна</a:t>
            </a:r>
            <a:r>
              <a:rPr lang="uk-UA" sz="3200" b="1" dirty="0" smtClean="0"/>
              <a:t> </a:t>
            </a:r>
            <a:r>
              <a:rPr lang="uk-UA" sz="3200" b="1" dirty="0"/>
              <a:t>технологія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dirty="0"/>
              <a:t>Т</a:t>
            </a:r>
            <a:r>
              <a:rPr lang="uk-UA" b="1" dirty="0" smtClean="0"/>
              <a:t>ипи </a:t>
            </a:r>
            <a:r>
              <a:rPr lang="uk-UA" b="1" dirty="0" err="1" smtClean="0"/>
              <a:t>проєктів</a:t>
            </a:r>
            <a:endParaRPr lang="uk-UA" b="1" dirty="0" smtClean="0"/>
          </a:p>
          <a:p>
            <a:pPr marL="514350" indent="-514350" algn="just">
              <a:spcBef>
                <a:spcPts val="1200"/>
              </a:spcBef>
              <a:buAutoNum type="arabicPeriod"/>
            </a:pPr>
            <a:r>
              <a:rPr lang="uk-UA" dirty="0" smtClean="0"/>
              <a:t>За результатом діяльності: дослідницькі, творчі, ігрові, інформаційні, практично орієнтовані.</a:t>
            </a:r>
          </a:p>
          <a:p>
            <a:pPr marL="514350" indent="-514350" algn="just">
              <a:spcBef>
                <a:spcPts val="1200"/>
              </a:spcBef>
              <a:buAutoNum type="arabicPeriod"/>
            </a:pPr>
            <a:r>
              <a:rPr lang="uk-UA" dirty="0" smtClean="0"/>
              <a:t>За </a:t>
            </a:r>
            <a:r>
              <a:rPr lang="uk-UA" dirty="0"/>
              <a:t>характером </a:t>
            </a:r>
            <a:r>
              <a:rPr lang="uk-UA" dirty="0" smtClean="0"/>
              <a:t>контактів: внутрішні, міжнародні.</a:t>
            </a:r>
          </a:p>
          <a:p>
            <a:pPr marL="514350" indent="-514350" algn="just">
              <a:spcBef>
                <a:spcPts val="1200"/>
              </a:spcBef>
              <a:buAutoNum type="arabicPeriod"/>
            </a:pPr>
            <a:r>
              <a:rPr lang="uk-UA" dirty="0"/>
              <a:t>За кількістю </a:t>
            </a:r>
            <a:r>
              <a:rPr lang="uk-UA" dirty="0" smtClean="0"/>
              <a:t>учасників: </a:t>
            </a:r>
            <a:r>
              <a:rPr lang="uk-UA" dirty="0"/>
              <a:t>особистісні, парні, групові</a:t>
            </a:r>
            <a:r>
              <a:rPr lang="uk-UA" dirty="0" smtClean="0"/>
              <a:t>.</a:t>
            </a:r>
          </a:p>
          <a:p>
            <a:pPr marL="514350" indent="-514350" algn="just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uk-UA" dirty="0"/>
              <a:t>За тривалістю </a:t>
            </a:r>
            <a:r>
              <a:rPr lang="uk-UA" dirty="0" smtClean="0"/>
              <a:t>проведення: </a:t>
            </a:r>
            <a:r>
              <a:rPr lang="uk-UA" b="1" dirty="0"/>
              <a:t>короткочасні</a:t>
            </a:r>
            <a:r>
              <a:rPr lang="uk-UA" dirty="0"/>
              <a:t> (кілька уроків із програми одного предмета), </a:t>
            </a:r>
            <a:r>
              <a:rPr lang="uk-UA" b="1" dirty="0"/>
              <a:t>середньої тривалості</a:t>
            </a:r>
            <a:r>
              <a:rPr lang="uk-UA" dirty="0"/>
              <a:t> (від тижня до місяця), </a:t>
            </a:r>
            <a:r>
              <a:rPr lang="uk-UA" b="1" dirty="0"/>
              <a:t>довготривалі </a:t>
            </a:r>
            <a:r>
              <a:rPr lang="uk-UA" dirty="0"/>
              <a:t>(кілька місяців</a:t>
            </a:r>
            <a:r>
              <a:rPr lang="uk-UA" dirty="0" smtClean="0"/>
              <a:t>).</a:t>
            </a: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uk-UA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 smtClean="0"/>
              <a:t>На </a:t>
            </a:r>
            <a:r>
              <a:rPr lang="uk-UA" dirty="0"/>
              <a:t>практиці частіше зустрічаються </a:t>
            </a:r>
            <a:endParaRPr lang="uk-UA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 smtClean="0"/>
              <a:t>змішані </a:t>
            </a:r>
            <a:r>
              <a:rPr lang="uk-UA" dirty="0"/>
              <a:t>типи </a:t>
            </a:r>
            <a:r>
              <a:rPr lang="uk-UA" dirty="0" err="1" smtClean="0"/>
              <a:t>проєктів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60822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uk-UA" dirty="0"/>
              <a:t>Поняття «інформаційні технології навчання» виникло у 70-і рр. ХХ ст</a:t>
            </a:r>
            <a:r>
              <a:rPr lang="uk-UA" dirty="0" smtClean="0"/>
              <a:t>.</a:t>
            </a:r>
          </a:p>
          <a:p>
            <a:pPr marL="0" indent="457200" algn="just">
              <a:buNone/>
            </a:pPr>
            <a:r>
              <a:rPr lang="uk-UA" dirty="0"/>
              <a:t>У науковій літературі термін </a:t>
            </a:r>
            <a:r>
              <a:rPr lang="uk-UA" b="1" i="1" dirty="0"/>
              <a:t>«нові інформаційні технології»</a:t>
            </a:r>
            <a:r>
              <a:rPr lang="uk-UA" dirty="0"/>
              <a:t> визначається як сукупність методів і технічних засобів збирання, організації, збереження, опрацювання, передачі й подання інформації, що розширює знання людей і розвиває їхні можливості щодо керування технічними й соціальними проблемами.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01093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457200" algn="just">
              <a:buNone/>
            </a:pPr>
            <a:r>
              <a:rPr lang="uk-UA" b="1" dirty="0" smtClean="0"/>
              <a:t>Мета</a:t>
            </a:r>
            <a:r>
              <a:rPr lang="uk-UA" dirty="0" smtClean="0"/>
              <a:t> - </a:t>
            </a:r>
            <a:r>
              <a:rPr lang="uk-UA" dirty="0"/>
              <a:t>підготовка учнів до повноцінної життєдіяльності в інформаційному суспільстві.</a:t>
            </a:r>
            <a:endParaRPr lang="ru-RU" dirty="0"/>
          </a:p>
          <a:p>
            <a:pPr marL="0" indent="0" algn="ctr">
              <a:buNone/>
            </a:pPr>
            <a:r>
              <a:rPr lang="uk-UA" b="1" dirty="0"/>
              <a:t>Педагогічні завдання НІТ навчання:</a:t>
            </a:r>
            <a:endParaRPr lang="ru-RU" b="1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інтенсифікація всіх рівнів навчально-виховного процесу й підвищення його ефективності та якості;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побудова відкритої системи освіти, що забезпечує кожній дитині й дорослому власну траєкторію самоосвіти;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системна інтеграція предметних галузей знань;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розвиток творчого потенціалу учня, його здібностей до комунікативних дій;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розвиток умінь експериментально-дослідницької діяльності та культури навчальної діяльності;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формування інформаційної культури учнів;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реалізація соціального замовлення, обумовленого інформатизацією сучасного суспільства (підготовка фахівців у галузі інформатики та обчислювальної техніки; підготовка користувача засобів нових інформаційних технологій).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4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endParaRPr lang="uk-UA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smtClean="0"/>
              <a:t>Нісімчук</a:t>
            </a:r>
            <a:r>
              <a:rPr lang="uk-UA" dirty="0"/>
              <a:t> А. С., Падалка О. С., Шпак О. Т. Сучасні педагогічні технології: навчальний посібник. Київ : Видавничий центр «Просвіта», 2000. 368 с.</a:t>
            </a: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err="1"/>
              <a:t>Пєхота</a:t>
            </a:r>
            <a:r>
              <a:rPr lang="uk-UA" dirty="0"/>
              <a:t> О.М. Освітні технології: навчально-методичний посібник / О. М. </a:t>
            </a:r>
            <a:r>
              <a:rPr lang="uk-UA" dirty="0" err="1"/>
              <a:t>Пєхота</a:t>
            </a:r>
            <a:r>
              <a:rPr lang="uk-UA" dirty="0"/>
              <a:t>, А. З. </a:t>
            </a:r>
            <a:r>
              <a:rPr lang="uk-UA" dirty="0" err="1"/>
              <a:t>Кіктенко</a:t>
            </a:r>
            <a:r>
              <a:rPr lang="uk-UA" dirty="0"/>
              <a:t>, О. М. </a:t>
            </a:r>
            <a:r>
              <a:rPr lang="uk-UA" dirty="0" err="1"/>
              <a:t>Любарська</a:t>
            </a:r>
            <a:r>
              <a:rPr lang="uk-UA" dirty="0"/>
              <a:t> та ін.; за </a:t>
            </a:r>
            <a:r>
              <a:rPr lang="uk-UA" dirty="0" err="1"/>
              <a:t>заг</a:t>
            </a:r>
            <a:r>
              <a:rPr lang="uk-UA" dirty="0"/>
              <a:t>. ред. О. М. </a:t>
            </a:r>
            <a:r>
              <a:rPr lang="uk-UA" dirty="0" err="1"/>
              <a:t>Пєхоти</a:t>
            </a:r>
            <a:r>
              <a:rPr lang="uk-UA" dirty="0"/>
              <a:t>. Київ : А.С.К., 2002. 255 с.</a:t>
            </a: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/>
              <a:t>Порошенко М. А. Інклюзивна освіта 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посібн</a:t>
            </a:r>
            <a:r>
              <a:rPr lang="uk-UA" dirty="0"/>
              <a:t>. Київ : ТОВ «</a:t>
            </a:r>
            <a:r>
              <a:rPr lang="uk-UA" dirty="0" err="1"/>
              <a:t>Агенство</a:t>
            </a:r>
            <a:r>
              <a:rPr lang="uk-UA" dirty="0"/>
              <a:t> «Україна», 2019. 300 с. – Розділ 4. Організація </a:t>
            </a:r>
            <a:r>
              <a:rPr lang="uk-UA" dirty="0" err="1"/>
              <a:t>осітнього</a:t>
            </a:r>
            <a:r>
              <a:rPr lang="uk-UA" dirty="0"/>
              <a:t> процесу в умовах інклюзивної освіти: пп. 4.1., 4.4. – 4.6.</a:t>
            </a: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/>
              <a:t>Ярошенко О. Г, Групова навчальна діяльність школярів: теорія і методика. Київ : Партнер, 1997. 193 с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58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dirty="0"/>
              <a:t>Зміст технології</a:t>
            </a:r>
            <a:endParaRPr lang="ru-RU" dirty="0"/>
          </a:p>
          <a:p>
            <a:pPr marL="0" indent="457200">
              <a:buNone/>
            </a:pPr>
            <a:r>
              <a:rPr lang="ru-RU" dirty="0"/>
              <a:t>До складу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входить: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технічне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являє</a:t>
            </a:r>
            <a:r>
              <a:rPr lang="ru-RU" dirty="0"/>
              <a:t> собою вид </a:t>
            </a:r>
            <a:r>
              <a:rPr lang="ru-RU" dirty="0" err="1"/>
              <a:t>використовуваної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для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програмне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;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предметне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науки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;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методичне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інструкцій</a:t>
            </a:r>
            <a:r>
              <a:rPr lang="ru-RU" dirty="0"/>
              <a:t>, порядку </a:t>
            </a:r>
            <a:r>
              <a:rPr lang="ru-RU" dirty="0" err="1"/>
              <a:t>застосування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lvl="0" algn="just">
              <a:buFont typeface="Calibri" pitchFamily="34" charset="0"/>
              <a:buChar char="–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9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b="1" dirty="0"/>
              <a:t>Основні типи комп’ютерних </a:t>
            </a:r>
            <a:endParaRPr lang="uk-UA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/>
              <a:t>навчальних програм: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b="1" dirty="0" smtClean="0"/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Тренувальні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Наставницькі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Проблемні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Імітаційні та моделювальні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Ігрові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6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/>
              <a:t>5</a:t>
            </a:r>
            <a:r>
              <a:rPr lang="uk-UA" sz="3600" dirty="0" smtClean="0"/>
              <a:t>. </a:t>
            </a:r>
            <a:r>
              <a:rPr lang="uk-UA" sz="3600" smtClean="0"/>
              <a:t>Технології </a:t>
            </a:r>
            <a:r>
              <a:rPr lang="uk-UA" sz="3600" dirty="0"/>
              <a:t>інклюзивної </a:t>
            </a:r>
            <a:r>
              <a:rPr lang="uk-UA" sz="3600" dirty="0" smtClean="0"/>
              <a:t>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i="1" dirty="0"/>
              <a:t>Технологія спільного викладання </a:t>
            </a:r>
            <a:endParaRPr lang="uk-UA" b="1" i="1" dirty="0" smtClean="0"/>
          </a:p>
          <a:p>
            <a:pPr marL="0" indent="0">
              <a:buNone/>
            </a:pPr>
            <a:r>
              <a:rPr lang="ru-RU" b="1" dirty="0" err="1" smtClean="0"/>
              <a:t>Спільне</a:t>
            </a:r>
            <a:r>
              <a:rPr lang="ru-RU" b="1" dirty="0" smtClean="0"/>
              <a:t> </a:t>
            </a:r>
            <a:r>
              <a:rPr lang="ru-RU" b="1" dirty="0" err="1"/>
              <a:t>викладання</a:t>
            </a:r>
            <a:r>
              <a:rPr lang="ru-RU" b="1" dirty="0"/>
              <a:t> </a:t>
            </a:r>
            <a:r>
              <a:rPr lang="ru-RU" dirty="0"/>
              <a:t>— одна з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за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інклюзивне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закладах </a:t>
            </a:r>
            <a:r>
              <a:rPr lang="ru-RU" dirty="0" err="1" smtClean="0"/>
              <a:t>освіти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Основна</a:t>
            </a:r>
            <a:r>
              <a:rPr lang="ru-RU" b="1" dirty="0" smtClean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ідея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(</a:t>
            </a:r>
            <a:r>
              <a:rPr lang="ru-RU" dirty="0" err="1"/>
              <a:t>асистента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, </a:t>
            </a:r>
            <a:r>
              <a:rPr lang="ru-RU" dirty="0" err="1"/>
              <a:t>спеціального</a:t>
            </a:r>
            <a:r>
              <a:rPr lang="ru-RU" dirty="0"/>
              <a:t> педагога),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 потребами;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консультативну</a:t>
            </a:r>
            <a:r>
              <a:rPr lang="ru-RU" dirty="0"/>
              <a:t> та </a:t>
            </a:r>
            <a:r>
              <a:rPr lang="ru-RU" dirty="0" err="1"/>
              <a:t>наставницьку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педагогам закладу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асистенту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72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Залучені</a:t>
            </a:r>
            <a:r>
              <a:rPr lang="ru-RU" dirty="0" smtClean="0"/>
              <a:t> </a:t>
            </a:r>
            <a:r>
              <a:rPr lang="ru-RU" dirty="0" err="1" smtClean="0"/>
              <a:t>фахівці</a:t>
            </a:r>
            <a:r>
              <a:rPr lang="ru-RU" dirty="0" smtClean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/>
              <a:t>вчителем</a:t>
            </a:r>
            <a:r>
              <a:rPr lang="ru-RU" dirty="0"/>
              <a:t> на засадах партнерства та </a:t>
            </a:r>
            <a:r>
              <a:rPr lang="ru-RU" dirty="0" err="1"/>
              <a:t>співпраці</a:t>
            </a:r>
            <a:r>
              <a:rPr lang="ru-RU" dirty="0"/>
              <a:t>. Вони разом: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планують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узгоджують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і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 </a:t>
            </a:r>
            <a:r>
              <a:rPr lang="ru-RU" dirty="0" err="1"/>
              <a:t>уроці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узгоджують</a:t>
            </a:r>
            <a:r>
              <a:rPr lang="ru-RU" dirty="0"/>
              <a:t> мету, структуру уроку,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За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</a:t>
            </a:r>
            <a:r>
              <a:rPr lang="ru-RU" dirty="0" err="1"/>
              <a:t>рівноправна</a:t>
            </a:r>
            <a:r>
              <a:rPr lang="ru-RU" dirty="0"/>
              <a:t>. Вони </a:t>
            </a:r>
            <a:r>
              <a:rPr lang="ru-RU" dirty="0" err="1"/>
              <a:t>працюють</a:t>
            </a:r>
            <a:r>
              <a:rPr lang="ru-RU" dirty="0"/>
              <a:t> як </a:t>
            </a:r>
            <a:r>
              <a:rPr lang="ru-RU" dirty="0" err="1"/>
              <a:t>єдина</a:t>
            </a:r>
            <a:r>
              <a:rPr lang="ru-RU" dirty="0"/>
              <a:t> команда в </a:t>
            </a:r>
            <a:r>
              <a:rPr lang="ru-RU" dirty="0" err="1"/>
              <a:t>класі</a:t>
            </a:r>
            <a:r>
              <a:rPr lang="ru-RU" dirty="0"/>
              <a:t>, не </a:t>
            </a:r>
            <a:r>
              <a:rPr lang="ru-RU" dirty="0" err="1"/>
              <a:t>розмежовуючи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педагога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дітьми</a:t>
            </a:r>
            <a:r>
              <a:rPr lang="ru-RU" dirty="0"/>
              <a:t>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 потребами,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— 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241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0000"/>
                </a:solidFill>
                <a:latin typeface="verdana"/>
              </a:rPr>
              <a:t>Підтримуюче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викладання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0888"/>
            <a:ext cx="3168352" cy="326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415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Паралельне викладання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295524"/>
            <a:ext cx="3024336" cy="359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324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Альтернативне викладання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104" y="2443163"/>
            <a:ext cx="3393072" cy="3511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2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Викладання в малих групах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3939364" cy="323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977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Поперемінне викладання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531" y="2443163"/>
            <a:ext cx="3390637" cy="350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4859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Викладання у команді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90813"/>
            <a:ext cx="3907014" cy="302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63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endParaRPr lang="ru-RU" b="1" i="1" dirty="0" smtClean="0"/>
          </a:p>
          <a:p>
            <a:pPr marL="0" indent="457200" algn="just">
              <a:buNone/>
            </a:pPr>
            <a:r>
              <a:rPr lang="ru-RU" b="1" i="1" dirty="0" err="1" smtClean="0"/>
              <a:t>Розвивальне</a:t>
            </a:r>
            <a:r>
              <a:rPr lang="ru-RU" b="1" i="1" dirty="0" smtClean="0"/>
              <a:t> </a:t>
            </a:r>
            <a:r>
              <a:rPr lang="ru-RU" b="1" i="1" dirty="0" err="1"/>
              <a:t>навчання</a:t>
            </a:r>
            <a:r>
              <a:rPr lang="ru-RU" dirty="0"/>
              <a:t> </a:t>
            </a:r>
            <a:r>
              <a:rPr lang="uk-UA" b="1" i="1" dirty="0"/>
              <a:t>–</a:t>
            </a:r>
            <a:r>
              <a:rPr lang="uk-UA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організування</a:t>
            </a:r>
            <a:r>
              <a:rPr lang="ru-RU" dirty="0"/>
              <a:t> </a:t>
            </a:r>
            <a:r>
              <a:rPr lang="ru-RU" dirty="0" err="1" smtClean="0"/>
              <a:t>освітнього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сприйнятті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як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зацікавленого</a:t>
            </a:r>
            <a:r>
              <a:rPr lang="ru-RU" dirty="0"/>
              <a:t> у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здатного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939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в </a:t>
            </a:r>
            <a:r>
              <a:rPr lang="ru-RU" b="1" dirty="0" err="1"/>
              <a:t>інклюзії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методики,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комфортні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–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за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та </a:t>
            </a:r>
            <a:r>
              <a:rPr lang="ru-RU" dirty="0" err="1"/>
              <a:t>створених</a:t>
            </a:r>
            <a:r>
              <a:rPr lang="ru-RU" dirty="0"/>
              <a:t> умов,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бар'єрів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972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Дві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b="1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плану, умов і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постановка </a:t>
            </a:r>
            <a:r>
              <a:rPr lang="ru-RU" dirty="0" err="1"/>
              <a:t>бажаних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Педагогічні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готові</a:t>
            </a:r>
            <a:r>
              <a:rPr lang="ru-RU" dirty="0"/>
              <a:t> до 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5168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1.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(</a:t>
            </a:r>
            <a:r>
              <a:rPr lang="ru-RU" dirty="0" err="1"/>
              <a:t>індивідуалізації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і </a:t>
            </a:r>
            <a:r>
              <a:rPr lang="ru-RU" dirty="0" err="1"/>
              <a:t>поведінкових</a:t>
            </a:r>
            <a:r>
              <a:rPr lang="ru-RU" dirty="0"/>
              <a:t> </a:t>
            </a:r>
            <a:r>
              <a:rPr lang="ru-RU" dirty="0" err="1"/>
              <a:t>труднощів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інклюзивного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5827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індивідуального</a:t>
            </a:r>
            <a:r>
              <a:rPr lang="ru-RU" b="1" dirty="0"/>
              <a:t> </a:t>
            </a:r>
            <a:r>
              <a:rPr lang="ru-RU" b="1" dirty="0" err="1"/>
              <a:t>підходу</a:t>
            </a:r>
            <a:r>
              <a:rPr lang="ru-RU" b="1" dirty="0"/>
              <a:t> (</a:t>
            </a:r>
            <a:r>
              <a:rPr lang="ru-RU" b="1" dirty="0" err="1"/>
              <a:t>індивідуалізації</a:t>
            </a:r>
            <a:r>
              <a:rPr lang="ru-RU" b="1" dirty="0"/>
              <a:t>)</a:t>
            </a:r>
          </a:p>
          <a:p>
            <a:pPr marL="0" indent="0">
              <a:buNone/>
            </a:pPr>
            <a:r>
              <a:rPr lang="ru-RU" dirty="0"/>
              <a:t>Головне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–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самостійності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Учитель повинен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цікавий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шукати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для </a:t>
            </a:r>
            <a:r>
              <a:rPr lang="ru-RU" dirty="0" err="1"/>
              <a:t>дитини</a:t>
            </a:r>
            <a:r>
              <a:rPr lang="ru-RU" dirty="0"/>
              <a:t> з </a:t>
            </a:r>
            <a:r>
              <a:rPr lang="ru-RU" dirty="0" err="1"/>
              <a:t>обмеженими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однолітків</a:t>
            </a:r>
            <a:r>
              <a:rPr lang="ru-RU" dirty="0"/>
              <a:t> та самого </a:t>
            </a:r>
            <a:r>
              <a:rPr lang="ru-RU" dirty="0" err="1"/>
              <a:t>вчителя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принципу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4243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 smtClean="0"/>
              <a:t>диференціації</a:t>
            </a:r>
            <a:r>
              <a:rPr lang="ru-RU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Диференціація</a:t>
            </a:r>
            <a:r>
              <a:rPr lang="ru-RU" dirty="0"/>
              <a:t> за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функціями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/>
              <a:t>Змішана</a:t>
            </a:r>
            <a:r>
              <a:rPr lang="ru-RU" dirty="0"/>
              <a:t> </a:t>
            </a:r>
            <a:r>
              <a:rPr lang="ru-RU" dirty="0" err="1"/>
              <a:t>диференціація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26727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корекції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і </a:t>
            </a:r>
            <a:r>
              <a:rPr lang="ru-RU" b="1" dirty="0" err="1"/>
              <a:t>поведінкових</a:t>
            </a:r>
            <a:r>
              <a:rPr lang="ru-RU" b="1" dirty="0"/>
              <a:t> </a:t>
            </a:r>
            <a:r>
              <a:rPr lang="ru-RU" b="1" dirty="0" err="1" smtClean="0"/>
              <a:t>труднощів</a:t>
            </a:r>
            <a:r>
              <a:rPr lang="ru-RU" b="1" dirty="0"/>
              <a:t> (</a:t>
            </a:r>
            <a:r>
              <a:rPr lang="ru-RU" b="1" dirty="0" err="1"/>
              <a:t>сукупність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логопедії</a:t>
            </a:r>
            <a:r>
              <a:rPr lang="ru-RU" b="1" dirty="0"/>
              <a:t>, </a:t>
            </a:r>
            <a:r>
              <a:rPr lang="ru-RU" b="1" dirty="0" err="1"/>
              <a:t>нейропсихології</a:t>
            </a:r>
            <a:r>
              <a:rPr lang="ru-RU" b="1" dirty="0"/>
              <a:t> та </a:t>
            </a:r>
            <a:r>
              <a:rPr lang="ru-RU" b="1" dirty="0" err="1"/>
              <a:t>спеціальної</a:t>
            </a:r>
            <a:r>
              <a:rPr lang="ru-RU" b="1" dirty="0"/>
              <a:t> </a:t>
            </a:r>
            <a:r>
              <a:rPr lang="ru-RU" b="1" dirty="0" err="1"/>
              <a:t>педагогіки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	Система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мовного</a:t>
            </a:r>
            <a:r>
              <a:rPr lang="ru-RU" dirty="0"/>
              <a:t> слуху і </a:t>
            </a:r>
            <a:r>
              <a:rPr lang="ru-RU" dirty="0" err="1"/>
              <a:t>спілкування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вадами</a:t>
            </a:r>
            <a:r>
              <a:rPr lang="ru-RU" dirty="0"/>
              <a:t> слуху – </a:t>
            </a:r>
            <a:r>
              <a:rPr lang="ru-RU" dirty="0" err="1"/>
              <a:t>даний</a:t>
            </a:r>
            <a:r>
              <a:rPr lang="ru-RU" dirty="0"/>
              <a:t> метод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комунікацію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r>
              <a:rPr lang="ru-RU" dirty="0"/>
              <a:t> з проблемами слуху та </a:t>
            </a:r>
            <a:r>
              <a:rPr lang="ru-RU" dirty="0" err="1"/>
              <a:t>здоровими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Нейропсихологічний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–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та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злагодженої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структур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недорозвиненими</a:t>
            </a:r>
            <a:r>
              <a:rPr lang="ru-RU" dirty="0"/>
              <a:t> </a:t>
            </a:r>
            <a:r>
              <a:rPr lang="ru-RU" dirty="0" err="1"/>
              <a:t>психологічними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	</a:t>
            </a:r>
            <a:r>
              <a:rPr lang="ru-RU" dirty="0" err="1"/>
              <a:t>Закордонна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АВА –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обмеженими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 </a:t>
            </a:r>
            <a:r>
              <a:rPr lang="ru-RU" dirty="0" err="1"/>
              <a:t>вмінню</a:t>
            </a:r>
            <a:r>
              <a:rPr lang="ru-RU" dirty="0"/>
              <a:t> </a:t>
            </a:r>
            <a:r>
              <a:rPr lang="ru-RU" dirty="0" err="1"/>
              <a:t>висловлювати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потреби,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індивідуальному</a:t>
            </a:r>
            <a:r>
              <a:rPr lang="ru-RU" dirty="0"/>
              <a:t> та </a:t>
            </a:r>
            <a:r>
              <a:rPr lang="ru-RU" dirty="0" err="1"/>
              <a:t>груповому</a:t>
            </a:r>
            <a:r>
              <a:rPr lang="ru-RU" dirty="0"/>
              <a:t> </a:t>
            </a:r>
            <a:r>
              <a:rPr lang="ru-RU" dirty="0" err="1"/>
              <a:t>форматі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7282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корекції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і </a:t>
            </a:r>
            <a:r>
              <a:rPr lang="ru-RU" b="1" dirty="0" err="1"/>
              <a:t>поведінкових</a:t>
            </a:r>
            <a:r>
              <a:rPr lang="ru-RU" b="1" dirty="0"/>
              <a:t> </a:t>
            </a:r>
            <a:r>
              <a:rPr lang="ru-RU" b="1" dirty="0" err="1" smtClean="0"/>
              <a:t>труднощів</a:t>
            </a:r>
            <a:r>
              <a:rPr lang="ru-RU" b="1" dirty="0"/>
              <a:t> (</a:t>
            </a:r>
            <a:r>
              <a:rPr lang="ru-RU" b="1" dirty="0" err="1"/>
              <a:t>сукупність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логопедії</a:t>
            </a:r>
            <a:r>
              <a:rPr lang="ru-RU" b="1" dirty="0"/>
              <a:t>, </a:t>
            </a:r>
            <a:r>
              <a:rPr lang="ru-RU" b="1" dirty="0" err="1"/>
              <a:t>нейропсихології</a:t>
            </a:r>
            <a:r>
              <a:rPr lang="ru-RU" b="1" dirty="0"/>
              <a:t> та </a:t>
            </a:r>
            <a:r>
              <a:rPr lang="ru-RU" b="1" dirty="0" err="1"/>
              <a:t>спеціальної</a:t>
            </a:r>
            <a:r>
              <a:rPr lang="ru-RU" b="1" dirty="0"/>
              <a:t> </a:t>
            </a:r>
            <a:r>
              <a:rPr lang="ru-RU" b="1" dirty="0" err="1"/>
              <a:t>педагогіки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dirty="0"/>
              <a:t>4.	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en-US" dirty="0"/>
              <a:t>TEACCH –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з аутизмом </a:t>
            </a:r>
            <a:r>
              <a:rPr lang="ru-RU" dirty="0" err="1"/>
              <a:t>освоїтися</a:t>
            </a:r>
            <a:r>
              <a:rPr lang="ru-RU" dirty="0"/>
              <a:t> до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	ААС –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та </a:t>
            </a:r>
            <a:r>
              <a:rPr lang="ru-RU" dirty="0" err="1"/>
              <a:t>друзів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альтернативні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– жести, картинки, </a:t>
            </a:r>
            <a:r>
              <a:rPr lang="ru-RU" dirty="0" err="1"/>
              <a:t>комунікатори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4628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 у </a:t>
            </a:r>
            <a:r>
              <a:rPr lang="ru-RU" b="1" dirty="0" err="1"/>
              <a:t>дітей</a:t>
            </a:r>
            <a:r>
              <a:rPr lang="ru-RU" b="1" dirty="0"/>
              <a:t> </a:t>
            </a:r>
            <a:r>
              <a:rPr lang="ru-RU" b="1" dirty="0" err="1"/>
              <a:t>соціальних</a:t>
            </a:r>
            <a:r>
              <a:rPr lang="ru-RU" b="1" dirty="0"/>
              <a:t> </a:t>
            </a:r>
            <a:r>
              <a:rPr lang="ru-RU" b="1" dirty="0" err="1" smtClean="0"/>
              <a:t>навичок</a:t>
            </a:r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Демонстрація</a:t>
            </a:r>
            <a:r>
              <a:rPr lang="ru-RU" dirty="0" smtClean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Соціалізація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наслідування</a:t>
            </a:r>
            <a:r>
              <a:rPr lang="ru-RU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Соціалізація</a:t>
            </a:r>
            <a:r>
              <a:rPr lang="ru-RU" dirty="0"/>
              <a:t> в </a:t>
            </a:r>
            <a:r>
              <a:rPr lang="ru-RU" dirty="0" err="1"/>
              <a:t>груповій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832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оцінки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інклюзивного</a:t>
            </a:r>
            <a:r>
              <a:rPr lang="ru-RU" b="1" dirty="0"/>
              <a:t> </a:t>
            </a:r>
            <a:r>
              <a:rPr lang="ru-RU" b="1" dirty="0" err="1"/>
              <a:t>підходу</a:t>
            </a:r>
            <a:endParaRPr lang="ru-RU" b="1" dirty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Інтегральна</a:t>
            </a:r>
            <a:r>
              <a:rPr lang="ru-RU" dirty="0" smtClean="0"/>
              <a:t> </a:t>
            </a:r>
            <a:r>
              <a:rPr lang="ru-RU" dirty="0" err="1"/>
              <a:t>оцінка</a:t>
            </a:r>
            <a:r>
              <a:rPr lang="ru-RU" dirty="0"/>
              <a:t> – </a:t>
            </a:r>
            <a:r>
              <a:rPr lang="ru-RU" dirty="0" err="1"/>
              <a:t>підсумок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звіту</a:t>
            </a:r>
            <a:r>
              <a:rPr lang="ru-RU" dirty="0"/>
              <a:t> (</a:t>
            </a:r>
            <a:r>
              <a:rPr lang="ru-RU" dirty="0" err="1"/>
              <a:t>презентації</a:t>
            </a:r>
            <a:r>
              <a:rPr lang="ru-RU" dirty="0"/>
              <a:t>, </a:t>
            </a:r>
            <a:r>
              <a:rPr lang="ru-RU" dirty="0" err="1"/>
              <a:t>виставки</a:t>
            </a:r>
            <a:r>
              <a:rPr lang="ru-RU" dirty="0"/>
              <a:t>, портфоліо).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Диференційована</a:t>
            </a:r>
            <a:r>
              <a:rPr lang="ru-RU" dirty="0" smtClean="0"/>
              <a:t> </a:t>
            </a:r>
            <a:r>
              <a:rPr lang="ru-RU" dirty="0" err="1"/>
              <a:t>оцінка</a:t>
            </a:r>
            <a:r>
              <a:rPr lang="ru-RU" dirty="0"/>
              <a:t> –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самоаналіз</a:t>
            </a:r>
            <a:r>
              <a:rPr lang="ru-RU" dirty="0"/>
              <a:t> –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усвідомленості</a:t>
            </a:r>
            <a:r>
              <a:rPr lang="ru-RU" dirty="0"/>
              <a:t>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учнем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8064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sz="6000" smtClean="0"/>
          </a:p>
          <a:p>
            <a:pPr marL="0" indent="0" algn="ctr">
              <a:buNone/>
            </a:pPr>
            <a:r>
              <a:rPr lang="uk-UA" sz="6000" smtClean="0"/>
              <a:t>Дякую </a:t>
            </a:r>
            <a:r>
              <a:rPr lang="uk-UA" sz="6000" dirty="0" smtClean="0"/>
              <a:t>за увагу!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19757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Ґрунтується на теоретичних ідеях і практичних напрацюваннях Л. Виготського, Л. </a:t>
            </a:r>
            <a:r>
              <a:rPr lang="uk-UA" dirty="0" err="1" smtClean="0"/>
              <a:t>Занкова</a:t>
            </a:r>
            <a:r>
              <a:rPr lang="uk-UA" dirty="0" smtClean="0"/>
              <a:t>, В.Давидова, Д. Ельконіна.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ru-RU" dirty="0"/>
              <a:t>На початку 30 </a:t>
            </a:r>
            <a:r>
              <a:rPr lang="ru-RU" dirty="0" err="1"/>
              <a:t>років</a:t>
            </a:r>
            <a:r>
              <a:rPr lang="ru-RU" dirty="0"/>
              <a:t> ХХ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smtClean="0"/>
              <a:t>Л</a:t>
            </a:r>
            <a:r>
              <a:rPr lang="ru-RU" dirty="0"/>
              <a:t>. </a:t>
            </a:r>
            <a:r>
              <a:rPr lang="ru-RU" dirty="0" err="1"/>
              <a:t>Виготський</a:t>
            </a:r>
            <a:r>
              <a:rPr lang="ru-RU" dirty="0"/>
              <a:t> </a:t>
            </a:r>
            <a:r>
              <a:rPr lang="ru-RU" dirty="0" err="1"/>
              <a:t>обґрунтував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і </a:t>
            </a:r>
            <a:r>
              <a:rPr lang="ru-RU" dirty="0" err="1"/>
              <a:t>доцільність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зорієнтоване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b="1" dirty="0"/>
              <a:t>як на свою </a:t>
            </a:r>
            <a:r>
              <a:rPr lang="ru-RU" b="1" dirty="0" err="1"/>
              <a:t>пряму</a:t>
            </a:r>
            <a:r>
              <a:rPr lang="ru-RU" b="1" dirty="0"/>
              <a:t> й </a:t>
            </a:r>
            <a:r>
              <a:rPr lang="ru-RU" b="1" dirty="0" err="1"/>
              <a:t>безпосередню</a:t>
            </a:r>
            <a:r>
              <a:rPr lang="ru-RU" b="1" dirty="0"/>
              <a:t> </a:t>
            </a:r>
            <a:r>
              <a:rPr lang="ru-RU" b="1" dirty="0" smtClean="0"/>
              <a:t>мету.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136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457200" algn="just">
              <a:buNone/>
            </a:pPr>
            <a:r>
              <a:rPr lang="uk-UA" b="1" dirty="0" smtClean="0"/>
              <a:t>«Зона найближчого розвитку» </a:t>
            </a:r>
            <a:r>
              <a:rPr lang="uk-UA" b="1" i="1" dirty="0" smtClean="0"/>
              <a:t>– </a:t>
            </a:r>
            <a:r>
              <a:rPr lang="uk-UA" dirty="0"/>
              <a:t>сукупність знань і прийомів діяльності, якими </a:t>
            </a:r>
            <a:r>
              <a:rPr lang="uk-UA" dirty="0" smtClean="0"/>
              <a:t>дитина </a:t>
            </a:r>
            <a:r>
              <a:rPr lang="uk-UA" dirty="0"/>
              <a:t>ще не володіє, але які може опанувати в найближчому </a:t>
            </a:r>
            <a:r>
              <a:rPr lang="uk-UA" dirty="0" smtClean="0"/>
              <a:t>майбутньому.</a:t>
            </a:r>
            <a:endParaRPr lang="uk-UA" b="1" i="1" dirty="0" smtClean="0"/>
          </a:p>
          <a:p>
            <a:pPr marL="0" indent="457200" algn="just">
              <a:buNone/>
            </a:pP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 smtClean="0"/>
              <a:t>дорослим</a:t>
            </a:r>
            <a:r>
              <a:rPr lang="ru-RU" dirty="0"/>
              <a:t>;</a:t>
            </a:r>
            <a:r>
              <a:rPr lang="ru-RU" dirty="0" smtClean="0"/>
              <a:t> яка </a:t>
            </a:r>
            <a:r>
              <a:rPr lang="ru-RU" dirty="0" err="1" smtClean="0"/>
              <a:t>розвивається</a:t>
            </a:r>
            <a:r>
              <a:rPr lang="ru-RU" dirty="0" smtClean="0"/>
              <a:t> як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</a:t>
            </a:r>
            <a:r>
              <a:rPr lang="ru-RU" dirty="0" err="1"/>
              <a:t>дорослим</a:t>
            </a:r>
            <a:r>
              <a:rPr lang="ru-RU" dirty="0"/>
              <a:t>, але не </a:t>
            </a:r>
            <a:r>
              <a:rPr lang="ru-RU" dirty="0" err="1"/>
              <a:t>проявляється</a:t>
            </a:r>
            <a:r>
              <a:rPr lang="ru-RU" dirty="0"/>
              <a:t> в рамках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62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Система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проваджуватися</a:t>
            </a:r>
            <a:r>
              <a:rPr lang="ru-RU" dirty="0"/>
              <a:t> на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вперед </a:t>
            </a:r>
            <a:r>
              <a:rPr lang="ru-RU" dirty="0" err="1"/>
              <a:t>швидкими</a:t>
            </a:r>
            <a:r>
              <a:rPr lang="ru-RU" dirty="0"/>
              <a:t> темпами;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провідне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теоретичним</a:t>
            </a:r>
            <a:r>
              <a:rPr lang="ru-RU" dirty="0"/>
              <a:t> </a:t>
            </a:r>
            <a:r>
              <a:rPr lang="ru-RU" dirty="0" err="1"/>
              <a:t>знанням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усвідомлено</a:t>
            </a:r>
            <a:r>
              <a:rPr lang="ru-RU" dirty="0"/>
              <a:t> </a:t>
            </a:r>
            <a:r>
              <a:rPr lang="ru-RU" dirty="0" err="1"/>
              <a:t>засвоювати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6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Одна з головних цілей навчання у початковій школі – </a:t>
            </a:r>
            <a:r>
              <a:rPr lang="uk-UA" b="1" dirty="0" smtClean="0"/>
              <a:t>«вміння навчатись»</a:t>
            </a:r>
          </a:p>
          <a:p>
            <a:pPr marL="0" indent="0" algn="just">
              <a:buNone/>
            </a:pP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мета </a:t>
            </a:r>
            <a:r>
              <a:rPr lang="ru-RU" dirty="0" err="1"/>
              <a:t>традиційної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– </a:t>
            </a:r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дитину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, </a:t>
            </a:r>
            <a:r>
              <a:rPr lang="ru-RU" dirty="0" err="1"/>
              <a:t>писати</a:t>
            </a:r>
            <a:r>
              <a:rPr lang="ru-RU" dirty="0"/>
              <a:t>, </a:t>
            </a:r>
            <a:r>
              <a:rPr lang="ru-RU" dirty="0" err="1" smtClean="0"/>
              <a:t>рахувати</a:t>
            </a:r>
            <a:r>
              <a:rPr lang="ru-RU" dirty="0" smtClean="0"/>
              <a:t>, </a:t>
            </a:r>
            <a:r>
              <a:rPr lang="ru-RU" dirty="0"/>
              <a:t>то </a:t>
            </a:r>
            <a:r>
              <a:rPr lang="ru-RU" b="1" dirty="0"/>
              <a:t>мета </a:t>
            </a:r>
            <a:r>
              <a:rPr lang="ru-RU" b="1" dirty="0" err="1"/>
              <a:t>розвивального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розвивати</a:t>
            </a:r>
            <a:r>
              <a:rPr lang="ru-RU" dirty="0"/>
              <a:t> в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для </a:t>
            </a:r>
            <a:r>
              <a:rPr lang="ru-RU" dirty="0" err="1"/>
              <a:t>самовдосконалення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17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подавати</a:t>
            </a:r>
            <a:r>
              <a:rPr lang="ru-RU" dirty="0"/>
              <a:t> в </a:t>
            </a:r>
            <a:r>
              <a:rPr lang="ru-RU" b="1" dirty="0" err="1"/>
              <a:t>трьох</a:t>
            </a:r>
            <a:r>
              <a:rPr lang="ru-RU" b="1" dirty="0"/>
              <a:t> </a:t>
            </a:r>
            <a:r>
              <a:rPr lang="ru-RU" b="1" dirty="0" err="1"/>
              <a:t>площинах</a:t>
            </a:r>
            <a:r>
              <a:rPr lang="ru-RU" b="1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система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пронизують</a:t>
            </a:r>
            <a:r>
              <a:rPr lang="ru-RU" dirty="0"/>
              <a:t> </a:t>
            </a:r>
            <a:r>
              <a:rPr lang="ru-RU" dirty="0" err="1"/>
              <a:t>усю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предмета;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кожного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за </a:t>
            </a:r>
            <a:r>
              <a:rPr lang="ru-RU" dirty="0" err="1"/>
              <a:t>етапами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розробка</a:t>
            </a:r>
            <a:r>
              <a:rPr lang="ru-RU" dirty="0"/>
              <a:t> кожного конкретного уроку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0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2191</Words>
  <Application>Microsoft Office PowerPoint</Application>
  <PresentationFormat>Экран (4:3)</PresentationFormat>
  <Paragraphs>240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Тема Office</vt:lpstr>
      <vt:lpstr>Загальнопедагогічні  технології</vt:lpstr>
      <vt:lpstr>ПЛАН</vt:lpstr>
      <vt:lpstr>Література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3. Проєктна технологія</vt:lpstr>
      <vt:lpstr>3. Проєктна технологія</vt:lpstr>
      <vt:lpstr>3. Проєктна технологія</vt:lpstr>
      <vt:lpstr>3. Проєктна технологія</vt:lpstr>
      <vt:lpstr>3. Проєктна технологія</vt:lpstr>
      <vt:lpstr>4. Нові інформаційні технології в освіті</vt:lpstr>
      <vt:lpstr>4. Нові інформаційні технології в освіті</vt:lpstr>
      <vt:lpstr>4. Нові інформаційні технології в освіті</vt:lpstr>
      <vt:lpstr>4. Нові інформаційні технології в освіті</vt:lpstr>
      <vt:lpstr>5. Технології інклюзивної освіти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Юлиана</cp:lastModifiedBy>
  <cp:revision>25</cp:revision>
  <dcterms:created xsi:type="dcterms:W3CDTF">2021-04-01T15:11:42Z</dcterms:created>
  <dcterms:modified xsi:type="dcterms:W3CDTF">2023-03-30T08:20:44Z</dcterms:modified>
</cp:coreProperties>
</file>