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B8572-3618-5925-471F-46EFF0388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9FE22-8C27-6EFE-5361-A104C22F4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64251-16DC-A00A-6926-FD181041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213DDF-DA10-F870-F50C-1F98B04B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B7226B-62FE-7971-3168-5AE3D5FA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978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C147A-23FD-53AB-4442-5A9AC95F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130B85-9AE8-37D1-6B9A-4DADE9249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440EE4-01FE-B986-7FAF-DE41E389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A8F34-849F-FBC8-68F6-E90BCEFE5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43DC69-ED26-7684-0B58-9E35496E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889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E54E2D-E235-89A8-B77C-FAA3F26F20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78FD90-0EB2-A886-CE57-5AE4F1C3B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DB465-C008-B31E-2FBE-2D4D7500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10D3EF-6EF7-41F2-180D-A95D22F8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9096-05D2-0A7C-52E6-C7441D4E7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55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0EB9B-E80B-0582-8A93-BFDE2D433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A7E232-5C78-F747-2E79-E6817AAFA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D543B8-2754-9521-35CA-EEBDA359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75E0E7-BD74-0827-5993-386F544D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93025A-D729-99D9-B003-FBF3BAAF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756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97DFF-9CC9-B3C5-EDD2-3418B531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54FBB8-B2F3-4580-CDDF-EA4EB5175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6D2E73-8AF9-368B-B814-20559543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D577BD-2A26-A944-3C53-B2A0CC7A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5CD86E-8F6D-681A-9981-79E5DE5F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655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93D0B-0A52-C19C-1E1C-AFEBFA66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E6B9A1-CA34-EE8C-4EB5-F5F324ED3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694FFE-57CC-953A-7F32-217C9095F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A73759-8E4C-5F82-87A9-BBC0D292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24349-899E-F780-0689-B3A45868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7EC35E-C994-0324-650B-CCFF444D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686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B9E03-58C6-1089-C992-9CEC68F84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1294C8-B5F6-E030-7A9C-E91176399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9D6092-4057-4A47-B01D-CADBFF2EC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B9CC77-E635-6BFD-0D62-856160EF0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F3F70B-21B1-58D6-CC22-45288F6DF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D81FBA-55B0-829F-7652-455C250A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D50880-03E9-C5CA-0D47-84F0A322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D5848F3-4FE9-A3F2-C61B-25B08DA1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01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77D88-55DF-4C8A-E473-853FBCB63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28E793-B5DB-475D-B39A-82520DC5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4BD083-1DE9-C20C-E0F9-B4DDE3B8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6B6791-F28C-D05B-A1EE-E1B52B00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11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0C9EE6-67A6-5EE7-9D03-839D0660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6049CB-3B94-4824-608C-F557244A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F32AE-C269-499D-59CA-2E3FB9B3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928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ADF06-C6DC-9B21-B348-6A3308593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94011E-2D11-4A5A-4A65-AD7A3CF7C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2C9AD6-E7AF-B790-990A-12814482A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22FC09-B221-0859-50FB-D82BBF6F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A4DAF6-CE27-CAC0-9243-43CC6A6E0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18D5E-835F-0E02-FB06-824561C7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223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745A6-A0B9-6F2C-D497-984BAB59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ED841D-F383-4B64-491F-A71D0B879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4D0E66-320C-927A-967A-9482E07E5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D23AC7-DC1B-58FF-224D-60DAFBA98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282787-5D5D-85B3-A3C8-86D9926D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CFD0BD-C555-EC85-FFE1-4D4D3BEF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587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33B00-72A6-2F9B-4414-4584D11C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7E520D-039D-1126-668C-224AF8BEC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0970FD-205E-C802-7E16-CBF6344F3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318F1-B11C-45A9-A6B3-688A44A8BDA5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FED36-1ACA-B801-A8D3-4F7D55539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57D880-C6B6-E92B-F5B1-45FF79256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59E44-07D1-443C-9A13-5D3B448D1A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335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5D2AC-1BC3-0DF3-2E44-638304258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5725" y="1214438"/>
            <a:ext cx="5676275" cy="2387600"/>
          </a:xfrm>
        </p:spPr>
        <p:txBody>
          <a:bodyPr>
            <a:normAutofit fontScale="90000"/>
          </a:bodyPr>
          <a:lstStyle/>
          <a:p>
            <a:r>
              <a:rPr lang="uk-UA" dirty="0"/>
              <a:t>Міжнародна асоціація </a:t>
            </a:r>
            <a:br>
              <a:rPr lang="uk-UA" dirty="0"/>
            </a:br>
            <a:r>
              <a:rPr lang="uk-UA" dirty="0"/>
              <a:t>барменів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A6216C-53D8-C9E0-18B7-CDD07B3F5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4038" y="4171104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EE0000"/>
                </a:solidFill>
              </a:rPr>
              <a:t>International </a:t>
            </a:r>
            <a:endParaRPr lang="uk-UA" sz="2800" dirty="0">
              <a:solidFill>
                <a:srgbClr val="EE0000"/>
              </a:solidFill>
            </a:endParaRPr>
          </a:p>
          <a:p>
            <a:r>
              <a:rPr lang="en-US" sz="2800" dirty="0">
                <a:solidFill>
                  <a:srgbClr val="EE0000"/>
                </a:solidFill>
              </a:rPr>
              <a:t>Bartenders Association</a:t>
            </a:r>
            <a:endParaRPr lang="uk-UA" sz="2800" dirty="0">
              <a:solidFill>
                <a:srgbClr val="EE0000"/>
              </a:solidFill>
            </a:endParaRPr>
          </a:p>
        </p:txBody>
      </p:sp>
      <p:pic>
        <p:nvPicPr>
          <p:cNvPr id="4" name="Рисунок 3" descr="Официальные коктейли IBA - AlcoWiki.org">
            <a:extLst>
              <a:ext uri="{FF2B5EF4-FFF2-40B4-BE49-F238E27FC236}">
                <a16:creationId xmlns:a16="http://schemas.microsoft.com/office/drawing/2014/main" id="{AA12AC17-DD5F-85F8-56E8-AC0F5F1B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30" y="868362"/>
            <a:ext cx="6342446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75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0C78AA-3300-EA00-27DB-20475F2F0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01184"/>
            <a:ext cx="10763250" cy="30670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EBF349-B46A-3410-7836-8A4EF53E7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3429000"/>
            <a:ext cx="107442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1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CB8A0-D84F-E55D-4233-5230A86B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171450"/>
            <a:ext cx="10772775" cy="3257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E6F30D-1991-0341-CD26-8F84DE53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161" y="3543300"/>
            <a:ext cx="654367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7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3B1275-41CA-EFB0-A107-E0CBDBE3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78" y="521480"/>
            <a:ext cx="8410732" cy="4351338"/>
          </a:xfrm>
        </p:spPr>
        <p:txBody>
          <a:bodyPr/>
          <a:lstStyle/>
          <a:p>
            <a:r>
              <a:rPr lang="ru-RU" dirty="0"/>
              <a:t>У 2003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Україна</a:t>
            </a:r>
            <a:r>
              <a:rPr lang="ru-RU" dirty="0"/>
              <a:t> заявила про свою участь у </a:t>
            </a:r>
            <a:r>
              <a:rPr lang="ru-RU" dirty="0" err="1"/>
              <a:t>членстві</a:t>
            </a:r>
            <a:r>
              <a:rPr lang="ru-RU" dirty="0"/>
              <a:t> </a:t>
            </a:r>
            <a:r>
              <a:rPr lang="ru-RU" dirty="0" err="1"/>
              <a:t>Міжнародна</a:t>
            </a:r>
            <a:r>
              <a:rPr lang="ru-RU" dirty="0"/>
              <a:t> </a:t>
            </a:r>
            <a:r>
              <a:rPr lang="ru-RU" dirty="0" err="1"/>
              <a:t>асоціація</a:t>
            </a:r>
            <a:r>
              <a:rPr lang="ru-RU" dirty="0"/>
              <a:t> </a:t>
            </a:r>
            <a:r>
              <a:rPr lang="ru-RU" dirty="0" err="1"/>
              <a:t>барменів</a:t>
            </a:r>
            <a:r>
              <a:rPr lang="ru-RU" dirty="0"/>
              <a:t> (IBA), </a:t>
            </a:r>
            <a:r>
              <a:rPr lang="ru-RU" dirty="0" err="1"/>
              <a:t>пройшовши</a:t>
            </a:r>
            <a:r>
              <a:rPr lang="ru-RU" dirty="0"/>
              <a:t> 3-х </a:t>
            </a:r>
            <a:r>
              <a:rPr lang="ru-RU" dirty="0" err="1"/>
              <a:t>річний</a:t>
            </a:r>
            <a:r>
              <a:rPr lang="ru-RU" dirty="0"/>
              <a:t> </a:t>
            </a:r>
            <a:r>
              <a:rPr lang="ru-RU" dirty="0" err="1"/>
              <a:t>випробувальний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, в </a:t>
            </a:r>
            <a:r>
              <a:rPr lang="ru-RU" dirty="0" err="1"/>
              <a:t>Греції</a:t>
            </a:r>
            <a:r>
              <a:rPr lang="ru-RU" dirty="0"/>
              <a:t> на </a:t>
            </a:r>
            <a:r>
              <a:rPr lang="ru-RU" dirty="0" err="1"/>
              <a:t>закритих</a:t>
            </a:r>
            <a:r>
              <a:rPr lang="ru-RU" dirty="0"/>
              <a:t> </a:t>
            </a:r>
            <a:r>
              <a:rPr lang="ru-RU" dirty="0" err="1"/>
              <a:t>зборах</a:t>
            </a:r>
            <a:r>
              <a:rPr lang="ru-RU" dirty="0"/>
              <a:t> </a:t>
            </a:r>
            <a:r>
              <a:rPr lang="ru-RU" dirty="0" err="1"/>
              <a:t>президентів</a:t>
            </a:r>
            <a:r>
              <a:rPr lang="ru-RU" dirty="0"/>
              <a:t> IBA в 2006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Україна</a:t>
            </a:r>
            <a:r>
              <a:rPr lang="ru-RU" dirty="0"/>
              <a:t> стала </a:t>
            </a:r>
            <a:r>
              <a:rPr lang="ru-RU" dirty="0" err="1"/>
              <a:t>повноправним</a:t>
            </a:r>
            <a:r>
              <a:rPr lang="ru-RU" dirty="0"/>
              <a:t> членом </a:t>
            </a:r>
            <a:r>
              <a:rPr lang="ru-RU" dirty="0" err="1"/>
              <a:t>Асоціації</a:t>
            </a:r>
            <a:r>
              <a:rPr lang="ru-RU" dirty="0"/>
              <a:t> і </a:t>
            </a:r>
            <a:r>
              <a:rPr lang="ru-RU" dirty="0" err="1"/>
              <a:t>бере</a:t>
            </a:r>
            <a:r>
              <a:rPr lang="ru-RU" dirty="0"/>
              <a:t> участь в </a:t>
            </a:r>
            <a:r>
              <a:rPr lang="ru-RU" dirty="0" err="1"/>
              <a:t>міжнародному</a:t>
            </a:r>
            <a:r>
              <a:rPr lang="ru-RU" dirty="0"/>
              <a:t> </a:t>
            </a:r>
            <a:r>
              <a:rPr lang="ru-RU" dirty="0" err="1"/>
              <a:t>конкурсі</a:t>
            </a:r>
            <a:r>
              <a:rPr lang="ru-RU" dirty="0"/>
              <a:t> WCC / WFC IBA (</a:t>
            </a:r>
            <a:r>
              <a:rPr lang="ru-RU" dirty="0" err="1"/>
              <a:t>Міжнародний</a:t>
            </a:r>
            <a:r>
              <a:rPr lang="ru-RU" dirty="0"/>
              <a:t> конкурс коктейлю).</a:t>
            </a:r>
            <a:endParaRPr lang="uk-UA" dirty="0"/>
          </a:p>
        </p:txBody>
      </p:sp>
      <p:pic>
        <p:nvPicPr>
          <p:cNvPr id="4" name="Рисунок 3" descr="Всеукраїнськая Асоціація Барменів">
            <a:extLst>
              <a:ext uri="{FF2B5EF4-FFF2-40B4-BE49-F238E27FC236}">
                <a16:creationId xmlns:a16="http://schemas.microsoft.com/office/drawing/2014/main" id="{95456356-DFC8-CA44-EE6D-E4644D3FE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710" y="201119"/>
            <a:ext cx="2977577" cy="2977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BC2894-1417-DD96-C965-902E03313F96}"/>
              </a:ext>
            </a:extLst>
          </p:cNvPr>
          <p:cNvSpPr txBox="1"/>
          <p:nvPr/>
        </p:nvSpPr>
        <p:spPr>
          <a:xfrm>
            <a:off x="363978" y="3532851"/>
            <a:ext cx="11133478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uk-UA" sz="24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В Україні за підтримки Асоціації проходять регіональні та всеукраїнські конкурси барменів, майстер класи з відомими барменами, освітні програми.</a:t>
            </a:r>
          </a:p>
          <a:p>
            <a:pPr algn="l">
              <a:spcAft>
                <a:spcPts val="750"/>
              </a:spcAft>
              <a:buNone/>
            </a:pPr>
            <a:r>
              <a:rPr lang="uk-UA" sz="24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З кожним роком в ряди Асоціації долучається все більше барменів та міст.</a:t>
            </a:r>
          </a:p>
        </p:txBody>
      </p:sp>
    </p:spTree>
    <p:extLst>
      <p:ext uri="{BB962C8B-B14F-4D97-AF65-F5344CB8AC3E}">
        <p14:creationId xmlns:p14="http://schemas.microsoft.com/office/powerpoint/2010/main" val="156660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E181C-7B65-B7DE-428C-F3ADF5BE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5257800" cy="1325563"/>
          </a:xfrm>
        </p:spPr>
        <p:txBody>
          <a:bodyPr>
            <a:normAutofit fontScale="90000"/>
          </a:bodyPr>
          <a:lstStyle/>
          <a:p>
            <a:r>
              <a:rPr lang="uk-UA" dirty="0"/>
              <a:t>Підтримка навчальних закладів </a:t>
            </a:r>
            <a:r>
              <a:rPr lang="en-US" dirty="0"/>
              <a:t>AUBA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56F97-05BD-86A0-512E-9DD1E643F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34" y="2293494"/>
            <a:ext cx="5257800" cy="3253881"/>
          </a:xfrm>
        </p:spPr>
        <p:txBody>
          <a:bodyPr/>
          <a:lstStyle/>
          <a:p>
            <a:r>
              <a:rPr lang="uk-UA" dirty="0"/>
              <a:t>Асоціація надає підтримку тренінг центрам, які проводять навчання барменів.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6AD580-5C98-5865-5A80-F4F64A3D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139" y="513964"/>
            <a:ext cx="4731661" cy="54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31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BB7B4-25DB-CEDA-5A23-003D85F1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70" y="995830"/>
            <a:ext cx="6671872" cy="1325563"/>
          </a:xfrm>
        </p:spPr>
        <p:txBody>
          <a:bodyPr>
            <a:normAutofit/>
          </a:bodyPr>
          <a:lstStyle/>
          <a:p>
            <a:r>
              <a:rPr lang="uk-UA" dirty="0" err="1"/>
              <a:t>Проект</a:t>
            </a:r>
            <a:r>
              <a:rPr lang="uk-UA" dirty="0"/>
              <a:t> “Офіційний  коктейль твого міста”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45EA8E-757C-DD45-6BB0-EA1724949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57" y="3064474"/>
            <a:ext cx="6147217" cy="3793526"/>
          </a:xfrm>
        </p:spPr>
        <p:txBody>
          <a:bodyPr/>
          <a:lstStyle/>
          <a:p>
            <a:r>
              <a:rPr lang="uk-UA" dirty="0"/>
              <a:t>Проєкт</a:t>
            </a:r>
            <a:r>
              <a:rPr lang="uk-UA" b="1" dirty="0"/>
              <a:t> “Офіційний  коктейль твого міста”</a:t>
            </a:r>
            <a:r>
              <a:rPr lang="uk-UA" dirty="0"/>
              <a:t> розроблений та затверджений Всеукраїнською Асоціацією Барменів </a:t>
            </a:r>
            <a:r>
              <a:rPr lang="en-US" dirty="0"/>
              <a:t>AUBA, </a:t>
            </a:r>
            <a:r>
              <a:rPr lang="uk-UA" dirty="0"/>
              <a:t>для популяризації України та її історичної спадщини. 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11B665-5998-AAC6-8761-4986C9C5D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910" y="885089"/>
            <a:ext cx="4407733" cy="46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2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1B84F-9402-D559-9866-2E4FAACD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87" y="242536"/>
            <a:ext cx="5385449" cy="1325563"/>
          </a:xfrm>
        </p:spPr>
        <p:txBody>
          <a:bodyPr/>
          <a:lstStyle/>
          <a:p>
            <a:r>
              <a:rPr lang="uk-UA" dirty="0"/>
              <a:t>Офіційний коктейль міста Запоріжжя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0544B3-D02A-66E7-1403-9A0CBF9A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24" y="1750675"/>
            <a:ext cx="5805173" cy="4740066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/>
              <a:t>Серце Хортиці </a:t>
            </a:r>
            <a:endParaRPr lang="uk-UA" dirty="0"/>
          </a:p>
          <a:p>
            <a:r>
              <a:rPr lang="uk-UA" dirty="0"/>
              <a:t>65мл Горілка </a:t>
            </a:r>
          </a:p>
          <a:p>
            <a:r>
              <a:rPr lang="uk-UA" dirty="0"/>
              <a:t>(настояна на шафрані, липі, чебреці та меді)</a:t>
            </a:r>
          </a:p>
          <a:p>
            <a:r>
              <a:rPr lang="uk-UA" dirty="0"/>
              <a:t>25мл Сік яблучний</a:t>
            </a:r>
          </a:p>
          <a:p>
            <a:r>
              <a:rPr lang="uk-UA" dirty="0"/>
              <a:t>3г. Цедра лимона</a:t>
            </a:r>
          </a:p>
          <a:p>
            <a:r>
              <a:rPr lang="uk-UA" b="1" dirty="0"/>
              <a:t>М</a:t>
            </a:r>
            <a:r>
              <a:rPr lang="en-US" b="1" dirty="0" err="1"/>
              <a:t>ethod</a:t>
            </a:r>
            <a:r>
              <a:rPr lang="en-US" b="1" dirty="0"/>
              <a:t>:</a:t>
            </a:r>
            <a:r>
              <a:rPr lang="en-US" dirty="0"/>
              <a:t> Stir &amp; Strain</a:t>
            </a:r>
          </a:p>
          <a:p>
            <a:r>
              <a:rPr lang="en-US" b="1" dirty="0"/>
              <a:t>Garnish:</a:t>
            </a:r>
            <a:r>
              <a:rPr lang="en-US" dirty="0"/>
              <a:t> </a:t>
            </a:r>
            <a:r>
              <a:rPr lang="uk-UA" dirty="0" err="1"/>
              <a:t>Жолуд</a:t>
            </a:r>
            <a:r>
              <a:rPr lang="uk-UA" dirty="0"/>
              <a:t> 700-річного Запорізького </a:t>
            </a:r>
            <a:r>
              <a:rPr lang="uk-UA" dirty="0" err="1"/>
              <a:t>дуба</a:t>
            </a:r>
            <a:r>
              <a:rPr lang="uk-UA" dirty="0"/>
              <a:t>.</a:t>
            </a:r>
          </a:p>
          <a:p>
            <a:r>
              <a:rPr lang="uk-UA" b="1" dirty="0"/>
              <a:t>Подача:</a:t>
            </a:r>
            <a:endParaRPr lang="uk-UA" dirty="0"/>
          </a:p>
          <a:p>
            <a:r>
              <a:rPr lang="uk-UA" dirty="0"/>
              <a:t>На брилі льоду, відбиток тризубця.</a:t>
            </a:r>
          </a:p>
          <a:p>
            <a:r>
              <a:rPr lang="uk-UA" b="1" dirty="0"/>
              <a:t>Де можна скуштувати:</a:t>
            </a:r>
            <a:r>
              <a:rPr lang="uk-UA" dirty="0"/>
              <a:t>  </a:t>
            </a:r>
            <a:r>
              <a:rPr lang="en-US" dirty="0"/>
              <a:t>CHILL rest &amp; food, </a:t>
            </a:r>
            <a:r>
              <a:rPr lang="uk-UA" dirty="0"/>
              <a:t>м. Запоріжжя, пр. Маяковського, 2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565014-CD8A-11B0-627B-28CCCB5B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649" y="0"/>
            <a:ext cx="5968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69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legram-cloud-document-2-5449428739656003654-1">
            <a:hlinkClick r:id="" action="ppaction://media"/>
            <a:extLst>
              <a:ext uri="{FF2B5EF4-FFF2-40B4-BE49-F238E27FC236}">
                <a16:creationId xmlns:a16="http://schemas.microsoft.com/office/drawing/2014/main" id="{0EBA3816-AEA7-2F39-B5C1-575C036F48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2451" y="135420"/>
            <a:ext cx="3432513" cy="6101504"/>
          </a:xfrm>
        </p:spPr>
      </p:pic>
    </p:spTree>
    <p:extLst>
      <p:ext uri="{BB962C8B-B14F-4D97-AF65-F5344CB8AC3E}">
        <p14:creationId xmlns:p14="http://schemas.microsoft.com/office/powerpoint/2010/main" val="39691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F3CB3-3E4D-2EE3-BF3B-DF63FD8F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EE0000"/>
                </a:solidFill>
              </a:rPr>
              <a:t>Офіційний список коктейлів </a:t>
            </a:r>
            <a:r>
              <a:rPr lang="en-US" b="1" dirty="0">
                <a:solidFill>
                  <a:srgbClr val="EE0000"/>
                </a:solidFill>
              </a:rPr>
              <a:t>IBA</a:t>
            </a:r>
            <a:br>
              <a:rPr lang="en-US" b="1" dirty="0"/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6AF33A-1A43-4D1A-90BA-0F038992D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99" y="1088439"/>
            <a:ext cx="11078980" cy="4111496"/>
          </a:xfrm>
        </p:spPr>
        <p:txBody>
          <a:bodyPr>
            <a:normAutofit fontScale="85000" lnSpcReduction="20000"/>
          </a:bodyPr>
          <a:lstStyle/>
          <a:p>
            <a:r>
              <a:rPr lang="uk-UA" sz="3200" dirty="0"/>
              <a:t>2 листопада 1960 року, з нагоди щорічного конгресу </a:t>
            </a:r>
            <a:r>
              <a:rPr lang="en-US" sz="3200" dirty="0"/>
              <a:t>IBA, </a:t>
            </a:r>
            <a:r>
              <a:rPr lang="uk-UA" sz="3200" dirty="0"/>
              <a:t>було запропоновано створити комітет із завданням кодифікації обмеженої кількості напоїв на міжнародному рівні. Це було зроблено на основі найпопулярніших коктейлів, які подають бармени в кожній країні.</a:t>
            </a:r>
          </a:p>
          <a:p>
            <a:r>
              <a:rPr lang="uk-UA" sz="3200" dirty="0"/>
              <a:t>У  </a:t>
            </a:r>
            <a:r>
              <a:rPr lang="uk-UA" sz="3200" b="1" dirty="0"/>
              <a:t>1961 році</a:t>
            </a:r>
            <a:r>
              <a:rPr lang="uk-UA" sz="3200" dirty="0"/>
              <a:t>  в Норвегії було створено та затверджено </a:t>
            </a:r>
            <a:r>
              <a:rPr lang="uk-UA" sz="3200" b="1" dirty="0"/>
              <a:t> перший офіційний список коктейлів </a:t>
            </a:r>
            <a:r>
              <a:rPr lang="en-US" sz="3200" b="1" dirty="0"/>
              <a:t>IBA, </a:t>
            </a:r>
            <a:r>
              <a:rPr lang="uk-UA" sz="3200" b="1" dirty="0"/>
              <a:t>що складався з 50 коктейлів.</a:t>
            </a:r>
            <a:br>
              <a:rPr lang="uk-UA" sz="3200" dirty="0"/>
            </a:br>
            <a:endParaRPr lang="uk-UA" sz="3200" dirty="0"/>
          </a:p>
          <a:p>
            <a:r>
              <a:rPr lang="uk-UA" sz="3200" dirty="0"/>
              <a:t>Модні тенденції і час призвели до відродження деяких найвизначніших коктейлів </a:t>
            </a:r>
            <a:r>
              <a:rPr lang="en-US" sz="3200" dirty="0"/>
              <a:t>IBA, </a:t>
            </a:r>
            <a:r>
              <a:rPr lang="uk-UA" sz="3200" dirty="0"/>
              <a:t>повернувши їх у центр уваги. Ці коктейлі користуються великим попитом сьогодні, коли, здавалося б, їх «забули». Деякі коктейлі </a:t>
            </a:r>
            <a:r>
              <a:rPr lang="en-US" sz="3200" dirty="0"/>
              <a:t>IBA </a:t>
            </a:r>
            <a:r>
              <a:rPr lang="uk-UA" sz="3200" dirty="0"/>
              <a:t>залишаються ще більш класичними, ніж будь-коли, не піддаються звичному стилю та залишаються популярними в усьому світі як символи класу та престижу.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AA5A5D-D4E8-C50D-953E-DA2F29195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4" y="5199935"/>
            <a:ext cx="12159531" cy="113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9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175AA0-CB9C-25AC-4E0B-A5BDF590E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22209" cy="33384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BEFE8-E2D1-72A4-384F-7E48B9A86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03" y="3338409"/>
            <a:ext cx="10213298" cy="35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4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5F9E0B-F8ED-0347-5B73-C2A1DFA77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268" y="0"/>
            <a:ext cx="8081732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954DBD-B5C8-0536-682E-59659FEA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67" y="2398426"/>
            <a:ext cx="6041766" cy="44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75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D4A6F1B-17F5-B2B5-8257-336D8824F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034" y="461059"/>
            <a:ext cx="11124412" cy="4351338"/>
          </a:xfrm>
        </p:spPr>
        <p:txBody>
          <a:bodyPr>
            <a:normAutofit/>
          </a:bodyPr>
          <a:lstStyle/>
          <a:p>
            <a:r>
              <a:rPr lang="ru-RU" dirty="0" err="1"/>
              <a:t>Міжнародна</a:t>
            </a:r>
            <a:r>
              <a:rPr lang="ru-RU" dirty="0"/>
              <a:t> </a:t>
            </a:r>
            <a:r>
              <a:rPr lang="ru-RU" dirty="0" err="1"/>
              <a:t>асоціація</a:t>
            </a:r>
            <a:r>
              <a:rPr lang="ru-RU" dirty="0"/>
              <a:t> </a:t>
            </a:r>
            <a:r>
              <a:rPr lang="ru-RU" dirty="0" err="1"/>
              <a:t>барменів</a:t>
            </a:r>
            <a:r>
              <a:rPr lang="ru-RU" dirty="0"/>
              <a:t> ( IBA )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міжнародна</a:t>
            </a:r>
            <a:r>
              <a:rPr lang="ru-RU" dirty="0"/>
              <a:t> </a:t>
            </a:r>
            <a:r>
              <a:rPr lang="ru-RU" dirty="0" err="1"/>
              <a:t>організація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представляє</a:t>
            </a:r>
            <a:r>
              <a:rPr lang="ru-RU" dirty="0"/>
              <a:t> </a:t>
            </a:r>
            <a:r>
              <a:rPr lang="ru-RU" dirty="0" err="1"/>
              <a:t>барменів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  <a:p>
            <a:r>
              <a:rPr lang="uk-UA" dirty="0"/>
              <a:t>24 лютого 1951 році в </a:t>
            </a:r>
            <a:r>
              <a:rPr lang="uk-UA" dirty="0" err="1"/>
              <a:t>Торкі</a:t>
            </a:r>
            <a:r>
              <a:rPr lang="uk-UA" dirty="0"/>
              <a:t>, Велика Британія була заснована Міжнародна асоціація барменів 7 членами-засновниками (гільдіями): Данією, Францією, Італією, Нідерландами, Швецією, Швейцарією та Великою Британією.</a:t>
            </a:r>
          </a:p>
        </p:txBody>
      </p:sp>
      <p:pic>
        <p:nvPicPr>
          <p:cNvPr id="2" name="Рисунок 1" descr="IBA - International Bartenders Association | LinkedIn">
            <a:extLst>
              <a:ext uri="{FF2B5EF4-FFF2-40B4-BE49-F238E27FC236}">
                <a16:creationId xmlns:a16="http://schemas.microsoft.com/office/drawing/2014/main" id="{6DC2B475-8FF5-486E-EDBF-1D2EE8759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384" y="2967941"/>
            <a:ext cx="5142582" cy="3429000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8997531B-89BA-9D42-D0D5-7550A7CABA51}"/>
              </a:ext>
            </a:extLst>
          </p:cNvPr>
          <p:cNvSpPr txBox="1">
            <a:spLocks/>
          </p:cNvSpPr>
          <p:nvPr/>
        </p:nvSpPr>
        <p:spPr>
          <a:xfrm>
            <a:off x="442998" y="3164854"/>
            <a:ext cx="64924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До 1976 року до </a:t>
            </a:r>
            <a:r>
              <a:rPr lang="en-US" dirty="0"/>
              <a:t>IBA</a:t>
            </a:r>
            <a:r>
              <a:rPr lang="uk-UA" dirty="0"/>
              <a:t> приєдналося 23 нових членів, в результаті чого до її складу входило 30 країн. </a:t>
            </a:r>
          </a:p>
          <a:p>
            <a:r>
              <a:rPr lang="uk-UA" dirty="0"/>
              <a:t>На сьогоднішній день кількість членів </a:t>
            </a:r>
            <a:r>
              <a:rPr lang="en-US" dirty="0"/>
              <a:t>IBA </a:t>
            </a:r>
            <a:r>
              <a:rPr lang="uk-UA" dirty="0"/>
              <a:t>становить 67 країн, з яких 8 є спостерігачами.</a:t>
            </a:r>
          </a:p>
        </p:txBody>
      </p:sp>
    </p:spTree>
    <p:extLst>
      <p:ext uri="{BB962C8B-B14F-4D97-AF65-F5344CB8AC3E}">
        <p14:creationId xmlns:p14="http://schemas.microsoft.com/office/powerpoint/2010/main" val="3750943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E5026-3B9F-5A9B-9990-506012D2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Практичне завдання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EDE302-10D9-8420-95EE-47B557A02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46823" cy="4351338"/>
          </a:xfrm>
        </p:spPr>
        <p:txBody>
          <a:bodyPr/>
          <a:lstStyle/>
          <a:p>
            <a:r>
              <a:rPr lang="en" i="1" dirty="0"/>
              <a:t>Ознайомитися з офіційним списком коктейлей IBA. </a:t>
            </a:r>
            <a:endParaRPr lang="uk-UA" i="1" dirty="0"/>
          </a:p>
          <a:p>
            <a:r>
              <a:rPr lang="en" i="1" dirty="0"/>
              <a:t>Надати характеристику (назва, склад, технологія приготування, подача) по 3 коктейлі з кожної категорії ІВА: The Unforgettable (незабутні), Contemporary Сlassics (сучасна класика), New Era Drinks (нова ера). </a:t>
            </a:r>
            <a:endParaRPr lang="uk-UA" i="1" dirty="0"/>
          </a:p>
          <a:p>
            <a:endParaRPr lang="uk-UA" dirty="0"/>
          </a:p>
        </p:txBody>
      </p:sp>
      <p:pic>
        <p:nvPicPr>
          <p:cNvPr id="4" name="Рисунок 3" descr="International Bartenders Association IBA (@international_bartenders_iba) •  Instagram photos and videos">
            <a:extLst>
              <a:ext uri="{FF2B5EF4-FFF2-40B4-BE49-F238E27FC236}">
                <a16:creationId xmlns:a16="http://schemas.microsoft.com/office/drawing/2014/main" id="{53DFDC8E-5D26-B0B4-49F4-A86E04ADF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023" y="888167"/>
            <a:ext cx="4328825" cy="50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81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31A9C-A921-45CC-C87E-D2ECB9C2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7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dirty="0"/>
              <a:t>Міжнародна асоціація барменів – це площа для обміну досвіду між старими і новими поколіннями барменів.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55AD3B-5C06-92DB-AD9D-7F041369B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38" y="2799986"/>
            <a:ext cx="5467662" cy="4351338"/>
          </a:xfrm>
        </p:spPr>
        <p:txBody>
          <a:bodyPr/>
          <a:lstStyle/>
          <a:p>
            <a:r>
              <a:rPr lang="en-US" dirty="0"/>
              <a:t>IBA – </a:t>
            </a:r>
            <a:r>
              <a:rPr lang="uk-UA" dirty="0"/>
              <a:t>це спільнота асоціацій барменів, які займаються обміном знаннями та інноваціями. Вона надає всій спільноті рівні можливості для особистого та кар'єрного зростання. </a:t>
            </a:r>
          </a:p>
        </p:txBody>
      </p:sp>
      <p:pic>
        <p:nvPicPr>
          <p:cNvPr id="4" name="Рисунок 3" descr="IBA – International Bartenders Association">
            <a:extLst>
              <a:ext uri="{FF2B5EF4-FFF2-40B4-BE49-F238E27FC236}">
                <a16:creationId xmlns:a16="http://schemas.microsoft.com/office/drawing/2014/main" id="{951257DA-D410-3A19-0447-E59008348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99986"/>
            <a:ext cx="5384862" cy="3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345373-561B-C81B-DC5A-D84989BD3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09" y="296629"/>
            <a:ext cx="10515600" cy="4351338"/>
          </a:xfrm>
        </p:spPr>
        <p:txBody>
          <a:bodyPr/>
          <a:lstStyle/>
          <a:p>
            <a:r>
              <a:rPr lang="ru-RU" dirty="0" err="1"/>
              <a:t>Завдяки</a:t>
            </a:r>
            <a:r>
              <a:rPr lang="ru-RU" dirty="0"/>
              <a:t> партнерствам, </a:t>
            </a:r>
            <a:r>
              <a:rPr lang="ru-RU" dirty="0" err="1"/>
              <a:t>Академії</a:t>
            </a:r>
            <a:r>
              <a:rPr lang="ru-RU" dirty="0"/>
              <a:t>, ресурсам і </a:t>
            </a:r>
            <a:r>
              <a:rPr lang="ru-RU" dirty="0" err="1"/>
              <a:t>міжнародним</a:t>
            </a:r>
            <a:r>
              <a:rPr lang="ru-RU" dirty="0"/>
              <a:t> </a:t>
            </a:r>
            <a:r>
              <a:rPr lang="ru-RU" dirty="0" err="1"/>
              <a:t>змаганням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систематичне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стандартів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 та </a:t>
            </a:r>
            <a:r>
              <a:rPr lang="ru-RU" dirty="0" err="1"/>
              <a:t>майстерності</a:t>
            </a:r>
            <a:r>
              <a:rPr lang="ru-RU" dirty="0"/>
              <a:t> </a:t>
            </a:r>
            <a:r>
              <a:rPr lang="ru-RU" dirty="0" err="1"/>
              <a:t>барменів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0A7DE-42BD-048E-87BA-3B719AD63BFD}"/>
              </a:ext>
            </a:extLst>
          </p:cNvPr>
          <p:cNvSpPr txBox="1"/>
          <p:nvPr/>
        </p:nvSpPr>
        <p:spPr>
          <a:xfrm>
            <a:off x="673309" y="1891075"/>
            <a:ext cx="5022954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IBA </a:t>
            </a:r>
            <a:r>
              <a:rPr lang="uk-UA" sz="2400" dirty="0"/>
              <a:t>створила Академію для підвищення знань барменів і підготовки як нових, так і досвідчених барменів до всіх аспектів </a:t>
            </a:r>
            <a:r>
              <a:rPr lang="uk-UA" sz="2400" dirty="0" err="1"/>
              <a:t>барної</a:t>
            </a:r>
            <a:r>
              <a:rPr lang="uk-UA" sz="2400" dirty="0"/>
              <a:t> індустрії.</a:t>
            </a:r>
          </a:p>
          <a:p>
            <a:endParaRPr lang="uk-UA" sz="2400" dirty="0"/>
          </a:p>
          <a:p>
            <a:endParaRPr lang="uk-UA" sz="2400" dirty="0"/>
          </a:p>
          <a:p>
            <a:r>
              <a:rPr lang="uk-UA" sz="2400" dirty="0"/>
              <a:t>Мета Академії — це підвищити загальну стабільність, професіоналізм і знання барменів у всьому світі.</a:t>
            </a:r>
          </a:p>
          <a:p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85C9D1-7E6E-9E9D-18AE-4E0AC4098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263" y="1548443"/>
            <a:ext cx="6194483" cy="530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8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92A2C-8600-D395-E18C-29337E96E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Міжнародна асоціація барменів складається з гільдій барменів з 67 регіонів, які налічують понад 50 000 членів.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AD7278-4462-9BD1-7292-EF9598B16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04039"/>
            <a:ext cx="10515600" cy="339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0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59E34B-F8B9-38E1-5CE5-EB228246F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10820400" cy="3305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224AAF-0329-3F8E-A309-A8331C5B6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478212"/>
            <a:ext cx="10848975" cy="337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04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8C7E6B-2507-C2BE-421F-DD8BDAC12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0"/>
            <a:ext cx="10810875" cy="3286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E24FF2-3DE1-A60D-1623-BA731F800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3429000"/>
            <a:ext cx="10782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29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444086-5677-0A54-D1E4-906389658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85725"/>
            <a:ext cx="8667750" cy="32121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9999E4-82BA-C3D5-9349-66B05DBEF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19" y="3429000"/>
            <a:ext cx="108680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29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81397E-AF0A-7328-0882-22A62DA8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83" y="0"/>
            <a:ext cx="10810875" cy="3505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F2280F-D5E4-EE42-8BD4-9154551C0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83" y="3590925"/>
            <a:ext cx="108394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552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584</Words>
  <Application>Microsoft Office PowerPoint</Application>
  <PresentationFormat>Широкоэкранный</PresentationFormat>
  <Paragraphs>40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Тема Office</vt:lpstr>
      <vt:lpstr>Міжнародна асоціація  барменів </vt:lpstr>
      <vt:lpstr>Презентация PowerPoint</vt:lpstr>
      <vt:lpstr>Міжнародна асоціація барменів – це площа для обміну досвіду між старими і новими поколіннями барменів. </vt:lpstr>
      <vt:lpstr>Презентация PowerPoint</vt:lpstr>
      <vt:lpstr>Міжнародна асоціація барменів складається з гільдій барменів з 67 регіонів, які налічують понад 50 000 членів.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Підтримка навчальних закладів AUBA</vt:lpstr>
      <vt:lpstr>Проект “Офіційний  коктейль твого міста”</vt:lpstr>
      <vt:lpstr>Офіційний коктейль міста Запоріжжя</vt:lpstr>
      <vt:lpstr>Презентация PowerPoint</vt:lpstr>
      <vt:lpstr>Офіційний список коктейлів IBA </vt:lpstr>
      <vt:lpstr>Презентация PowerPoint</vt:lpstr>
      <vt:lpstr>Презентация PowerPoint</vt:lpstr>
      <vt:lpstr>Практичне завдання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Анна Сидорук</dc:creator>
  <cp:lastModifiedBy>Анна Сидорук</cp:lastModifiedBy>
  <cp:revision>2</cp:revision>
  <dcterms:created xsi:type="dcterms:W3CDTF">2026-01-08T12:59:35Z</dcterms:created>
  <dcterms:modified xsi:type="dcterms:W3CDTF">2026-01-08T14:08:52Z</dcterms:modified>
</cp:coreProperties>
</file>