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7"/>
  </p:notesMasterIdLst>
  <p:sldIdLst>
    <p:sldId id="274" r:id="rId2"/>
    <p:sldId id="276" r:id="rId3"/>
    <p:sldId id="275" r:id="rId4"/>
    <p:sldId id="277" r:id="rId5"/>
    <p:sldId id="271" r:id="rId6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900" autoAdjust="0"/>
  </p:normalViewPr>
  <p:slideViewPr>
    <p:cSldViewPr snapToGrid="0" showGuides="1">
      <p:cViewPr varScale="1">
        <p:scale>
          <a:sx n="83" d="100"/>
          <a:sy n="83" d="100"/>
        </p:scale>
        <p:origin x="1090" y="-211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278201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АКТУАЛЬНІ ПРОБЛЕМИ МОРФОЛОГІЇ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</a:t>
            </a:r>
            <a:r>
              <a:rPr lang="uk-UA" sz="2400" dirty="0" smtClean="0"/>
              <a:t>Вибір</a:t>
            </a:r>
            <a:r>
              <a:rPr lang="uk-UA" sz="2400" dirty="0" smtClean="0"/>
              <a:t>кова </a:t>
            </a:r>
            <a:r>
              <a:rPr lang="uk-UA" sz="2400" dirty="0" smtClean="0"/>
              <a:t>дисципліна </a:t>
            </a:r>
            <a:r>
              <a:rPr lang="uk-UA" sz="2400" dirty="0" smtClean="0"/>
              <a:t>освітньої програми </a:t>
            </a:r>
            <a:r>
              <a:rPr lang="uk-UA" sz="2400" dirty="0" smtClean="0"/>
              <a:t>«Українська мова та </a:t>
            </a:r>
            <a:r>
              <a:rPr lang="uk-UA" sz="2400" dirty="0" smtClean="0"/>
              <a:t>література»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доктор філологічних наук, професор</a:t>
            </a:r>
            <a:r>
              <a:rPr lang="uk-UA" sz="2400" b="1" dirty="0"/>
              <a:t>  </a:t>
            </a:r>
            <a:r>
              <a:rPr lang="uk-UA" sz="2400" b="1" dirty="0" smtClean="0"/>
              <a:t>                                        </a:t>
            </a:r>
            <a:r>
              <a:rPr lang="uk-UA" sz="2400" dirty="0"/>
              <a:t>Р. О. </a:t>
            </a:r>
            <a:r>
              <a:rPr lang="uk-UA" sz="2400" dirty="0" err="1" smtClean="0"/>
              <a:t>Христіанінова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</a:t>
            </a:r>
            <a:r>
              <a:rPr lang="uk-UA" sz="2400" dirty="0" smtClean="0"/>
              <a:t>друг</a:t>
            </a:r>
            <a:r>
              <a:rPr lang="uk-UA" sz="2400" dirty="0" smtClean="0"/>
              <a:t>ого </a:t>
            </a:r>
            <a:r>
              <a:rPr lang="uk-UA" sz="2400" dirty="0" smtClean="0"/>
              <a:t>курсу освітнього рівня </a:t>
            </a:r>
            <a:r>
              <a:rPr lang="uk-UA" sz="2400" dirty="0" smtClean="0"/>
              <a:t>магістр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67250" y="89037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90268"/>
            <a:ext cx="7141633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 smtClean="0"/>
              <a:t>курсу</a:t>
            </a:r>
            <a:r>
              <a:rPr lang="uk-UA" sz="2100" dirty="0" smtClean="0"/>
              <a:t> </a:t>
            </a:r>
            <a:r>
              <a:rPr lang="uk-UA" sz="2100" dirty="0"/>
              <a:t>– </a:t>
            </a:r>
            <a:r>
              <a:rPr lang="uk-UA" dirty="0"/>
              <a:t>ознайомлення </a:t>
            </a:r>
            <a:r>
              <a:rPr lang="uk-UA" dirty="0" smtClean="0"/>
              <a:t>студентів </a:t>
            </a:r>
            <a:r>
              <a:rPr lang="uk-UA" dirty="0" smtClean="0"/>
              <a:t>освітньо-кваліфікаційного </a:t>
            </a:r>
            <a:r>
              <a:rPr lang="uk-UA" dirty="0"/>
              <a:t>рівня «магістр» з новітніми напрацюваннями української мовознавчої науки в галузі </a:t>
            </a:r>
            <a:r>
              <a:rPr lang="uk-UA" dirty="0" err="1"/>
              <a:t>функційно</a:t>
            </a:r>
            <a:r>
              <a:rPr lang="uk-UA" dirty="0"/>
              <a:t>-категорійної морфології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59036"/>
            <a:ext cx="717097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 smtClean="0"/>
              <a:t>зможе</a:t>
            </a:r>
            <a:r>
              <a:rPr lang="uk-UA" b="1" dirty="0" smtClean="0"/>
              <a:t>:</a:t>
            </a:r>
          </a:p>
          <a:p>
            <a:r>
              <a:rPr lang="uk-UA" dirty="0"/>
              <a:t>розуміти підходи до класифікації та критерії поділу слів на частини мови з позицій </a:t>
            </a:r>
            <a:r>
              <a:rPr lang="uk-UA" dirty="0" err="1" smtClean="0"/>
              <a:t>функційно</a:t>
            </a:r>
            <a:r>
              <a:rPr lang="uk-UA" dirty="0" smtClean="0"/>
              <a:t>-категорійної </a:t>
            </a:r>
            <a:r>
              <a:rPr lang="uk-UA" dirty="0"/>
              <a:t>граматики, </a:t>
            </a:r>
            <a:endParaRPr lang="uk-UA" dirty="0" smtClean="0"/>
          </a:p>
          <a:p>
            <a:r>
              <a:rPr lang="uk-UA" dirty="0" smtClean="0"/>
              <a:t>усвідомлювати </a:t>
            </a:r>
            <a:r>
              <a:rPr lang="uk-UA" dirty="0"/>
              <a:t>дискусійні питання виокремлення частин </a:t>
            </a:r>
            <a:r>
              <a:rPr lang="uk-UA" dirty="0" smtClean="0"/>
              <a:t>мови,</a:t>
            </a:r>
          </a:p>
          <a:p>
            <a:r>
              <a:rPr lang="uk-UA" dirty="0"/>
              <a:t>р</a:t>
            </a:r>
            <a:r>
              <a:rPr lang="uk-UA" dirty="0" smtClean="0"/>
              <a:t>озуміти двобічну сутність граматичних категорій,</a:t>
            </a:r>
          </a:p>
          <a:p>
            <a:r>
              <a:rPr lang="uk-UA" dirty="0"/>
              <a:t>р</a:t>
            </a:r>
            <a:r>
              <a:rPr lang="uk-UA" dirty="0" smtClean="0"/>
              <a:t>озрізняти типи граматичних категорій за особливостями  </a:t>
            </a:r>
            <a:r>
              <a:rPr lang="uk-UA" dirty="0" err="1" smtClean="0"/>
              <a:t>ренпрезентації</a:t>
            </a:r>
            <a:r>
              <a:rPr lang="uk-UA" dirty="0" smtClean="0"/>
              <a:t> граматичних значень. </a:t>
            </a: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2238" y="335270"/>
            <a:ext cx="710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ВСТУП ДО МОВОЗНАВСТВА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098473"/>
            <a:ext cx="71416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</a:t>
            </a:r>
            <a:r>
              <a:rPr lang="ru-RU" sz="2100" b="1" dirty="0" smtClean="0"/>
              <a:t>курсу</a:t>
            </a:r>
            <a:r>
              <a:rPr lang="ru-RU" sz="2100" dirty="0" smtClean="0"/>
              <a:t> </a:t>
            </a:r>
            <a:r>
              <a:rPr lang="ru-RU" sz="2100" dirty="0"/>
              <a:t>– </a:t>
            </a:r>
            <a:r>
              <a:rPr lang="ru-RU" sz="2100" dirty="0" smtClean="0"/>
              <a:t>90 </a:t>
            </a:r>
            <a:r>
              <a:rPr lang="ru-RU" sz="2100" dirty="0"/>
              <a:t>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лекції</a:t>
            </a:r>
            <a:r>
              <a:rPr lang="ru-RU" sz="2100" dirty="0"/>
              <a:t> – </a:t>
            </a:r>
            <a:r>
              <a:rPr lang="ru-RU" sz="2100" dirty="0" smtClean="0"/>
              <a:t>12 </a:t>
            </a:r>
            <a:r>
              <a:rPr lang="ru-RU" sz="2100" dirty="0"/>
              <a:t>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практичні</a:t>
            </a:r>
            <a:r>
              <a:rPr lang="ru-RU" sz="2100" dirty="0"/>
              <a:t> </a:t>
            </a:r>
            <a:r>
              <a:rPr lang="ru-RU" sz="2100" dirty="0" err="1"/>
              <a:t>заняття</a:t>
            </a:r>
            <a:r>
              <a:rPr lang="ru-RU" sz="2100" dirty="0"/>
              <a:t> – </a:t>
            </a:r>
            <a:r>
              <a:rPr lang="ru-RU" sz="2100" dirty="0" smtClean="0"/>
              <a:t>10 </a:t>
            </a:r>
            <a:r>
              <a:rPr lang="ru-RU" sz="2100" dirty="0"/>
              <a:t>год.;</a:t>
            </a:r>
          </a:p>
          <a:p>
            <a:pPr>
              <a:lnSpc>
                <a:spcPct val="80000"/>
              </a:lnSpc>
            </a:pPr>
            <a:r>
              <a:rPr lang="ru-RU" sz="2100" dirty="0" smtClean="0"/>
              <a:t>                                 </a:t>
            </a:r>
            <a:r>
              <a:rPr lang="ru-RU" sz="2100" dirty="0" err="1" smtClean="0"/>
              <a:t>самостійна</a:t>
            </a:r>
            <a:r>
              <a:rPr lang="ru-RU" sz="2100" dirty="0" smtClean="0"/>
              <a:t> </a:t>
            </a:r>
            <a:r>
              <a:rPr lang="ru-RU" sz="2100" dirty="0"/>
              <a:t>робота – </a:t>
            </a:r>
            <a:r>
              <a:rPr lang="ru-RU" sz="2100" dirty="0" smtClean="0"/>
              <a:t>68 </a:t>
            </a:r>
            <a:r>
              <a:rPr lang="ru-RU" sz="2100" dirty="0" smtClean="0"/>
              <a:t>год.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8751" y="-173908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08690" y="4752863"/>
            <a:ext cx="6908963" cy="1632178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986102" y="3116472"/>
            <a:ext cx="6924033" cy="1238815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86103" y="1480658"/>
            <a:ext cx="6910624" cy="1295855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4273" y="4667251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695967" y="1068893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2" y="1540714"/>
            <a:ext cx="6273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Морфологічні значення, їхні типи та формальні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5988" y="5120518"/>
            <a:ext cx="4246177" cy="12505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модуль 1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Морфологія як підрозділ граматики.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Граматичне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Граматична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категорія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морфологічні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одиниці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АКТУАЛЬНІ ПРОБЛЕМИ СУЧАСНОГО СИНТАКСИСУ</a:t>
            </a: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95809" y="2076443"/>
            <a:ext cx="6244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засоби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вираження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Морфологічні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категорії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Типи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морфологічних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категорій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Принципи і критерії виділення частин мови.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95809" y="3492414"/>
            <a:ext cx="6235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Традиційна система частин мови. Частини мови у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функційно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-категорійній граматиці.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99978" y="1104901"/>
            <a:ext cx="256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3555" y="5138736"/>
            <a:ext cx="4185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Змістовий модуль 3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Ієрархія частин мови.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Змістовий </a:t>
            </a:r>
            <a:r>
              <a:rPr lang="uk-UA" b="1" dirty="0" smtClean="0">
                <a:solidFill>
                  <a:schemeClr val="bg1"/>
                </a:solidFill>
              </a:rPr>
              <a:t>модуль 4. </a:t>
            </a:r>
            <a:r>
              <a:rPr lang="uk-UA" b="1" dirty="0" smtClean="0">
                <a:solidFill>
                  <a:schemeClr val="bg1"/>
                </a:solidFill>
              </a:rPr>
              <a:t>Граматичні категорії центральних частин мови.</a:t>
            </a:r>
            <a:endParaRPr lang="uk-UA" b="1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66793" y="4649174"/>
            <a:ext cx="7047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75173" y="4963197"/>
            <a:ext cx="625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Семантико-граматичний центр частин мови.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95810" y="527631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Граматична периферія частин мови.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175173" y="5554235"/>
            <a:ext cx="6324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Тема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Граматичні категорії іменника.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Тема 6.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Граматичні категорії дієслова.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8879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51913" y="23926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286</Words>
  <Application>Microsoft Office PowerPoint</Application>
  <PresentationFormat>Широкоэкранный</PresentationFormat>
  <Paragraphs>51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Raisa</cp:lastModifiedBy>
  <cp:revision>98</cp:revision>
  <cp:lastPrinted>2017-10-19T16:56:15Z</cp:lastPrinted>
  <dcterms:created xsi:type="dcterms:W3CDTF">2017-10-19T11:54:45Z</dcterms:created>
  <dcterms:modified xsi:type="dcterms:W3CDTF">2024-09-17T07:54:39Z</dcterms:modified>
</cp:coreProperties>
</file>