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7"/>
  </p:notesMasterIdLst>
  <p:sldIdLst>
    <p:sldId id="258" r:id="rId2"/>
    <p:sldId id="259" r:id="rId3"/>
    <p:sldId id="279" r:id="rId4"/>
    <p:sldId id="280" r:id="rId5"/>
    <p:sldId id="281" r:id="rId6"/>
    <p:sldId id="282" r:id="rId7"/>
    <p:sldId id="283" r:id="rId8"/>
    <p:sldId id="284" r:id="rId9"/>
    <p:sldId id="260" r:id="rId10"/>
    <p:sldId id="261" r:id="rId11"/>
    <p:sldId id="262" r:id="rId12"/>
    <p:sldId id="263" r:id="rId13"/>
    <p:sldId id="264" r:id="rId14"/>
    <p:sldId id="266" r:id="rId15"/>
    <p:sldId id="267" r:id="rId16"/>
    <p:sldId id="268" r:id="rId17"/>
    <p:sldId id="269" r:id="rId18"/>
    <p:sldId id="270" r:id="rId19"/>
    <p:sldId id="271" r:id="rId20"/>
    <p:sldId id="272" r:id="rId21"/>
    <p:sldId id="275" r:id="rId22"/>
    <p:sldId id="276" r:id="rId23"/>
    <p:sldId id="274" r:id="rId24"/>
    <p:sldId id="277" r:id="rId25"/>
    <p:sldId id="278"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4598" autoAdjust="0"/>
  </p:normalViewPr>
  <p:slideViewPr>
    <p:cSldViewPr>
      <p:cViewPr>
        <p:scale>
          <a:sx n="100" d="100"/>
          <a:sy n="100" d="100"/>
        </p:scale>
        <p:origin x="-300" y="-1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image" Target="../media/image32.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 Id="rId4" Type="http://schemas.openxmlformats.org/officeDocument/2006/relationships/image" Target="../media/image38.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9.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40.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image" Target="../media/image41.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44.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 Id="rId5" Type="http://schemas.openxmlformats.org/officeDocument/2006/relationships/image" Target="../media/image49.wmf"/><Relationship Id="rId4" Type="http://schemas.openxmlformats.org/officeDocument/2006/relationships/image" Target="../media/image48.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4"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4"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4" Type="http://schemas.openxmlformats.org/officeDocument/2006/relationships/image" Target="../media/image2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74D0F2-976F-418E-8410-9E5DDAA05E15}" type="datetimeFigureOut">
              <a:rPr lang="uk-UA" smtClean="0"/>
              <a:t>01.09.2023</a:t>
            </a:fld>
            <a:endParaRPr lang="uk-UA"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A0E7B9-BBF7-48F4-87A6-B60852335D08}" type="slidenum">
              <a:rPr lang="uk-UA" smtClean="0"/>
              <a:t>‹#›</a:t>
            </a:fld>
            <a:endParaRPr lang="uk-UA" dirty="0"/>
          </a:p>
        </p:txBody>
      </p:sp>
    </p:spTree>
    <p:extLst>
      <p:ext uri="{BB962C8B-B14F-4D97-AF65-F5344CB8AC3E}">
        <p14:creationId xmlns:p14="http://schemas.microsoft.com/office/powerpoint/2010/main" val="35249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2A820681-B6B7-4CD5-B2C8-EE1D112C4D18}"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7FAD507-B0D6-4109-99AD-63BC6C3393ED}"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1F5E26C-4715-40BD-BE80-4A601E84E803}"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3588419-0312-4D4D-BDB5-DDE864C8DB5A}" type="datetime1">
              <a:rPr lang="ru-RU" smtClean="0"/>
              <a:t>01.09.2023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5EA37F61-448D-4EE4-A29C-186244813DA4}" type="datetime1">
              <a:rPr lang="ru-RU" smtClean="0"/>
              <a:t>01.09.2023</a:t>
            </a:fld>
            <a:endParaRPr lang="ru-RU" dirty="0"/>
          </a:p>
        </p:txBody>
      </p:sp>
      <p:sp>
        <p:nvSpPr>
          <p:cNvPr id="91" name="Footer Placeholder 90"/>
          <p:cNvSpPr>
            <a:spLocks noGrp="1"/>
          </p:cNvSpPr>
          <p:nvPr>
            <p:ph type="ftr" sz="quarter" idx="11"/>
          </p:nvPr>
        </p:nvSpPr>
        <p:spPr/>
        <p:txBody>
          <a:bodyPr/>
          <a:lstStyle/>
          <a:p>
            <a:endParaRPr lang="ru-RU" dirty="0"/>
          </a:p>
        </p:txBody>
      </p:sp>
      <p:sp>
        <p:nvSpPr>
          <p:cNvPr id="92" name="Slide Number Placeholder 91"/>
          <p:cNvSpPr>
            <a:spLocks noGrp="1"/>
          </p:cNvSpPr>
          <p:nvPr>
            <p:ph type="sldNum" sz="quarter" idx="12"/>
          </p:nvPr>
        </p:nvSpPr>
        <p:spPr/>
        <p:txBody>
          <a:bodyPr/>
          <a:lstStyle/>
          <a:p>
            <a:fld id="{B19B0651-EE4F-4900-A07F-96A6BFA9D0F0}"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97A4A499-50F7-4DDE-8396-E2232FEE5759}" type="datetime1">
              <a:rPr lang="ru-RU" smtClean="0"/>
              <a:t>01.09.2023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6E9D128E-A303-4E33-9CE5-DF54B859370A}" type="datetime1">
              <a:rPr lang="ru-RU" smtClean="0"/>
              <a:t>01.09.2023</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BD90AF2-10F7-4A1D-95F5-D7196D7C5760}" type="datetime1">
              <a:rPr lang="ru-RU" smtClean="0"/>
              <a:t>01.09.2023</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44843-09A7-4ED0-8ACE-82350FD19F71}" type="datetime1">
              <a:rPr lang="ru-RU" smtClean="0"/>
              <a:t>01.09.2023</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1E097C4-C484-488E-8B93-A340EED0F10F}" type="datetime1">
              <a:rPr lang="ru-RU" smtClean="0"/>
              <a:t>01.09.2023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5" name="Date Placeholder 4"/>
          <p:cNvSpPr>
            <a:spLocks noGrp="1"/>
          </p:cNvSpPr>
          <p:nvPr>
            <p:ph type="dt" sz="half" idx="10"/>
          </p:nvPr>
        </p:nvSpPr>
        <p:spPr/>
        <p:txBody>
          <a:bodyPr/>
          <a:lstStyle/>
          <a:p>
            <a:fld id="{61B80C4C-88EB-4E1C-9156-3744B450C81F}" type="datetime1">
              <a:rPr lang="ru-RU" smtClean="0"/>
              <a:t>01.09.2023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53F2C201-20F0-4F13-AB0D-6AECD71FBD0A}" type="datetime1">
              <a:rPr lang="ru-RU" smtClean="0"/>
              <a:t>01.09.2023</a:t>
            </a:fld>
            <a:endParaRPr lang="ru-RU"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6.wmf"/></Relationships>
</file>

<file path=ppt/slides/_rels/slide11.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16.bin"/><Relationship Id="rId7"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8.wmf"/><Relationship Id="rId5" Type="http://schemas.openxmlformats.org/officeDocument/2006/relationships/oleObject" Target="../embeddings/oleObject17.bin"/><Relationship Id="rId4" Type="http://schemas.openxmlformats.org/officeDocument/2006/relationships/image" Target="../media/image17.wmf"/></Relationships>
</file>

<file path=ppt/slides/_rels/slide1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2.wmf"/><Relationship Id="rId5" Type="http://schemas.openxmlformats.org/officeDocument/2006/relationships/oleObject" Target="../embeddings/oleObject20.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2.bin"/></Relationships>
</file>

<file path=ppt/slides/_rels/slide14.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7.wmf"/><Relationship Id="rId5" Type="http://schemas.openxmlformats.org/officeDocument/2006/relationships/oleObject" Target="../embeddings/oleObject24.bin"/><Relationship Id="rId4" Type="http://schemas.openxmlformats.org/officeDocument/2006/relationships/image" Target="../media/image26.wmf"/></Relationships>
</file>

<file path=ppt/slides/_rels/slide16.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6.bin"/><Relationship Id="rId7"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0.wmf"/><Relationship Id="rId5" Type="http://schemas.openxmlformats.org/officeDocument/2006/relationships/oleObject" Target="../embeddings/oleObject27.bin"/><Relationship Id="rId4" Type="http://schemas.openxmlformats.org/officeDocument/2006/relationships/image" Target="../media/image29.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3.wmf"/><Relationship Id="rId5" Type="http://schemas.openxmlformats.org/officeDocument/2006/relationships/oleObject" Target="../embeddings/oleObject30.bin"/><Relationship Id="rId4" Type="http://schemas.openxmlformats.org/officeDocument/2006/relationships/image" Target="../media/image32.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34.wmf"/></Relationships>
</file>

<file path=ppt/slides/_rels/slide19.x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oleObject" Target="../embeddings/oleObject32.bin"/><Relationship Id="rId7"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36.wmf"/><Relationship Id="rId5" Type="http://schemas.openxmlformats.org/officeDocument/2006/relationships/oleObject" Target="../embeddings/oleObject33.bin"/><Relationship Id="rId10" Type="http://schemas.openxmlformats.org/officeDocument/2006/relationships/image" Target="../media/image38.wmf"/><Relationship Id="rId4" Type="http://schemas.openxmlformats.org/officeDocument/2006/relationships/image" Target="../media/image35.wmf"/><Relationship Id="rId9" Type="http://schemas.openxmlformats.org/officeDocument/2006/relationships/oleObject" Target="../embeddings/oleObject35.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39.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40.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42.wmf"/><Relationship Id="rId5" Type="http://schemas.openxmlformats.org/officeDocument/2006/relationships/oleObject" Target="../embeddings/oleObject39.bin"/><Relationship Id="rId4" Type="http://schemas.openxmlformats.org/officeDocument/2006/relationships/image" Target="../media/image41.wmf"/></Relationships>
</file>

<file path=ppt/slides/_rels/slide23.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44.wmf"/></Relationships>
</file>

<file path=ppt/slides/_rels/slide25.x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oleObject" Target="../embeddings/oleObject41.bin"/><Relationship Id="rId7" Type="http://schemas.openxmlformats.org/officeDocument/2006/relationships/oleObject" Target="../embeddings/oleObject43.bin"/><Relationship Id="rId12" Type="http://schemas.openxmlformats.org/officeDocument/2006/relationships/image" Target="../media/image49.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46.wmf"/><Relationship Id="rId11" Type="http://schemas.openxmlformats.org/officeDocument/2006/relationships/oleObject" Target="../embeddings/oleObject45.bin"/><Relationship Id="rId5" Type="http://schemas.openxmlformats.org/officeDocument/2006/relationships/oleObject" Target="../embeddings/oleObject42.bin"/><Relationship Id="rId10" Type="http://schemas.openxmlformats.org/officeDocument/2006/relationships/image" Target="../media/image48.wmf"/><Relationship Id="rId4" Type="http://schemas.openxmlformats.org/officeDocument/2006/relationships/image" Target="../media/image45.wmf"/><Relationship Id="rId9" Type="http://schemas.openxmlformats.org/officeDocument/2006/relationships/oleObject" Target="../embeddings/oleObject44.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7.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7.wmf"/><Relationship Id="rId5" Type="http://schemas.openxmlformats.org/officeDocument/2006/relationships/oleObject" Target="../embeddings/oleObject6.bin"/><Relationship Id="rId10" Type="http://schemas.openxmlformats.org/officeDocument/2006/relationships/image" Target="../media/image9.wmf"/><Relationship Id="rId4" Type="http://schemas.openxmlformats.org/officeDocument/2006/relationships/image" Target="../media/image6.wmf"/><Relationship Id="rId9" Type="http://schemas.openxmlformats.org/officeDocument/2006/relationships/oleObject" Target="../embeddings/oleObject8.bin"/></Relationships>
</file>

<file path=ppt/slides/_rels/slide8.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1.wmf"/><Relationship Id="rId5" Type="http://schemas.openxmlformats.org/officeDocument/2006/relationships/oleObject" Target="../embeddings/oleObject10.bin"/><Relationship Id="rId10" Type="http://schemas.openxmlformats.org/officeDocument/2006/relationships/image" Target="../media/image13.wmf"/><Relationship Id="rId4" Type="http://schemas.openxmlformats.org/officeDocument/2006/relationships/image" Target="../media/image10.wmf"/><Relationship Id="rId9" Type="http://schemas.openxmlformats.org/officeDocument/2006/relationships/oleObject" Target="../embeddings/oleObject12.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5.wmf"/><Relationship Id="rId5" Type="http://schemas.openxmlformats.org/officeDocument/2006/relationships/oleObject" Target="../embeddings/oleObject14.bin"/><Relationship Id="rId4" Type="http://schemas.openxmlformats.org/officeDocument/2006/relationships/image" Target="../media/image1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420888"/>
            <a:ext cx="8229600" cy="1143000"/>
          </a:xfrm>
        </p:spPr>
        <p:txBody>
          <a:bodyPr>
            <a:noAutofit/>
          </a:bodyPr>
          <a:lstStyle/>
          <a:p>
            <a:pPr algn="ctr"/>
            <a:r>
              <a:rPr lang="uk-UA" sz="4400" b="0" dirty="0">
                <a:solidFill>
                  <a:schemeClr val="bg1"/>
                </a:solidFill>
                <a:latin typeface="Arial" panose="020B0604020202020204" pitchFamily="34" charset="0"/>
                <a:cs typeface="Arial" panose="020B0604020202020204" pitchFamily="34" charset="0"/>
              </a:rPr>
              <a:t>СУЧАСНІ КОМ</a:t>
            </a:r>
            <a:r>
              <a:rPr lang="ru-RU" sz="4400" b="0" dirty="0">
                <a:solidFill>
                  <a:schemeClr val="bg1"/>
                </a:solidFill>
                <a:latin typeface="Arial" panose="020B0604020202020204" pitchFamily="34" charset="0"/>
                <a:cs typeface="Arial" panose="020B0604020202020204" pitchFamily="34" charset="0"/>
              </a:rPr>
              <a:t>П’ЮТЕРНІ</a:t>
            </a:r>
            <a:r>
              <a:rPr lang="uk-UA" sz="4400" b="0" dirty="0">
                <a:solidFill>
                  <a:schemeClr val="bg1"/>
                </a:solidFill>
                <a:latin typeface="Arial" panose="020B0604020202020204" pitchFamily="34" charset="0"/>
                <a:cs typeface="Arial" panose="020B0604020202020204" pitchFamily="34" charset="0"/>
              </a:rPr>
              <a:t> </a:t>
            </a:r>
            <a:r>
              <a:rPr lang="uk-UA" sz="4400" b="0">
                <a:solidFill>
                  <a:schemeClr val="bg1"/>
                </a:solidFill>
                <a:latin typeface="Arial" panose="020B0604020202020204" pitchFamily="34" charset="0"/>
                <a:cs typeface="Arial" panose="020B0604020202020204" pitchFamily="34" charset="0"/>
              </a:rPr>
              <a:t>ГРАФІЧНІ </a:t>
            </a:r>
            <a:r>
              <a:rPr lang="uk-UA" sz="4400" b="0" smtClean="0">
                <a:solidFill>
                  <a:schemeClr val="bg1"/>
                </a:solidFill>
                <a:latin typeface="Arial" panose="020B0604020202020204" pitchFamily="34" charset="0"/>
                <a:cs typeface="Arial" panose="020B0604020202020204" pitchFamily="34" charset="0"/>
              </a:rPr>
              <a:t>СИСТЕМИ</a:t>
            </a:r>
            <a:endParaRPr lang="uk-UA" sz="4400" dirty="0">
              <a:solidFill>
                <a:schemeClr val="bg1"/>
              </a:solidFill>
              <a:latin typeface="Arial" panose="020B0604020202020204" pitchFamily="34" charset="0"/>
              <a:cs typeface="Arial" panose="020B0604020202020204" pitchFamily="34"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1"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3" name="Rectangle 1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5" name="Rectangle 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7" name="Rectangle 1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2" name="Rectangle 3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0" name="Rectangle 4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 name="Rectangle 5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0" name="Rectangle 5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6" name="Rectangle 6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9" name="Rectangle 6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2" name="Rectangle 6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4" name="Rectangle 8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7" name="Rectangle 9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9" name="Rectangle 10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1" name="Rectangle 10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3" name="Rectangle 10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5" name="Rectangle 10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8" name="Rectangle 12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 name="Rectangle 13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1" name="Rectangle 14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5" name="Rectangle 14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8" name="Rectangle 15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2" name="Rectangle 15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7" name="Rectangle 17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1" name="Rectangle 19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3" name="Rectangle 19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5" name="Rectangle 20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7" name="Rectangle 20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9" name="Rectangle 20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1" name="Rectangle 20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3" name="Rectangle 20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5" name="Rectangle 2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7" name="Rectangle 2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9" name="Rectangle 21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1" name="Rectangle 2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3" name="Rectangle 21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5" name="Rectangle 23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7" name="Rectangle 24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0"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46"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50"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54" name="Rectangle 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58" name="Rectangle 2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62" name="Rectangle 4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66" name="Rectangle 4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69" name="Rectangle 4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Tree>
    <p:extLst>
      <p:ext uri="{BB962C8B-B14F-4D97-AF65-F5344CB8AC3E}">
        <p14:creationId xmlns:p14="http://schemas.microsoft.com/office/powerpoint/2010/main" val="18911337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Поверхні Безьє</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Порція </a:t>
            </a:r>
            <a:r>
              <a:rPr lang="ru-RU" dirty="0">
                <a:solidFill>
                  <a:schemeClr val="bg1"/>
                </a:solidFill>
                <a:latin typeface="Arial" panose="020B0604020202020204" pitchFamily="34" charset="0"/>
                <a:cs typeface="Arial" panose="020B0604020202020204" pitchFamily="34" charset="0"/>
              </a:rPr>
              <a:t> в </a:t>
            </a:r>
            <a:r>
              <a:rPr lang="uk-UA" dirty="0">
                <a:solidFill>
                  <a:schemeClr val="bg1"/>
                </a:solidFill>
                <a:latin typeface="Arial" panose="020B0604020202020204" pitchFamily="34" charset="0"/>
                <a:cs typeface="Arial" panose="020B0604020202020204" pitchFamily="34" charset="0"/>
              </a:rPr>
              <a:t>деякому розумінні апроксимує </a:t>
            </a:r>
            <a:r>
              <a:rPr lang="ru-RU" dirty="0">
                <a:solidFill>
                  <a:schemeClr val="bg1"/>
                </a:solidFill>
                <a:latin typeface="Arial" panose="020B0604020202020204" pitchFamily="34" charset="0"/>
                <a:cs typeface="Arial" panose="020B0604020202020204" pitchFamily="34" charset="0"/>
              </a:rPr>
              <a:t>многогранник </a:t>
            </a:r>
            <a:endParaRPr lang="ru-RU"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хо</a:t>
            </a:r>
            <a:r>
              <a:rPr lang="uk-UA" dirty="0" smtClean="0">
                <a:solidFill>
                  <a:schemeClr val="bg1"/>
                </a:solidFill>
                <a:latin typeface="Arial" panose="020B0604020202020204" pitchFamily="34" charset="0"/>
                <a:cs typeface="Arial" panose="020B0604020202020204" pitchFamily="34" charset="0"/>
              </a:rPr>
              <a:t>ча</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т</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льк</a:t>
            </a:r>
            <a:r>
              <a:rPr lang="uk-UA" dirty="0">
                <a:solidFill>
                  <a:schemeClr val="bg1"/>
                </a:solidFill>
                <a:latin typeface="Arial" panose="020B0604020202020204" pitchFamily="34" charset="0"/>
                <a:cs typeface="Arial" panose="020B0604020202020204" pitchFamily="34" charset="0"/>
              </a:rPr>
              <a:t>и к</a:t>
            </a:r>
            <a:r>
              <a:rPr lang="ru-RU" dirty="0">
                <a:solidFill>
                  <a:schemeClr val="bg1"/>
                </a:solidFill>
                <a:latin typeface="Arial" panose="020B0604020202020204" pitchFamily="34" charset="0"/>
                <a:cs typeface="Arial" panose="020B0604020202020204" pitchFamily="34" charset="0"/>
              </a:rPr>
              <a:t>у</a:t>
            </a:r>
            <a:r>
              <a:rPr lang="uk-UA" dirty="0">
                <a:solidFill>
                  <a:schemeClr val="bg1"/>
                </a:solidFill>
                <a:latin typeface="Arial" panose="020B0604020202020204" pitchFamily="34" charset="0"/>
                <a:cs typeface="Arial" panose="020B0604020202020204" pitchFamily="34" charset="0"/>
              </a:rPr>
              <a:t>т</a:t>
            </a:r>
            <a:r>
              <a:rPr lang="ru-RU" dirty="0">
                <a:solidFill>
                  <a:schemeClr val="bg1"/>
                </a:solidFill>
                <a:latin typeface="Arial" panose="020B0604020202020204" pitchFamily="34" charset="0"/>
                <a:cs typeface="Arial" panose="020B0604020202020204" pitchFamily="34" charset="0"/>
              </a:rPr>
              <a:t>ов</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 точки </a:t>
            </a:r>
            <a:r>
              <a:rPr lang="ru-RU"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є для них спільними</a:t>
            </a:r>
            <a:r>
              <a:rPr lang="ru-RU" dirty="0">
                <a:solidFill>
                  <a:schemeClr val="bg1"/>
                </a:solidFill>
                <a:latin typeface="Arial" panose="020B0604020202020204" pitchFamily="34" charset="0"/>
                <a:cs typeface="Arial" panose="020B0604020202020204" pitchFamily="34" charset="0"/>
              </a:rPr>
              <a:t>. Форма многогранника да</a:t>
            </a:r>
            <a:r>
              <a:rPr lang="uk-UA" dirty="0">
                <a:solidFill>
                  <a:schemeClr val="bg1"/>
                </a:solidFill>
                <a:latin typeface="Arial" panose="020B0604020202020204" pitchFamily="34" charset="0"/>
                <a:cs typeface="Arial" panose="020B0604020202020204" pitchFamily="34" charset="0"/>
              </a:rPr>
              <a:t>є</a:t>
            </a:r>
            <a:r>
              <a:rPr lang="ru-RU" dirty="0">
                <a:solidFill>
                  <a:schemeClr val="bg1"/>
                </a:solidFill>
                <a:latin typeface="Arial" panose="020B0604020202020204" pitchFamily="34" charset="0"/>
                <a:cs typeface="Arial" panose="020B0604020202020204" pitchFamily="34" charset="0"/>
              </a:rPr>
              <a:t> конструктору </a:t>
            </a:r>
            <a:r>
              <a:rPr lang="uk-UA" dirty="0">
                <a:solidFill>
                  <a:schemeClr val="bg1"/>
                </a:solidFill>
                <a:latin typeface="Arial" panose="020B0604020202020204" pitchFamily="34" charset="0"/>
                <a:cs typeface="Arial" panose="020B0604020202020204" pitchFamily="34" charset="0"/>
              </a:rPr>
              <a:t>добре уявлення пр</a:t>
            </a:r>
            <a:r>
              <a:rPr lang="ru-RU" dirty="0">
                <a:solidFill>
                  <a:schemeClr val="bg1"/>
                </a:solidFill>
                <a:latin typeface="Arial" panose="020B0604020202020204" pitchFamily="34" charset="0"/>
                <a:cs typeface="Arial" panose="020B0604020202020204" pitchFamily="34" charset="0"/>
              </a:rPr>
              <a:t>о </a:t>
            </a:r>
            <a:r>
              <a:rPr lang="uk-UA" dirty="0">
                <a:solidFill>
                  <a:schemeClr val="bg1"/>
                </a:solidFill>
                <a:latin typeface="Arial" panose="020B0604020202020204" pitchFamily="34" charset="0"/>
                <a:cs typeface="Arial" panose="020B0604020202020204" pitchFamily="34" charset="0"/>
              </a:rPr>
              <a:t>загальну</a:t>
            </a:r>
            <a:r>
              <a:rPr lang="ru-RU" dirty="0">
                <a:solidFill>
                  <a:schemeClr val="bg1"/>
                </a:solidFill>
                <a:latin typeface="Arial" panose="020B0604020202020204" pitchFamily="34" charset="0"/>
                <a:cs typeface="Arial" panose="020B0604020202020204" pitchFamily="34" charset="0"/>
              </a:rPr>
              <a:t> форм</a:t>
            </a:r>
            <a:r>
              <a:rPr lang="uk-UA" dirty="0">
                <a:solidFill>
                  <a:schemeClr val="bg1"/>
                </a:solidFill>
                <a:latin typeface="Arial" panose="020B0604020202020204" pitchFamily="34" charset="0"/>
                <a:cs typeface="Arial" panose="020B0604020202020204" pitchFamily="34" charset="0"/>
              </a:rPr>
              <a:t>у відповідної </a:t>
            </a:r>
            <a:r>
              <a:rPr lang="ru-RU" dirty="0">
                <a:solidFill>
                  <a:schemeClr val="bg1"/>
                </a:solidFill>
                <a:latin typeface="Arial" panose="020B0604020202020204" pitchFamily="34" charset="0"/>
                <a:cs typeface="Arial" panose="020B0604020202020204" pitchFamily="34" charset="0"/>
              </a:rPr>
              <a:t>порц</a:t>
            </a:r>
            <a:r>
              <a:rPr lang="uk-UA" dirty="0">
                <a:solidFill>
                  <a:schemeClr val="bg1"/>
                </a:solidFill>
                <a:latin typeface="Arial" panose="020B0604020202020204" pitchFamily="34" charset="0"/>
                <a:cs typeface="Arial" panose="020B0604020202020204" pitchFamily="34" charset="0"/>
              </a:rPr>
              <a:t>ії</a:t>
            </a:r>
            <a:r>
              <a:rPr lang="ru-RU" dirty="0">
                <a:solidFill>
                  <a:schemeClr val="bg1"/>
                </a:solidFill>
                <a:latin typeface="Arial" panose="020B0604020202020204" pitchFamily="34" charset="0"/>
                <a:cs typeface="Arial" panose="020B0604020202020204" pitchFamily="34" charset="0"/>
              </a:rPr>
              <a:t> поверхн</a:t>
            </a:r>
            <a:r>
              <a:rPr lang="uk-UA" dirty="0">
                <a:solidFill>
                  <a:schemeClr val="bg1"/>
                </a:solidFill>
                <a:latin typeface="Arial" panose="020B0604020202020204" pitchFamily="34" charset="0"/>
                <a:cs typeface="Arial" panose="020B0604020202020204" pitchFamily="34" charset="0"/>
              </a:rPr>
              <a:t>і</a:t>
            </a:r>
            <a:r>
              <a:rPr lang="uk-UA" dirty="0" smtClean="0">
                <a:solidFill>
                  <a:schemeClr val="bg1"/>
                </a:solidFill>
                <a:latin typeface="Arial" panose="020B0604020202020204" pitchFamily="34" charset="0"/>
                <a:cs typeface="Arial" panose="020B0604020202020204" pitchFamily="34" charset="0"/>
              </a:rPr>
              <a:t>.</a:t>
            </a: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З</a:t>
            </a:r>
            <a:r>
              <a:rPr lang="ru-RU" dirty="0">
                <a:solidFill>
                  <a:schemeClr val="bg1"/>
                </a:solidFill>
                <a:latin typeface="Arial" panose="020B0604020202020204" pitchFamily="34" charset="0"/>
                <a:cs typeface="Arial" panose="020B0604020202020204" pitchFamily="34" charset="0"/>
              </a:rPr>
              <a:t>м</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н</a:t>
            </a:r>
            <a:r>
              <a:rPr lang="uk-UA" dirty="0">
                <a:solidFill>
                  <a:schemeClr val="bg1"/>
                </a:solidFill>
                <a:latin typeface="Arial" panose="020B0604020202020204" pitchFamily="34" charset="0"/>
                <a:cs typeface="Arial" panose="020B0604020202020204" pitchFamily="34" charset="0"/>
              </a:rPr>
              <a:t>а</a:t>
            </a:r>
            <a:r>
              <a:rPr lang="ru-RU" dirty="0">
                <a:solidFill>
                  <a:schemeClr val="bg1"/>
                </a:solidFill>
                <a:latin typeface="Arial" panose="020B0604020202020204" pitchFamily="34" charset="0"/>
                <a:cs typeface="Arial" panose="020B0604020202020204" pitchFamily="34" charset="0"/>
              </a:rPr>
              <a:t> одного </a:t>
            </a:r>
            <a:r>
              <a:rPr lang="uk-UA" dirty="0">
                <a:solidFill>
                  <a:schemeClr val="bg1"/>
                </a:solidFill>
                <a:latin typeface="Arial" panose="020B0604020202020204" pitchFamily="34" charset="0"/>
                <a:cs typeface="Arial" panose="020B0604020202020204" pitchFamily="34" charset="0"/>
              </a:rPr>
              <a:t>або </a:t>
            </a:r>
            <a:r>
              <a:rPr lang="ru-RU" dirty="0">
                <a:solidFill>
                  <a:schemeClr val="bg1"/>
                </a:solidFill>
                <a:latin typeface="Arial" panose="020B0604020202020204" pitchFamily="34" charset="0"/>
                <a:cs typeface="Arial" panose="020B0604020202020204" pitchFamily="34" charset="0"/>
              </a:rPr>
              <a:t>бол</a:t>
            </a:r>
            <a:r>
              <a:rPr lang="uk-UA" dirty="0">
                <a:solidFill>
                  <a:schemeClr val="bg1"/>
                </a:solidFill>
                <a:latin typeface="Arial" panose="020B0604020202020204" pitchFamily="34" charset="0"/>
                <a:cs typeface="Arial" panose="020B0604020202020204" pitchFamily="34" charset="0"/>
              </a:rPr>
              <a:t>ьше</a:t>
            </a:r>
            <a:r>
              <a:rPr lang="ru-RU" dirty="0">
                <a:solidFill>
                  <a:schemeClr val="bg1"/>
                </a:solidFill>
                <a:latin typeface="Arial" panose="020B0604020202020204" pitchFamily="34" charset="0"/>
                <a:cs typeface="Arial" panose="020B0604020202020204" pitchFamily="34" charset="0"/>
              </a:rPr>
              <a:t> вектор</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в  </a:t>
            </a:r>
            <a:r>
              <a:rPr lang="uk-UA" dirty="0">
                <a:solidFill>
                  <a:schemeClr val="bg1"/>
                </a:solidFill>
                <a:latin typeface="Arial" panose="020B0604020202020204" pitchFamily="34" charset="0"/>
                <a:cs typeface="Arial" panose="020B0604020202020204" pitchFamily="34" charset="0"/>
              </a:rPr>
              <a:t>модифікує її передбачуваним чином</a:t>
            </a:r>
            <a:r>
              <a:rPr lang="ru-RU"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При цьому н</a:t>
            </a:r>
            <a:r>
              <a:rPr lang="ru-RU" dirty="0">
                <a:solidFill>
                  <a:schemeClr val="bg1"/>
                </a:solidFill>
                <a:latin typeface="Arial" panose="020B0604020202020204" pitchFamily="34" charset="0"/>
                <a:cs typeface="Arial" panose="020B0604020202020204" pitchFamily="34" charset="0"/>
              </a:rPr>
              <a:t>е </a:t>
            </a:r>
            <a:r>
              <a:rPr lang="uk-UA" dirty="0">
                <a:solidFill>
                  <a:schemeClr val="bg1"/>
                </a:solidFill>
                <a:latin typeface="Arial" panose="020B0604020202020204" pitchFamily="34" charset="0"/>
                <a:cs typeface="Arial" panose="020B0604020202020204" pitchFamily="34" charset="0"/>
              </a:rPr>
              <a:t>по</a:t>
            </a:r>
            <a:r>
              <a:rPr lang="ru-RU" dirty="0">
                <a:solidFill>
                  <a:schemeClr val="bg1"/>
                </a:solidFill>
                <a:latin typeface="Arial" panose="020B0604020202020204" pitchFamily="34" charset="0"/>
                <a:cs typeface="Arial" panose="020B0604020202020204" pitchFamily="34" charset="0"/>
              </a:rPr>
              <a:t>тр</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б</a:t>
            </a:r>
            <a:r>
              <a:rPr lang="uk-UA" dirty="0">
                <a:solidFill>
                  <a:schemeClr val="bg1"/>
                </a:solidFill>
                <a:latin typeface="Arial" panose="020B0604020202020204" pitchFamily="34" charset="0"/>
                <a:cs typeface="Arial" panose="020B0604020202020204" pitchFamily="34" charset="0"/>
              </a:rPr>
              <a:t>но</a:t>
            </a:r>
            <a:r>
              <a:rPr lang="ru-RU" dirty="0">
                <a:solidFill>
                  <a:schemeClr val="bg1"/>
                </a:solidFill>
                <a:latin typeface="Arial" panose="020B0604020202020204" pitchFamily="34" charset="0"/>
                <a:cs typeface="Arial" panose="020B0604020202020204" pitchFamily="34" charset="0"/>
              </a:rPr>
              <a:t> зада</a:t>
            </a:r>
            <a:r>
              <a:rPr lang="uk-UA" dirty="0">
                <a:solidFill>
                  <a:schemeClr val="bg1"/>
                </a:solidFill>
                <a:latin typeface="Arial" panose="020B0604020202020204" pitchFamily="34" charset="0"/>
                <a:cs typeface="Arial" panose="020B0604020202020204" pitchFamily="34" charset="0"/>
              </a:rPr>
              <a:t>вати ніяких інших геометричних параметрів таких як </a:t>
            </a:r>
            <a:r>
              <a:rPr lang="ru-RU" dirty="0">
                <a:solidFill>
                  <a:schemeClr val="bg1"/>
                </a:solidFill>
                <a:latin typeface="Arial" panose="020B0604020202020204" pitchFamily="34" charset="0"/>
                <a:cs typeface="Arial" panose="020B0604020202020204" pitchFamily="34" charset="0"/>
              </a:rPr>
              <a:t>вектор градиент</a:t>
            </a:r>
            <a:r>
              <a:rPr lang="uk-UA" dirty="0">
                <a:solidFill>
                  <a:schemeClr val="bg1"/>
                </a:solidFill>
                <a:latin typeface="Arial" panose="020B0604020202020204" pitchFamily="34" charset="0"/>
                <a:cs typeface="Arial" panose="020B0604020202020204" pitchFamily="34" charset="0"/>
              </a:rPr>
              <a:t>у і</a:t>
            </a:r>
            <a:r>
              <a:rPr lang="ru-RU" dirty="0">
                <a:solidFill>
                  <a:schemeClr val="bg1"/>
                </a:solidFill>
                <a:latin typeface="Arial" panose="020B0604020202020204" pitchFamily="34" charset="0"/>
                <a:cs typeface="Arial" panose="020B0604020202020204" pitchFamily="34" charset="0"/>
              </a:rPr>
              <a:t> кручен</a:t>
            </a:r>
            <a:r>
              <a:rPr lang="uk-UA" dirty="0">
                <a:solidFill>
                  <a:schemeClr val="bg1"/>
                </a:solidFill>
                <a:latin typeface="Arial" panose="020B0604020202020204" pitchFamily="34" charset="0"/>
                <a:cs typeface="Arial" panose="020B0604020202020204" pitchFamily="34" charset="0"/>
              </a:rPr>
              <a:t>н</a:t>
            </a:r>
            <a:r>
              <a:rPr lang="ru-RU" dirty="0">
                <a:solidFill>
                  <a:schemeClr val="bg1"/>
                </a:solidFill>
                <a:latin typeface="Arial" panose="020B0604020202020204" pitchFamily="34" charset="0"/>
                <a:cs typeface="Arial" panose="020B0604020202020204" pitchFamily="34" charset="0"/>
              </a:rPr>
              <a:t>я.</a:t>
            </a:r>
          </a:p>
        </p:txBody>
      </p:sp>
      <p:sp>
        <p:nvSpPr>
          <p:cNvPr id="4" name="Номер слайда 3"/>
          <p:cNvSpPr>
            <a:spLocks noGrp="1"/>
          </p:cNvSpPr>
          <p:nvPr>
            <p:ph type="sldNum" sz="quarter" idx="12"/>
          </p:nvPr>
        </p:nvSpPr>
        <p:spPr/>
        <p:txBody>
          <a:bodyPr/>
          <a:lstStyle/>
          <a:p>
            <a:fld id="{B19B0651-EE4F-4900-A07F-96A6BFA9D0F0}" type="slidenum">
              <a:rPr lang="ru-RU" smtClean="0"/>
              <a:t>10</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796941601"/>
              </p:ext>
            </p:extLst>
          </p:nvPr>
        </p:nvGraphicFramePr>
        <p:xfrm>
          <a:off x="4355976" y="2060848"/>
          <a:ext cx="1512168" cy="382141"/>
        </p:xfrm>
        <a:graphic>
          <a:graphicData uri="http://schemas.openxmlformats.org/presentationml/2006/ole">
            <mc:AlternateContent xmlns:mc="http://schemas.openxmlformats.org/markup-compatibility/2006">
              <mc:Choice xmlns:v="urn:schemas-microsoft-com:vml" Requires="v">
                <p:oleObj spid="_x0000_s3129" name="Формула" r:id="rId3" imgW="1054100" imgH="241300" progId="Equation.3">
                  <p:embed/>
                </p:oleObj>
              </mc:Choice>
              <mc:Fallback>
                <p:oleObj name="Формула" r:id="rId3" imgW="1054100" imgH="241300" progId="Equation.3">
                  <p:embed/>
                  <p:pic>
                    <p:nvPicPr>
                      <p:cNvPr id="0" name="Объект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55976" y="2060848"/>
                        <a:ext cx="1512168" cy="382141"/>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228099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Поверхні Безьє</a:t>
            </a:r>
            <a:endParaRPr lang="ru-RU"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Легко показат</a:t>
            </a:r>
            <a:r>
              <a:rPr lang="uk-UA" dirty="0">
                <a:solidFill>
                  <a:schemeClr val="bg1"/>
                </a:solidFill>
                <a:latin typeface="Arial" panose="020B0604020202020204" pitchFamily="34" charset="0"/>
                <a:cs typeface="Arial" panose="020B0604020202020204" pitchFamily="34" charset="0"/>
              </a:rPr>
              <a:t>и</a:t>
            </a:r>
            <a:r>
              <a:rPr lang="ru-RU"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що </a:t>
            </a:r>
            <a:r>
              <a:rPr lang="ru-RU" dirty="0">
                <a:solidFill>
                  <a:schemeClr val="bg1"/>
                </a:solidFill>
                <a:latin typeface="Arial" panose="020B0604020202020204" pitchFamily="34" charset="0"/>
                <a:cs typeface="Arial" panose="020B0604020202020204" pitchFamily="34" charset="0"/>
              </a:rPr>
              <a:t> к</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нец</a:t>
            </a:r>
            <a:r>
              <a:rPr lang="uk-UA" dirty="0">
                <a:solidFill>
                  <a:schemeClr val="bg1"/>
                </a:solidFill>
                <a:latin typeface="Arial" panose="020B0604020202020204" pitchFamily="34" charset="0"/>
                <a:cs typeface="Arial" panose="020B0604020202020204" pitchFamily="34" charset="0"/>
              </a:rPr>
              <a:t>ь вектора  </a:t>
            </a:r>
            <a:r>
              <a:rPr lang="uk-UA" dirty="0" smtClean="0">
                <a:solidFill>
                  <a:schemeClr val="bg1"/>
                </a:solidFill>
                <a:latin typeface="Arial" panose="020B0604020202020204" pitchFamily="34" charset="0"/>
                <a:cs typeface="Arial" panose="020B0604020202020204" pitchFamily="34" charset="0"/>
              </a:rPr>
              <a:t>         описує</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куб</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ч</a:t>
            </a:r>
            <a:r>
              <a:rPr lang="uk-UA" dirty="0">
                <a:solidFill>
                  <a:schemeClr val="bg1"/>
                </a:solidFill>
                <a:latin typeface="Arial" panose="020B0604020202020204" pitchFamily="34" charset="0"/>
                <a:cs typeface="Arial" panose="020B0604020202020204" pitchFamily="34" charset="0"/>
              </a:rPr>
              <a:t>н</a:t>
            </a:r>
            <a:r>
              <a:rPr lang="ru-RU" dirty="0">
                <a:solidFill>
                  <a:schemeClr val="bg1"/>
                </a:solidFill>
                <a:latin typeface="Arial" panose="020B0604020202020204" pitchFamily="34" charset="0"/>
                <a:cs typeface="Arial" panose="020B0604020202020204" pitchFamily="34" charset="0"/>
              </a:rPr>
              <a:t>у криву </a:t>
            </a:r>
            <a:r>
              <a:rPr lang="ru-RU" dirty="0" smtClean="0">
                <a:solidFill>
                  <a:schemeClr val="bg1"/>
                </a:solidFill>
                <a:latin typeface="Arial" panose="020B0604020202020204" pitchFamily="34" charset="0"/>
                <a:cs typeface="Arial" panose="020B0604020202020204" pitchFamily="34" charset="0"/>
              </a:rPr>
              <a:t>Безьє, </a:t>
            </a:r>
            <a:r>
              <a:rPr lang="ru-RU" dirty="0">
                <a:solidFill>
                  <a:schemeClr val="bg1"/>
                </a:solidFill>
                <a:latin typeface="Arial" panose="020B0604020202020204" pitchFamily="34" charset="0"/>
                <a:cs typeface="Arial" panose="020B0604020202020204" pitchFamily="34" charset="0"/>
              </a:rPr>
              <a:t>характеристич</a:t>
            </a:r>
            <a:r>
              <a:rPr lang="uk-UA" dirty="0">
                <a:solidFill>
                  <a:schemeClr val="bg1"/>
                </a:solidFill>
                <a:latin typeface="Arial" panose="020B0604020202020204" pitchFamily="34" charset="0"/>
                <a:cs typeface="Arial" panose="020B0604020202020204" pitchFamily="34" charset="0"/>
              </a:rPr>
              <a:t>на</a:t>
            </a:r>
            <a:r>
              <a:rPr lang="ru-RU" dirty="0">
                <a:solidFill>
                  <a:schemeClr val="bg1"/>
                </a:solidFill>
                <a:latin typeface="Arial" panose="020B0604020202020204" pitchFamily="34" charset="0"/>
                <a:cs typeface="Arial" panose="020B0604020202020204" pitchFamily="34" charset="0"/>
              </a:rPr>
              <a:t> ломана </a:t>
            </a:r>
            <a:r>
              <a:rPr lang="uk-UA" dirty="0">
                <a:solidFill>
                  <a:schemeClr val="bg1"/>
                </a:solidFill>
                <a:latin typeface="Arial" panose="020B0604020202020204" pitchFamily="34" charset="0"/>
                <a:cs typeface="Arial" panose="020B0604020202020204" pitchFamily="34" charset="0"/>
              </a:rPr>
              <a:t>якої визначається</a:t>
            </a:r>
            <a:r>
              <a:rPr lang="ru-RU" dirty="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векторами</a:t>
            </a:r>
          </a:p>
          <a:p>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З</a:t>
            </a:r>
            <a:r>
              <a:rPr lang="ru-RU" dirty="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рисунку </a:t>
            </a:r>
            <a:r>
              <a:rPr lang="ru-RU" dirty="0">
                <a:solidFill>
                  <a:schemeClr val="bg1"/>
                </a:solidFill>
                <a:latin typeface="Arial" panose="020B0604020202020204" pitchFamily="34" charset="0"/>
                <a:cs typeface="Arial" panose="020B0604020202020204" pitchFamily="34" charset="0"/>
              </a:rPr>
              <a:t>видно, </a:t>
            </a:r>
            <a:r>
              <a:rPr lang="uk-UA" dirty="0">
                <a:solidFill>
                  <a:schemeClr val="bg1"/>
                </a:solidFill>
                <a:latin typeface="Arial" panose="020B0604020202020204" pitchFamily="34" charset="0"/>
                <a:cs typeface="Arial" panose="020B0604020202020204" pitchFamily="34" charset="0"/>
              </a:rPr>
              <a:t>що ця</a:t>
            </a:r>
            <a:r>
              <a:rPr lang="ru-RU" dirty="0">
                <a:solidFill>
                  <a:schemeClr val="bg1"/>
                </a:solidFill>
                <a:latin typeface="Arial" panose="020B0604020202020204" pitchFamily="34" charset="0"/>
                <a:cs typeface="Arial" panose="020B0604020202020204" pitchFamily="34" charset="0"/>
              </a:rPr>
              <a:t> крива </a:t>
            </a:r>
            <a:r>
              <a:rPr lang="uk-UA" dirty="0">
                <a:solidFill>
                  <a:schemeClr val="bg1"/>
                </a:solidFill>
                <a:latin typeface="Arial" panose="020B0604020202020204" pitchFamily="34" charset="0"/>
                <a:cs typeface="Arial" panose="020B0604020202020204" pitchFamily="34" charset="0"/>
              </a:rPr>
              <a:t>є</a:t>
            </a:r>
            <a:r>
              <a:rPr lang="ru-RU" dirty="0">
                <a:solidFill>
                  <a:schemeClr val="bg1"/>
                </a:solidFill>
                <a:latin typeface="Arial" panose="020B0604020202020204" pitchFamily="34" charset="0"/>
                <a:cs typeface="Arial" panose="020B0604020202020204" pitchFamily="34" charset="0"/>
              </a:rPr>
              <a:t> одн</a:t>
            </a:r>
            <a:r>
              <a:rPr lang="uk-UA" dirty="0">
                <a:solidFill>
                  <a:schemeClr val="bg1"/>
                </a:solidFill>
                <a:latin typeface="Arial" panose="020B0604020202020204" pitchFamily="34" charset="0"/>
                <a:cs typeface="Arial" panose="020B0604020202020204" pitchFamily="34" charset="0"/>
              </a:rPr>
              <a:t>ією</a:t>
            </a:r>
            <a:r>
              <a:rPr lang="ru-RU" dirty="0">
                <a:solidFill>
                  <a:schemeClr val="bg1"/>
                </a:solidFill>
                <a:latin typeface="Arial" panose="020B0604020202020204" pitchFamily="34" charset="0"/>
                <a:cs typeface="Arial" panose="020B0604020202020204" pitchFamily="34" charset="0"/>
              </a:rPr>
              <a:t> з границ</a:t>
            </a:r>
            <a:r>
              <a:rPr lang="uk-UA" dirty="0">
                <a:solidFill>
                  <a:schemeClr val="bg1"/>
                </a:solidFill>
                <a:latin typeface="Arial" panose="020B0604020202020204" pitchFamily="34" charset="0"/>
                <a:cs typeface="Arial" panose="020B0604020202020204" pitchFamily="34" charset="0"/>
              </a:rPr>
              <a:t>ь</a:t>
            </a:r>
            <a:r>
              <a:rPr lang="ru-RU" dirty="0">
                <a:solidFill>
                  <a:schemeClr val="bg1"/>
                </a:solidFill>
                <a:latin typeface="Arial" panose="020B0604020202020204" pitchFamily="34" charset="0"/>
                <a:cs typeface="Arial" panose="020B0604020202020204" pitchFamily="34" charset="0"/>
              </a:rPr>
              <a:t> порц</a:t>
            </a:r>
            <a:r>
              <a:rPr lang="uk-UA" dirty="0">
                <a:solidFill>
                  <a:schemeClr val="bg1"/>
                </a:solidFill>
                <a:latin typeface="Arial" panose="020B0604020202020204" pitchFamily="34" charset="0"/>
                <a:cs typeface="Arial" panose="020B0604020202020204" pitchFamily="34" charset="0"/>
              </a:rPr>
              <a:t>ії.</a:t>
            </a:r>
            <a:r>
              <a:rPr lang="ru-RU" dirty="0">
                <a:solidFill>
                  <a:schemeClr val="bg1"/>
                </a:solidFill>
                <a:latin typeface="Arial" panose="020B0604020202020204" pitchFamily="34" charset="0"/>
                <a:cs typeface="Arial" panose="020B0604020202020204" pitchFamily="34" charset="0"/>
              </a:rPr>
              <a:t> Три </a:t>
            </a:r>
            <a:r>
              <a:rPr lang="uk-UA" dirty="0">
                <a:solidFill>
                  <a:schemeClr val="bg1"/>
                </a:solidFill>
                <a:latin typeface="Arial" panose="020B0604020202020204" pitchFamily="34" charset="0"/>
                <a:cs typeface="Arial" panose="020B0604020202020204" pitchFamily="34" charset="0"/>
              </a:rPr>
              <a:t>інші</a:t>
            </a:r>
            <a:r>
              <a:rPr lang="ru-RU" dirty="0">
                <a:solidFill>
                  <a:schemeClr val="bg1"/>
                </a:solidFill>
                <a:latin typeface="Arial" panose="020B0604020202020204" pitchFamily="34" charset="0"/>
                <a:cs typeface="Arial" panose="020B0604020202020204" pitchFamily="34" charset="0"/>
              </a:rPr>
              <a:t> границ</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 порц</a:t>
            </a:r>
            <a:r>
              <a:rPr lang="uk-UA" dirty="0">
                <a:solidFill>
                  <a:schemeClr val="bg1"/>
                </a:solidFill>
                <a:latin typeface="Arial" panose="020B0604020202020204" pitchFamily="34" charset="0"/>
                <a:cs typeface="Arial" panose="020B0604020202020204" pitchFamily="34" charset="0"/>
              </a:rPr>
              <a:t>ії </a:t>
            </a:r>
            <a:r>
              <a:rPr lang="ru-RU" dirty="0">
                <a:solidFill>
                  <a:schemeClr val="bg1"/>
                </a:solidFill>
                <a:latin typeface="Arial" panose="020B0604020202020204" pitchFamily="34" charset="0"/>
                <a:cs typeface="Arial" panose="020B0604020202020204" pitchFamily="34" charset="0"/>
              </a:rPr>
              <a:t>дают</a:t>
            </a:r>
            <a:r>
              <a:rPr lang="uk-UA" dirty="0">
                <a:solidFill>
                  <a:schemeClr val="bg1"/>
                </a:solidFill>
                <a:latin typeface="Arial" panose="020B0604020202020204" pitchFamily="34" charset="0"/>
                <a:cs typeface="Arial" panose="020B0604020202020204" pitchFamily="34" charset="0"/>
              </a:rPr>
              <a:t>ь</a:t>
            </a:r>
            <a:r>
              <a:rPr lang="ru-RU" dirty="0">
                <a:solidFill>
                  <a:schemeClr val="bg1"/>
                </a:solidFill>
                <a:latin typeface="Arial" panose="020B0604020202020204" pitchFamily="34" charset="0"/>
                <a:cs typeface="Arial" panose="020B0604020202020204" pitchFamily="34" charset="0"/>
              </a:rPr>
              <a:t>ся </a:t>
            </a:r>
            <a:r>
              <a:rPr lang="uk-UA" dirty="0">
                <a:solidFill>
                  <a:schemeClr val="bg1"/>
                </a:solidFill>
                <a:latin typeface="Arial" panose="020B0604020202020204" pitchFamily="34" charset="0"/>
                <a:cs typeface="Arial" panose="020B0604020202020204" pitchFamily="34" charset="0"/>
              </a:rPr>
              <a:t>відповідно</a:t>
            </a:r>
            <a:r>
              <a:rPr lang="ru-RU" dirty="0">
                <a:solidFill>
                  <a:schemeClr val="bg1"/>
                </a:solidFill>
                <a:latin typeface="Arial" panose="020B0604020202020204" pitchFamily="34" charset="0"/>
                <a:cs typeface="Arial" panose="020B0604020202020204" pitchFamily="34" charset="0"/>
              </a:rPr>
              <a:t> векторами </a:t>
            </a:r>
            <a:r>
              <a:rPr lang="ru-RU"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і є</a:t>
            </a:r>
            <a:r>
              <a:rPr lang="ru-RU" dirty="0">
                <a:solidFill>
                  <a:schemeClr val="bg1"/>
                </a:solidFill>
                <a:latin typeface="Arial" panose="020B0604020202020204" pitchFamily="34" charset="0"/>
                <a:cs typeface="Arial" panose="020B0604020202020204" pitchFamily="34" charset="0"/>
              </a:rPr>
              <a:t>  крив</a:t>
            </a:r>
            <a:r>
              <a:rPr lang="uk-UA" dirty="0">
                <a:solidFill>
                  <a:schemeClr val="bg1"/>
                </a:solidFill>
                <a:latin typeface="Arial" panose="020B0604020202020204" pitchFamily="34" charset="0"/>
                <a:cs typeface="Arial" panose="020B0604020202020204" pitchFamily="34" charset="0"/>
              </a:rPr>
              <a:t>и</a:t>
            </a:r>
            <a:r>
              <a:rPr lang="ru-RU" dirty="0">
                <a:solidFill>
                  <a:schemeClr val="bg1"/>
                </a:solidFill>
                <a:latin typeface="Arial" panose="020B0604020202020204" pitchFamily="34" charset="0"/>
                <a:cs typeface="Arial" panose="020B0604020202020204" pitchFamily="34" charset="0"/>
              </a:rPr>
              <a:t>ми тог</a:t>
            </a:r>
            <a:r>
              <a:rPr lang="uk-UA" dirty="0">
                <a:solidFill>
                  <a:schemeClr val="bg1"/>
                </a:solidFill>
                <a:latin typeface="Arial" panose="020B0604020202020204" pitchFamily="34" charset="0"/>
                <a:cs typeface="Arial" panose="020B0604020202020204" pitchFamily="34" charset="0"/>
              </a:rPr>
              <a:t>о</a:t>
            </a:r>
            <a:r>
              <a:rPr lang="ru-RU" dirty="0">
                <a:solidFill>
                  <a:schemeClr val="bg1"/>
                </a:solidFill>
                <a:latin typeface="Arial" panose="020B0604020202020204" pitchFamily="34" charset="0"/>
                <a:cs typeface="Arial" panose="020B0604020202020204" pitchFamily="34" charset="0"/>
              </a:rPr>
              <a:t> ж тип</a:t>
            </a:r>
            <a:r>
              <a:rPr lang="uk-UA" dirty="0">
                <a:solidFill>
                  <a:schemeClr val="bg1"/>
                </a:solidFill>
                <a:latin typeface="Arial" panose="020B0604020202020204" pitchFamily="34" charset="0"/>
                <a:cs typeface="Arial" panose="020B0604020202020204" pitchFamily="34" charset="0"/>
              </a:rPr>
              <a:t>у</a:t>
            </a:r>
            <a:r>
              <a:rPr lang="ru-RU" dirty="0">
                <a:solidFill>
                  <a:schemeClr val="bg1"/>
                </a:solidFill>
                <a:latin typeface="Arial" panose="020B0604020202020204" pitchFamily="34" charset="0"/>
                <a:cs typeface="Arial" panose="020B0604020202020204" pitchFamily="34" charset="0"/>
              </a:rPr>
              <a:t>.</a:t>
            </a:r>
          </a:p>
          <a:p>
            <a:r>
              <a:rPr lang="ru-RU"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11</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51156825"/>
              </p:ext>
            </p:extLst>
          </p:nvPr>
        </p:nvGraphicFramePr>
        <p:xfrm>
          <a:off x="5867499" y="1700808"/>
          <a:ext cx="720725" cy="300037"/>
        </p:xfrm>
        <a:graphic>
          <a:graphicData uri="http://schemas.openxmlformats.org/presentationml/2006/ole">
            <mc:AlternateContent xmlns:mc="http://schemas.openxmlformats.org/markup-compatibility/2006">
              <mc:Choice xmlns:v="urn:schemas-microsoft-com:vml" Requires="v">
                <p:oleObj spid="_x0000_s4265" name="Формула" r:id="rId3" imgW="482391" imgH="228501" progId="Equation.3">
                  <p:embed/>
                </p:oleObj>
              </mc:Choice>
              <mc:Fallback>
                <p:oleObj name="Формула" r:id="rId3" imgW="482391" imgH="228501" progId="Equation.3">
                  <p:embed/>
                  <p:pic>
                    <p:nvPicPr>
                      <p:cNvPr id="0" name="Объект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99" y="1700808"/>
                        <a:ext cx="720725" cy="30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115101152"/>
              </p:ext>
            </p:extLst>
          </p:nvPr>
        </p:nvGraphicFramePr>
        <p:xfrm>
          <a:off x="4355976" y="2420888"/>
          <a:ext cx="1616075" cy="382587"/>
        </p:xfrm>
        <a:graphic>
          <a:graphicData uri="http://schemas.openxmlformats.org/presentationml/2006/ole">
            <mc:AlternateContent xmlns:mc="http://schemas.openxmlformats.org/markup-compatibility/2006">
              <mc:Choice xmlns:v="urn:schemas-microsoft-com:vml" Requires="v">
                <p:oleObj spid="_x0000_s4266" name="Формула" r:id="rId5" imgW="1028520" imgH="241200" progId="Equation.3">
                  <p:embed/>
                </p:oleObj>
              </mc:Choice>
              <mc:Fallback>
                <p:oleObj name="Формула" r:id="rId5" imgW="1028520" imgH="241200" progId="Equation.3">
                  <p:embed/>
                  <p:pic>
                    <p:nvPicPr>
                      <p:cNvPr id="0" name="Объект 7"/>
                      <p:cNvPicPr>
                        <a:picLocks noChangeAspect="1" noChangeArrowheads="1"/>
                      </p:cNvPicPr>
                      <p:nvPr/>
                    </p:nvPicPr>
                    <p:blipFill>
                      <a:blip r:embed="rId6"/>
                      <a:srcRect/>
                      <a:stretch>
                        <a:fillRect/>
                      </a:stretch>
                    </p:blipFill>
                    <p:spPr bwMode="auto">
                      <a:xfrm>
                        <a:off x="4355976" y="2420888"/>
                        <a:ext cx="1616075" cy="382587"/>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69012047"/>
              </p:ext>
            </p:extLst>
          </p:nvPr>
        </p:nvGraphicFramePr>
        <p:xfrm>
          <a:off x="2411760" y="4005064"/>
          <a:ext cx="2192338" cy="371475"/>
        </p:xfrm>
        <a:graphic>
          <a:graphicData uri="http://schemas.openxmlformats.org/presentationml/2006/ole">
            <mc:AlternateContent xmlns:mc="http://schemas.openxmlformats.org/markup-compatibility/2006">
              <mc:Choice xmlns:v="urn:schemas-microsoft-com:vml" Requires="v">
                <p:oleObj spid="_x0000_s4267" name="Формула" r:id="rId7" imgW="1397000" imgH="228600" progId="Equation.3">
                  <p:embed/>
                </p:oleObj>
              </mc:Choice>
              <mc:Fallback>
                <p:oleObj name="Формула" r:id="rId7" imgW="1397000" imgH="228600" progId="Equation.3">
                  <p:embed/>
                  <p:pic>
                    <p:nvPicPr>
                      <p:cNvPr id="0" name="Объект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11760" y="4005064"/>
                        <a:ext cx="2192338"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884042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i="1" dirty="0" smtClean="0">
                <a:solidFill>
                  <a:schemeClr val="bg1"/>
                </a:solidFill>
                <a:latin typeface="Arial" panose="020B0604020202020204" pitchFamily="34" charset="0"/>
                <a:cs typeface="Arial" panose="020B0604020202020204" pitchFamily="34" charset="0"/>
              </a:rPr>
              <a:t>Характеристич</a:t>
            </a:r>
            <a:r>
              <a:rPr lang="uk-UA" i="1" dirty="0" smtClean="0">
                <a:solidFill>
                  <a:schemeClr val="bg1"/>
                </a:solidFill>
                <a:latin typeface="Arial" panose="020B0604020202020204" pitchFamily="34" charset="0"/>
                <a:cs typeface="Arial" panose="020B0604020202020204" pitchFamily="34" charset="0"/>
              </a:rPr>
              <a:t>н</a:t>
            </a:r>
            <a:r>
              <a:rPr lang="ru-RU" i="1" dirty="0" smtClean="0">
                <a:solidFill>
                  <a:schemeClr val="bg1"/>
                </a:solidFill>
                <a:latin typeface="Arial" panose="020B0604020202020204" pitchFamily="34" charset="0"/>
                <a:cs typeface="Arial" panose="020B0604020202020204" pitchFamily="34" charset="0"/>
              </a:rPr>
              <a:t>ий багатогранник</a:t>
            </a:r>
            <a:br>
              <a:rPr lang="ru-RU" i="1" dirty="0" smtClean="0">
                <a:solidFill>
                  <a:schemeClr val="bg1"/>
                </a:solidFill>
                <a:latin typeface="Arial" panose="020B0604020202020204" pitchFamily="34" charset="0"/>
                <a:cs typeface="Arial" panose="020B0604020202020204" pitchFamily="34" charset="0"/>
              </a:rPr>
            </a:br>
            <a:endParaRPr lang="ru-RU" dirty="0"/>
          </a:p>
        </p:txBody>
      </p:sp>
      <p:sp>
        <p:nvSpPr>
          <p:cNvPr id="3" name="Объект 2"/>
          <p:cNvSpPr>
            <a:spLocks noGrp="1"/>
          </p:cNvSpPr>
          <p:nvPr>
            <p:ph idx="1"/>
          </p:nvPr>
        </p:nvSpPr>
        <p:spPr/>
        <p:txBody>
          <a:bodyPr>
            <a:normAutofit lnSpcReduction="10000"/>
          </a:bodyPr>
          <a:lstStyle/>
          <a:p>
            <a:r>
              <a:rPr lang="ru-RU" i="1" dirty="0"/>
              <a:t> </a:t>
            </a:r>
            <a:endParaRPr lang="ru-RU" i="1" dirty="0" smtClean="0"/>
          </a:p>
          <a:p>
            <a:endParaRPr lang="ru-RU" i="1" dirty="0"/>
          </a:p>
          <a:p>
            <a:endParaRPr lang="ru-RU" i="1" dirty="0" smtClean="0"/>
          </a:p>
          <a:p>
            <a:endParaRPr lang="ru-RU" i="1" dirty="0"/>
          </a:p>
          <a:p>
            <a:endParaRPr lang="ru-RU" i="1" dirty="0" smtClean="0"/>
          </a:p>
          <a:p>
            <a:endParaRPr lang="ru-RU" i="1" dirty="0"/>
          </a:p>
          <a:p>
            <a:endParaRPr lang="ru-RU" i="1" dirty="0" smtClean="0"/>
          </a:p>
          <a:p>
            <a:endParaRPr lang="ru-RU" i="1" dirty="0"/>
          </a:p>
          <a:p>
            <a:endParaRPr lang="ru-RU" i="1" dirty="0" smtClean="0"/>
          </a:p>
          <a:p>
            <a:pPr algn="ctr"/>
            <a:r>
              <a:rPr lang="ru-RU" i="1" dirty="0" smtClean="0">
                <a:solidFill>
                  <a:schemeClr val="bg1"/>
                </a:solidFill>
                <a:latin typeface="Arial" panose="020B0604020202020204" pitchFamily="34" charset="0"/>
                <a:cs typeface="Arial" panose="020B0604020202020204" pitchFamily="34" charset="0"/>
              </a:rPr>
              <a:t>Характеристич</a:t>
            </a:r>
            <a:r>
              <a:rPr lang="uk-UA" i="1" dirty="0">
                <a:solidFill>
                  <a:schemeClr val="bg1"/>
                </a:solidFill>
                <a:latin typeface="Arial" panose="020B0604020202020204" pitchFamily="34" charset="0"/>
                <a:cs typeface="Arial" panose="020B0604020202020204" pitchFamily="34" charset="0"/>
              </a:rPr>
              <a:t>н</a:t>
            </a:r>
            <a:r>
              <a:rPr lang="ru-RU" i="1" dirty="0">
                <a:solidFill>
                  <a:schemeClr val="bg1"/>
                </a:solidFill>
                <a:latin typeface="Arial" panose="020B0604020202020204" pitchFamily="34" charset="0"/>
                <a:cs typeface="Arial" panose="020B0604020202020204" pitchFamily="34" charset="0"/>
              </a:rPr>
              <a:t>ий багатогранник</a:t>
            </a:r>
            <a:br>
              <a:rPr lang="ru-RU" i="1" dirty="0">
                <a:solidFill>
                  <a:schemeClr val="bg1"/>
                </a:solidFill>
                <a:latin typeface="Arial" panose="020B0604020202020204" pitchFamily="34" charset="0"/>
                <a:cs typeface="Arial" panose="020B0604020202020204" pitchFamily="34" charset="0"/>
              </a:rPr>
            </a:br>
            <a:r>
              <a:rPr lang="ru-RU" i="1" dirty="0" smtClean="0">
                <a:solidFill>
                  <a:schemeClr val="bg1"/>
                </a:solidFill>
                <a:latin typeface="Arial" panose="020B0604020202020204" pitchFamily="34" charset="0"/>
                <a:cs typeface="Arial" panose="020B0604020202020204" pitchFamily="34" charset="0"/>
              </a:rPr>
              <a:t>порц</a:t>
            </a:r>
            <a:r>
              <a:rPr lang="uk-UA" i="1" dirty="0">
                <a:solidFill>
                  <a:schemeClr val="bg1"/>
                </a:solidFill>
                <a:latin typeface="Arial" panose="020B0604020202020204" pitchFamily="34" charset="0"/>
                <a:cs typeface="Arial" panose="020B0604020202020204" pitchFamily="34" charset="0"/>
              </a:rPr>
              <a:t>ії</a:t>
            </a:r>
            <a:r>
              <a:rPr lang="ru-RU" i="1" dirty="0">
                <a:solidFill>
                  <a:schemeClr val="bg1"/>
                </a:solidFill>
                <a:latin typeface="Arial" panose="020B0604020202020204" pitchFamily="34" charset="0"/>
                <a:cs typeface="Arial" panose="020B0604020202020204" pitchFamily="34" charset="0"/>
              </a:rPr>
              <a:t> </a:t>
            </a:r>
            <a:r>
              <a:rPr lang="ru-RU" i="1" dirty="0" smtClean="0">
                <a:solidFill>
                  <a:schemeClr val="bg1"/>
                </a:solidFill>
                <a:latin typeface="Arial" panose="020B0604020202020204" pitchFamily="34" charset="0"/>
                <a:cs typeface="Arial" panose="020B0604020202020204" pitchFamily="34" charset="0"/>
              </a:rPr>
              <a:t> куб</a:t>
            </a:r>
            <a:r>
              <a:rPr lang="uk-UA" i="1" dirty="0">
                <a:solidFill>
                  <a:schemeClr val="bg1"/>
                </a:solidFill>
                <a:latin typeface="Arial" panose="020B0604020202020204" pitchFamily="34" charset="0"/>
                <a:cs typeface="Arial" panose="020B0604020202020204" pitchFamily="34" charset="0"/>
              </a:rPr>
              <a:t>і</a:t>
            </a:r>
            <a:r>
              <a:rPr lang="ru-RU" i="1" dirty="0">
                <a:solidFill>
                  <a:schemeClr val="bg1"/>
                </a:solidFill>
                <a:latin typeface="Arial" panose="020B0604020202020204" pitchFamily="34" charset="0"/>
                <a:cs typeface="Arial" panose="020B0604020202020204" pitchFamily="34" charset="0"/>
              </a:rPr>
              <a:t>ч</a:t>
            </a:r>
            <a:r>
              <a:rPr lang="uk-UA" i="1" dirty="0">
                <a:solidFill>
                  <a:schemeClr val="bg1"/>
                </a:solidFill>
                <a:latin typeface="Arial" panose="020B0604020202020204" pitchFamily="34" charset="0"/>
                <a:cs typeface="Arial" panose="020B0604020202020204" pitchFamily="34" charset="0"/>
              </a:rPr>
              <a:t>ної</a:t>
            </a:r>
            <a:r>
              <a:rPr lang="ru-RU" i="1" dirty="0">
                <a:solidFill>
                  <a:schemeClr val="bg1"/>
                </a:solidFill>
                <a:latin typeface="Arial" panose="020B0604020202020204" pitchFamily="34" charset="0"/>
                <a:cs typeface="Arial" panose="020B0604020202020204" pitchFamily="34" charset="0"/>
              </a:rPr>
              <a:t> поверхн</a:t>
            </a:r>
            <a:r>
              <a:rPr lang="uk-UA" i="1" dirty="0">
                <a:solidFill>
                  <a:schemeClr val="bg1"/>
                </a:solidFill>
                <a:latin typeface="Arial" panose="020B0604020202020204" pitchFamily="34" charset="0"/>
                <a:cs typeface="Arial" panose="020B0604020202020204" pitchFamily="34" charset="0"/>
              </a:rPr>
              <a:t>і</a:t>
            </a:r>
            <a:r>
              <a:rPr lang="uk-UA" dirty="0">
                <a:solidFill>
                  <a:schemeClr val="bg1"/>
                </a:solidFill>
                <a:latin typeface="Arial" panose="020B0604020202020204" pitchFamily="34" charset="0"/>
                <a:cs typeface="Arial" panose="020B0604020202020204" pitchFamily="34" charset="0"/>
              </a:rPr>
              <a:t> </a:t>
            </a:r>
            <a:r>
              <a:rPr lang="ru-RU" i="1" dirty="0" smtClean="0">
                <a:solidFill>
                  <a:schemeClr val="bg1"/>
                </a:solidFill>
                <a:latin typeface="Arial" panose="020B0604020202020204" pitchFamily="34" charset="0"/>
                <a:cs typeface="Arial" panose="020B0604020202020204" pitchFamily="34" charset="0"/>
              </a:rPr>
              <a:t>Безьє</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12</a:t>
            </a:fld>
            <a:endParaRPr lang="ru-RU" dirty="0"/>
          </a:p>
        </p:txBody>
      </p:sp>
      <p:pic>
        <p:nvPicPr>
          <p:cNvPr id="5" name="Picture 5" descr="5-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4" y="1844824"/>
            <a:ext cx="4536504" cy="2945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6822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Поверхні Безьє</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Рі</a:t>
            </a:r>
            <a:r>
              <a:rPr lang="ru-RU" dirty="0">
                <a:solidFill>
                  <a:schemeClr val="bg1"/>
                </a:solidFill>
                <a:latin typeface="Arial" panose="020B0604020202020204" pitchFamily="34" charset="0"/>
                <a:cs typeface="Arial" panose="020B0604020202020204" pitchFamily="34" charset="0"/>
              </a:rPr>
              <a:t>вн</a:t>
            </a:r>
            <a:r>
              <a:rPr lang="uk-UA" dirty="0">
                <a:solidFill>
                  <a:schemeClr val="bg1"/>
                </a:solidFill>
                <a:latin typeface="Arial" panose="020B0604020202020204" pitchFamily="34" charset="0"/>
                <a:cs typeface="Arial" panose="020B0604020202020204" pitchFamily="34" charset="0"/>
              </a:rPr>
              <a:t>ян</a:t>
            </a:r>
            <a:r>
              <a:rPr lang="ru-RU" dirty="0">
                <a:solidFill>
                  <a:schemeClr val="bg1"/>
                </a:solidFill>
                <a:latin typeface="Arial" panose="020B0604020202020204" pitchFamily="34" charset="0"/>
                <a:cs typeface="Arial" panose="020B0604020202020204" pitchFamily="34" charset="0"/>
              </a:rPr>
              <a:t>н</a:t>
            </a:r>
            <a:r>
              <a:rPr lang="uk-UA" dirty="0">
                <a:solidFill>
                  <a:schemeClr val="bg1"/>
                </a:solidFill>
                <a:latin typeface="Arial" panose="020B0604020202020204" pitchFamily="34" charset="0"/>
                <a:cs typeface="Arial" panose="020B0604020202020204" pitchFamily="34" charset="0"/>
              </a:rPr>
              <a:t>я</a:t>
            </a:r>
            <a:r>
              <a:rPr lang="ru-RU" dirty="0">
                <a:solidFill>
                  <a:schemeClr val="bg1"/>
                </a:solidFill>
                <a:latin typeface="Arial" panose="020B0604020202020204" pitchFamily="34" charset="0"/>
                <a:cs typeface="Arial" panose="020B0604020202020204" pitchFamily="34" charset="0"/>
              </a:rPr>
              <a:t> порц</a:t>
            </a:r>
            <a:r>
              <a:rPr lang="uk-UA" dirty="0">
                <a:solidFill>
                  <a:schemeClr val="bg1"/>
                </a:solidFill>
                <a:latin typeface="Arial" panose="020B0604020202020204" pitchFamily="34" charset="0"/>
                <a:cs typeface="Arial" panose="020B0604020202020204" pitchFamily="34" charset="0"/>
              </a:rPr>
              <a:t>ії </a:t>
            </a:r>
            <a:r>
              <a:rPr lang="ru-RU" dirty="0">
                <a:solidFill>
                  <a:schemeClr val="bg1"/>
                </a:solidFill>
                <a:latin typeface="Arial" panose="020B0604020202020204" pitchFamily="34" charset="0"/>
                <a:cs typeface="Arial" panose="020B0604020202020204" pitchFamily="34" charset="0"/>
              </a:rPr>
              <a:t>поверх</a:t>
            </a:r>
            <a:r>
              <a:rPr lang="uk-UA" dirty="0">
                <a:solidFill>
                  <a:schemeClr val="bg1"/>
                </a:solidFill>
                <a:latin typeface="Arial" panose="020B0604020202020204" pitchFamily="34" charset="0"/>
                <a:cs typeface="Arial" panose="020B0604020202020204" pitchFamily="34" charset="0"/>
              </a:rPr>
              <a:t>ні</a:t>
            </a:r>
            <a:r>
              <a:rPr lang="ru-RU" dirty="0">
                <a:solidFill>
                  <a:schemeClr val="bg1"/>
                </a:solidFill>
                <a:latin typeface="Arial" panose="020B0604020202020204" pitchFamily="34" charset="0"/>
                <a:cs typeface="Arial" panose="020B0604020202020204" pitchFamily="34" charset="0"/>
              </a:rPr>
              <a:t> можно </a:t>
            </a:r>
            <a:r>
              <a:rPr lang="uk-UA" dirty="0">
                <a:solidFill>
                  <a:schemeClr val="bg1"/>
                </a:solidFill>
                <a:latin typeface="Arial" panose="020B0604020202020204" pitchFamily="34" charset="0"/>
                <a:cs typeface="Arial" panose="020B0604020202020204" pitchFamily="34" charset="0"/>
              </a:rPr>
              <a:t>також </a:t>
            </a:r>
            <a:r>
              <a:rPr lang="ru-RU" dirty="0">
                <a:solidFill>
                  <a:schemeClr val="bg1"/>
                </a:solidFill>
                <a:latin typeface="Arial" panose="020B0604020202020204" pitchFamily="34" charset="0"/>
                <a:cs typeface="Arial" panose="020B0604020202020204" pitchFamily="34" charset="0"/>
              </a:rPr>
              <a:t>записат</a:t>
            </a:r>
            <a:r>
              <a:rPr lang="uk-UA" dirty="0">
                <a:solidFill>
                  <a:schemeClr val="bg1"/>
                </a:solidFill>
                <a:latin typeface="Arial" panose="020B0604020202020204" pitchFamily="34" charset="0"/>
                <a:cs typeface="Arial" panose="020B0604020202020204" pitchFamily="34" charset="0"/>
              </a:rPr>
              <a:t>и у матричній формі  </a:t>
            </a:r>
            <a:endParaRPr lang="uk-UA" dirty="0" smtClean="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де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 </a:t>
            </a:r>
            <a:r>
              <a:rPr lang="uk-UA" dirty="0">
                <a:solidFill>
                  <a:schemeClr val="bg1"/>
                </a:solidFill>
                <a:latin typeface="Arial" panose="020B0604020202020204" pitchFamily="34" charset="0"/>
                <a:cs typeface="Arial" panose="020B0604020202020204" pitchFamily="34" charset="0"/>
              </a:rPr>
              <a:t>матриця координат, а матриця вершин </a:t>
            </a:r>
            <a:r>
              <a:rPr lang="uk-UA" dirty="0" smtClean="0">
                <a:solidFill>
                  <a:schemeClr val="bg1"/>
                </a:solidFill>
                <a:latin typeface="Arial" panose="020B0604020202020204" pitchFamily="34" charset="0"/>
                <a:cs typeface="Arial" panose="020B0604020202020204" pitchFamily="34" charset="0"/>
              </a:rPr>
              <a:t>многогранника</a:t>
            </a:r>
            <a:r>
              <a:rPr lang="en-US" dirty="0" smtClean="0">
                <a:solidFill>
                  <a:schemeClr val="bg1"/>
                </a:solidFill>
                <a:latin typeface="Arial" panose="020B0604020202020204" pitchFamily="34" charset="0"/>
                <a:cs typeface="Arial" panose="020B0604020202020204" pitchFamily="34" charset="0"/>
              </a:rPr>
              <a:t> B</a:t>
            </a:r>
            <a:r>
              <a:rPr lang="uk-UA" dirty="0" smtClean="0">
                <a:solidFill>
                  <a:schemeClr val="bg1"/>
                </a:solidFill>
                <a:latin typeface="Arial" panose="020B0604020202020204" pitchFamily="34" charset="0"/>
                <a:cs typeface="Arial" panose="020B0604020202020204" pitchFamily="34" charset="0"/>
              </a:rPr>
              <a:t> і </a:t>
            </a:r>
            <a:r>
              <a:rPr lang="uk-UA" dirty="0">
                <a:solidFill>
                  <a:schemeClr val="bg1"/>
                </a:solidFill>
                <a:latin typeface="Arial" panose="020B0604020202020204" pitchFamily="34" charset="0"/>
                <a:cs typeface="Arial" panose="020B0604020202020204" pitchFamily="34" charset="0"/>
              </a:rPr>
              <a:t>матриця </a:t>
            </a:r>
            <a:r>
              <a:rPr lang="uk-UA" dirty="0" smtClean="0">
                <a:solidFill>
                  <a:schemeClr val="bg1"/>
                </a:solidFill>
                <a:latin typeface="Arial" panose="020B0604020202020204" pitchFamily="34" charset="0"/>
                <a:cs typeface="Arial" panose="020B0604020202020204" pitchFamily="34" charset="0"/>
              </a:rPr>
              <a:t>коефіцієнтів </a:t>
            </a:r>
            <a:r>
              <a:rPr lang="en-US" dirty="0" smtClean="0">
                <a:solidFill>
                  <a:schemeClr val="bg1"/>
                </a:solidFill>
                <a:latin typeface="Arial" panose="020B0604020202020204" pitchFamily="34" charset="0"/>
                <a:cs typeface="Arial" panose="020B0604020202020204" pitchFamily="34" charset="0"/>
              </a:rPr>
              <a:t>M </a:t>
            </a:r>
            <a:r>
              <a:rPr lang="uk-UA" dirty="0" smtClean="0">
                <a:solidFill>
                  <a:schemeClr val="bg1"/>
                </a:solidFill>
                <a:latin typeface="Arial" panose="020B0604020202020204" pitchFamily="34" charset="0"/>
                <a:cs typeface="Arial" panose="020B0604020202020204" pitchFamily="34" charset="0"/>
              </a:rPr>
              <a:t>мають </a:t>
            </a:r>
            <a:r>
              <a:rPr lang="uk-UA" dirty="0">
                <a:solidFill>
                  <a:schemeClr val="bg1"/>
                </a:solidFill>
                <a:latin typeface="Arial" panose="020B0604020202020204" pitchFamily="34" charset="0"/>
                <a:cs typeface="Arial" panose="020B0604020202020204" pitchFamily="34" charset="0"/>
              </a:rPr>
              <a:t>наступний вид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13</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415872499"/>
              </p:ext>
            </p:extLst>
          </p:nvPr>
        </p:nvGraphicFramePr>
        <p:xfrm>
          <a:off x="2987824" y="2420888"/>
          <a:ext cx="2376264" cy="492249"/>
        </p:xfrm>
        <a:graphic>
          <a:graphicData uri="http://schemas.openxmlformats.org/presentationml/2006/ole">
            <mc:AlternateContent xmlns:mc="http://schemas.openxmlformats.org/markup-compatibility/2006">
              <mc:Choice xmlns:v="urn:schemas-microsoft-com:vml" Requires="v">
                <p:oleObj spid="_x0000_s6366" name="Формула" r:id="rId3" imgW="1409700" imgH="279400" progId="Equation.3">
                  <p:embed/>
                </p:oleObj>
              </mc:Choice>
              <mc:Fallback>
                <p:oleObj name="Формула" r:id="rId3" imgW="1409700" imgH="279400" progId="Equation.3">
                  <p:embed/>
                  <p:pic>
                    <p:nvPicPr>
                      <p:cNvPr id="0" name="Объект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7824" y="2420888"/>
                        <a:ext cx="2376264" cy="492249"/>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171720425"/>
              </p:ext>
            </p:extLst>
          </p:nvPr>
        </p:nvGraphicFramePr>
        <p:xfrm>
          <a:off x="1403648" y="3284984"/>
          <a:ext cx="1584176" cy="410716"/>
        </p:xfrm>
        <a:graphic>
          <a:graphicData uri="http://schemas.openxmlformats.org/presentationml/2006/ole">
            <mc:AlternateContent xmlns:mc="http://schemas.openxmlformats.org/markup-compatibility/2006">
              <mc:Choice xmlns:v="urn:schemas-microsoft-com:vml" Requires="v">
                <p:oleObj spid="_x0000_s6367" name="Формула" r:id="rId5" imgW="1180588" imgH="266584" progId="Equation.3">
                  <p:embed/>
                </p:oleObj>
              </mc:Choice>
              <mc:Fallback>
                <p:oleObj name="Формула" r:id="rId5" imgW="1180588" imgH="266584" progId="Equation.3">
                  <p:embed/>
                  <p:pic>
                    <p:nvPicPr>
                      <p:cNvPr id="0" name="Объект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03648" y="3284984"/>
                        <a:ext cx="1584176" cy="410716"/>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429494297"/>
              </p:ext>
            </p:extLst>
          </p:nvPr>
        </p:nvGraphicFramePr>
        <p:xfrm>
          <a:off x="1115616" y="4581128"/>
          <a:ext cx="2376264" cy="1652389"/>
        </p:xfrm>
        <a:graphic>
          <a:graphicData uri="http://schemas.openxmlformats.org/presentationml/2006/ole">
            <mc:AlternateContent xmlns:mc="http://schemas.openxmlformats.org/markup-compatibility/2006">
              <mc:Choice xmlns:v="urn:schemas-microsoft-com:vml" Requires="v">
                <p:oleObj spid="_x0000_s6368" name="Формула" r:id="rId7" imgW="1816100" imgH="1079500" progId="Equation.3">
                  <p:embed/>
                </p:oleObj>
              </mc:Choice>
              <mc:Fallback>
                <p:oleObj name="Формула" r:id="rId7" imgW="1816100" imgH="1079500" progId="Equation.3">
                  <p:embed/>
                  <p:pic>
                    <p:nvPicPr>
                      <p:cNvPr id="0" name="Объект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15616" y="4581128"/>
                        <a:ext cx="2376264" cy="1652389"/>
                      </a:xfrm>
                      <a:prstGeom prst="rect">
                        <a:avLst/>
                      </a:prstGeom>
                      <a:noFill/>
                      <a:ln>
                        <a:noFill/>
                      </a:ln>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2828444383"/>
              </p:ext>
            </p:extLst>
          </p:nvPr>
        </p:nvGraphicFramePr>
        <p:xfrm>
          <a:off x="4716016" y="4581128"/>
          <a:ext cx="2448272" cy="1561331"/>
        </p:xfrm>
        <a:graphic>
          <a:graphicData uri="http://schemas.openxmlformats.org/presentationml/2006/ole">
            <mc:AlternateContent xmlns:mc="http://schemas.openxmlformats.org/markup-compatibility/2006">
              <mc:Choice xmlns:v="urn:schemas-microsoft-com:vml" Requires="v">
                <p:oleObj spid="_x0000_s6369" name="Формула" r:id="rId9" imgW="1803400" imgH="1054100" progId="Equation.3">
                  <p:embed/>
                </p:oleObj>
              </mc:Choice>
              <mc:Fallback>
                <p:oleObj name="Формула" r:id="rId9" imgW="1803400" imgH="1054100" progId="Equation.3">
                  <p:embed/>
                  <p:pic>
                    <p:nvPicPr>
                      <p:cNvPr id="0" name="Объект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16016" y="4581128"/>
                        <a:ext cx="2448272" cy="1561331"/>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021565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Складені </a:t>
            </a:r>
            <a:r>
              <a:rPr lang="uk-UA" b="0" dirty="0">
                <a:solidFill>
                  <a:schemeClr val="bg1"/>
                </a:solidFill>
                <a:latin typeface="Arial" panose="020B0604020202020204" pitchFamily="34" charset="0"/>
                <a:cs typeface="Arial" panose="020B0604020202020204" pitchFamily="34" charset="0"/>
              </a:rPr>
              <a:t>поверхні Без’є</a:t>
            </a:r>
            <a:r>
              <a:rPr lang="ru-RU" b="0" dirty="0">
                <a:solidFill>
                  <a:schemeClr val="bg1"/>
                </a:solidFill>
                <a:latin typeface="Arial" panose="020B0604020202020204" pitchFamily="34" charset="0"/>
                <a:cs typeface="Arial" panose="020B0604020202020204" pitchFamily="34" charset="0"/>
              </a:rPr>
              <a:t>.</a:t>
            </a:r>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14</a:t>
            </a:fld>
            <a:endParaRPr lang="ru-RU"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2132856"/>
            <a:ext cx="5616624" cy="3384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33148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Складені поверхні Без’є</a:t>
            </a:r>
            <a:r>
              <a:rPr lang="ru-RU" b="0" dirty="0">
                <a:solidFill>
                  <a:schemeClr val="bg1"/>
                </a:solidFill>
                <a:latin typeface="Arial" panose="020B0604020202020204" pitchFamily="34" charset="0"/>
                <a:cs typeface="Arial" panose="020B0604020202020204" pitchFamily="34" charset="0"/>
              </a:rPr>
              <a:t>.</a:t>
            </a:r>
            <a:endParaRPr lang="ru-RU"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На рис. </a:t>
            </a:r>
            <a:r>
              <a:rPr lang="uk-UA" dirty="0" smtClean="0">
                <a:solidFill>
                  <a:schemeClr val="bg1"/>
                </a:solidFill>
                <a:latin typeface="Arial" panose="020B0604020202020204" pitchFamily="34" charset="0"/>
                <a:cs typeface="Arial" panose="020B0604020202020204" pitchFamily="34" charset="0"/>
              </a:rPr>
              <a:t>зображені </a:t>
            </a:r>
            <a:r>
              <a:rPr lang="uk-UA" dirty="0">
                <a:solidFill>
                  <a:schemeClr val="bg1"/>
                </a:solidFill>
                <a:latin typeface="Arial" panose="020B0604020202020204" pitchFamily="34" charset="0"/>
                <a:cs typeface="Arial" panose="020B0604020202020204" pitchFamily="34" charset="0"/>
              </a:rPr>
              <a:t>дві суміжні порції кубічної поверхні </a:t>
            </a:r>
            <a:r>
              <a:rPr lang="ru-RU" dirty="0">
                <a:solidFill>
                  <a:schemeClr val="bg1"/>
                </a:solidFill>
                <a:latin typeface="Arial" panose="020B0604020202020204" pitchFamily="34" charset="0"/>
                <a:cs typeface="Arial" panose="020B0604020202020204" pitchFamily="34" charset="0"/>
              </a:rPr>
              <a:t>Без’е , задані </a:t>
            </a:r>
            <a:r>
              <a:rPr lang="uk-UA" dirty="0">
                <a:solidFill>
                  <a:schemeClr val="bg1"/>
                </a:solidFill>
                <a:latin typeface="Arial" panose="020B0604020202020204" pitchFamily="34" charset="0"/>
                <a:cs typeface="Arial" panose="020B0604020202020204" pitchFamily="34" charset="0"/>
              </a:rPr>
              <a:t>відповідно </a:t>
            </a:r>
            <a:r>
              <a:rPr lang="ru-RU" dirty="0" smtClean="0">
                <a:solidFill>
                  <a:schemeClr val="bg1"/>
                </a:solidFill>
                <a:latin typeface="Arial" panose="020B0604020202020204" pitchFamily="34" charset="0"/>
                <a:cs typeface="Arial" panose="020B0604020202020204" pitchFamily="34" charset="0"/>
              </a:rPr>
              <a:t>рівняннями</a:t>
            </a:r>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Неперервність </a:t>
            </a:r>
            <a:r>
              <a:rPr lang="ru-RU" dirty="0">
                <a:solidFill>
                  <a:schemeClr val="bg1"/>
                </a:solidFill>
                <a:latin typeface="Arial" panose="020B0604020202020204" pitchFamily="34" charset="0"/>
                <a:cs typeface="Arial" panose="020B0604020202020204" pitchFamily="34" charset="0"/>
              </a:rPr>
              <a:t>складен</a:t>
            </a:r>
            <a:r>
              <a:rPr lang="uk-UA" dirty="0">
                <a:solidFill>
                  <a:schemeClr val="bg1"/>
                </a:solidFill>
                <a:latin typeface="Arial" panose="020B0604020202020204" pitchFamily="34" charset="0"/>
                <a:cs typeface="Arial" panose="020B0604020202020204" pitchFamily="34" charset="0"/>
              </a:rPr>
              <a:t>ої поверхні </a:t>
            </a:r>
            <a:r>
              <a:rPr lang="ru-RU" dirty="0">
                <a:solidFill>
                  <a:schemeClr val="bg1"/>
                </a:solidFill>
                <a:latin typeface="Arial" panose="020B0604020202020204" pitchFamily="34" charset="0"/>
                <a:cs typeface="Arial" panose="020B0604020202020204" pitchFamily="34" charset="0"/>
              </a:rPr>
              <a:t>на границ</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 порц</a:t>
            </a:r>
            <a:r>
              <a:rPr lang="uk-UA" dirty="0">
                <a:solidFill>
                  <a:schemeClr val="bg1"/>
                </a:solidFill>
                <a:latin typeface="Arial" panose="020B0604020202020204" pitchFamily="34" charset="0"/>
                <a:cs typeface="Arial" panose="020B0604020202020204" pitchFamily="34" charset="0"/>
              </a:rPr>
              <a:t>ій</a:t>
            </a:r>
            <a:r>
              <a:rPr lang="ru-RU" dirty="0">
                <a:solidFill>
                  <a:schemeClr val="bg1"/>
                </a:solidFill>
                <a:latin typeface="Arial" panose="020B0604020202020204" pitchFamily="34" charset="0"/>
                <a:cs typeface="Arial" panose="020B0604020202020204" pitchFamily="34" charset="0"/>
              </a:rPr>
              <a:t> будет </a:t>
            </a:r>
            <a:r>
              <a:rPr lang="uk-UA" dirty="0">
                <a:solidFill>
                  <a:schemeClr val="bg1"/>
                </a:solidFill>
                <a:latin typeface="Arial" panose="020B0604020202020204" pitchFamily="34" charset="0"/>
                <a:cs typeface="Arial" panose="020B0604020202020204" pitchFamily="34" charset="0"/>
              </a:rPr>
              <a:t>забезпечена</a:t>
            </a:r>
            <a:r>
              <a:rPr lang="ru-RU"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якщо</a:t>
            </a:r>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при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Останнє співвідношення у матричній формі має вид </a:t>
            </a:r>
            <a:endParaRPr lang="ru-RU" dirty="0" smtClean="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810705938"/>
              </p:ext>
            </p:extLst>
          </p:nvPr>
        </p:nvGraphicFramePr>
        <p:xfrm>
          <a:off x="1043608" y="2636912"/>
          <a:ext cx="6408737" cy="492125"/>
        </p:xfrm>
        <a:graphic>
          <a:graphicData uri="http://schemas.openxmlformats.org/presentationml/2006/ole">
            <mc:AlternateContent xmlns:mc="http://schemas.openxmlformats.org/markup-compatibility/2006">
              <mc:Choice xmlns:v="urn:schemas-microsoft-com:vml" Requires="v">
                <p:oleObj spid="_x0000_s8344" name="Формула" r:id="rId3" imgW="3657600" imgH="279400" progId="Equation.3">
                  <p:embed/>
                </p:oleObj>
              </mc:Choice>
              <mc:Fallback>
                <p:oleObj name="Формула" r:id="rId3" imgW="3657600" imgH="279400" progId="Equation.3">
                  <p:embed/>
                  <p:pic>
                    <p:nvPicPr>
                      <p:cNvPr id="0" name="Объект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2636912"/>
                        <a:ext cx="6408737"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033715013"/>
              </p:ext>
            </p:extLst>
          </p:nvPr>
        </p:nvGraphicFramePr>
        <p:xfrm>
          <a:off x="2699792" y="4221088"/>
          <a:ext cx="2087562" cy="492125"/>
        </p:xfrm>
        <a:graphic>
          <a:graphicData uri="http://schemas.openxmlformats.org/presentationml/2006/ole">
            <mc:AlternateContent xmlns:mc="http://schemas.openxmlformats.org/markup-compatibility/2006">
              <mc:Choice xmlns:v="urn:schemas-microsoft-com:vml" Requires="v">
                <p:oleObj spid="_x0000_s8345" name="Формула" r:id="rId5" imgW="1409700" imgH="279400" progId="Equation.3">
                  <p:embed/>
                </p:oleObj>
              </mc:Choice>
              <mc:Fallback>
                <p:oleObj name="Формула" r:id="rId5" imgW="1409700" imgH="279400" progId="Equation.3">
                  <p:embed/>
                  <p:pic>
                    <p:nvPicPr>
                      <p:cNvPr id="0" name="Объект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9792" y="4221088"/>
                        <a:ext cx="2087562"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409177656"/>
              </p:ext>
            </p:extLst>
          </p:nvPr>
        </p:nvGraphicFramePr>
        <p:xfrm>
          <a:off x="1403648" y="5013176"/>
          <a:ext cx="1080121" cy="362967"/>
        </p:xfrm>
        <a:graphic>
          <a:graphicData uri="http://schemas.openxmlformats.org/presentationml/2006/ole">
            <mc:AlternateContent xmlns:mc="http://schemas.openxmlformats.org/markup-compatibility/2006">
              <mc:Choice xmlns:v="urn:schemas-microsoft-com:vml" Requires="v">
                <p:oleObj spid="_x0000_s8346" name="Формула" r:id="rId7" imgW="596641" imgH="215806" progId="Equation.3">
                  <p:embed/>
                </p:oleObj>
              </mc:Choice>
              <mc:Fallback>
                <p:oleObj name="Формула" r:id="rId7" imgW="596641" imgH="215806" progId="Equation.3">
                  <p:embed/>
                  <p:pic>
                    <p:nvPicPr>
                      <p:cNvPr id="0" name="Объект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03648" y="5013176"/>
                        <a:ext cx="1080121" cy="36296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9846396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Складені поверхні Без’є</a:t>
            </a:r>
            <a:r>
              <a:rPr lang="ru-RU" b="0" dirty="0">
                <a:solidFill>
                  <a:schemeClr val="bg1"/>
                </a:solidFill>
                <a:latin typeface="Arial" panose="020B0604020202020204" pitchFamily="34" charset="0"/>
                <a:cs typeface="Arial" panose="020B0604020202020204" pitchFamily="34" charset="0"/>
              </a:rPr>
              <a:t>.</a:t>
            </a:r>
            <a:endParaRPr lang="ru-RU"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Останнє співвідношення у матричній формі має вид</a:t>
            </a:r>
            <a:endParaRPr lang="en-US" dirty="0" smtClean="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Обидві </a:t>
            </a:r>
            <a:r>
              <a:rPr lang="uk-UA" dirty="0">
                <a:solidFill>
                  <a:schemeClr val="bg1"/>
                </a:solidFill>
                <a:latin typeface="Arial" panose="020B0604020202020204" pitchFamily="34" charset="0"/>
                <a:cs typeface="Arial" panose="020B0604020202020204" pitchFamily="34" charset="0"/>
              </a:rPr>
              <a:t>сторони цього рівняння є кубічними поліномами по </a:t>
            </a:r>
            <a:r>
              <a:rPr lang="ru-RU" i="1" dirty="0">
                <a:solidFill>
                  <a:schemeClr val="bg1"/>
                </a:solidFill>
                <a:latin typeface="Arial" panose="020B0604020202020204" pitchFamily="34" charset="0"/>
                <a:cs typeface="Arial" panose="020B0604020202020204" pitchFamily="34" charset="0"/>
              </a:rPr>
              <a:t>v</a:t>
            </a:r>
            <a:r>
              <a:rPr lang="ru-RU"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Порівнявши коефіцієнти при однакових ступенях одержимо співвідношення</a:t>
            </a:r>
            <a:r>
              <a:rPr lang="ru-RU" dirty="0">
                <a:solidFill>
                  <a:schemeClr val="bg1"/>
                </a:solidFill>
                <a:latin typeface="Arial" panose="020B0604020202020204" pitchFamily="34" charset="0"/>
                <a:cs typeface="Arial" panose="020B0604020202020204" pitchFamily="34" charset="0"/>
              </a:rPr>
              <a:t> </a:t>
            </a:r>
            <a:endParaRPr lang="en-US" dirty="0" smtClean="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яке</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після </a:t>
            </a:r>
            <a:r>
              <a:rPr lang="uk-UA" dirty="0">
                <a:solidFill>
                  <a:schemeClr val="bg1"/>
                </a:solidFill>
                <a:latin typeface="Arial" panose="020B0604020202020204" pitchFamily="34" charset="0"/>
                <a:cs typeface="Arial" panose="020B0604020202020204" pitchFamily="34" charset="0"/>
              </a:rPr>
              <a:t>помноження справа </a:t>
            </a:r>
            <a:r>
              <a:rPr lang="ru-RU" dirty="0">
                <a:solidFill>
                  <a:schemeClr val="bg1"/>
                </a:solidFill>
                <a:latin typeface="Arial" panose="020B0604020202020204" pitchFamily="34" charset="0"/>
                <a:cs typeface="Arial" panose="020B0604020202020204" pitchFamily="34" charset="0"/>
              </a:rPr>
              <a:t>на </a:t>
            </a:r>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зведеться </a:t>
            </a:r>
            <a:r>
              <a:rPr lang="uk-UA" dirty="0">
                <a:solidFill>
                  <a:schemeClr val="bg1"/>
                </a:solidFill>
                <a:latin typeface="Arial" panose="020B0604020202020204" pitchFamily="34" charset="0"/>
                <a:cs typeface="Arial" panose="020B0604020202020204" pitchFamily="34" charset="0"/>
              </a:rPr>
              <a:t>до наступних чотирьох формул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16</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078937125"/>
              </p:ext>
            </p:extLst>
          </p:nvPr>
        </p:nvGraphicFramePr>
        <p:xfrm>
          <a:off x="5724128" y="5013176"/>
          <a:ext cx="720725" cy="419100"/>
        </p:xfrm>
        <a:graphic>
          <a:graphicData uri="http://schemas.openxmlformats.org/presentationml/2006/ole">
            <mc:AlternateContent xmlns:mc="http://schemas.openxmlformats.org/markup-compatibility/2006">
              <mc:Choice xmlns:v="urn:schemas-microsoft-com:vml" Requires="v">
                <p:oleObj spid="_x0000_s9367" name="Формула" r:id="rId3" imgW="609600" imgH="279400" progId="Equation.3">
                  <p:embed/>
                </p:oleObj>
              </mc:Choice>
              <mc:Fallback>
                <p:oleObj name="Формула" r:id="rId3" imgW="609600" imgH="279400" progId="Equation.3">
                  <p:embed/>
                  <p:pic>
                    <p:nvPicPr>
                      <p:cNvPr id="0" name="Объект 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24128" y="5013176"/>
                        <a:ext cx="720725"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4154041786"/>
              </p:ext>
            </p:extLst>
          </p:nvPr>
        </p:nvGraphicFramePr>
        <p:xfrm>
          <a:off x="1547664" y="2276872"/>
          <a:ext cx="4465637" cy="482600"/>
        </p:xfrm>
        <a:graphic>
          <a:graphicData uri="http://schemas.openxmlformats.org/presentationml/2006/ole">
            <mc:AlternateContent xmlns:mc="http://schemas.openxmlformats.org/markup-compatibility/2006">
              <mc:Choice xmlns:v="urn:schemas-microsoft-com:vml" Requires="v">
                <p:oleObj spid="_x0000_s9368" name="Формула" r:id="rId5" imgW="2819400" imgH="266700" progId="Equation.3">
                  <p:embed/>
                </p:oleObj>
              </mc:Choice>
              <mc:Fallback>
                <p:oleObj name="Формула" r:id="rId5" imgW="2819400" imgH="266700" progId="Equation.3">
                  <p:embed/>
                  <p:pic>
                    <p:nvPicPr>
                      <p:cNvPr id="0" name="Объект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47664" y="2276872"/>
                        <a:ext cx="446563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2769429591"/>
              </p:ext>
            </p:extLst>
          </p:nvPr>
        </p:nvGraphicFramePr>
        <p:xfrm>
          <a:off x="1835696" y="4293096"/>
          <a:ext cx="4043362" cy="482600"/>
        </p:xfrm>
        <a:graphic>
          <a:graphicData uri="http://schemas.openxmlformats.org/presentationml/2006/ole">
            <mc:AlternateContent xmlns:mc="http://schemas.openxmlformats.org/markup-compatibility/2006">
              <mc:Choice xmlns:v="urn:schemas-microsoft-com:vml" Requires="v">
                <p:oleObj spid="_x0000_s9369" name="Формула" r:id="rId7" imgW="2552400" imgH="266400" progId="Equation.3">
                  <p:embed/>
                </p:oleObj>
              </mc:Choice>
              <mc:Fallback>
                <p:oleObj name="Формула" r:id="rId7" imgW="2552400" imgH="266400" progId="Equation.3">
                  <p:embed/>
                  <p:pic>
                    <p:nvPicPr>
                      <p:cNvPr id="0" name="Объект 5"/>
                      <p:cNvPicPr>
                        <a:picLocks noChangeAspect="1" noChangeArrowheads="1"/>
                      </p:cNvPicPr>
                      <p:nvPr/>
                    </p:nvPicPr>
                    <p:blipFill>
                      <a:blip r:embed="rId8"/>
                      <a:srcRect/>
                      <a:stretch>
                        <a:fillRect/>
                      </a:stretch>
                    </p:blipFill>
                    <p:spPr bwMode="auto">
                      <a:xfrm>
                        <a:off x="1835696" y="4293096"/>
                        <a:ext cx="4043362"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3571983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Складені поверхні Без’є</a:t>
            </a:r>
            <a:r>
              <a:rPr lang="ru-RU" b="0" dirty="0">
                <a:solidFill>
                  <a:schemeClr val="bg1"/>
                </a:solidFill>
                <a:latin typeface="Arial" panose="020B0604020202020204" pitchFamily="34" charset="0"/>
                <a:cs typeface="Arial" panose="020B0604020202020204" pitchFamily="34" charset="0"/>
              </a:rPr>
              <a:t>.</a:t>
            </a:r>
            <a:endParaRPr lang="ru-RU" dirty="0"/>
          </a:p>
        </p:txBody>
      </p:sp>
      <p:sp>
        <p:nvSpPr>
          <p:cNvPr id="3" name="Объект 2"/>
          <p:cNvSpPr>
            <a:spLocks noGrp="1"/>
          </p:cNvSpPr>
          <p:nvPr>
            <p:ph idx="1"/>
          </p:nvPr>
        </p:nvSpPr>
        <p:spPr/>
        <p:txBody>
          <a:bodyPr/>
          <a:lstStyle/>
          <a:p>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Це </a:t>
            </a:r>
            <a:r>
              <a:rPr lang="uk-UA" dirty="0">
                <a:solidFill>
                  <a:schemeClr val="bg1"/>
                </a:solidFill>
                <a:latin typeface="Arial" panose="020B0604020202020204" pitchFamily="34" charset="0"/>
                <a:cs typeface="Arial" panose="020B0604020202020204" pitchFamily="34" charset="0"/>
              </a:rPr>
              <a:t>означає виконання природної умови : спільна гранична крива між двома порціями потребує наявності спільної граничної ломаної у двох характеристичних многогранників.</a:t>
            </a:r>
            <a:endParaRPr lang="ru-RU" dirty="0">
              <a:solidFill>
                <a:schemeClr val="bg1"/>
              </a:solidFill>
              <a:latin typeface="Arial" panose="020B0604020202020204" pitchFamily="34" charset="0"/>
              <a:cs typeface="Arial" panose="020B0604020202020204" pitchFamily="34" charset="0"/>
            </a:endParaRPr>
          </a:p>
          <a:p>
            <a:r>
              <a:rPr lang="ru-RU" dirty="0">
                <a:solidFill>
                  <a:schemeClr val="bg1"/>
                </a:solidFill>
                <a:latin typeface="Arial" panose="020B0604020202020204" pitchFamily="34" charset="0"/>
                <a:cs typeface="Arial" panose="020B0604020202020204" pitchFamily="34" charset="0"/>
              </a:rPr>
              <a:t>Для неп</a:t>
            </a:r>
            <a:r>
              <a:rPr lang="uk-UA" dirty="0">
                <a:solidFill>
                  <a:schemeClr val="bg1"/>
                </a:solidFill>
                <a:latin typeface="Arial" panose="020B0604020202020204" pitchFamily="34" charset="0"/>
                <a:cs typeface="Arial" panose="020B0604020202020204" pitchFamily="34" charset="0"/>
              </a:rPr>
              <a:t>е</a:t>
            </a:r>
            <a:r>
              <a:rPr lang="ru-RU" dirty="0">
                <a:solidFill>
                  <a:schemeClr val="bg1"/>
                </a:solidFill>
                <a:latin typeface="Arial" panose="020B0604020202020204" pitchFamily="34" charset="0"/>
                <a:cs typeface="Arial" panose="020B0604020202020204" pitchFamily="34" charset="0"/>
              </a:rPr>
              <a:t>рервност</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 град</a:t>
            </a:r>
            <a:r>
              <a:rPr lang="uk-UA" dirty="0">
                <a:solidFill>
                  <a:schemeClr val="bg1"/>
                </a:solidFill>
                <a:latin typeface="Arial" panose="020B0604020202020204" pitchFamily="34" charset="0"/>
                <a:cs typeface="Arial" panose="020B0604020202020204" pitchFamily="34" charset="0"/>
              </a:rPr>
              <a:t>іє</a:t>
            </a:r>
            <a:r>
              <a:rPr lang="ru-RU" dirty="0">
                <a:solidFill>
                  <a:schemeClr val="bg1"/>
                </a:solidFill>
                <a:latin typeface="Arial" panose="020B0604020202020204" pitchFamily="34" charset="0"/>
                <a:cs typeface="Arial" panose="020B0604020202020204" pitchFamily="34" charset="0"/>
              </a:rPr>
              <a:t>нт</a:t>
            </a:r>
            <a:r>
              <a:rPr lang="uk-UA" dirty="0">
                <a:solidFill>
                  <a:schemeClr val="bg1"/>
                </a:solidFill>
                <a:latin typeface="Arial" panose="020B0604020202020204" pitchFamily="34" charset="0"/>
                <a:cs typeface="Arial" panose="020B0604020202020204" pitchFamily="34" charset="0"/>
              </a:rPr>
              <a:t>у</a:t>
            </a:r>
            <a:r>
              <a:rPr lang="ru-RU" dirty="0">
                <a:solidFill>
                  <a:schemeClr val="bg1"/>
                </a:solidFill>
                <a:latin typeface="Arial" panose="020B0604020202020204" pitchFamily="34" charset="0"/>
                <a:cs typeface="Arial" panose="020B0604020202020204" pitchFamily="34" charset="0"/>
              </a:rPr>
              <a:t> при переход</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 через границу</a:t>
            </a:r>
            <a:r>
              <a:rPr lang="uk-UA" dirty="0">
                <a:solidFill>
                  <a:schemeClr val="bg1"/>
                </a:solidFill>
                <a:latin typeface="Arial" panose="020B0604020202020204" pitchFamily="34" charset="0"/>
                <a:cs typeface="Arial" panose="020B0604020202020204" pitchFamily="34" charset="0"/>
              </a:rPr>
              <a:t>ю дотична </a:t>
            </a:r>
            <a:r>
              <a:rPr lang="ru-RU" dirty="0">
                <a:solidFill>
                  <a:schemeClr val="bg1"/>
                </a:solidFill>
                <a:latin typeface="Arial" panose="020B0604020202020204" pitchFamily="34" charset="0"/>
                <a:cs typeface="Arial" panose="020B0604020202020204" pitchFamily="34" charset="0"/>
              </a:rPr>
              <a:t>пло</a:t>
            </a:r>
            <a:r>
              <a:rPr lang="uk-UA" dirty="0">
                <a:solidFill>
                  <a:schemeClr val="bg1"/>
                </a:solidFill>
                <a:latin typeface="Arial" panose="020B0604020202020204" pitchFamily="34" charset="0"/>
                <a:cs typeface="Arial" panose="020B0604020202020204" pitchFamily="34" charset="0"/>
              </a:rPr>
              <a:t>щина до</a:t>
            </a:r>
            <a:r>
              <a:rPr lang="ru-RU" dirty="0">
                <a:solidFill>
                  <a:schemeClr val="bg1"/>
                </a:solidFill>
                <a:latin typeface="Arial" panose="020B0604020202020204" pitchFamily="34" charset="0"/>
                <a:cs typeface="Arial" panose="020B0604020202020204" pitchFamily="34" charset="0"/>
              </a:rPr>
              <a:t> порц</a:t>
            </a:r>
            <a:r>
              <a:rPr lang="uk-UA" dirty="0">
                <a:solidFill>
                  <a:schemeClr val="bg1"/>
                </a:solidFill>
                <a:latin typeface="Arial" panose="020B0604020202020204" pitchFamily="34" charset="0"/>
                <a:cs typeface="Arial" panose="020B0604020202020204" pitchFamily="34" charset="0"/>
              </a:rPr>
              <a:t>ії</a:t>
            </a:r>
            <a:r>
              <a:rPr lang="ru-RU" dirty="0">
                <a:solidFill>
                  <a:schemeClr val="bg1"/>
                </a:solidFill>
                <a:latin typeface="Arial" panose="020B0604020202020204" pitchFamily="34" charset="0"/>
                <a:cs typeface="Arial" panose="020B0604020202020204" pitchFamily="34" charset="0"/>
              </a:rPr>
              <a:t> 1 при  </a:t>
            </a:r>
            <a:r>
              <a:rPr lang="ru-RU" i="1" dirty="0">
                <a:solidFill>
                  <a:schemeClr val="bg1"/>
                </a:solidFill>
                <a:latin typeface="Arial" panose="020B0604020202020204" pitchFamily="34" charset="0"/>
                <a:cs typeface="Arial" panose="020B0604020202020204" pitchFamily="34" charset="0"/>
              </a:rPr>
              <a:t>u</a:t>
            </a:r>
            <a:r>
              <a:rPr lang="ru-RU" dirty="0">
                <a:solidFill>
                  <a:schemeClr val="bg1"/>
                </a:solidFill>
                <a:latin typeface="Arial" panose="020B0604020202020204" pitchFamily="34" charset="0"/>
                <a:cs typeface="Arial" panose="020B0604020202020204" pitchFamily="34" charset="0"/>
              </a:rPr>
              <a:t>=1 </a:t>
            </a:r>
            <a:r>
              <a:rPr lang="uk-UA" dirty="0">
                <a:solidFill>
                  <a:schemeClr val="bg1"/>
                </a:solidFill>
                <a:latin typeface="Arial" panose="020B0604020202020204" pitchFamily="34" charset="0"/>
                <a:cs typeface="Arial" panose="020B0604020202020204" pitchFamily="34" charset="0"/>
              </a:rPr>
              <a:t>повинна</a:t>
            </a:r>
            <a:r>
              <a:rPr lang="ru-RU" dirty="0">
                <a:solidFill>
                  <a:schemeClr val="bg1"/>
                </a:solidFill>
                <a:latin typeface="Arial" panose="020B0604020202020204" pitchFamily="34" charset="0"/>
                <a:cs typeface="Arial" panose="020B0604020202020204" pitchFamily="34" charset="0"/>
              </a:rPr>
              <a:t> сп</a:t>
            </a:r>
            <a:r>
              <a:rPr lang="uk-UA" dirty="0">
                <a:solidFill>
                  <a:schemeClr val="bg1"/>
                </a:solidFill>
                <a:latin typeface="Arial" panose="020B0604020202020204" pitchFamily="34" charset="0"/>
                <a:cs typeface="Arial" panose="020B0604020202020204" pitchFamily="34" charset="0"/>
              </a:rPr>
              <a:t>івп</a:t>
            </a:r>
            <a:r>
              <a:rPr lang="ru-RU" dirty="0">
                <a:solidFill>
                  <a:schemeClr val="bg1"/>
                </a:solidFill>
                <a:latin typeface="Arial" panose="020B0604020202020204" pitchFamily="34" charset="0"/>
                <a:cs typeface="Arial" panose="020B0604020202020204" pitchFamily="34" charset="0"/>
              </a:rPr>
              <a:t>адат</a:t>
            </a:r>
            <a:r>
              <a:rPr lang="uk-UA" dirty="0">
                <a:solidFill>
                  <a:schemeClr val="bg1"/>
                </a:solidFill>
                <a:latin typeface="Arial" panose="020B0604020202020204" pitchFamily="34" charset="0"/>
                <a:cs typeface="Arial" panose="020B0604020202020204" pitchFamily="34" charset="0"/>
              </a:rPr>
              <a:t>и з дотична </a:t>
            </a:r>
            <a:r>
              <a:rPr lang="ru-RU" dirty="0">
                <a:solidFill>
                  <a:schemeClr val="bg1"/>
                </a:solidFill>
                <a:latin typeface="Arial" panose="020B0604020202020204" pitchFamily="34" charset="0"/>
                <a:cs typeface="Arial" panose="020B0604020202020204" pitchFamily="34" charset="0"/>
              </a:rPr>
              <a:t>пло</a:t>
            </a:r>
            <a:r>
              <a:rPr lang="uk-UA" dirty="0">
                <a:solidFill>
                  <a:schemeClr val="bg1"/>
                </a:solidFill>
                <a:latin typeface="Arial" panose="020B0604020202020204" pitchFamily="34" charset="0"/>
                <a:cs typeface="Arial" panose="020B0604020202020204" pitchFamily="34" charset="0"/>
              </a:rPr>
              <a:t>щиною до</a:t>
            </a:r>
            <a:r>
              <a:rPr lang="ru-RU" dirty="0">
                <a:solidFill>
                  <a:schemeClr val="bg1"/>
                </a:solidFill>
                <a:latin typeface="Arial" panose="020B0604020202020204" pitchFamily="34" charset="0"/>
                <a:cs typeface="Arial" panose="020B0604020202020204" pitchFamily="34" charset="0"/>
              </a:rPr>
              <a:t> порции 2 при </a:t>
            </a:r>
            <a:r>
              <a:rPr lang="ru-RU" i="1" dirty="0">
                <a:solidFill>
                  <a:schemeClr val="bg1"/>
                </a:solidFill>
                <a:latin typeface="Arial" panose="020B0604020202020204" pitchFamily="34" charset="0"/>
                <a:cs typeface="Arial" panose="020B0604020202020204" pitchFamily="34" charset="0"/>
              </a:rPr>
              <a:t>u</a:t>
            </a:r>
            <a:r>
              <a:rPr lang="ru-RU" dirty="0">
                <a:solidFill>
                  <a:schemeClr val="bg1"/>
                </a:solidFill>
                <a:latin typeface="Arial" panose="020B0604020202020204" pitchFamily="34" charset="0"/>
                <a:cs typeface="Arial" panose="020B0604020202020204" pitchFamily="34" charset="0"/>
              </a:rPr>
              <a:t>=0 для </a:t>
            </a:r>
            <a:r>
              <a:rPr lang="en-US"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17</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307723972"/>
              </p:ext>
            </p:extLst>
          </p:nvPr>
        </p:nvGraphicFramePr>
        <p:xfrm>
          <a:off x="2627784" y="5157192"/>
          <a:ext cx="719138" cy="363537"/>
        </p:xfrm>
        <a:graphic>
          <a:graphicData uri="http://schemas.openxmlformats.org/presentationml/2006/ole">
            <mc:AlternateContent xmlns:mc="http://schemas.openxmlformats.org/markup-compatibility/2006">
              <mc:Choice xmlns:v="urn:schemas-microsoft-com:vml" Requires="v">
                <p:oleObj spid="_x0000_s10337" name="Формула" r:id="rId3" imgW="622030" imgH="215806" progId="Equation.3">
                  <p:embed/>
                </p:oleObj>
              </mc:Choice>
              <mc:Fallback>
                <p:oleObj name="Формула" r:id="rId3" imgW="622030" imgH="215806" progId="Equation.3">
                  <p:embed/>
                  <p:pic>
                    <p:nvPicPr>
                      <p:cNvPr id="0" name="Объект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784" y="5157192"/>
                        <a:ext cx="719138"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062442540"/>
              </p:ext>
            </p:extLst>
          </p:nvPr>
        </p:nvGraphicFramePr>
        <p:xfrm>
          <a:off x="2411760" y="1772816"/>
          <a:ext cx="3095625" cy="576262"/>
        </p:xfrm>
        <a:graphic>
          <a:graphicData uri="http://schemas.openxmlformats.org/presentationml/2006/ole">
            <mc:AlternateContent xmlns:mc="http://schemas.openxmlformats.org/markup-compatibility/2006">
              <mc:Choice xmlns:v="urn:schemas-microsoft-com:vml" Requires="v">
                <p:oleObj spid="_x0000_s10338" name="Формула" r:id="rId5" imgW="1574800" imgH="292100" progId="Equation.3">
                  <p:embed/>
                </p:oleObj>
              </mc:Choice>
              <mc:Fallback>
                <p:oleObj name="Формула" r:id="rId5" imgW="1574800" imgH="292100" progId="Equation.3">
                  <p:embed/>
                  <p:pic>
                    <p:nvPicPr>
                      <p:cNvPr id="0" name="Объект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11760" y="1772816"/>
                        <a:ext cx="30956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6025351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Складені поверхні Без’є</a:t>
            </a:r>
            <a:r>
              <a:rPr lang="ru-RU" b="0" dirty="0">
                <a:solidFill>
                  <a:schemeClr val="bg1"/>
                </a:solidFill>
                <a:latin typeface="Arial" panose="020B0604020202020204" pitchFamily="34" charset="0"/>
                <a:cs typeface="Arial" panose="020B0604020202020204" pitchFamily="34" charset="0"/>
              </a:rPr>
              <a:t>.</a:t>
            </a:r>
            <a:endParaRPr lang="ru-RU"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Тод</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 напр</a:t>
            </a:r>
            <a:r>
              <a:rPr lang="uk-UA" dirty="0">
                <a:solidFill>
                  <a:schemeClr val="bg1"/>
                </a:solidFill>
                <a:latin typeface="Arial" panose="020B0604020202020204" pitchFamily="34" charset="0"/>
                <a:cs typeface="Arial" panose="020B0604020202020204" pitchFamily="34" charset="0"/>
              </a:rPr>
              <a:t>ямок</a:t>
            </a:r>
            <a:r>
              <a:rPr lang="ru-RU" dirty="0">
                <a:solidFill>
                  <a:schemeClr val="bg1"/>
                </a:solidFill>
                <a:latin typeface="Arial" panose="020B0604020202020204" pitchFamily="34" charset="0"/>
                <a:cs typeface="Arial" panose="020B0604020202020204" pitchFamily="34" charset="0"/>
              </a:rPr>
              <a:t> нормал</a:t>
            </a:r>
            <a:r>
              <a:rPr lang="uk-UA" dirty="0">
                <a:solidFill>
                  <a:schemeClr val="bg1"/>
                </a:solidFill>
                <a:latin typeface="Arial" panose="020B0604020202020204" pitchFamily="34" charset="0"/>
                <a:cs typeface="Arial" panose="020B0604020202020204" pitchFamily="34" charset="0"/>
              </a:rPr>
              <a:t>і до</a:t>
            </a:r>
            <a:r>
              <a:rPr lang="ru-RU" dirty="0">
                <a:solidFill>
                  <a:schemeClr val="bg1"/>
                </a:solidFill>
                <a:latin typeface="Arial" panose="020B0604020202020204" pitchFamily="34" charset="0"/>
                <a:cs typeface="Arial" panose="020B0604020202020204" pitchFamily="34" charset="0"/>
              </a:rPr>
              <a:t> с</a:t>
            </a:r>
            <a:r>
              <a:rPr lang="uk-UA" dirty="0">
                <a:solidFill>
                  <a:schemeClr val="bg1"/>
                </a:solidFill>
                <a:latin typeface="Arial" panose="020B0604020202020204" pitchFamily="34" charset="0"/>
                <a:cs typeface="Arial" panose="020B0604020202020204" pitchFamily="34" charset="0"/>
              </a:rPr>
              <a:t>кладеної</a:t>
            </a:r>
            <a:r>
              <a:rPr lang="ru-RU" dirty="0">
                <a:solidFill>
                  <a:schemeClr val="bg1"/>
                </a:solidFill>
                <a:latin typeface="Arial" panose="020B0604020202020204" pitchFamily="34" charset="0"/>
                <a:cs typeface="Arial" panose="020B0604020202020204" pitchFamily="34" charset="0"/>
              </a:rPr>
              <a:t> поверхн</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 буде </a:t>
            </a:r>
            <a:r>
              <a:rPr lang="uk-UA" dirty="0">
                <a:solidFill>
                  <a:schemeClr val="bg1"/>
                </a:solidFill>
                <a:latin typeface="Arial" panose="020B0604020202020204" pitchFamily="34" charset="0"/>
                <a:cs typeface="Arial" panose="020B0604020202020204" pitchFamily="34" charset="0"/>
              </a:rPr>
              <a:t>з</a:t>
            </a:r>
            <a:r>
              <a:rPr lang="ru-RU" dirty="0">
                <a:solidFill>
                  <a:schemeClr val="bg1"/>
                </a:solidFill>
                <a:latin typeface="Arial" panose="020B0604020202020204" pitchFamily="34" charset="0"/>
                <a:cs typeface="Arial" panose="020B0604020202020204" pitchFamily="34" charset="0"/>
              </a:rPr>
              <a:t>м</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н</a:t>
            </a:r>
            <a:r>
              <a:rPr lang="uk-UA" dirty="0">
                <a:solidFill>
                  <a:schemeClr val="bg1"/>
                </a:solidFill>
                <a:latin typeface="Arial" panose="020B0604020202020204" pitchFamily="34" charset="0"/>
                <a:cs typeface="Arial" panose="020B0604020202020204" pitchFamily="34" charset="0"/>
              </a:rPr>
              <a:t>юва</a:t>
            </a:r>
            <a:r>
              <a:rPr lang="ru-RU" dirty="0">
                <a:solidFill>
                  <a:schemeClr val="bg1"/>
                </a:solidFill>
                <a:latin typeface="Arial" panose="020B0604020202020204" pitchFamily="34" charset="0"/>
                <a:cs typeface="Arial" panose="020B0604020202020204" pitchFamily="34" charset="0"/>
              </a:rPr>
              <a:t>т</a:t>
            </a:r>
            <a:r>
              <a:rPr lang="uk-UA" dirty="0">
                <a:solidFill>
                  <a:schemeClr val="bg1"/>
                </a:solidFill>
                <a:latin typeface="Arial" panose="020B0604020202020204" pitchFamily="34" charset="0"/>
                <a:cs typeface="Arial" panose="020B0604020202020204" pitchFamily="34" charset="0"/>
              </a:rPr>
              <a:t>и</a:t>
            </a:r>
            <a:r>
              <a:rPr lang="ru-RU" dirty="0">
                <a:solidFill>
                  <a:schemeClr val="bg1"/>
                </a:solidFill>
                <a:latin typeface="Arial" panose="020B0604020202020204" pitchFamily="34" charset="0"/>
                <a:cs typeface="Arial" panose="020B0604020202020204" pitchFamily="34" charset="0"/>
              </a:rPr>
              <a:t>ся неп</a:t>
            </a:r>
            <a:r>
              <a:rPr lang="uk-UA" dirty="0">
                <a:solidFill>
                  <a:schemeClr val="bg1"/>
                </a:solidFill>
                <a:latin typeface="Arial" panose="020B0604020202020204" pitchFamily="34" charset="0"/>
                <a:cs typeface="Arial" panose="020B0604020202020204" pitchFamily="34" charset="0"/>
              </a:rPr>
              <a:t>е</a:t>
            </a:r>
            <a:r>
              <a:rPr lang="ru-RU" dirty="0">
                <a:solidFill>
                  <a:schemeClr val="bg1"/>
                </a:solidFill>
                <a:latin typeface="Arial" panose="020B0604020202020204" pitchFamily="34" charset="0"/>
                <a:cs typeface="Arial" panose="020B0604020202020204" pitchFamily="34" charset="0"/>
              </a:rPr>
              <a:t>рервно при переход</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 через </a:t>
            </a:r>
            <a:r>
              <a:rPr lang="uk-UA" dirty="0">
                <a:solidFill>
                  <a:schemeClr val="bg1"/>
                </a:solidFill>
                <a:latin typeface="Arial" panose="020B0604020202020204" pitchFamily="34" charset="0"/>
                <a:cs typeface="Arial" panose="020B0604020202020204" pitchFamily="34" charset="0"/>
              </a:rPr>
              <a:t>спільну </a:t>
            </a:r>
            <a:r>
              <a:rPr lang="ru-RU" dirty="0">
                <a:solidFill>
                  <a:schemeClr val="bg1"/>
                </a:solidFill>
                <a:latin typeface="Arial" panose="020B0604020202020204" pitchFamily="34" charset="0"/>
                <a:cs typeface="Arial" panose="020B0604020202020204" pitchFamily="34" charset="0"/>
              </a:rPr>
              <a:t>границ</a:t>
            </a:r>
            <a:r>
              <a:rPr lang="uk-UA" dirty="0">
                <a:solidFill>
                  <a:schemeClr val="bg1"/>
                </a:solidFill>
                <a:latin typeface="Arial" panose="020B0604020202020204" pitchFamily="34" charset="0"/>
                <a:cs typeface="Arial" panose="020B0604020202020204" pitchFamily="34" charset="0"/>
              </a:rPr>
              <a:t>ю</a:t>
            </a:r>
            <a:r>
              <a:rPr lang="ru-RU" dirty="0">
                <a:solidFill>
                  <a:schemeClr val="bg1"/>
                </a:solidFill>
                <a:latin typeface="Arial" panose="020B0604020202020204" pitchFamily="34" charset="0"/>
                <a:cs typeface="Arial" panose="020B0604020202020204" pitchFamily="34" charset="0"/>
              </a:rPr>
              <a:t> дв</a:t>
            </a:r>
            <a:r>
              <a:rPr lang="uk-UA" dirty="0">
                <a:solidFill>
                  <a:schemeClr val="bg1"/>
                </a:solidFill>
                <a:latin typeface="Arial" panose="020B0604020202020204" pitchFamily="34" charset="0"/>
                <a:cs typeface="Arial" panose="020B0604020202020204" pitchFamily="34" charset="0"/>
              </a:rPr>
              <a:t>о</a:t>
            </a:r>
            <a:r>
              <a:rPr lang="ru-RU" dirty="0">
                <a:solidFill>
                  <a:schemeClr val="bg1"/>
                </a:solidFill>
                <a:latin typeface="Arial" panose="020B0604020202020204" pitchFamily="34" charset="0"/>
                <a:cs typeface="Arial" panose="020B0604020202020204" pitchFamily="34" charset="0"/>
              </a:rPr>
              <a:t>х порц</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й, </a:t>
            </a:r>
            <a:r>
              <a:rPr lang="uk-UA" dirty="0">
                <a:solidFill>
                  <a:schemeClr val="bg1"/>
                </a:solidFill>
                <a:latin typeface="Arial" panose="020B0604020202020204" pitchFamily="34" charset="0"/>
                <a:cs typeface="Arial" panose="020B0604020202020204" pitchFamily="34" charset="0"/>
              </a:rPr>
              <a:t>і </a:t>
            </a:r>
            <a:r>
              <a:rPr lang="ru-RU" dirty="0">
                <a:solidFill>
                  <a:schemeClr val="bg1"/>
                </a:solidFill>
                <a:latin typeface="Arial" panose="020B0604020202020204" pitchFamily="34" charset="0"/>
                <a:cs typeface="Arial" panose="020B0604020202020204" pitchFamily="34" charset="0"/>
              </a:rPr>
              <a:t>, отже, </a:t>
            </a:r>
            <a:r>
              <a:rPr lang="uk-UA" dirty="0">
                <a:solidFill>
                  <a:schemeClr val="bg1"/>
                </a:solidFill>
                <a:latin typeface="Arial" panose="020B0604020202020204" pitchFamily="34" charset="0"/>
                <a:cs typeface="Arial" panose="020B0604020202020204" pitchFamily="34" charset="0"/>
              </a:rPr>
              <a:t>буде </a:t>
            </a:r>
            <a:r>
              <a:rPr lang="ru-RU" dirty="0">
                <a:solidFill>
                  <a:schemeClr val="bg1"/>
                </a:solidFill>
                <a:latin typeface="Arial" panose="020B0604020202020204" pitchFamily="34" charset="0"/>
                <a:cs typeface="Arial" panose="020B0604020202020204" pitchFamily="34" charset="0"/>
              </a:rPr>
              <a:t>викону</a:t>
            </a:r>
            <a:r>
              <a:rPr lang="uk-UA" dirty="0">
                <a:solidFill>
                  <a:schemeClr val="bg1"/>
                </a:solidFill>
                <a:latin typeface="Arial" panose="020B0604020202020204" pitchFamily="34" charset="0"/>
                <a:cs typeface="Arial" panose="020B0604020202020204" pitchFamily="34" charset="0"/>
              </a:rPr>
              <a:t>ва</a:t>
            </a:r>
            <a:r>
              <a:rPr lang="ru-RU" dirty="0">
                <a:solidFill>
                  <a:schemeClr val="bg1"/>
                </a:solidFill>
                <a:latin typeface="Arial" panose="020B0604020202020204" pitchFamily="34" charset="0"/>
                <a:cs typeface="Arial" panose="020B0604020202020204" pitchFamily="34" charset="0"/>
              </a:rPr>
              <a:t>т</a:t>
            </a:r>
            <a:r>
              <a:rPr lang="uk-UA" dirty="0">
                <a:solidFill>
                  <a:schemeClr val="bg1"/>
                </a:solidFill>
                <a:latin typeface="Arial" panose="020B0604020202020204" pitchFamily="34" charset="0"/>
                <a:cs typeface="Arial" panose="020B0604020202020204" pitchFamily="34" charset="0"/>
              </a:rPr>
              <a:t>и</a:t>
            </a:r>
            <a:r>
              <a:rPr lang="ru-RU" dirty="0">
                <a:solidFill>
                  <a:schemeClr val="bg1"/>
                </a:solidFill>
                <a:latin typeface="Arial" panose="020B0604020202020204" pitchFamily="34" charset="0"/>
                <a:cs typeface="Arial" panose="020B0604020202020204" pitchFamily="34" charset="0"/>
              </a:rPr>
              <a:t>ся у</a:t>
            </a:r>
            <a:r>
              <a:rPr lang="uk-UA" dirty="0">
                <a:solidFill>
                  <a:schemeClr val="bg1"/>
                </a:solidFill>
                <a:latin typeface="Arial" panose="020B0604020202020204" pitchFamily="34" charset="0"/>
                <a:cs typeface="Arial" panose="020B0604020202020204" pitchFamily="34" charset="0"/>
              </a:rPr>
              <a:t>мо</a:t>
            </a:r>
            <a:r>
              <a:rPr lang="ru-RU" dirty="0">
                <a:solidFill>
                  <a:schemeClr val="bg1"/>
                </a:solidFill>
                <a:latin typeface="Arial" panose="020B0604020202020204" pitchFamily="34" charset="0"/>
                <a:cs typeface="Arial" panose="020B0604020202020204" pitchFamily="34" charset="0"/>
              </a:rPr>
              <a:t>в</a:t>
            </a:r>
            <a:r>
              <a:rPr lang="uk-UA" dirty="0">
                <a:solidFill>
                  <a:schemeClr val="bg1"/>
                </a:solidFill>
                <a:latin typeface="Arial" panose="020B0604020202020204" pitchFamily="34" charset="0"/>
                <a:cs typeface="Arial" panose="020B0604020202020204" pitchFamily="34" charset="0"/>
              </a:rPr>
              <a:t>а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2.2)</a:t>
            </a:r>
            <a:endParaRPr lang="ru-RU"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Додатна </a:t>
            </a:r>
            <a:r>
              <a:rPr lang="uk-UA" dirty="0">
                <a:solidFill>
                  <a:schemeClr val="bg1"/>
                </a:solidFill>
                <a:latin typeface="Arial" panose="020B0604020202020204" pitchFamily="34" charset="0"/>
                <a:cs typeface="Arial" panose="020B0604020202020204" pitchFamily="34" charset="0"/>
              </a:rPr>
              <a:t>скалярна функція  тут необхідна для врахування  розриву модуля нормалі до поверхні.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18</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285699871"/>
              </p:ext>
            </p:extLst>
          </p:nvPr>
        </p:nvGraphicFramePr>
        <p:xfrm>
          <a:off x="1619672" y="3212976"/>
          <a:ext cx="4752975" cy="492125"/>
        </p:xfrm>
        <a:graphic>
          <a:graphicData uri="http://schemas.openxmlformats.org/presentationml/2006/ole">
            <mc:AlternateContent xmlns:mc="http://schemas.openxmlformats.org/markup-compatibility/2006">
              <mc:Choice xmlns:v="urn:schemas-microsoft-com:vml" Requires="v">
                <p:oleObj spid="_x0000_s11315" name="Формула" r:id="rId3" imgW="3162240" imgH="279360" progId="Equation.3">
                  <p:embed/>
                </p:oleObj>
              </mc:Choice>
              <mc:Fallback>
                <p:oleObj name="Формула" r:id="rId3" imgW="3162240" imgH="279360" progId="Equation.3">
                  <p:embed/>
                  <p:pic>
                    <p:nvPicPr>
                      <p:cNvPr id="0" name="Объект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19672" y="3212976"/>
                        <a:ext cx="475297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6617773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Складені поверхні Без’є</a:t>
            </a:r>
            <a:r>
              <a:rPr lang="ru-RU" b="0" dirty="0">
                <a:solidFill>
                  <a:schemeClr val="bg1"/>
                </a:solidFill>
                <a:latin typeface="Arial" panose="020B0604020202020204" pitchFamily="34" charset="0"/>
                <a:cs typeface="Arial" panose="020B0604020202020204" pitchFamily="34" charset="0"/>
              </a:rPr>
              <a:t>.</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Так як </a:t>
            </a:r>
            <a:r>
              <a:rPr lang="uk-UA" dirty="0" smtClean="0">
                <a:solidFill>
                  <a:schemeClr val="bg1"/>
                </a:solidFill>
                <a:latin typeface="Arial" panose="020B0604020202020204" pitchFamily="34" charset="0"/>
                <a:cs typeface="Arial" panose="020B0604020202020204" pitchFamily="34" charset="0"/>
              </a:rPr>
              <a:t>                          , </a:t>
            </a:r>
            <a:r>
              <a:rPr lang="uk-UA" dirty="0">
                <a:solidFill>
                  <a:schemeClr val="bg1"/>
                </a:solidFill>
                <a:latin typeface="Arial" panose="020B0604020202020204" pitchFamily="34" charset="0"/>
                <a:cs typeface="Arial" panose="020B0604020202020204" pitchFamily="34" charset="0"/>
              </a:rPr>
              <a:t>то найпростіше рішення,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отримане, </a:t>
            </a:r>
            <a:r>
              <a:rPr lang="uk-UA" dirty="0">
                <a:solidFill>
                  <a:schemeClr val="bg1"/>
                </a:solidFill>
                <a:latin typeface="Arial" panose="020B0604020202020204" pitchFamily="34" charset="0"/>
                <a:cs typeface="Arial" panose="020B0604020202020204" pitchFamily="34" charset="0"/>
              </a:rPr>
              <a:t>з (2.2) матиме вид </a:t>
            </a:r>
            <a:endParaRPr lang="uk-UA" dirty="0" smtClean="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або  </a:t>
            </a:r>
            <a:endParaRPr lang="uk-UA"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Повторивши попередню процедуру, маємо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19</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4286076762"/>
              </p:ext>
            </p:extLst>
          </p:nvPr>
        </p:nvGraphicFramePr>
        <p:xfrm>
          <a:off x="1691680" y="1556792"/>
          <a:ext cx="2232025" cy="520700"/>
        </p:xfrm>
        <a:graphic>
          <a:graphicData uri="http://schemas.openxmlformats.org/presentationml/2006/ole">
            <mc:AlternateContent xmlns:mc="http://schemas.openxmlformats.org/markup-compatibility/2006">
              <mc:Choice xmlns:v="urn:schemas-microsoft-com:vml" Requires="v">
                <p:oleObj spid="_x0000_s12474" name="Формула" r:id="rId3" imgW="1396394" imgH="304668" progId="Equation.3">
                  <p:embed/>
                </p:oleObj>
              </mc:Choice>
              <mc:Fallback>
                <p:oleObj name="Формула" r:id="rId3" imgW="1396394" imgH="304668" progId="Equation.3">
                  <p:embed/>
                  <p:pic>
                    <p:nvPicPr>
                      <p:cNvPr id="0" name="Объект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1680" y="1556792"/>
                        <a:ext cx="2232025"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414843919"/>
              </p:ext>
            </p:extLst>
          </p:nvPr>
        </p:nvGraphicFramePr>
        <p:xfrm>
          <a:off x="2123728" y="2564904"/>
          <a:ext cx="2736850" cy="520700"/>
        </p:xfrm>
        <a:graphic>
          <a:graphicData uri="http://schemas.openxmlformats.org/presentationml/2006/ole">
            <mc:AlternateContent xmlns:mc="http://schemas.openxmlformats.org/markup-compatibility/2006">
              <mc:Choice xmlns:v="urn:schemas-microsoft-com:vml" Requires="v">
                <p:oleObj spid="_x0000_s12475" name="Формула" r:id="rId5" imgW="1714500" imgH="304800" progId="Equation.3">
                  <p:embed/>
                </p:oleObj>
              </mc:Choice>
              <mc:Fallback>
                <p:oleObj name="Формула" r:id="rId5" imgW="1714500" imgH="304800" progId="Equation.3">
                  <p:embed/>
                  <p:pic>
                    <p:nvPicPr>
                      <p:cNvPr id="0" name="Объект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23728" y="2564904"/>
                        <a:ext cx="27368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3251739262"/>
              </p:ext>
            </p:extLst>
          </p:nvPr>
        </p:nvGraphicFramePr>
        <p:xfrm>
          <a:off x="1403648" y="3356992"/>
          <a:ext cx="4752975" cy="420688"/>
        </p:xfrm>
        <a:graphic>
          <a:graphicData uri="http://schemas.openxmlformats.org/presentationml/2006/ole">
            <mc:AlternateContent xmlns:mc="http://schemas.openxmlformats.org/markup-compatibility/2006">
              <mc:Choice xmlns:v="urn:schemas-microsoft-com:vml" Requires="v">
                <p:oleObj spid="_x0000_s12476" name="Формула" r:id="rId7" imgW="3022600" imgH="279400" progId="Equation.3">
                  <p:embed/>
                </p:oleObj>
              </mc:Choice>
              <mc:Fallback>
                <p:oleObj name="Формула" r:id="rId7" imgW="3022600" imgH="279400" progId="Equation.3">
                  <p:embed/>
                  <p:pic>
                    <p:nvPicPr>
                      <p:cNvPr id="0" name="Объект 3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03648" y="3356992"/>
                        <a:ext cx="4752975" cy="4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887228925"/>
              </p:ext>
            </p:extLst>
          </p:nvPr>
        </p:nvGraphicFramePr>
        <p:xfrm>
          <a:off x="1009650" y="4667250"/>
          <a:ext cx="5972175" cy="706438"/>
        </p:xfrm>
        <a:graphic>
          <a:graphicData uri="http://schemas.openxmlformats.org/presentationml/2006/ole">
            <mc:AlternateContent xmlns:mc="http://schemas.openxmlformats.org/markup-compatibility/2006">
              <mc:Choice xmlns:v="urn:schemas-microsoft-com:vml" Requires="v">
                <p:oleObj spid="_x0000_s12477" name="Формула" r:id="rId9" imgW="2882880" imgH="291960" progId="Equation.3">
                  <p:embed/>
                </p:oleObj>
              </mc:Choice>
              <mc:Fallback>
                <p:oleObj name="Формула" r:id="rId9" imgW="2882880" imgH="291960" progId="Equation.3">
                  <p:embed/>
                  <p:pic>
                    <p:nvPicPr>
                      <p:cNvPr id="0" name="Объект 20"/>
                      <p:cNvPicPr>
                        <a:picLocks noChangeAspect="1" noChangeArrowheads="1"/>
                      </p:cNvPicPr>
                      <p:nvPr/>
                    </p:nvPicPr>
                    <p:blipFill>
                      <a:blip r:embed="rId10"/>
                      <a:srcRect/>
                      <a:stretch>
                        <a:fillRect/>
                      </a:stretch>
                    </p:blipFill>
                    <p:spPr bwMode="auto">
                      <a:xfrm>
                        <a:off x="1009650" y="4667250"/>
                        <a:ext cx="5972175" cy="70643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879248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ЛЕКЦІЯ </a:t>
            </a:r>
            <a:r>
              <a:rPr lang="en-US" b="0" smtClean="0">
                <a:solidFill>
                  <a:schemeClr val="bg1"/>
                </a:solidFill>
                <a:latin typeface="Arial" panose="020B0604020202020204" pitchFamily="34" charset="0"/>
                <a:cs typeface="Arial" panose="020B0604020202020204" pitchFamily="34" charset="0"/>
              </a:rPr>
              <a:t>4</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Порційні поверхні Кунса</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Поверхні Безьє</a:t>
            </a:r>
          </a:p>
          <a:p>
            <a:r>
              <a:rPr lang="uk-UA" dirty="0">
                <a:solidFill>
                  <a:schemeClr val="bg1"/>
                </a:solidFill>
                <a:latin typeface="Arial" panose="020B0604020202020204" pitchFamily="34" charset="0"/>
                <a:cs typeface="Arial" panose="020B0604020202020204" pitchFamily="34" charset="0"/>
              </a:rPr>
              <a:t>Складені поверхні Без’є</a:t>
            </a:r>
            <a:r>
              <a:rPr lang="ru-RU" dirty="0" smtClean="0">
                <a:solidFill>
                  <a:schemeClr val="bg1"/>
                </a:solidFill>
                <a:latin typeface="Arial" panose="020B0604020202020204" pitchFamily="34" charset="0"/>
                <a:cs typeface="Arial" panose="020B0604020202020204" pitchFamily="34" charset="0"/>
              </a:rPr>
              <a:t>.</a:t>
            </a:r>
          </a:p>
        </p:txBody>
      </p:sp>
      <p:sp>
        <p:nvSpPr>
          <p:cNvPr id="4" name="Номер слайда 3"/>
          <p:cNvSpPr>
            <a:spLocks noGrp="1"/>
          </p:cNvSpPr>
          <p:nvPr>
            <p:ph type="sldNum" sz="quarter" idx="12"/>
          </p:nvPr>
        </p:nvSpPr>
        <p:spPr/>
        <p:txBody>
          <a:bodyPr/>
          <a:lstStyle/>
          <a:p>
            <a:fld id="{B19B0651-EE4F-4900-A07F-96A6BFA9D0F0}" type="slidenum">
              <a:rPr lang="ru-RU" smtClean="0"/>
              <a:t>2</a:t>
            </a:fld>
            <a:endParaRPr lang="ru-RU" dirty="0"/>
          </a:p>
        </p:txBody>
      </p:sp>
    </p:spTree>
    <p:extLst>
      <p:ext uri="{BB962C8B-B14F-4D97-AF65-F5344CB8AC3E}">
        <p14:creationId xmlns:p14="http://schemas.microsoft.com/office/powerpoint/2010/main" val="3448846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Складені поверхні Без’є</a:t>
            </a:r>
            <a:r>
              <a:rPr lang="ru-RU" b="0" dirty="0">
                <a:solidFill>
                  <a:schemeClr val="bg1"/>
                </a:solidFill>
                <a:latin typeface="Arial" panose="020B0604020202020204" pitchFamily="34" charset="0"/>
                <a:cs typeface="Arial" panose="020B0604020202020204" pitchFamily="34" charset="0"/>
              </a:rPr>
              <a:t>.</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Ці співвідношення означають, що ребра характеристичного многогранника, які сходяться на границі повинні бути колінеарними. </a:t>
            </a:r>
            <a:endParaRPr lang="uk-UA" dirty="0" smtClean="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Маємо чотири ступеня свободи для побудови другої порції поверхні </a:t>
            </a:r>
            <a:endParaRPr lang="uk-UA" dirty="0">
              <a:solidFill>
                <a:schemeClr val="bg1"/>
              </a:solidFill>
              <a:latin typeface="Arial" panose="020B0604020202020204" pitchFamily="34" charset="0"/>
              <a:cs typeface="Arial" panose="020B0604020202020204" pitchFamily="34" charset="0"/>
            </a:endParaRPr>
          </a:p>
          <a:p>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20</a:t>
            </a:fld>
            <a:endParaRPr lang="ru-RU" dirty="0"/>
          </a:p>
        </p:txBody>
      </p:sp>
      <p:graphicFrame>
        <p:nvGraphicFramePr>
          <p:cNvPr id="6" name="Объект 5"/>
          <p:cNvGraphicFramePr>
            <a:graphicFrameLocks noChangeAspect="1"/>
          </p:cNvGraphicFramePr>
          <p:nvPr>
            <p:extLst>
              <p:ext uri="{D42A27DB-BD31-4B8C-83A1-F6EECF244321}">
                <p14:modId xmlns:p14="http://schemas.microsoft.com/office/powerpoint/2010/main" val="3524710431"/>
              </p:ext>
            </p:extLst>
          </p:nvPr>
        </p:nvGraphicFramePr>
        <p:xfrm>
          <a:off x="1691680" y="4437112"/>
          <a:ext cx="3314700" cy="676275"/>
        </p:xfrm>
        <a:graphic>
          <a:graphicData uri="http://schemas.openxmlformats.org/presentationml/2006/ole">
            <mc:AlternateContent xmlns:mc="http://schemas.openxmlformats.org/markup-compatibility/2006">
              <mc:Choice xmlns:v="urn:schemas-microsoft-com:vml" Requires="v">
                <p:oleObj spid="_x0000_s13360" name="Формула" r:id="rId3" imgW="1600200" imgH="279360" progId="Equation.3">
                  <p:embed/>
                </p:oleObj>
              </mc:Choice>
              <mc:Fallback>
                <p:oleObj name="Формула" r:id="rId3" imgW="1600200" imgH="279360" progId="Equation.3">
                  <p:embed/>
                  <p:pic>
                    <p:nvPicPr>
                      <p:cNvPr id="0" name="Объект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1680" y="4437112"/>
                        <a:ext cx="33147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9644986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Проектування поверхонь з криволінійною віссю</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t>	</a:t>
            </a:r>
            <a:r>
              <a:rPr lang="uk-UA" dirty="0">
                <a:solidFill>
                  <a:schemeClr val="bg1"/>
                </a:solidFill>
                <a:latin typeface="Arial" panose="020B0604020202020204" pitchFamily="34" charset="0"/>
                <a:cs typeface="Arial" panose="020B0604020202020204" pitchFamily="34" charset="0"/>
              </a:rPr>
              <a:t>При конструюванні трубопроводів і тунелів велика увага приділяється поперечним перетинам нормальним до напрямку потоку. Якщо труби або тунелі викривлені, то звичайно проектування їх поверхонь проводиться за допомогою деякого числа поперечних перетинів, нормальних до деякої середньої лінії течії. Якщо ця крива, відома як осьова лінія, задана у параметричній формі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то в якості локальної системи координат можна взяти вектори нормалі і бінормалі, </a:t>
            </a:r>
          </a:p>
        </p:txBody>
      </p:sp>
      <p:sp>
        <p:nvSpPr>
          <p:cNvPr id="4" name="Номер слайда 3"/>
          <p:cNvSpPr>
            <a:spLocks noGrp="1"/>
          </p:cNvSpPr>
          <p:nvPr>
            <p:ph type="sldNum" sz="quarter" idx="12"/>
          </p:nvPr>
        </p:nvSpPr>
        <p:spPr/>
        <p:txBody>
          <a:bodyPr/>
          <a:lstStyle/>
          <a:p>
            <a:fld id="{B19B0651-EE4F-4900-A07F-96A6BFA9D0F0}" type="slidenum">
              <a:rPr lang="ru-RU" smtClean="0"/>
              <a:t>21</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133182438"/>
              </p:ext>
            </p:extLst>
          </p:nvPr>
        </p:nvGraphicFramePr>
        <p:xfrm>
          <a:off x="6012160" y="4221088"/>
          <a:ext cx="792162" cy="382587"/>
        </p:xfrm>
        <a:graphic>
          <a:graphicData uri="http://schemas.openxmlformats.org/presentationml/2006/ole">
            <mc:AlternateContent xmlns:mc="http://schemas.openxmlformats.org/markup-compatibility/2006">
              <mc:Choice xmlns:v="urn:schemas-microsoft-com:vml" Requires="v">
                <p:oleObj spid="_x0000_s16401" name="Формула" r:id="rId3" imgW="672808" imgH="241195" progId="Equation.3">
                  <p:embed/>
                </p:oleObj>
              </mc:Choice>
              <mc:Fallback>
                <p:oleObj name="Формула" r:id="rId3" imgW="672808" imgH="241195" progId="Equation.3">
                  <p:embed/>
                  <p:pic>
                    <p:nvPicPr>
                      <p:cNvPr id="0" name="Объект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2160" y="4221088"/>
                        <a:ext cx="792162"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8366904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Проектування поверхонь з криволінійною віссю</a:t>
            </a:r>
            <a:endParaRPr lang="uk-UA"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Нехай </a:t>
            </a:r>
            <a:r>
              <a:rPr lang="uk-UA" dirty="0">
                <a:solidFill>
                  <a:schemeClr val="bg1"/>
                </a:solidFill>
                <a:latin typeface="Arial" panose="020B0604020202020204" pitchFamily="34" charset="0"/>
                <a:cs typeface="Arial" panose="020B0604020202020204" pitchFamily="34" charset="0"/>
              </a:rPr>
              <a:t>поперечний перетин у цій системі координат  задається як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тоді шукане рівняння поверхні набуде форми 		</a:t>
            </a:r>
            <a:r>
              <a:rPr lang="en-US"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22</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744448675"/>
              </p:ext>
            </p:extLst>
          </p:nvPr>
        </p:nvGraphicFramePr>
        <p:xfrm>
          <a:off x="2483768" y="2348880"/>
          <a:ext cx="3402012" cy="469900"/>
        </p:xfrm>
        <a:graphic>
          <a:graphicData uri="http://schemas.openxmlformats.org/presentationml/2006/ole">
            <mc:AlternateContent xmlns:mc="http://schemas.openxmlformats.org/markup-compatibility/2006">
              <mc:Choice xmlns:v="urn:schemas-microsoft-com:vml" Requires="v">
                <p:oleObj spid="_x0000_s17441" name="Формула" r:id="rId3" imgW="2400120" imgH="266400" progId="Equation.3">
                  <p:embed/>
                </p:oleObj>
              </mc:Choice>
              <mc:Fallback>
                <p:oleObj name="Формула" r:id="rId3" imgW="2400120" imgH="266400" progId="Equation.3">
                  <p:embed/>
                  <p:pic>
                    <p:nvPicPr>
                      <p:cNvPr id="0" name="Объект 25"/>
                      <p:cNvPicPr>
                        <a:picLocks noChangeAspect="1" noChangeArrowheads="1"/>
                      </p:cNvPicPr>
                      <p:nvPr/>
                    </p:nvPicPr>
                    <p:blipFill>
                      <a:blip r:embed="rId4"/>
                      <a:srcRect/>
                      <a:stretch>
                        <a:fillRect/>
                      </a:stretch>
                    </p:blipFill>
                    <p:spPr bwMode="auto">
                      <a:xfrm>
                        <a:off x="2483768" y="2348880"/>
                        <a:ext cx="3402012"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185594098"/>
              </p:ext>
            </p:extLst>
          </p:nvPr>
        </p:nvGraphicFramePr>
        <p:xfrm>
          <a:off x="2483768" y="3573016"/>
          <a:ext cx="3455987" cy="492125"/>
        </p:xfrm>
        <a:graphic>
          <a:graphicData uri="http://schemas.openxmlformats.org/presentationml/2006/ole">
            <mc:AlternateContent xmlns:mc="http://schemas.openxmlformats.org/markup-compatibility/2006">
              <mc:Choice xmlns:v="urn:schemas-microsoft-com:vml" Requires="v">
                <p:oleObj spid="_x0000_s17442" name="Формула" r:id="rId5" imgW="2590800" imgH="279400" progId="Equation.3">
                  <p:embed/>
                </p:oleObj>
              </mc:Choice>
              <mc:Fallback>
                <p:oleObj name="Формула" r:id="rId5" imgW="2590800" imgH="279400" progId="Equation.3">
                  <p:embed/>
                  <p:pic>
                    <p:nvPicPr>
                      <p:cNvPr id="0" name="Объект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83768" y="3573016"/>
                        <a:ext cx="3455987"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28577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Проектування поверхонь з криволінійною віссю</a:t>
            </a:r>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23</a:t>
            </a:fld>
            <a:endParaRPr lang="ru-RU" dirty="0"/>
          </a:p>
        </p:txBody>
      </p:sp>
      <p:pic>
        <p:nvPicPr>
          <p:cNvPr id="1433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27584" y="2060848"/>
            <a:ext cx="6552728" cy="3816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246926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Але така природна система координат має два недоліки: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по-перше</a:t>
            </a:r>
            <a:r>
              <a:rPr lang="uk-UA" dirty="0">
                <a:solidFill>
                  <a:schemeClr val="bg1"/>
                </a:solidFill>
                <a:latin typeface="Arial" panose="020B0604020202020204" pitchFamily="34" charset="0"/>
                <a:cs typeface="Arial" panose="020B0604020202020204" pitchFamily="34" charset="0"/>
              </a:rPr>
              <a:t>, при зміщенні вона обертається відносно осьової лінії, що затрудняє геометричну інтерпретацію компонент </a:t>
            </a:r>
            <a:r>
              <a:rPr lang="en-US" dirty="0" smtClean="0">
                <a:solidFill>
                  <a:schemeClr val="bg1"/>
                </a:solidFill>
                <a:latin typeface="Arial" panose="020B0604020202020204" pitchFamily="34" charset="0"/>
                <a:cs typeface="Arial" panose="020B0604020202020204" pitchFamily="34" charset="0"/>
              </a:rPr>
              <a:t>              </a:t>
            </a: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по-друге, якщо осьова лінія має прямолінійні ділянки, то система координат буде невизначеною.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Якщо </a:t>
            </a:r>
            <a:r>
              <a:rPr lang="uk-UA" dirty="0">
                <a:solidFill>
                  <a:schemeClr val="bg1"/>
                </a:solidFill>
                <a:latin typeface="Arial" panose="020B0604020202020204" pitchFamily="34" charset="0"/>
                <a:cs typeface="Arial" panose="020B0604020202020204" pitchFamily="34" charset="0"/>
              </a:rPr>
              <a:t>вибрати локальні осі в нормальній площині, так щоб одна з них завжди була в горизонтальній площині, то в основному ці недоліки будуть </a:t>
            </a:r>
            <a:r>
              <a:rPr lang="uk-UA" dirty="0" smtClean="0">
                <a:solidFill>
                  <a:schemeClr val="bg1"/>
                </a:solidFill>
                <a:latin typeface="Arial" panose="020B0604020202020204" pitchFamily="34" charset="0"/>
                <a:cs typeface="Arial" panose="020B0604020202020204" pitchFamily="34" charset="0"/>
              </a:rPr>
              <a:t>усунені.</a:t>
            </a:r>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24</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436057623"/>
              </p:ext>
            </p:extLst>
          </p:nvPr>
        </p:nvGraphicFramePr>
        <p:xfrm>
          <a:off x="2483768" y="3212976"/>
          <a:ext cx="1292225" cy="360362"/>
        </p:xfrm>
        <a:graphic>
          <a:graphicData uri="http://schemas.openxmlformats.org/presentationml/2006/ole">
            <mc:AlternateContent xmlns:mc="http://schemas.openxmlformats.org/markup-compatibility/2006">
              <mc:Choice xmlns:v="urn:schemas-microsoft-com:vml" Requires="v">
                <p:oleObj spid="_x0000_s18453" name="Формула" r:id="rId3" imgW="1079500" imgH="228600" progId="Equation.3">
                  <p:embed/>
                </p:oleObj>
              </mc:Choice>
              <mc:Fallback>
                <p:oleObj name="Формула" r:id="rId3" imgW="1079500" imgH="228600" progId="Equation.3">
                  <p:embed/>
                  <p:pic>
                    <p:nvPicPr>
                      <p:cNvPr id="0" name="Объект 4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3768" y="3212976"/>
                        <a:ext cx="1292225"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2106989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Проектування поверхонь з криволінійною віссю</a:t>
            </a:r>
            <a:endParaRPr lang="uk-UA" dirty="0"/>
          </a:p>
        </p:txBody>
      </p:sp>
      <p:sp>
        <p:nvSpPr>
          <p:cNvPr id="3" name="Объект 2"/>
          <p:cNvSpPr>
            <a:spLocks noGrp="1"/>
          </p:cNvSpPr>
          <p:nvPr>
            <p:ph idx="1"/>
          </p:nvPr>
        </p:nvSpPr>
        <p:spPr>
          <a:xfrm>
            <a:off x="467544" y="1484784"/>
            <a:ext cx="8229600" cy="4525963"/>
          </a:xfrm>
        </p:spPr>
        <p:txBody>
          <a:bodyPr>
            <a:normAutofit/>
          </a:bodyPr>
          <a:lstStyle/>
          <a:p>
            <a:r>
              <a:rPr lang="uk-UA" dirty="0" smtClean="0">
                <a:solidFill>
                  <a:schemeClr val="bg1"/>
                </a:solidFill>
                <a:latin typeface="Arial" panose="020B0604020202020204" pitchFamily="34" charset="0"/>
                <a:cs typeface="Arial" panose="020B0604020202020204" pitchFamily="34" charset="0"/>
              </a:rPr>
              <a:t>Шукане </a:t>
            </a:r>
            <a:r>
              <a:rPr lang="uk-UA" dirty="0">
                <a:solidFill>
                  <a:schemeClr val="bg1"/>
                </a:solidFill>
                <a:latin typeface="Arial" panose="020B0604020202020204" pitchFamily="34" charset="0"/>
                <a:cs typeface="Arial" panose="020B0604020202020204" pitchFamily="34" charset="0"/>
              </a:rPr>
              <a:t>рівняння поверхні набуде форми </a:t>
            </a:r>
            <a:endParaRPr lang="uk-UA" dirty="0" smtClean="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Тут базисні вектори обчислюються як</a:t>
            </a:r>
            <a:r>
              <a:rPr lang="uk-UA" dirty="0">
                <a:solidFill>
                  <a:schemeClr val="bg1"/>
                </a:solidFill>
                <a:latin typeface="Arial" panose="020B0604020202020204" pitchFamily="34" charset="0"/>
                <a:cs typeface="Arial" panose="020B0604020202020204" pitchFamily="34" charset="0"/>
              </a:rPr>
              <a:t>	</a:t>
            </a:r>
            <a:endParaRPr lang="en-US" dirty="0" smtClean="0"/>
          </a:p>
          <a:p>
            <a:endParaRPr lang="en-US" dirty="0"/>
          </a:p>
          <a:p>
            <a:endParaRPr lang="en-US" dirty="0" smtClean="0"/>
          </a:p>
          <a:p>
            <a:endParaRPr lang="uk-UA" dirty="0" smtClean="0"/>
          </a:p>
          <a:p>
            <a:r>
              <a:rPr lang="uk-UA" dirty="0" smtClean="0">
                <a:solidFill>
                  <a:schemeClr val="bg1"/>
                </a:solidFill>
                <a:latin typeface="Arial" panose="020B0604020202020204" pitchFamily="34" charset="0"/>
                <a:cs typeface="Arial" panose="020B0604020202020204" pitchFamily="34" charset="0"/>
              </a:rPr>
              <a:t>Визначені </a:t>
            </a:r>
            <a:r>
              <a:rPr lang="uk-UA" dirty="0">
                <a:solidFill>
                  <a:schemeClr val="bg1"/>
                </a:solidFill>
                <a:latin typeface="Arial" panose="020B0604020202020204" pitchFamily="34" charset="0"/>
                <a:cs typeface="Arial" panose="020B0604020202020204" pitchFamily="34" charset="0"/>
              </a:rPr>
              <a:t>таким чином вектори  </a:t>
            </a:r>
            <a:r>
              <a:rPr lang="en-US"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будуть </a:t>
            </a:r>
            <a:r>
              <a:rPr lang="uk-UA" dirty="0">
                <a:solidFill>
                  <a:schemeClr val="bg1"/>
                </a:solidFill>
                <a:latin typeface="Arial" panose="020B0604020202020204" pitchFamily="34" charset="0"/>
                <a:cs typeface="Arial" panose="020B0604020202020204" pitchFamily="34" charset="0"/>
              </a:rPr>
              <a:t>взаємно ортогональними, обидва лежать в нормальній площині, при цьому </a:t>
            </a:r>
            <a:r>
              <a:rPr lang="uk-UA" dirty="0" smtClean="0">
                <a:solidFill>
                  <a:schemeClr val="bg1"/>
                </a:solidFill>
                <a:latin typeface="Arial" panose="020B0604020202020204" pitchFamily="34" charset="0"/>
                <a:cs typeface="Arial" panose="020B0604020202020204" pitchFamily="34" charset="0"/>
              </a:rPr>
              <a:t>    буде </a:t>
            </a:r>
            <a:r>
              <a:rPr lang="uk-UA" dirty="0">
                <a:solidFill>
                  <a:schemeClr val="bg1"/>
                </a:solidFill>
                <a:latin typeface="Arial" panose="020B0604020202020204" pitchFamily="34" charset="0"/>
                <a:cs typeface="Arial" panose="020B0604020202020204" pitchFamily="34" charset="0"/>
              </a:rPr>
              <a:t>паралельним площині </a:t>
            </a:r>
            <a:r>
              <a:rPr lang="uk-UA" dirty="0" smtClean="0">
                <a:solidFill>
                  <a:schemeClr val="bg1"/>
                </a:solidFill>
                <a:latin typeface="Arial" panose="020B0604020202020204" pitchFamily="34" charset="0"/>
                <a:cs typeface="Arial" panose="020B0604020202020204" pitchFamily="34" charset="0"/>
              </a:rPr>
              <a:t>    . </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999607943"/>
              </p:ext>
            </p:extLst>
          </p:nvPr>
        </p:nvGraphicFramePr>
        <p:xfrm>
          <a:off x="1835696" y="2132856"/>
          <a:ext cx="2852738" cy="381000"/>
        </p:xfrm>
        <a:graphic>
          <a:graphicData uri="http://schemas.openxmlformats.org/presentationml/2006/ole">
            <mc:AlternateContent xmlns:mc="http://schemas.openxmlformats.org/markup-compatibility/2006">
              <mc:Choice xmlns:v="urn:schemas-microsoft-com:vml" Requires="v">
                <p:oleObj spid="_x0000_s19527" name="Формула" r:id="rId3" imgW="2273300" imgH="241300" progId="Equation.3">
                  <p:embed/>
                </p:oleObj>
              </mc:Choice>
              <mc:Fallback>
                <p:oleObj name="Формула" r:id="rId3" imgW="2273300" imgH="241300" progId="Equation.3">
                  <p:embed/>
                  <p:pic>
                    <p:nvPicPr>
                      <p:cNvPr id="0" name="Объект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5696" y="2132856"/>
                        <a:ext cx="2852738"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414750026"/>
              </p:ext>
            </p:extLst>
          </p:nvPr>
        </p:nvGraphicFramePr>
        <p:xfrm>
          <a:off x="1907704" y="3212976"/>
          <a:ext cx="3295650" cy="1092200"/>
        </p:xfrm>
        <a:graphic>
          <a:graphicData uri="http://schemas.openxmlformats.org/presentationml/2006/ole">
            <mc:AlternateContent xmlns:mc="http://schemas.openxmlformats.org/markup-compatibility/2006">
              <mc:Choice xmlns:v="urn:schemas-microsoft-com:vml" Requires="v">
                <p:oleObj spid="_x0000_s19528" name="Формула" r:id="rId5" imgW="1625600" imgH="660400" progId="Equation.3">
                  <p:embed/>
                </p:oleObj>
              </mc:Choice>
              <mc:Fallback>
                <p:oleObj name="Формула" r:id="rId5" imgW="1625600" imgH="660400" progId="Equation.3">
                  <p:embed/>
                  <p:pic>
                    <p:nvPicPr>
                      <p:cNvPr id="0" name="Объект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7704" y="3212976"/>
                        <a:ext cx="3295650"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961255682"/>
              </p:ext>
            </p:extLst>
          </p:nvPr>
        </p:nvGraphicFramePr>
        <p:xfrm>
          <a:off x="8020248" y="5373216"/>
          <a:ext cx="584200" cy="373062"/>
        </p:xfrm>
        <a:graphic>
          <a:graphicData uri="http://schemas.openxmlformats.org/presentationml/2006/ole">
            <mc:AlternateContent xmlns:mc="http://schemas.openxmlformats.org/markup-compatibility/2006">
              <mc:Choice xmlns:v="urn:schemas-microsoft-com:vml" Requires="v">
                <p:oleObj spid="_x0000_s19529" name="Формула" r:id="rId7" imgW="330200" imgH="228600" progId="Equation.3">
                  <p:embed/>
                </p:oleObj>
              </mc:Choice>
              <mc:Fallback>
                <p:oleObj name="Формула" r:id="rId7" imgW="330200" imgH="228600" progId="Equation.3">
                  <p:embed/>
                  <p:pic>
                    <p:nvPicPr>
                      <p:cNvPr id="0" name="Объект 6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20248" y="5373216"/>
                        <a:ext cx="584200"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3797731588"/>
              </p:ext>
            </p:extLst>
          </p:nvPr>
        </p:nvGraphicFramePr>
        <p:xfrm>
          <a:off x="5364088" y="4653136"/>
          <a:ext cx="569912" cy="382587"/>
        </p:xfrm>
        <a:graphic>
          <a:graphicData uri="http://schemas.openxmlformats.org/presentationml/2006/ole">
            <mc:AlternateContent xmlns:mc="http://schemas.openxmlformats.org/markup-compatibility/2006">
              <mc:Choice xmlns:v="urn:schemas-microsoft-com:vml" Requires="v">
                <p:oleObj spid="_x0000_s19530" name="Формула" r:id="rId9" imgW="419040" imgH="241200" progId="Equation.3">
                  <p:embed/>
                </p:oleObj>
              </mc:Choice>
              <mc:Fallback>
                <p:oleObj name="Формула" r:id="rId9" imgW="419040" imgH="241200" progId="Equation.3">
                  <p:embed/>
                  <p:pic>
                    <p:nvPicPr>
                      <p:cNvPr id="0" name="Объект 6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64088" y="4653136"/>
                        <a:ext cx="569912"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973405008"/>
              </p:ext>
            </p:extLst>
          </p:nvPr>
        </p:nvGraphicFramePr>
        <p:xfrm>
          <a:off x="3707904" y="5373216"/>
          <a:ext cx="287337" cy="309563"/>
        </p:xfrm>
        <a:graphic>
          <a:graphicData uri="http://schemas.openxmlformats.org/presentationml/2006/ole">
            <mc:AlternateContent xmlns:mc="http://schemas.openxmlformats.org/markup-compatibility/2006">
              <mc:Choice xmlns:v="urn:schemas-microsoft-com:vml" Requires="v">
                <p:oleObj spid="_x0000_s19531" name="Формула" r:id="rId11" imgW="177646" imgH="241091" progId="Equation.3">
                  <p:embed/>
                </p:oleObj>
              </mc:Choice>
              <mc:Fallback>
                <p:oleObj name="Формула" r:id="rId11" imgW="177646" imgH="241091" progId="Equation.3">
                  <p:embed/>
                  <p:pic>
                    <p:nvPicPr>
                      <p:cNvPr id="0" name="Объект 6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07904" y="5373216"/>
                        <a:ext cx="287337"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091091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Порційні поверхні Кунса</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Розглянемо ділянку поверхні утворену </a:t>
            </a:r>
            <a:r>
              <a:rPr lang="uk-UA" dirty="0" smtClean="0">
                <a:solidFill>
                  <a:schemeClr val="bg1"/>
                </a:solidFill>
                <a:latin typeface="Arial" panose="020B0604020202020204" pitchFamily="34" charset="0"/>
                <a:cs typeface="Arial" panose="020B0604020202020204" pitchFamily="34" charset="0"/>
              </a:rPr>
              <a:t>парами </a:t>
            </a:r>
            <a:r>
              <a:rPr lang="en-US" dirty="0" smtClean="0">
                <a:solidFill>
                  <a:schemeClr val="bg1"/>
                </a:solidFill>
                <a:latin typeface="Arial" panose="020B0604020202020204" pitchFamily="34" charset="0"/>
                <a:cs typeface="Arial" panose="020B0604020202020204" pitchFamily="34" charset="0"/>
              </a:rPr>
              <a:t>u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кривих і </a:t>
            </a:r>
            <a:r>
              <a:rPr lang="en-US" dirty="0" smtClean="0">
                <a:solidFill>
                  <a:schemeClr val="bg1"/>
                </a:solidFill>
                <a:latin typeface="Arial" panose="020B0604020202020204" pitchFamily="34" charset="0"/>
                <a:cs typeface="Arial" panose="020B0604020202020204" pitchFamily="34" charset="0"/>
              </a:rPr>
              <a:t>v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кривих (топологічний прямокутник). Нехай  </a:t>
            </a:r>
            <a:r>
              <a:rPr lang="en-US" dirty="0" smtClean="0">
                <a:solidFill>
                  <a:schemeClr val="bg1"/>
                </a:solidFill>
                <a:latin typeface="Arial" panose="020B0604020202020204" pitchFamily="34" charset="0"/>
                <a:cs typeface="Arial" panose="020B0604020202020204" pitchFamily="34" charset="0"/>
              </a:rPr>
              <a:t>u </a:t>
            </a:r>
            <a:r>
              <a:rPr lang="uk-UA" dirty="0" smtClean="0">
                <a:solidFill>
                  <a:schemeClr val="bg1"/>
                </a:solidFill>
                <a:latin typeface="Arial" panose="020B0604020202020204" pitchFamily="34" charset="0"/>
                <a:cs typeface="Arial" panose="020B0604020202020204" pitchFamily="34" charset="0"/>
              </a:rPr>
              <a:t>і </a:t>
            </a:r>
            <a:r>
              <a:rPr lang="en-US" dirty="0" smtClean="0">
                <a:solidFill>
                  <a:schemeClr val="bg1"/>
                </a:solidFill>
                <a:latin typeface="Arial" panose="020B0604020202020204" pitchFamily="34" charset="0"/>
                <a:cs typeface="Arial" panose="020B0604020202020204" pitchFamily="34" charset="0"/>
              </a:rPr>
              <a:t>v </a:t>
            </a:r>
            <a:r>
              <a:rPr lang="uk-UA" dirty="0" smtClean="0">
                <a:solidFill>
                  <a:schemeClr val="bg1"/>
                </a:solidFill>
                <a:latin typeface="Arial" panose="020B0604020202020204" pitchFamily="34" charset="0"/>
                <a:cs typeface="Arial" panose="020B0604020202020204" pitchFamily="34" charset="0"/>
              </a:rPr>
              <a:t>змінюються </a:t>
            </a:r>
            <a:r>
              <a:rPr lang="uk-UA" dirty="0">
                <a:solidFill>
                  <a:schemeClr val="bg1"/>
                </a:solidFill>
                <a:latin typeface="Arial" panose="020B0604020202020204" pitchFamily="34" charset="0"/>
                <a:cs typeface="Arial" panose="020B0604020202020204" pitchFamily="34" charset="0"/>
              </a:rPr>
              <a:t>у межах </a:t>
            </a:r>
            <a:r>
              <a:rPr lang="uk-UA" dirty="0" smtClean="0">
                <a:solidFill>
                  <a:schemeClr val="bg1"/>
                </a:solidFill>
                <a:latin typeface="Arial" panose="020B0604020202020204" pitchFamily="34" charset="0"/>
                <a:cs typeface="Arial" panose="020B0604020202020204" pitchFamily="34" charset="0"/>
              </a:rPr>
              <a:t>від </a:t>
            </a:r>
            <a:r>
              <a:rPr lang="uk-UA" dirty="0">
                <a:solidFill>
                  <a:schemeClr val="bg1"/>
                </a:solidFill>
                <a:latin typeface="Arial" panose="020B0604020202020204" pitchFamily="34" charset="0"/>
                <a:cs typeface="Arial" panose="020B0604020202020204" pitchFamily="34" charset="0"/>
              </a:rPr>
              <a:t>0 до 1. Тоді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область</a:t>
            </a:r>
            <a:r>
              <a:rPr lang="en-US" dirty="0" smtClean="0">
                <a:solidFill>
                  <a:schemeClr val="bg1"/>
                </a:solidFill>
                <a:latin typeface="Arial" panose="020B0604020202020204" pitchFamily="34" charset="0"/>
                <a:cs typeface="Arial" panose="020B0604020202020204" pitchFamily="34" charset="0"/>
              </a:rPr>
              <a:t> </a:t>
            </a:r>
            <a:endParaRPr lang="uk-UA" dirty="0" smtClean="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є внутрішньою частиною поверхні з відомими границями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r(u,0),</a:t>
            </a:r>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r(1,v), r(u,1), r(0,v).</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Задача </a:t>
            </a:r>
            <a:r>
              <a:rPr lang="uk-UA" dirty="0">
                <a:solidFill>
                  <a:schemeClr val="bg1"/>
                </a:solidFill>
                <a:latin typeface="Arial" panose="020B0604020202020204" pitchFamily="34" charset="0"/>
                <a:cs typeface="Arial" panose="020B0604020202020204" pitchFamily="34" charset="0"/>
              </a:rPr>
              <a:t>визначення порції поверхні складається в знаходженні функції яка при </a:t>
            </a:r>
            <a:r>
              <a:rPr lang="en-US" dirty="0" smtClean="0">
                <a:solidFill>
                  <a:schemeClr val="bg1"/>
                </a:solidFill>
                <a:latin typeface="Arial" panose="020B0604020202020204" pitchFamily="34" charset="0"/>
                <a:cs typeface="Arial" panose="020B0604020202020204" pitchFamily="34" charset="0"/>
              </a:rPr>
              <a:t>u=0,1 </a:t>
            </a:r>
            <a:r>
              <a:rPr lang="uk-UA" dirty="0" smtClean="0">
                <a:solidFill>
                  <a:schemeClr val="bg1"/>
                </a:solidFill>
                <a:latin typeface="Arial" panose="020B0604020202020204" pitchFamily="34" charset="0"/>
                <a:cs typeface="Arial" panose="020B0604020202020204" pitchFamily="34" charset="0"/>
              </a:rPr>
              <a:t>і </a:t>
            </a:r>
            <a:r>
              <a:rPr lang="en-US" dirty="0" smtClean="0">
                <a:solidFill>
                  <a:schemeClr val="bg1"/>
                </a:solidFill>
                <a:latin typeface="Arial" panose="020B0604020202020204" pitchFamily="34" charset="0"/>
                <a:cs typeface="Arial" panose="020B0604020202020204" pitchFamily="34" charset="0"/>
              </a:rPr>
              <a:t>v=0,1</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є граничною кривою з необхідними властивостями.</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002268557"/>
              </p:ext>
            </p:extLst>
          </p:nvPr>
        </p:nvGraphicFramePr>
        <p:xfrm>
          <a:off x="827584" y="2852936"/>
          <a:ext cx="1081088" cy="363537"/>
        </p:xfrm>
        <a:graphic>
          <a:graphicData uri="http://schemas.openxmlformats.org/presentationml/2006/ole">
            <mc:AlternateContent xmlns:mc="http://schemas.openxmlformats.org/markup-compatibility/2006">
              <mc:Choice xmlns:v="urn:schemas-microsoft-com:vml" Requires="v">
                <p:oleObj spid="_x0000_s20491" name="Формула" r:id="rId3" imgW="761669" imgH="215806" progId="Equation.3">
                  <p:embed/>
                </p:oleObj>
              </mc:Choice>
              <mc:Fallback>
                <p:oleObj name="Формула" r:id="rId3" imgW="761669" imgH="215806"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2852936"/>
                        <a:ext cx="1081088"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954773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b="0" dirty="0" smtClean="0">
                <a:solidFill>
                  <a:schemeClr val="bg1"/>
                </a:solidFill>
                <a:latin typeface="Arial" panose="020B0604020202020204" pitchFamily="34" charset="0"/>
                <a:cs typeface="Arial" panose="020B0604020202020204" pitchFamily="34" charset="0"/>
              </a:rPr>
              <a:t>Топологічний прямокутник (порція)</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4</a:t>
            </a:fld>
            <a:endParaRPr lang="ru-RU" dirty="0"/>
          </a:p>
        </p:txBody>
      </p:sp>
      <p:pic>
        <p:nvPicPr>
          <p:cNvPr id="1536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39752" y="2348880"/>
            <a:ext cx="4323177" cy="25815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475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Порційні поверхні Кунса</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Побудуємо поверхню </a:t>
            </a:r>
            <a:endParaRPr lang="ru-RU"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яка </a:t>
            </a:r>
            <a:r>
              <a:rPr lang="uk-UA" dirty="0">
                <a:solidFill>
                  <a:schemeClr val="bg1"/>
                </a:solidFill>
                <a:latin typeface="Arial" panose="020B0604020202020204" pitchFamily="34" charset="0"/>
                <a:cs typeface="Arial" panose="020B0604020202020204" pitchFamily="34" charset="0"/>
              </a:rPr>
              <a:t>є лінійною інтерполяцією граничних кривих </a:t>
            </a:r>
            <a:r>
              <a:rPr lang="en-US" dirty="0">
                <a:solidFill>
                  <a:schemeClr val="bg1"/>
                </a:solidFill>
                <a:latin typeface="Arial" panose="020B0604020202020204" pitchFamily="34" charset="0"/>
                <a:cs typeface="Arial" panose="020B0604020202020204" pitchFamily="34" charset="0"/>
              </a:rPr>
              <a:t>r(0,v),r(1,v)</a:t>
            </a:r>
            <a:r>
              <a:rPr lang="uk-UA" dirty="0" smtClean="0">
                <a:solidFill>
                  <a:schemeClr val="bg1"/>
                </a:solidFill>
                <a:latin typeface="Arial" panose="020B0604020202020204" pitchFamily="34" charset="0"/>
                <a:cs typeface="Arial" panose="020B0604020202020204" pitchFamily="34" charset="0"/>
              </a:rPr>
              <a:t>.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Аналогічно </a:t>
            </a:r>
            <a:r>
              <a:rPr lang="uk-UA" dirty="0">
                <a:solidFill>
                  <a:schemeClr val="bg1"/>
                </a:solidFill>
                <a:latin typeface="Arial" panose="020B0604020202020204" pitchFamily="34" charset="0"/>
                <a:cs typeface="Arial" panose="020B0604020202020204" pitchFamily="34" charset="0"/>
              </a:rPr>
              <a:t>за допомогою кривих  </a:t>
            </a:r>
            <a:r>
              <a:rPr lang="en-US" dirty="0" smtClean="0">
                <a:solidFill>
                  <a:schemeClr val="bg1"/>
                </a:solidFill>
                <a:latin typeface="Arial" panose="020B0604020202020204" pitchFamily="34" charset="0"/>
                <a:cs typeface="Arial" panose="020B0604020202020204" pitchFamily="34" charset="0"/>
              </a:rPr>
              <a:t>r(u,0),r(u,1) </a:t>
            </a:r>
            <a:r>
              <a:rPr lang="uk-UA" dirty="0" smtClean="0">
                <a:solidFill>
                  <a:schemeClr val="bg1"/>
                </a:solidFill>
                <a:latin typeface="Arial" panose="020B0604020202020204" pitchFamily="34" charset="0"/>
                <a:cs typeface="Arial" panose="020B0604020202020204" pitchFamily="34" charset="0"/>
              </a:rPr>
              <a:t>маємо</a:t>
            </a:r>
            <a:endParaRPr lang="en-US" dirty="0" smtClean="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5</a:t>
            </a:fld>
            <a:endParaRPr lang="ru-RU" dirty="0"/>
          </a:p>
        </p:txBody>
      </p:sp>
      <p:graphicFrame>
        <p:nvGraphicFramePr>
          <p:cNvPr id="6" name="Объект 5"/>
          <p:cNvGraphicFramePr>
            <a:graphicFrameLocks noChangeAspect="1"/>
          </p:cNvGraphicFramePr>
          <p:nvPr>
            <p:extLst>
              <p:ext uri="{D42A27DB-BD31-4B8C-83A1-F6EECF244321}">
                <p14:modId xmlns:p14="http://schemas.microsoft.com/office/powerpoint/2010/main" val="2512246712"/>
              </p:ext>
            </p:extLst>
          </p:nvPr>
        </p:nvGraphicFramePr>
        <p:xfrm>
          <a:off x="2195736" y="2276872"/>
          <a:ext cx="2808312" cy="382587"/>
        </p:xfrm>
        <a:graphic>
          <a:graphicData uri="http://schemas.openxmlformats.org/presentationml/2006/ole">
            <mc:AlternateContent xmlns:mc="http://schemas.openxmlformats.org/markup-compatibility/2006">
              <mc:Choice xmlns:v="urn:schemas-microsoft-com:vml" Requires="v">
                <p:oleObj spid="_x0000_s21524" name="Формула" r:id="rId3" imgW="1892300" imgH="241300" progId="Equation.3">
                  <p:embed/>
                </p:oleObj>
              </mc:Choice>
              <mc:Fallback>
                <p:oleObj name="Формула" r:id="rId3" imgW="1892300" imgH="2413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5736" y="2276872"/>
                        <a:ext cx="2808312" cy="382587"/>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3146180912"/>
              </p:ext>
            </p:extLst>
          </p:nvPr>
        </p:nvGraphicFramePr>
        <p:xfrm>
          <a:off x="2051720" y="4509120"/>
          <a:ext cx="2736304" cy="382587"/>
        </p:xfrm>
        <a:graphic>
          <a:graphicData uri="http://schemas.openxmlformats.org/presentationml/2006/ole">
            <mc:AlternateContent xmlns:mc="http://schemas.openxmlformats.org/markup-compatibility/2006">
              <mc:Choice xmlns:v="urn:schemas-microsoft-com:vml" Requires="v">
                <p:oleObj spid="_x0000_s21525" name="Формула" r:id="rId5" imgW="1841400" imgH="241200" progId="Equation.3">
                  <p:embed/>
                </p:oleObj>
              </mc:Choice>
              <mc:Fallback>
                <p:oleObj name="Формула" r:id="rId5" imgW="1841400" imgH="241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720" y="4509120"/>
                        <a:ext cx="2736304" cy="38258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132127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Порційні поверхні Кунса</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Якщо утворити поверхню </a:t>
            </a:r>
            <a:r>
              <a:rPr lang="en-US"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 то легко бачити, що її границі не співпадають з границями вихідної поверхні </a:t>
            </a:r>
            <a:endParaRPr lang="en-US" dirty="0" smtClean="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r(u,0)=&gt;</a:t>
            </a:r>
            <a:r>
              <a:rPr lang="en-US" sz="2800" b="1" i="1" dirty="0">
                <a:solidFill>
                  <a:schemeClr val="bg1"/>
                </a:solidFill>
                <a:latin typeface="Arial" panose="020B0604020202020204" pitchFamily="34" charset="0"/>
                <a:cs typeface="Arial" panose="020B0604020202020204" pitchFamily="34" charset="0"/>
              </a:rPr>
              <a:t>(1-u)r(0,0)+ur(1,0)</a:t>
            </a:r>
            <a:r>
              <a:rPr lang="en-US" dirty="0">
                <a:solidFill>
                  <a:schemeClr val="bg1"/>
                </a:solidFill>
                <a:latin typeface="Arial" panose="020B0604020202020204" pitchFamily="34" charset="0"/>
                <a:cs typeface="Arial" panose="020B0604020202020204" pitchFamily="34" charset="0"/>
              </a:rPr>
              <a:t>+r(u,0)</a:t>
            </a:r>
          </a:p>
          <a:p>
            <a:r>
              <a:rPr lang="en-US" dirty="0">
                <a:solidFill>
                  <a:schemeClr val="bg1"/>
                </a:solidFill>
                <a:latin typeface="Arial" panose="020B0604020202020204" pitchFamily="34" charset="0"/>
                <a:cs typeface="Arial" panose="020B0604020202020204" pitchFamily="34" charset="0"/>
              </a:rPr>
              <a:t>r(u,1)=&gt;</a:t>
            </a:r>
            <a:r>
              <a:rPr lang="en-US" sz="2800" b="1" i="1" dirty="0">
                <a:solidFill>
                  <a:schemeClr val="bg1"/>
                </a:solidFill>
                <a:latin typeface="Arial" panose="020B0604020202020204" pitchFamily="34" charset="0"/>
                <a:cs typeface="Arial" panose="020B0604020202020204" pitchFamily="34" charset="0"/>
              </a:rPr>
              <a:t>(</a:t>
            </a:r>
            <a:r>
              <a:rPr lang="en-US" sz="2800" b="1" i="1" dirty="0" smtClean="0">
                <a:solidFill>
                  <a:schemeClr val="bg1"/>
                </a:solidFill>
                <a:latin typeface="Arial" panose="020B0604020202020204" pitchFamily="34" charset="0"/>
                <a:cs typeface="Arial" panose="020B0604020202020204" pitchFamily="34" charset="0"/>
              </a:rPr>
              <a:t>1-u)r(0,1)+ur(1,1)</a:t>
            </a:r>
            <a:r>
              <a:rPr lang="en-US" dirty="0" smtClean="0">
                <a:solidFill>
                  <a:schemeClr val="bg1"/>
                </a:solidFill>
                <a:latin typeface="Arial" panose="020B0604020202020204" pitchFamily="34" charset="0"/>
                <a:cs typeface="Arial" panose="020B0604020202020204" pitchFamily="34" charset="0"/>
              </a:rPr>
              <a:t>+r(u,1)</a:t>
            </a:r>
            <a:endParaRPr lang="ru-RU" dirty="0">
              <a:solidFill>
                <a:schemeClr val="bg1"/>
              </a:solidFill>
              <a:latin typeface="Arial" panose="020B0604020202020204" pitchFamily="34" charset="0"/>
              <a:cs typeface="Arial" panose="020B0604020202020204" pitchFamily="34" charset="0"/>
            </a:endParaRPr>
          </a:p>
          <a:p>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6</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677859613"/>
              </p:ext>
            </p:extLst>
          </p:nvPr>
        </p:nvGraphicFramePr>
        <p:xfrm>
          <a:off x="4572000" y="1628800"/>
          <a:ext cx="863600" cy="454595"/>
        </p:xfrm>
        <a:graphic>
          <a:graphicData uri="http://schemas.openxmlformats.org/presentationml/2006/ole">
            <mc:AlternateContent xmlns:mc="http://schemas.openxmlformats.org/markup-compatibility/2006">
              <mc:Choice xmlns:v="urn:schemas-microsoft-com:vml" Requires="v">
                <p:oleObj spid="_x0000_s22539" name="Формула" r:id="rId3" imgW="736600" imgH="241300" progId="Equation.3">
                  <p:embed/>
                </p:oleObj>
              </mc:Choice>
              <mc:Fallback>
                <p:oleObj name="Формула" r:id="rId3" imgW="736600" imgH="2413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628800"/>
                        <a:ext cx="863600" cy="45459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337681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Порційні поверхні Кунса</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Щоб усунути цей дефект досить положити, що шукана поверхня задасться у формі </a:t>
            </a:r>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де</a:t>
            </a:r>
          </a:p>
          <a:p>
            <a:endParaRPr lang="en-US"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7</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4251438889"/>
              </p:ext>
            </p:extLst>
          </p:nvPr>
        </p:nvGraphicFramePr>
        <p:xfrm>
          <a:off x="1763688" y="3645024"/>
          <a:ext cx="2376264" cy="526603"/>
        </p:xfrm>
        <a:graphic>
          <a:graphicData uri="http://schemas.openxmlformats.org/presentationml/2006/ole">
            <mc:AlternateContent xmlns:mc="http://schemas.openxmlformats.org/markup-compatibility/2006">
              <mc:Choice xmlns:v="urn:schemas-microsoft-com:vml" Requires="v">
                <p:oleObj spid="_x0000_s23590" name="Формула" r:id="rId3" imgW="1409088" imgH="241195" progId="Equation.3">
                  <p:embed/>
                </p:oleObj>
              </mc:Choice>
              <mc:Fallback>
                <p:oleObj name="Формула" r:id="rId3" imgW="1409088" imgH="241195"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3688" y="3645024"/>
                        <a:ext cx="2376264" cy="526603"/>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893351584"/>
              </p:ext>
            </p:extLst>
          </p:nvPr>
        </p:nvGraphicFramePr>
        <p:xfrm>
          <a:off x="2990850" y="2636912"/>
          <a:ext cx="1509142" cy="526976"/>
        </p:xfrm>
        <a:graphic>
          <a:graphicData uri="http://schemas.openxmlformats.org/presentationml/2006/ole">
            <mc:AlternateContent xmlns:mc="http://schemas.openxmlformats.org/markup-compatibility/2006">
              <mc:Choice xmlns:v="urn:schemas-microsoft-com:vml" Requires="v">
                <p:oleObj spid="_x0000_s23591" name="Формула" r:id="rId5" imgW="977760" imgH="241200" progId="Equation.3">
                  <p:embed/>
                </p:oleObj>
              </mc:Choice>
              <mc:Fallback>
                <p:oleObj name="Формула" r:id="rId5" imgW="977760" imgH="241200" progId="Equation.3">
                  <p:embed/>
                  <p:pic>
                    <p:nvPicPr>
                      <p:cNvPr id="0" name=""/>
                      <p:cNvPicPr>
                        <a:picLocks noChangeAspect="1" noChangeArrowheads="1"/>
                      </p:cNvPicPr>
                      <p:nvPr/>
                    </p:nvPicPr>
                    <p:blipFill>
                      <a:blip r:embed="rId6"/>
                      <a:srcRect/>
                      <a:stretch>
                        <a:fillRect/>
                      </a:stretch>
                    </p:blipFill>
                    <p:spPr bwMode="auto">
                      <a:xfrm>
                        <a:off x="2990850" y="2636912"/>
                        <a:ext cx="1509142" cy="526976"/>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3912766834"/>
              </p:ext>
            </p:extLst>
          </p:nvPr>
        </p:nvGraphicFramePr>
        <p:xfrm>
          <a:off x="1691680" y="4221088"/>
          <a:ext cx="3816424" cy="526603"/>
        </p:xfrm>
        <a:graphic>
          <a:graphicData uri="http://schemas.openxmlformats.org/presentationml/2006/ole">
            <mc:AlternateContent xmlns:mc="http://schemas.openxmlformats.org/markup-compatibility/2006">
              <mc:Choice xmlns:v="urn:schemas-microsoft-com:vml" Requires="v">
                <p:oleObj spid="_x0000_s23592" name="Формула" r:id="rId7" imgW="1917700" imgH="241300" progId="Equation.3">
                  <p:embed/>
                </p:oleObj>
              </mc:Choice>
              <mc:Fallback>
                <p:oleObj name="Формула" r:id="rId7" imgW="1917700" imgH="2413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91680" y="4221088"/>
                        <a:ext cx="3816424" cy="526603"/>
                      </a:xfrm>
                      <a:prstGeom prst="rect">
                        <a:avLst/>
                      </a:prstGeom>
                      <a:noFill/>
                      <a:ln>
                        <a:noFill/>
                      </a:ln>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768342795"/>
              </p:ext>
            </p:extLst>
          </p:nvPr>
        </p:nvGraphicFramePr>
        <p:xfrm>
          <a:off x="1763688" y="5013176"/>
          <a:ext cx="3884091" cy="527050"/>
        </p:xfrm>
        <a:graphic>
          <a:graphicData uri="http://schemas.openxmlformats.org/presentationml/2006/ole">
            <mc:AlternateContent xmlns:mc="http://schemas.openxmlformats.org/markup-compatibility/2006">
              <mc:Choice xmlns:v="urn:schemas-microsoft-com:vml" Requires="v">
                <p:oleObj spid="_x0000_s23593" name="Формула" r:id="rId9" imgW="1854000" imgH="241200" progId="Equation.3">
                  <p:embed/>
                </p:oleObj>
              </mc:Choice>
              <mc:Fallback>
                <p:oleObj name="Формула" r:id="rId9" imgW="1854000" imgH="241200" progId="Equation.3">
                  <p:embed/>
                  <p:pic>
                    <p:nvPicPr>
                      <p:cNvPr id="0" name=""/>
                      <p:cNvPicPr>
                        <a:picLocks noChangeAspect="1" noChangeArrowheads="1"/>
                      </p:cNvPicPr>
                      <p:nvPr/>
                    </p:nvPicPr>
                    <p:blipFill>
                      <a:blip r:embed="rId10"/>
                      <a:srcRect/>
                      <a:stretch>
                        <a:fillRect/>
                      </a:stretch>
                    </p:blipFill>
                    <p:spPr bwMode="auto">
                      <a:xfrm>
                        <a:off x="1763688" y="5013176"/>
                        <a:ext cx="3884091" cy="52705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164743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Функції зміщення </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Функції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називаються функціями зміщення і звичайно позначаються як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при </a:t>
            </a:r>
            <a:r>
              <a:rPr lang="uk-UA" dirty="0" smtClean="0">
                <a:solidFill>
                  <a:schemeClr val="bg1"/>
                </a:solidFill>
                <a:latin typeface="Arial" panose="020B0604020202020204" pitchFamily="34" charset="0"/>
                <a:cs typeface="Arial" panose="020B0604020202020204" pitchFamily="34" charset="0"/>
              </a:rPr>
              <a:t>цьому</a:t>
            </a:r>
            <a:endParaRPr lang="en-US" dirty="0" smtClean="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Функції </a:t>
            </a:r>
            <a:r>
              <a:rPr lang="uk-UA" dirty="0">
                <a:solidFill>
                  <a:schemeClr val="bg1"/>
                </a:solidFill>
                <a:latin typeface="Arial" panose="020B0604020202020204" pitchFamily="34" charset="0"/>
                <a:cs typeface="Arial" panose="020B0604020202020204" pitchFamily="34" charset="0"/>
              </a:rPr>
              <a:t>зміщення  повинні задовольняти умовам</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r>
              <a:rPr lang="en-US"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Такий </a:t>
            </a:r>
            <a:r>
              <a:rPr lang="uk-UA" dirty="0">
                <a:solidFill>
                  <a:schemeClr val="bg1"/>
                </a:solidFill>
                <a:latin typeface="Arial" panose="020B0604020202020204" pitchFamily="34" charset="0"/>
                <a:cs typeface="Arial" panose="020B0604020202020204" pitchFamily="34" charset="0"/>
              </a:rPr>
              <a:t>підхід дозволяє будувати поверхні з заданими властивостями, використовуючи тільки границі порції і вибрані певним чином функції зміщення..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8</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556720571"/>
              </p:ext>
            </p:extLst>
          </p:nvPr>
        </p:nvGraphicFramePr>
        <p:xfrm>
          <a:off x="1763688" y="3501008"/>
          <a:ext cx="4536504" cy="454149"/>
        </p:xfrm>
        <a:graphic>
          <a:graphicData uri="http://schemas.openxmlformats.org/presentationml/2006/ole">
            <mc:AlternateContent xmlns:mc="http://schemas.openxmlformats.org/markup-compatibility/2006">
              <mc:Choice xmlns:v="urn:schemas-microsoft-com:vml" Requires="v">
                <p:oleObj spid="_x0000_s24614" name="Формула" r:id="rId3" imgW="2781300" imgH="241300" progId="Equation.3">
                  <p:embed/>
                </p:oleObj>
              </mc:Choice>
              <mc:Fallback>
                <p:oleObj name="Формула" r:id="rId3" imgW="2781300" imgH="2413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3688" y="3501008"/>
                        <a:ext cx="4536504" cy="454149"/>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282424181"/>
              </p:ext>
            </p:extLst>
          </p:nvPr>
        </p:nvGraphicFramePr>
        <p:xfrm>
          <a:off x="1835696" y="1700808"/>
          <a:ext cx="1800200" cy="371475"/>
        </p:xfrm>
        <a:graphic>
          <a:graphicData uri="http://schemas.openxmlformats.org/presentationml/2006/ole">
            <mc:AlternateContent xmlns:mc="http://schemas.openxmlformats.org/markup-compatibility/2006">
              <mc:Choice xmlns:v="urn:schemas-microsoft-com:vml" Requires="v">
                <p:oleObj spid="_x0000_s24615" name="Формула" r:id="rId5" imgW="1460500" imgH="228600" progId="Equation.3">
                  <p:embed/>
                </p:oleObj>
              </mc:Choice>
              <mc:Fallback>
                <p:oleObj name="Формула" r:id="rId5" imgW="146050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35696" y="1700808"/>
                        <a:ext cx="1800200" cy="371475"/>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2699525495"/>
              </p:ext>
            </p:extLst>
          </p:nvPr>
        </p:nvGraphicFramePr>
        <p:xfrm>
          <a:off x="4788024" y="2060848"/>
          <a:ext cx="1944687" cy="382588"/>
        </p:xfrm>
        <a:graphic>
          <a:graphicData uri="http://schemas.openxmlformats.org/presentationml/2006/ole">
            <mc:AlternateContent xmlns:mc="http://schemas.openxmlformats.org/markup-compatibility/2006">
              <mc:Choice xmlns:v="urn:schemas-microsoft-com:vml" Requires="v">
                <p:oleObj spid="_x0000_s24616" name="Формула" r:id="rId7" imgW="1574800" imgH="241300" progId="Equation.3">
                  <p:embed/>
                </p:oleObj>
              </mc:Choice>
              <mc:Fallback>
                <p:oleObj name="Формула" r:id="rId7" imgW="1574800" imgH="2413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88024" y="2060848"/>
                        <a:ext cx="1944687"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833739616"/>
              </p:ext>
            </p:extLst>
          </p:nvPr>
        </p:nvGraphicFramePr>
        <p:xfrm>
          <a:off x="3347864" y="2492896"/>
          <a:ext cx="1079500" cy="382587"/>
        </p:xfrm>
        <a:graphic>
          <a:graphicData uri="http://schemas.openxmlformats.org/presentationml/2006/ole">
            <mc:AlternateContent xmlns:mc="http://schemas.openxmlformats.org/markup-compatibility/2006">
              <mc:Choice xmlns:v="urn:schemas-microsoft-com:vml" Requires="v">
                <p:oleObj spid="_x0000_s24617" name="Формула" r:id="rId9" imgW="812447" imgH="241195" progId="Equation.3">
                  <p:embed/>
                </p:oleObj>
              </mc:Choice>
              <mc:Fallback>
                <p:oleObj name="Формула" r:id="rId9" imgW="812447" imgH="241195"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47864" y="2492896"/>
                        <a:ext cx="1079500"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398996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anose="020B0604020202020204" pitchFamily="34" charset="0"/>
                <a:cs typeface="Arial" panose="020B0604020202020204" pitchFamily="34" charset="0"/>
              </a:rPr>
              <a:t>Поверхні Безьє</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Найбільш </a:t>
            </a:r>
            <a:r>
              <a:rPr lang="uk-UA" dirty="0">
                <a:solidFill>
                  <a:schemeClr val="bg1"/>
                </a:solidFill>
                <a:latin typeface="Arial" panose="020B0604020202020204" pitchFamily="34" charset="0"/>
                <a:cs typeface="Arial" panose="020B0604020202020204" pitchFamily="34" charset="0"/>
              </a:rPr>
              <a:t>поширеними в застосуваннях є порційні поверхні </a:t>
            </a:r>
            <a:r>
              <a:rPr lang="uk-UA" dirty="0" smtClean="0">
                <a:solidFill>
                  <a:schemeClr val="bg1"/>
                </a:solidFill>
                <a:latin typeface="Arial" panose="020B0604020202020204" pitchFamily="34" charset="0"/>
                <a:cs typeface="Arial" panose="020B0604020202020204" pitchFamily="34" charset="0"/>
              </a:rPr>
              <a:t>Безьє </a:t>
            </a:r>
            <a:r>
              <a:rPr lang="uk-UA" dirty="0">
                <a:solidFill>
                  <a:schemeClr val="bg1"/>
                </a:solidFill>
                <a:latin typeface="Arial" panose="020B0604020202020204" pitchFamily="34" charset="0"/>
                <a:cs typeface="Arial" panose="020B0604020202020204" pitchFamily="34" charset="0"/>
              </a:rPr>
              <a:t>. Параметрична форма завдання сегменту поверхні </a:t>
            </a:r>
            <a:r>
              <a:rPr lang="uk-UA" dirty="0" smtClean="0">
                <a:solidFill>
                  <a:schemeClr val="bg1"/>
                </a:solidFill>
                <a:latin typeface="Arial" panose="020B0604020202020204" pitchFamily="34" charset="0"/>
                <a:cs typeface="Arial" panose="020B0604020202020204" pitchFamily="34" charset="0"/>
              </a:rPr>
              <a:t>Безьє </a:t>
            </a:r>
            <a:r>
              <a:rPr lang="uk-UA" dirty="0">
                <a:solidFill>
                  <a:schemeClr val="bg1"/>
                </a:solidFill>
                <a:latin typeface="Arial" panose="020B0604020202020204" pitchFamily="34" charset="0"/>
                <a:cs typeface="Arial" panose="020B0604020202020204" pitchFamily="34" charset="0"/>
              </a:rPr>
              <a:t>має вид</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де </a:t>
            </a:r>
            <a:r>
              <a:rPr lang="uk-UA" dirty="0">
                <a:solidFill>
                  <a:schemeClr val="bg1"/>
                </a:solidFill>
                <a:latin typeface="Arial" panose="020B0604020202020204" pitchFamily="34" charset="0"/>
                <a:cs typeface="Arial" panose="020B0604020202020204" pitchFamily="34" charset="0"/>
              </a:rPr>
              <a:t>функції     </a:t>
            </a:r>
            <a:endParaRPr lang="ru-RU"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є</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куб</a:t>
            </a:r>
            <a:r>
              <a:rPr lang="uk-UA" dirty="0">
                <a:solidFill>
                  <a:schemeClr val="bg1"/>
                </a:solidFill>
                <a:latin typeface="Arial" panose="020B0604020202020204" pitchFamily="34" charset="0"/>
                <a:cs typeface="Arial" panose="020B0604020202020204" pitchFamily="34" charset="0"/>
              </a:rPr>
              <a:t>і</a:t>
            </a:r>
            <a:r>
              <a:rPr lang="ru-RU" dirty="0">
                <a:solidFill>
                  <a:schemeClr val="bg1"/>
                </a:solidFill>
                <a:latin typeface="Arial" panose="020B0604020202020204" pitchFamily="34" charset="0"/>
                <a:cs typeface="Arial" panose="020B0604020202020204" pitchFamily="34" charset="0"/>
              </a:rPr>
              <a:t>ч</a:t>
            </a:r>
            <a:r>
              <a:rPr lang="uk-UA" dirty="0">
                <a:solidFill>
                  <a:schemeClr val="bg1"/>
                </a:solidFill>
                <a:latin typeface="Arial" panose="020B0604020202020204" pitchFamily="34" charset="0"/>
                <a:cs typeface="Arial" panose="020B0604020202020204" pitchFamily="34" charset="0"/>
              </a:rPr>
              <a:t>ними базисними поліномами </a:t>
            </a:r>
            <a:r>
              <a:rPr lang="ru-RU" dirty="0">
                <a:solidFill>
                  <a:schemeClr val="bg1"/>
                </a:solidFill>
                <a:latin typeface="Arial" panose="020B0604020202020204" pitchFamily="34" charset="0"/>
                <a:cs typeface="Arial" panose="020B0604020202020204" pitchFamily="34" charset="0"/>
              </a:rPr>
              <a:t>Бернштейна.</a:t>
            </a: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9</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634046640"/>
              </p:ext>
            </p:extLst>
          </p:nvPr>
        </p:nvGraphicFramePr>
        <p:xfrm>
          <a:off x="1331640" y="2924944"/>
          <a:ext cx="5256584" cy="1008112"/>
        </p:xfrm>
        <a:graphic>
          <a:graphicData uri="http://schemas.openxmlformats.org/presentationml/2006/ole">
            <mc:AlternateContent xmlns:mc="http://schemas.openxmlformats.org/markup-compatibility/2006">
              <mc:Choice xmlns:v="urn:schemas-microsoft-com:vml" Requires="v">
                <p:oleObj spid="_x0000_s2158" name="Формула" r:id="rId3" imgW="2971800" imgH="546100" progId="Equation.3">
                  <p:embed/>
                </p:oleObj>
              </mc:Choice>
              <mc:Fallback>
                <p:oleObj name="Формула" r:id="rId3" imgW="2971800" imgH="546100" progId="Equation.3">
                  <p:embed/>
                  <p:pic>
                    <p:nvPicPr>
                      <p:cNvPr id="0" name="Объект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1640" y="2924944"/>
                        <a:ext cx="5256584" cy="1008112"/>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820086168"/>
              </p:ext>
            </p:extLst>
          </p:nvPr>
        </p:nvGraphicFramePr>
        <p:xfrm>
          <a:off x="2555776" y="4365104"/>
          <a:ext cx="4680520" cy="864096"/>
        </p:xfrm>
        <a:graphic>
          <a:graphicData uri="http://schemas.openxmlformats.org/presentationml/2006/ole">
            <mc:AlternateContent xmlns:mc="http://schemas.openxmlformats.org/markup-compatibility/2006">
              <mc:Choice xmlns:v="urn:schemas-microsoft-com:vml" Requires="v">
                <p:oleObj spid="_x0000_s2159" name="Формула" r:id="rId5" imgW="2819400" imgH="482600" progId="Equation.3">
                  <p:embed/>
                </p:oleObj>
              </mc:Choice>
              <mc:Fallback>
                <p:oleObj name="Формула" r:id="rId5" imgW="2819400" imgH="482600" progId="Equation.3">
                  <p:embed/>
                  <p:pic>
                    <p:nvPicPr>
                      <p:cNvPr id="0" name="Объект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55776" y="4365104"/>
                        <a:ext cx="4680520" cy="864096"/>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591571235"/>
      </p:ext>
    </p:extLst>
  </p:cSld>
  <p:clrMapOvr>
    <a:masterClrMapping/>
  </p:clrMapOvr>
</p:sld>
</file>

<file path=ppt/theme/theme1.xml><?xml version="1.0" encoding="utf-8"?>
<a:theme xmlns:a="http://schemas.openxmlformats.org/drawingml/2006/main" name="Паркет">
  <a:themeElements>
    <a:clrScheme name="Другая 1">
      <a:dk1>
        <a:sysClr val="windowText" lastClr="000000"/>
      </a:dk1>
      <a:lt1>
        <a:sysClr val="window" lastClr="FFFFFF"/>
      </a:lt1>
      <a:dk2>
        <a:srgbClr val="00B0F0"/>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2860</TotalTime>
  <Words>834</Words>
  <Application>Microsoft Office PowerPoint</Application>
  <PresentationFormat>Экран (4:3)</PresentationFormat>
  <Paragraphs>151</Paragraphs>
  <Slides>25</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25</vt:i4>
      </vt:variant>
    </vt:vector>
  </HeadingPairs>
  <TitlesOfParts>
    <vt:vector size="27" baseType="lpstr">
      <vt:lpstr>Паркет</vt:lpstr>
      <vt:lpstr>Формула</vt:lpstr>
      <vt:lpstr>СУЧАСНІ КОМП’ЮТЕРНІ ГРАФІЧНІ СИСТЕМИ</vt:lpstr>
      <vt:lpstr>ЛЕКЦІЯ 4</vt:lpstr>
      <vt:lpstr>Порційні поверхні Кунса</vt:lpstr>
      <vt:lpstr>Топологічний прямокутник (порція)</vt:lpstr>
      <vt:lpstr>Порційні поверхні Кунса</vt:lpstr>
      <vt:lpstr>Порційні поверхні Кунса</vt:lpstr>
      <vt:lpstr>Порційні поверхні Кунса</vt:lpstr>
      <vt:lpstr>Функції зміщення </vt:lpstr>
      <vt:lpstr>Поверхні Безьє </vt:lpstr>
      <vt:lpstr>Поверхні Безьє</vt:lpstr>
      <vt:lpstr>Поверхні Безьє</vt:lpstr>
      <vt:lpstr>Характеристичний багатогранник </vt:lpstr>
      <vt:lpstr>Поверхні Безьє</vt:lpstr>
      <vt:lpstr>Складені поверхні Без’є.</vt:lpstr>
      <vt:lpstr>Складені поверхні Без’є.</vt:lpstr>
      <vt:lpstr>Складені поверхні Без’є.</vt:lpstr>
      <vt:lpstr>Складені поверхні Без’є.</vt:lpstr>
      <vt:lpstr>Складені поверхні Без’є.</vt:lpstr>
      <vt:lpstr>Складені поверхні Без’є.</vt:lpstr>
      <vt:lpstr>Складені поверхні Без’є.</vt:lpstr>
      <vt:lpstr>Проектування поверхонь з криволінійною віссю </vt:lpstr>
      <vt:lpstr>Проектування поверхонь з криволінійною віссю</vt:lpstr>
      <vt:lpstr>Проектування поверхонь з криволінійною віссю</vt:lpstr>
      <vt:lpstr>Презентация PowerPoint</vt:lpstr>
      <vt:lpstr>Проектування поверхонь з криволінійною віссю</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Теория конфликтов</dc:title>
  <dc:creator>Валерий И. Заяц</dc:creator>
  <cp:lastModifiedBy>user</cp:lastModifiedBy>
  <cp:revision>213</cp:revision>
  <dcterms:created xsi:type="dcterms:W3CDTF">2018-09-10T07:12:08Z</dcterms:created>
  <dcterms:modified xsi:type="dcterms:W3CDTF">2023-09-01T06:30:27Z</dcterms:modified>
</cp:coreProperties>
</file>