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58" r:id="rId3"/>
    <p:sldId id="293" r:id="rId4"/>
    <p:sldId id="292" r:id="rId5"/>
    <p:sldId id="299" r:id="rId6"/>
    <p:sldId id="300" r:id="rId7"/>
    <p:sldId id="301" r:id="rId8"/>
    <p:sldId id="298" r:id="rId9"/>
    <p:sldId id="295" r:id="rId10"/>
    <p:sldId id="296" r:id="rId11"/>
    <p:sldId id="297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279" r:id="rId22"/>
  </p:sldIdLst>
  <p:sldSz cx="9144000" cy="5143500" type="screen16x9"/>
  <p:notesSz cx="6858000" cy="9144000"/>
  <p:embeddedFontLst>
    <p:embeddedFont>
      <p:font typeface="Roboto" panose="020B0604020202020204" charset="0"/>
      <p:regular r:id="rId24"/>
      <p:bold r:id="rId25"/>
      <p:italic r:id="rId26"/>
      <p:boldItalic r:id="rId27"/>
    </p:embeddedFont>
    <p:embeddedFont>
      <p:font typeface="Dosis" panose="020B0604020202020204" charset="0"/>
      <p:regular r:id="rId28"/>
      <p:bold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A783CA3-BE23-4D98-B2A0-96A8EBFD1FB0}">
  <a:tblStyle styleId="{9A783CA3-BE23-4D98-B2A0-96A8EBFD1FB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58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964772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88542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5409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02130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64668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42366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04744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34669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30479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22466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2323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8348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09809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37084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9048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1972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3838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14854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5503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10362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70659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8792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22222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1025" y="-11025"/>
            <a:ext cx="9144000" cy="5143500"/>
          </a:xfrm>
          <a:prstGeom prst="rect">
            <a:avLst/>
          </a:prstGeom>
          <a:solidFill>
            <a:srgbClr val="222222">
              <a:alpha val="64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086350" y="-38100"/>
            <a:ext cx="4114800" cy="5219700"/>
          </a:xfrm>
          <a:custGeom>
            <a:avLst/>
            <a:gdLst/>
            <a:ahLst/>
            <a:cxnLst/>
            <a:rect l="l" t="t" r="r" b="b"/>
            <a:pathLst>
              <a:path w="164592" h="208788" extrusionOk="0">
                <a:moveTo>
                  <a:pt x="0" y="1524"/>
                </a:moveTo>
                <a:lnTo>
                  <a:pt x="107442" y="208788"/>
                </a:lnTo>
                <a:lnTo>
                  <a:pt x="164592" y="208788"/>
                </a:lnTo>
                <a:lnTo>
                  <a:pt x="1645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Google Shape;12;p2"/>
          <p:cNvSpPr/>
          <p:nvPr/>
        </p:nvSpPr>
        <p:spPr>
          <a:xfrm flipH="1">
            <a:off x="-418950" y="4394400"/>
            <a:ext cx="8172300" cy="749100"/>
          </a:xfrm>
          <a:prstGeom prst="parallelogram">
            <a:avLst>
              <a:gd name="adj" fmla="val 51542"/>
            </a:avLst>
          </a:prstGeom>
          <a:solidFill>
            <a:srgbClr val="FFFFFF">
              <a:alpha val="176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4343"/>
              </a:solidFill>
            </a:endParaRPr>
          </a:p>
        </p:txBody>
      </p:sp>
      <p:sp>
        <p:nvSpPr>
          <p:cNvPr id="13" name="Google Shape;13;p2"/>
          <p:cNvSpPr/>
          <p:nvPr/>
        </p:nvSpPr>
        <p:spPr>
          <a:xfrm flipH="1">
            <a:off x="1028475" y="4166400"/>
            <a:ext cx="8369700" cy="228000"/>
          </a:xfrm>
          <a:prstGeom prst="parallelogram">
            <a:avLst>
              <a:gd name="adj" fmla="val 5154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1028475" y="0"/>
            <a:ext cx="5238600" cy="402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chemeClr val="accen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5086350" y="-38100"/>
            <a:ext cx="4114800" cy="5219700"/>
          </a:xfrm>
          <a:custGeom>
            <a:avLst/>
            <a:gdLst/>
            <a:ahLst/>
            <a:cxnLst/>
            <a:rect l="l" t="t" r="r" b="b"/>
            <a:pathLst>
              <a:path w="164592" h="208788" extrusionOk="0">
                <a:moveTo>
                  <a:pt x="0" y="1524"/>
                </a:moveTo>
                <a:lnTo>
                  <a:pt x="107442" y="208788"/>
                </a:lnTo>
                <a:lnTo>
                  <a:pt x="164592" y="208788"/>
                </a:lnTo>
                <a:lnTo>
                  <a:pt x="164592" y="0"/>
                </a:lnTo>
                <a:close/>
              </a:path>
            </a:pathLst>
          </a:custGeom>
          <a:solidFill>
            <a:srgbClr val="FFFFFF">
              <a:alpha val="17690"/>
            </a:srgbClr>
          </a:solidFill>
          <a:ln>
            <a:noFill/>
          </a:ln>
        </p:spPr>
      </p:sp>
      <p:sp>
        <p:nvSpPr>
          <p:cNvPr id="17" name="Google Shape;17;p3"/>
          <p:cNvSpPr/>
          <p:nvPr/>
        </p:nvSpPr>
        <p:spPr>
          <a:xfrm flipH="1">
            <a:off x="-418950" y="4394400"/>
            <a:ext cx="8172300" cy="749100"/>
          </a:xfrm>
          <a:prstGeom prst="parallelogram">
            <a:avLst>
              <a:gd name="adj" fmla="val 5154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4343"/>
              </a:solidFill>
            </a:endParaRPr>
          </a:p>
        </p:txBody>
      </p:sp>
      <p:sp>
        <p:nvSpPr>
          <p:cNvPr id="18" name="Google Shape;18;p3"/>
          <p:cNvSpPr/>
          <p:nvPr/>
        </p:nvSpPr>
        <p:spPr>
          <a:xfrm flipH="1">
            <a:off x="1028475" y="4166400"/>
            <a:ext cx="8369700" cy="228000"/>
          </a:xfrm>
          <a:prstGeom prst="parallelogram">
            <a:avLst>
              <a:gd name="adj" fmla="val 51542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ctrTitle"/>
          </p:nvPr>
        </p:nvSpPr>
        <p:spPr>
          <a:xfrm>
            <a:off x="1028475" y="2345350"/>
            <a:ext cx="52200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1028475" y="3449650"/>
            <a:ext cx="5220000" cy="5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5"/>
          <p:cNvGrpSpPr/>
          <p:nvPr/>
        </p:nvGrpSpPr>
        <p:grpSpPr>
          <a:xfrm>
            <a:off x="-903537" y="-38100"/>
            <a:ext cx="10524355" cy="5214650"/>
            <a:chOff x="-903537" y="-38100"/>
            <a:chExt cx="10524355" cy="5214650"/>
          </a:xfrm>
        </p:grpSpPr>
        <p:sp>
          <p:nvSpPr>
            <p:cNvPr id="32" name="Google Shape;32;p5"/>
            <p:cNvSpPr/>
            <p:nvPr/>
          </p:nvSpPr>
          <p:spPr>
            <a:xfrm>
              <a:off x="-55075" y="-38100"/>
              <a:ext cx="3312625" cy="5214650"/>
            </a:xfrm>
            <a:custGeom>
              <a:avLst/>
              <a:gdLst/>
              <a:ahLst/>
              <a:cxnLst/>
              <a:rect l="l" t="t" r="r" b="b"/>
              <a:pathLst>
                <a:path w="132505" h="208586" extrusionOk="0">
                  <a:moveTo>
                    <a:pt x="132505" y="207264"/>
                  </a:moveTo>
                  <a:lnTo>
                    <a:pt x="25063" y="0"/>
                  </a:lnTo>
                  <a:lnTo>
                    <a:pt x="0" y="202"/>
                  </a:lnTo>
                  <a:lnTo>
                    <a:pt x="1322" y="208586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33" name="Google Shape;33;p5"/>
            <p:cNvSpPr/>
            <p:nvPr/>
          </p:nvSpPr>
          <p:spPr>
            <a:xfrm flipH="1">
              <a:off x="-903537" y="-17561"/>
              <a:ext cx="1759200" cy="749100"/>
            </a:xfrm>
            <a:prstGeom prst="parallelogram">
              <a:avLst>
                <a:gd name="adj" fmla="val 51542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5"/>
            <p:cNvSpPr/>
            <p:nvPr/>
          </p:nvSpPr>
          <p:spPr>
            <a:xfrm flipH="1">
              <a:off x="472134" y="-9525"/>
              <a:ext cx="518400" cy="749100"/>
            </a:xfrm>
            <a:prstGeom prst="parallelogram">
              <a:avLst>
                <a:gd name="adj" fmla="val 75009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flipH="1">
              <a:off x="742953" y="272850"/>
              <a:ext cx="7505700" cy="749100"/>
            </a:xfrm>
            <a:prstGeom prst="parallelogram">
              <a:avLst>
                <a:gd name="adj" fmla="val 51542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5"/>
            <p:cNvSpPr/>
            <p:nvPr/>
          </p:nvSpPr>
          <p:spPr>
            <a:xfrm flipH="1">
              <a:off x="7861618" y="272850"/>
              <a:ext cx="1759200" cy="749100"/>
            </a:xfrm>
            <a:prstGeom prst="parallelogram">
              <a:avLst>
                <a:gd name="adj" fmla="val 5154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5"/>
            <p:cNvSpPr/>
            <p:nvPr/>
          </p:nvSpPr>
          <p:spPr>
            <a:xfrm flipH="1">
              <a:off x="990375" y="4925850"/>
              <a:ext cx="8369700" cy="228000"/>
            </a:xfrm>
            <a:prstGeom prst="parallelogram">
              <a:avLst>
                <a:gd name="adj" fmla="val 5154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▸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▹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▹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inverted">
  <p:cSld name="BLANK_1">
    <p:bg>
      <p:bgPr>
        <a:solidFill>
          <a:schemeClr val="dk1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/>
          <p:nvPr/>
        </p:nvSpPr>
        <p:spPr>
          <a:xfrm>
            <a:off x="-55075" y="-38100"/>
            <a:ext cx="3312625" cy="5214650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01" name="Google Shape;101;p12"/>
          <p:cNvSpPr/>
          <p:nvPr/>
        </p:nvSpPr>
        <p:spPr>
          <a:xfrm flipH="1">
            <a:off x="-903537" y="-17561"/>
            <a:ext cx="1759200" cy="749100"/>
          </a:xfrm>
          <a:prstGeom prst="parallelogram">
            <a:avLst>
              <a:gd name="adj" fmla="val 51542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2"/>
          <p:cNvSpPr/>
          <p:nvPr/>
        </p:nvSpPr>
        <p:spPr>
          <a:xfrm flipH="1">
            <a:off x="472134" y="-9525"/>
            <a:ext cx="518400" cy="749100"/>
          </a:xfrm>
          <a:prstGeom prst="parallelogram">
            <a:avLst>
              <a:gd name="adj" fmla="val 7500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2"/>
          <p:cNvSpPr/>
          <p:nvPr/>
        </p:nvSpPr>
        <p:spPr>
          <a:xfrm flipH="1">
            <a:off x="990375" y="4925850"/>
            <a:ext cx="8369700" cy="228000"/>
          </a:xfrm>
          <a:prstGeom prst="parallelogram">
            <a:avLst>
              <a:gd name="adj" fmla="val 51542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osis"/>
              <a:buNone/>
              <a:defRPr sz="2400">
                <a:solidFill>
                  <a:schemeClr val="lt1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osis"/>
              <a:buNone/>
              <a:defRPr sz="2400">
                <a:solidFill>
                  <a:schemeClr val="lt1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osis"/>
              <a:buNone/>
              <a:defRPr sz="2400">
                <a:solidFill>
                  <a:schemeClr val="lt1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osis"/>
              <a:buNone/>
              <a:defRPr sz="2400">
                <a:solidFill>
                  <a:schemeClr val="lt1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osis"/>
              <a:buNone/>
              <a:defRPr sz="2400">
                <a:solidFill>
                  <a:schemeClr val="lt1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osis"/>
              <a:buNone/>
              <a:defRPr sz="2400">
                <a:solidFill>
                  <a:schemeClr val="lt1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osis"/>
              <a:buNone/>
              <a:defRPr sz="2400">
                <a:solidFill>
                  <a:schemeClr val="lt1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osis"/>
              <a:buNone/>
              <a:defRPr sz="2400">
                <a:solidFill>
                  <a:schemeClr val="lt1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osis"/>
              <a:buNone/>
              <a:defRPr sz="2400">
                <a:solidFill>
                  <a:schemeClr val="lt1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04900" y="1200150"/>
            <a:ext cx="75819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Roboto"/>
              <a:buChar char="▸"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Roboto"/>
              <a:buChar char="▹"/>
              <a:defRPr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"/>
              <a:buChar char="▹"/>
              <a:defRPr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Roboto"/>
              <a:buChar char="▹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Roboto"/>
              <a:buChar char="▹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Roboto"/>
              <a:buChar char="▹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Roboto"/>
              <a:buChar char="▹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Roboto"/>
              <a:buChar char="▹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Roboto"/>
              <a:buChar char="▹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3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buNone/>
              <a:defRPr sz="13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buNone/>
              <a:defRPr sz="13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buNone/>
              <a:defRPr sz="13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buNone/>
              <a:defRPr sz="13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buNone/>
              <a:defRPr sz="13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buNone/>
              <a:defRPr sz="13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buNone/>
              <a:defRPr sz="13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buNone/>
              <a:defRPr sz="13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8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NgIAlXm6PQ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youtube.com/watch?v=kWagFtABBzs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3"/>
          <p:cNvSpPr txBox="1">
            <a:spLocks noGrp="1"/>
          </p:cNvSpPr>
          <p:nvPr>
            <p:ph type="ctrTitle"/>
          </p:nvPr>
        </p:nvSpPr>
        <p:spPr>
          <a:xfrm>
            <a:off x="1028475" y="0"/>
            <a:ext cx="5238600" cy="402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4400" noProof="1" smtClean="0"/>
              <a:t>Лекція 4. </a:t>
            </a:r>
            <a:r>
              <a:rPr lang="uk-UA" sz="4400" dirty="0"/>
              <a:t>Соціальні технології стимулювання </a:t>
            </a:r>
            <a:r>
              <a:rPr lang="uk-UA" sz="4400" dirty="0" smtClean="0"/>
              <a:t>збуту (Ч.</a:t>
            </a:r>
            <a:r>
              <a:rPr lang="en-US" sz="4400" dirty="0" smtClean="0"/>
              <a:t>2</a:t>
            </a:r>
            <a:r>
              <a:rPr lang="uk-UA" sz="4400" dirty="0" smtClean="0"/>
              <a:t>)</a:t>
            </a:r>
            <a:endParaRPr lang="ru-RU" sz="4400" noProof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b="1" noProof="1"/>
              <a:t>Акція активно використовувала принцип змінного графіка </a:t>
            </a:r>
            <a:r>
              <a:rPr lang="uk-UA" sz="1600" b="1" noProof="1" smtClean="0"/>
              <a:t>підкріплення</a:t>
            </a:r>
            <a:r>
              <a:rPr lang="en-GB" sz="1600" b="1" noProof="1" smtClean="0"/>
              <a:t>, </a:t>
            </a:r>
            <a:r>
              <a:rPr lang="uk-UA" sz="1600" b="1" noProof="1"/>
              <a:t>який є надзвичайно потужним для формування </a:t>
            </a:r>
            <a:r>
              <a:rPr lang="uk-UA" sz="1600" b="1" noProof="1" smtClean="0"/>
              <a:t>звички. </a:t>
            </a:r>
          </a:p>
          <a:p>
            <a:r>
              <a:rPr lang="uk-UA" sz="1600" b="1" noProof="1" smtClean="0"/>
              <a:t>Було дві </a:t>
            </a:r>
            <a:r>
              <a:rPr lang="uk-UA" sz="1600" b="1" noProof="1"/>
              <a:t>категорії </a:t>
            </a:r>
            <a:r>
              <a:rPr lang="uk-UA" sz="1600" b="1" noProof="1" smtClean="0"/>
              <a:t>призів. </a:t>
            </a:r>
          </a:p>
          <a:p>
            <a:pPr marL="38100" indent="0">
              <a:buNone/>
            </a:pPr>
            <a:r>
              <a:rPr lang="uk-UA" sz="1600" b="1" noProof="1" smtClean="0"/>
              <a:t>Миттєва </a:t>
            </a:r>
            <a:r>
              <a:rPr lang="uk-UA" sz="1600" b="1" noProof="1"/>
              <a:t>винагорода (</a:t>
            </a:r>
            <a:r>
              <a:rPr lang="uk-UA" sz="1600" b="1" noProof="1" smtClean="0"/>
              <a:t>передбачувана). Більшість </a:t>
            </a:r>
            <a:r>
              <a:rPr lang="uk-UA" sz="1600" b="1" noProof="1"/>
              <a:t>наклейок давали дрібні призи — безкоштовну картоплю фрі, напій чи сендвіч. Це забезпечувало миттєве позитивне підкріплення</a:t>
            </a:r>
            <a:r>
              <a:rPr lang="uk-UA" sz="1600" b="1" noProof="1" smtClean="0"/>
              <a:t>.</a:t>
            </a:r>
          </a:p>
          <a:p>
            <a:pPr marL="38100" indent="0">
              <a:buNone/>
            </a:pPr>
            <a:r>
              <a:rPr lang="uk-UA" sz="1600" b="1" noProof="1" smtClean="0"/>
              <a:t>Велика</a:t>
            </a:r>
            <a:r>
              <a:rPr lang="uk-UA" sz="1600" b="1" noProof="1"/>
              <a:t>, непередбачувана </a:t>
            </a:r>
            <a:r>
              <a:rPr lang="uk-UA" sz="1600" b="1" noProof="1" smtClean="0"/>
              <a:t>винагорода. </a:t>
            </a:r>
            <a:r>
              <a:rPr lang="uk-UA" sz="1600" b="1" noProof="1"/>
              <a:t>Невеликий відсоток наклейок давав шанс виграти великі грошові призи. Саме ця непередбачуваність створювала азарт і підтримувала високий рівень залученості, оскільки споживач вірив, що наступна покупка може принести йому головний приз.</a:t>
            </a:r>
            <a:endParaRPr lang="ru-RU" sz="1600" b="1" noProof="1" smtClean="0"/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8169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b="1" noProof="1" smtClean="0"/>
              <a:t>З 2022 року гру повернули у Великій Британії, але вже з використанням мобільного додатку для гри. </a:t>
            </a:r>
          </a:p>
          <a:p>
            <a:r>
              <a:rPr lang="en-GB" sz="1600" b="1" noProof="1">
                <a:hlinkClick r:id="rId3"/>
              </a:rPr>
              <a:t>https://</a:t>
            </a:r>
            <a:r>
              <a:rPr lang="en-GB" sz="1600" b="1" noProof="1" smtClean="0">
                <a:hlinkClick r:id="rId3"/>
              </a:rPr>
              <a:t>www.youtube.com/watch?v=zNgIAlXm6PQ</a:t>
            </a:r>
            <a:endParaRPr lang="uk-UA" sz="1600" b="1" noProof="1" smtClean="0"/>
          </a:p>
          <a:p>
            <a:endParaRPr lang="uk-UA" sz="1600" b="1" noProof="1"/>
          </a:p>
          <a:p>
            <a:r>
              <a:rPr lang="uk-UA" sz="1600" b="1" noProof="1" smtClean="0"/>
              <a:t>Гра використовується і у 2025 році</a:t>
            </a:r>
          </a:p>
          <a:p>
            <a:r>
              <a:rPr lang="en-GB" sz="1600" b="1" noProof="1">
                <a:hlinkClick r:id="rId4"/>
              </a:rPr>
              <a:t>https://</a:t>
            </a:r>
            <a:r>
              <a:rPr lang="en-GB" sz="1600" b="1" noProof="1" smtClean="0">
                <a:hlinkClick r:id="rId4"/>
              </a:rPr>
              <a:t>www.youtube.com/watch?v=kWagFtABBzs</a:t>
            </a:r>
            <a:endParaRPr lang="uk-UA" sz="1600" b="1" noProof="1" smtClean="0"/>
          </a:p>
          <a:p>
            <a:pPr marL="38100" indent="0">
              <a:buNone/>
            </a:pPr>
            <a:endParaRPr lang="uk-UA" sz="1600" b="1" noProof="1" smtClean="0"/>
          </a:p>
          <a:p>
            <a:endParaRPr lang="uk-UA" sz="1600" b="1" noProof="1"/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2215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"/>
          <p:cNvSpPr txBox="1">
            <a:spLocks noGrp="1"/>
          </p:cNvSpPr>
          <p:nvPr>
            <p:ph type="ctrTitle"/>
          </p:nvPr>
        </p:nvSpPr>
        <p:spPr>
          <a:xfrm>
            <a:off x="717273" y="1661471"/>
            <a:ext cx="6037955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uk-UA" sz="4000" dirty="0" smtClean="0"/>
              <a:t>4</a:t>
            </a:r>
            <a:r>
              <a:rPr lang="en" sz="4000" dirty="0" smtClean="0"/>
              <a:t>.</a:t>
            </a:r>
            <a:r>
              <a:rPr lang="en-GB" sz="4000" dirty="0" smtClean="0"/>
              <a:t> </a:t>
            </a:r>
            <a:r>
              <a:rPr lang="uk-UA" sz="4000" dirty="0" smtClean="0"/>
              <a:t>Соціально-етичні аспекти та наслідки стимулювання збуту.</a:t>
            </a:r>
            <a:endParaRPr lang="uk-UA" sz="4000" dirty="0"/>
          </a:p>
        </p:txBody>
      </p:sp>
      <p:sp>
        <p:nvSpPr>
          <p:cNvPr id="133" name="Google Shape;133;p16"/>
          <p:cNvSpPr txBox="1">
            <a:spLocks noGrp="1"/>
          </p:cNvSpPr>
          <p:nvPr>
            <p:ph type="sldNum" idx="4294967295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50291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dirty="0"/>
              <a:t>Широке використання програм лояльності, акцій та знижок, хоч і є високоефективною технологією стимулювання збуту, має низку серйозних довгострокових наслідків для масової свідомості, поведінки споживачів та етики бренду.</a:t>
            </a:r>
            <a:endParaRPr lang="ru-RU" sz="1600" b="1" noProof="1" smtClean="0"/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4930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b="1" dirty="0"/>
              <a:t>1. Девальвація бренду та </a:t>
            </a:r>
            <a:r>
              <a:rPr lang="uk-UA" sz="1600" b="1" dirty="0" smtClean="0"/>
              <a:t>"Залежність від знижок"</a:t>
            </a:r>
            <a:endParaRPr lang="uk-UA" sz="1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1600" b="1" dirty="0"/>
              <a:t>Ерозія </a:t>
            </a:r>
            <a:r>
              <a:rPr lang="uk-UA" sz="1600" b="1" dirty="0" smtClean="0"/>
              <a:t>іміджу. </a:t>
            </a:r>
            <a:r>
              <a:rPr lang="uk-UA" sz="1600" dirty="0" smtClean="0"/>
              <a:t>Постійні </a:t>
            </a:r>
            <a:r>
              <a:rPr lang="uk-UA" sz="1600" dirty="0"/>
              <a:t>знижки підривають той імідж та міф, який бренд старанно будував через дорогу рекламу. </a:t>
            </a:r>
            <a:endParaRPr lang="uk-UA" sz="1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 smtClean="0"/>
              <a:t>Якщо </a:t>
            </a:r>
            <a:r>
              <a:rPr lang="uk-UA" sz="1600" dirty="0"/>
              <a:t>бренд завжди продається з великою знижкою, у свідомості споживача закріплюється думка, що його </a:t>
            </a:r>
            <a:r>
              <a:rPr lang="uk-UA" sz="1600" b="1" dirty="0"/>
              <a:t>реальна цінність</a:t>
            </a:r>
            <a:r>
              <a:rPr lang="uk-UA" sz="1600" dirty="0"/>
              <a:t> є низькою. Це призводить до девальвації бренду.</a:t>
            </a:r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85420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b="1" dirty="0"/>
              <a:t>1. Девальвація бренду та </a:t>
            </a:r>
            <a:r>
              <a:rPr lang="uk-UA" sz="1600" b="1" dirty="0" smtClean="0"/>
              <a:t>"Залежність від знижок"</a:t>
            </a:r>
            <a:endParaRPr lang="uk-UA" sz="1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1600" b="1" dirty="0"/>
              <a:t>Створення "</a:t>
            </a:r>
            <a:r>
              <a:rPr lang="uk-UA" sz="1600" b="1" dirty="0" smtClean="0"/>
              <a:t>залежності". </a:t>
            </a:r>
            <a:r>
              <a:rPr lang="uk-UA" sz="1600" dirty="0" smtClean="0"/>
              <a:t>Акції </a:t>
            </a:r>
            <a:r>
              <a:rPr lang="uk-UA" sz="1600" dirty="0"/>
              <a:t>створюють у споживачів "знижкову залежність". Людина перестає сприймати повну ціну як нормальну та відмовляється від покупки, якщо на товар немає акції. Споживач стає "мисливцем за знижками", а не лояльним прихильником бренду</a:t>
            </a:r>
            <a:r>
              <a:rPr lang="uk-UA" sz="16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b="1" dirty="0" smtClean="0"/>
              <a:t>Втрата </a:t>
            </a:r>
            <a:r>
              <a:rPr lang="uk-UA" sz="1600" b="1" dirty="0"/>
              <a:t>емоційної </a:t>
            </a:r>
            <a:r>
              <a:rPr lang="uk-UA" sz="1600" b="1" dirty="0" smtClean="0"/>
              <a:t>лояльності. </a:t>
            </a:r>
            <a:r>
              <a:rPr lang="uk-UA" sz="1600" dirty="0"/>
              <a:t>Коли лояльність підтримується виключно економічними стимулами (знижками), вона залишається лише поведінковою. Як тільки конкурент пропонує більшу знижку, клієнт легко змінює бренд.</a:t>
            </a:r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391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b="1" dirty="0"/>
              <a:t>2. Сприяння і</a:t>
            </a:r>
            <a:r>
              <a:rPr lang="uk-UA" sz="1600" b="1" dirty="0" smtClean="0"/>
              <a:t>рраціональному </a:t>
            </a:r>
            <a:r>
              <a:rPr lang="uk-UA" sz="1600" b="1" dirty="0"/>
              <a:t>та </a:t>
            </a:r>
            <a:r>
              <a:rPr lang="uk-UA" sz="1600" b="1" dirty="0" smtClean="0"/>
              <a:t>надмірному споживанню</a:t>
            </a:r>
            <a:endParaRPr lang="uk-UA" sz="1600" b="1" dirty="0"/>
          </a:p>
          <a:p>
            <a:pPr marL="38100" indent="0">
              <a:buNone/>
            </a:pPr>
            <a:r>
              <a:rPr lang="uk-UA" sz="1600" dirty="0" smtClean="0"/>
              <a:t>Акції</a:t>
            </a:r>
            <a:r>
              <a:rPr lang="uk-UA" sz="1600" dirty="0"/>
              <a:t>, використовуючи принципи </a:t>
            </a:r>
            <a:r>
              <a:rPr lang="uk-UA" sz="1600" b="1" dirty="0"/>
              <a:t>дефіциту</a:t>
            </a:r>
            <a:r>
              <a:rPr lang="uk-UA" sz="1600" dirty="0"/>
              <a:t> та </a:t>
            </a:r>
            <a:r>
              <a:rPr lang="uk-UA" sz="1600" b="1" dirty="0"/>
              <a:t>терміновості</a:t>
            </a:r>
            <a:r>
              <a:rPr lang="uk-UA" sz="1600" dirty="0"/>
              <a:t>, цілеспрямовано придушують раціональне мислення. Споживач купує товари не тому, що вони йому потрібні, а тому, що боїться </a:t>
            </a:r>
            <a:r>
              <a:rPr lang="uk-UA" sz="1600" b="1" dirty="0"/>
              <a:t>втратити </a:t>
            </a:r>
            <a:r>
              <a:rPr lang="uk-UA" sz="1600" b="1" dirty="0" smtClean="0"/>
              <a:t>вигоду</a:t>
            </a:r>
            <a:r>
              <a:rPr lang="en-GB" sz="1600" dirty="0" smtClean="0"/>
              <a:t>. </a:t>
            </a:r>
            <a:r>
              <a:rPr lang="uk-UA" sz="1600" dirty="0"/>
              <a:t>Це призводить до накопичення непотрібних речей.</a:t>
            </a:r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9216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b="1" dirty="0"/>
              <a:t>2. Сприяння і</a:t>
            </a:r>
            <a:r>
              <a:rPr lang="uk-UA" sz="1600" b="1" dirty="0" smtClean="0"/>
              <a:t>рраціональному </a:t>
            </a:r>
            <a:r>
              <a:rPr lang="uk-UA" sz="1600" b="1" dirty="0"/>
              <a:t>та </a:t>
            </a:r>
            <a:r>
              <a:rPr lang="uk-UA" sz="1600" b="1" dirty="0" smtClean="0"/>
              <a:t>надмірному споживанню</a:t>
            </a:r>
            <a:endParaRPr lang="uk-UA" sz="1600" b="1" dirty="0"/>
          </a:p>
          <a:p>
            <a:pPr marL="38100" indent="0">
              <a:buNone/>
            </a:pPr>
            <a:r>
              <a:rPr lang="uk-UA" sz="1600" b="1" dirty="0"/>
              <a:t>Проблема </a:t>
            </a:r>
            <a:r>
              <a:rPr lang="uk-UA" sz="1600" b="1" dirty="0" smtClean="0"/>
              <a:t>екології. </a:t>
            </a:r>
            <a:r>
              <a:rPr lang="uk-UA" sz="1600" dirty="0"/>
              <a:t>Надмірне стимулювання збуту безпосередньо призводить до гіперконсюмеризму та зростання кількості відходів. Акції змушують нас купувати більше, ніж ми можемо спожити, що має негативні екологічні наслідки</a:t>
            </a:r>
            <a:r>
              <a:rPr lang="uk-UA" sz="1600" dirty="0" smtClean="0"/>
              <a:t>.</a:t>
            </a:r>
          </a:p>
          <a:p>
            <a:pPr marL="38100" indent="0">
              <a:buNone/>
            </a:pPr>
            <a:r>
              <a:rPr lang="uk-UA" sz="1600" b="1" dirty="0" smtClean="0"/>
              <a:t>Соціальне викривлення.</a:t>
            </a:r>
            <a:r>
              <a:rPr lang="uk-UA" sz="1600" dirty="0" smtClean="0"/>
              <a:t> </a:t>
            </a:r>
            <a:r>
              <a:rPr lang="uk-UA" sz="1600" dirty="0"/>
              <a:t>Технології стимулювання (особливо гейміфікація та лотереї) можуть викривляти мету покупки, перетворюючи її з раціонального обміну на азартну гру. Це посилює загальну тенденцію до ірраціональної поведінки в масовій </a:t>
            </a:r>
            <a:r>
              <a:rPr lang="uk-UA" sz="1600" dirty="0" smtClean="0"/>
              <a:t>свідомості, коли все навколо сприймається як гра.</a:t>
            </a:r>
            <a:endParaRPr lang="uk-UA" sz="1600" dirty="0"/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5670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b="1" dirty="0"/>
              <a:t>3. Етичні дилеми у використанні даних </a:t>
            </a:r>
            <a:endParaRPr lang="uk-UA" sz="1600" b="1" dirty="0" smtClean="0"/>
          </a:p>
          <a:p>
            <a:pPr marL="38100" indent="0">
              <a:buNone/>
            </a:pPr>
            <a:r>
              <a:rPr lang="uk-UA" sz="1600" b="1" dirty="0" smtClean="0"/>
              <a:t>Збирання і використання персональної інформації.</a:t>
            </a:r>
            <a:r>
              <a:rPr lang="en-GB" sz="1600" dirty="0" smtClean="0"/>
              <a:t> </a:t>
            </a:r>
            <a:r>
              <a:rPr lang="uk-UA" sz="1600" dirty="0"/>
              <a:t>Програми лояльності є потужним інструментом для збору детальної інформації про </a:t>
            </a:r>
            <a:r>
              <a:rPr lang="uk-UA" sz="1600" dirty="0" smtClean="0"/>
              <a:t>споживача, його звички та оточення. </a:t>
            </a:r>
            <a:r>
              <a:rPr lang="uk-UA" sz="1600" dirty="0"/>
              <a:t>Етичне питання полягає в тому, як компанії використовують ці дані </a:t>
            </a:r>
            <a:r>
              <a:rPr lang="uk-UA" sz="1600" dirty="0" smtClean="0"/>
              <a:t>(для персоналізації пропозицій чи для маніпуляції).</a:t>
            </a:r>
            <a:endParaRPr lang="uk-UA" sz="1600" dirty="0"/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479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b="1" dirty="0"/>
              <a:t>3. Етичні дилеми у використанні даних </a:t>
            </a:r>
            <a:endParaRPr lang="uk-UA" sz="1600" b="1" dirty="0" smtClean="0"/>
          </a:p>
          <a:p>
            <a:pPr marL="38100" indent="0">
              <a:buNone/>
            </a:pPr>
            <a:r>
              <a:rPr lang="uk-UA" sz="1600" b="1" dirty="0"/>
              <a:t>Ілюзія вигоди та приховані </a:t>
            </a:r>
            <a:r>
              <a:rPr lang="uk-UA" sz="1600" b="1" dirty="0" smtClean="0"/>
              <a:t>витрати.</a:t>
            </a:r>
            <a:r>
              <a:rPr lang="uk-UA" sz="1600" dirty="0" smtClean="0"/>
              <a:t> </a:t>
            </a:r>
            <a:r>
              <a:rPr lang="uk-UA" sz="1600" dirty="0"/>
              <a:t>Етично сумнівні практики, такі як </a:t>
            </a:r>
            <a:r>
              <a:rPr lang="uk-UA" sz="1600" b="1" dirty="0"/>
              <a:t>штучне завищення </a:t>
            </a:r>
            <a:r>
              <a:rPr lang="uk-UA" sz="1600" b="1" dirty="0" smtClean="0"/>
              <a:t>"якірної" </a:t>
            </a:r>
            <a:r>
              <a:rPr lang="uk-UA" sz="1600" b="1" dirty="0"/>
              <a:t>ціни</a:t>
            </a:r>
            <a:r>
              <a:rPr lang="uk-UA" sz="1600" dirty="0"/>
              <a:t> перед знижкою, або приховування дрібного шрифту (наприклад, неможливість використати бонуси на певні товари), вводять споживача в оману щодо справжньої вигоди.</a:t>
            </a:r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5300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 txBox="1">
            <a:spLocks noGrp="1"/>
          </p:cNvSpPr>
          <p:nvPr>
            <p:ph type="ctrTitle" idx="4294967295"/>
          </p:nvPr>
        </p:nvSpPr>
        <p:spPr>
          <a:xfrm>
            <a:off x="5007521" y="151800"/>
            <a:ext cx="35505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6000" dirty="0" smtClean="0">
                <a:solidFill>
                  <a:srgbClr val="FF8700"/>
                </a:solidFill>
              </a:rPr>
              <a:t>План</a:t>
            </a:r>
            <a:endParaRPr sz="6000" dirty="0">
              <a:solidFill>
                <a:srgbClr val="FF8700"/>
              </a:solidFill>
            </a:endParaRPr>
          </a:p>
        </p:txBody>
      </p:sp>
      <p:sp>
        <p:nvSpPr>
          <p:cNvPr id="124" name="Google Shape;124;p15"/>
          <p:cNvSpPr txBox="1">
            <a:spLocks noGrp="1"/>
          </p:cNvSpPr>
          <p:nvPr>
            <p:ph type="subTitle" idx="4294967295"/>
          </p:nvPr>
        </p:nvSpPr>
        <p:spPr>
          <a:xfrm>
            <a:off x="4555671" y="1141953"/>
            <a:ext cx="4474029" cy="36831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FFFFFF"/>
                </a:solidFill>
              </a:rPr>
              <a:t>Технології формування соціальної прихильності (програми лояльності). </a:t>
            </a:r>
          </a:p>
          <a:p>
            <a:pPr lvl="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FFFFFF"/>
                </a:solidFill>
              </a:rPr>
              <a:t>Технології використання принципів дефіциту та терміновості (акції та знижки). </a:t>
            </a:r>
          </a:p>
          <a:p>
            <a:pPr lvl="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FFFFFF"/>
                </a:solidFill>
              </a:rPr>
              <a:t>Технологія гейміфікації та винагороди. </a:t>
            </a:r>
          </a:p>
          <a:p>
            <a:pPr lvl="0" indent="-457200">
              <a:buFont typeface="+mj-lt"/>
              <a:buAutoNum type="arabicPeriod"/>
            </a:pPr>
            <a:r>
              <a:rPr lang="uk-UA" sz="2000" b="1" dirty="0" smtClean="0">
                <a:solidFill>
                  <a:srgbClr val="FFFFFF"/>
                </a:solidFill>
              </a:rPr>
              <a:t>Соціально-етичні аспекти та наслідки стимулювання збуту.</a:t>
            </a:r>
            <a:endParaRPr lang="uk-UA" sz="2000" b="1" dirty="0">
              <a:solidFill>
                <a:srgbClr val="FFFFFF"/>
              </a:solidFill>
            </a:endParaRPr>
          </a:p>
        </p:txBody>
      </p:sp>
      <p:sp>
        <p:nvSpPr>
          <p:cNvPr id="125" name="Google Shape;125;p15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pic>
        <p:nvPicPr>
          <p:cNvPr id="126" name="Google Shape;126;p15" descr="10.jpg"/>
          <p:cNvPicPr preferRelativeResize="0"/>
          <p:nvPr/>
        </p:nvPicPr>
        <p:blipFill rotWithShape="1">
          <a:blip r:embed="rId3">
            <a:alphaModFix/>
          </a:blip>
          <a:srcRect l="11422" t="22161" r="20220" b="9481"/>
          <a:stretch/>
        </p:blipFill>
        <p:spPr>
          <a:xfrm flipH="1">
            <a:off x="982119" y="731700"/>
            <a:ext cx="3742800" cy="2105400"/>
          </a:xfrm>
          <a:prstGeom prst="parallelogram">
            <a:avLst>
              <a:gd name="adj" fmla="val 51555"/>
            </a:avLst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b="1" dirty="0"/>
              <a:t>3. Етичні дилеми у використанні даних </a:t>
            </a:r>
            <a:endParaRPr lang="uk-UA" sz="1600" b="1" dirty="0" smtClean="0"/>
          </a:p>
          <a:p>
            <a:r>
              <a:rPr lang="uk-UA" sz="1600" b="1" dirty="0"/>
              <a:t>Дискримінаційне </a:t>
            </a:r>
            <a:r>
              <a:rPr lang="uk-UA" sz="1600" b="1" dirty="0" smtClean="0"/>
              <a:t>ціноутворення.</a:t>
            </a:r>
            <a:r>
              <a:rPr lang="uk-UA" sz="1600" dirty="0" smtClean="0"/>
              <a:t> </a:t>
            </a:r>
            <a:r>
              <a:rPr lang="uk-UA" sz="1600" dirty="0"/>
              <a:t>Програми лояльності дозволяють компаніям встановлювати різні ціни для різних клієнтів (персоналізовані пропозиції), що створює </a:t>
            </a:r>
            <a:r>
              <a:rPr lang="uk-UA" sz="1600" b="1" dirty="0"/>
              <a:t>дискримінаційне ціноутворення</a:t>
            </a:r>
            <a:r>
              <a:rPr lang="uk-UA" sz="1600" dirty="0"/>
              <a:t> та підриває принцип рівності на ринку.</a:t>
            </a:r>
          </a:p>
          <a:p>
            <a:pPr marL="38100" indent="0">
              <a:buNone/>
            </a:pPr>
            <a:r>
              <a:rPr lang="uk-UA" sz="1600" dirty="0"/>
              <a:t>Таким чином, соціальні технології стимулювання збуту </a:t>
            </a:r>
            <a:r>
              <a:rPr lang="uk-UA" sz="1600" dirty="0" smtClean="0"/>
              <a:t>мають як переваги так і недоліки. Вони </a:t>
            </a:r>
            <a:r>
              <a:rPr lang="uk-UA" sz="1600" dirty="0"/>
              <a:t>ефективні для короткострокового прибутку, але несуть значні </a:t>
            </a:r>
            <a:r>
              <a:rPr lang="uk-UA" sz="1600" b="1" dirty="0"/>
              <a:t>соціальні та етичні ризики</a:t>
            </a:r>
            <a:r>
              <a:rPr lang="uk-UA" sz="1600" dirty="0"/>
              <a:t> для цінності </a:t>
            </a:r>
            <a:r>
              <a:rPr lang="uk-UA" sz="1600" dirty="0" smtClean="0"/>
              <a:t>бренду та можуть негативно впливати на суспільні процеси.</a:t>
            </a:r>
            <a:endParaRPr lang="uk-UA" sz="1600" dirty="0"/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0943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6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sp>
        <p:nvSpPr>
          <p:cNvPr id="309" name="Google Shape;309;p36"/>
          <p:cNvSpPr txBox="1">
            <a:spLocks noGrp="1"/>
          </p:cNvSpPr>
          <p:nvPr>
            <p:ph type="ctrTitle" idx="4294967295"/>
          </p:nvPr>
        </p:nvSpPr>
        <p:spPr>
          <a:xfrm>
            <a:off x="1033300" y="1583350"/>
            <a:ext cx="66726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6000" dirty="0" smtClean="0">
                <a:solidFill>
                  <a:schemeClr val="accent1"/>
                </a:solidFill>
              </a:rPr>
              <a:t>Дякую за увагу!</a:t>
            </a:r>
            <a:endParaRPr sz="6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"/>
          <p:cNvSpPr txBox="1">
            <a:spLocks noGrp="1"/>
          </p:cNvSpPr>
          <p:nvPr>
            <p:ph type="ctrTitle"/>
          </p:nvPr>
        </p:nvSpPr>
        <p:spPr>
          <a:xfrm>
            <a:off x="717273" y="1661471"/>
            <a:ext cx="6037955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4000" dirty="0" smtClean="0"/>
              <a:t>3</a:t>
            </a:r>
            <a:r>
              <a:rPr lang="en" sz="4000" dirty="0" smtClean="0"/>
              <a:t>.</a:t>
            </a:r>
            <a:r>
              <a:rPr lang="en-GB" sz="4000" dirty="0" smtClean="0"/>
              <a:t> </a:t>
            </a:r>
            <a:r>
              <a:rPr lang="uk-UA" sz="4000" dirty="0"/>
              <a:t>Технологія гейміфікації та винагороди</a:t>
            </a:r>
          </a:p>
        </p:txBody>
      </p:sp>
      <p:sp>
        <p:nvSpPr>
          <p:cNvPr id="133" name="Google Shape;133;p16"/>
          <p:cNvSpPr txBox="1">
            <a:spLocks noGrp="1"/>
          </p:cNvSpPr>
          <p:nvPr>
            <p:ph type="sldNum" idx="4294967295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0258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600" b="1" noProof="1"/>
              <a:t>Це найбільш інтерактивні соціальні технології стимулювання збуту. Вони використовують природну схильність людини до гри, змагання та отримання винагороди, щоб підвищити залученість та емоційну прив'язаність до бренду.</a:t>
            </a:r>
            <a:endParaRPr lang="ru-RU" sz="1600" b="1" noProof="1" smtClean="0"/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23677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b="1" dirty="0"/>
              <a:t>Гейміфікація</a:t>
            </a:r>
            <a:r>
              <a:rPr lang="uk-UA" sz="1600" dirty="0"/>
              <a:t> — це використання ігрових елементів (балів, статусів, правил, змагань) у неігровому контексті, зокрема в процесі купівлі-продажу.</a:t>
            </a:r>
          </a:p>
          <a:p>
            <a:r>
              <a:rPr lang="uk-UA" sz="1600" b="1" dirty="0"/>
              <a:t>Механізм:</a:t>
            </a:r>
            <a:r>
              <a:rPr lang="uk-UA" sz="1600" dirty="0"/>
              <a:t> Гейміфікація перетворює рутинну покупку на </a:t>
            </a:r>
            <a:r>
              <a:rPr lang="uk-UA" sz="1600" b="1" dirty="0"/>
              <a:t>захоплюючий челендж</a:t>
            </a:r>
            <a:r>
              <a:rPr lang="uk-UA" sz="1600" dirty="0"/>
              <a:t>. Споживач отримує </a:t>
            </a:r>
            <a:r>
              <a:rPr lang="uk-UA" sz="1600" b="1" dirty="0"/>
              <a:t>бали</a:t>
            </a:r>
            <a:r>
              <a:rPr lang="uk-UA" sz="1600" dirty="0"/>
              <a:t> за певні дії (не лише за покупку, а й за відгуки, рекомендації, перегляд контенту), які можна обміняти на </a:t>
            </a:r>
            <a:r>
              <a:rPr lang="uk-UA" sz="1600" b="1" dirty="0"/>
              <a:t>віртуальні </a:t>
            </a:r>
            <a:r>
              <a:rPr lang="uk-UA" sz="1600" dirty="0" smtClean="0"/>
              <a:t>або </a:t>
            </a:r>
            <a:r>
              <a:rPr lang="uk-UA" sz="1600" b="1" dirty="0"/>
              <a:t>реальні подарунки</a:t>
            </a:r>
            <a:r>
              <a:rPr lang="uk-UA" sz="1600" dirty="0"/>
              <a:t>.</a:t>
            </a:r>
          </a:p>
          <a:p>
            <a:r>
              <a:rPr lang="uk-UA" sz="1600" b="1" dirty="0" smtClean="0"/>
              <a:t>Дуже важливими є </a:t>
            </a:r>
            <a:r>
              <a:rPr lang="uk-UA" sz="1600" dirty="0" smtClean="0"/>
              <a:t>елементи </a:t>
            </a:r>
            <a:r>
              <a:rPr lang="uk-UA" sz="1600" dirty="0"/>
              <a:t>змагання (наприклад, рейтинги "найактивніших покупців") апелюють до </a:t>
            </a:r>
            <a:r>
              <a:rPr lang="uk-UA" sz="1600" b="1" dirty="0"/>
              <a:t>соціальної потреби у визнанні</a:t>
            </a:r>
            <a:r>
              <a:rPr lang="uk-UA" sz="1600" dirty="0"/>
              <a:t>. Успіх у "грі" підвищує самооцінку та статус у віртуальній спільноті бренду. </a:t>
            </a:r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70059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dirty="0"/>
              <a:t>Конкурси та лотереї, пов'язані з покупкою, використовують потужний психологічний принцип </a:t>
            </a:r>
            <a:r>
              <a:rPr lang="uk-UA" sz="1600" b="1" dirty="0"/>
              <a:t>змінного графіка підкріплення</a:t>
            </a:r>
            <a:r>
              <a:rPr lang="uk-UA" sz="1600" dirty="0"/>
              <a:t>.</a:t>
            </a:r>
          </a:p>
          <a:p>
            <a:r>
              <a:rPr lang="uk-UA" sz="1600" dirty="0" smtClean="0"/>
              <a:t>Непередбачувана </a:t>
            </a:r>
            <a:r>
              <a:rPr lang="uk-UA" sz="1600" dirty="0"/>
              <a:t>(змінна) винагорода — це набагато потужніший стимул, ніж гарантована. Якщо гарантована знижка швидко стає нормою (і втрачає цінність), то можливість </a:t>
            </a:r>
            <a:r>
              <a:rPr lang="uk-UA" sz="1600" b="1" dirty="0"/>
              <a:t>виграти великий приз</a:t>
            </a:r>
            <a:r>
              <a:rPr lang="uk-UA" sz="1600" dirty="0"/>
              <a:t> (наприклад, автомобіль чи подорож) за ту саму покупку викликає </a:t>
            </a:r>
            <a:r>
              <a:rPr lang="uk-UA" sz="1600" b="1" dirty="0"/>
              <a:t>азарт, ейфорію</a:t>
            </a:r>
            <a:r>
              <a:rPr lang="uk-UA" sz="1600" dirty="0"/>
              <a:t> та </a:t>
            </a:r>
            <a:r>
              <a:rPr lang="uk-UA" sz="1600" b="1" dirty="0"/>
              <a:t>сильний емоційний відгук</a:t>
            </a:r>
            <a:r>
              <a:rPr lang="uk-UA" sz="1600" dirty="0"/>
              <a:t>.</a:t>
            </a:r>
          </a:p>
          <a:p>
            <a:r>
              <a:rPr lang="uk-UA" sz="1600" dirty="0" smtClean="0"/>
              <a:t>Успішні </a:t>
            </a:r>
            <a:r>
              <a:rPr lang="uk-UA" sz="1600" dirty="0"/>
              <a:t>історії переможців, які транслюються в рекламі, стають </a:t>
            </a:r>
            <a:r>
              <a:rPr lang="uk-UA" sz="1600" b="1" dirty="0"/>
              <a:t>мікроміфами</a:t>
            </a:r>
            <a:r>
              <a:rPr lang="uk-UA" sz="1600" dirty="0"/>
              <a:t> бренду. Вони слугують </a:t>
            </a:r>
            <a:r>
              <a:rPr lang="uk-UA" sz="1600" b="1" dirty="0"/>
              <a:t>соціальним доказом</a:t>
            </a:r>
            <a:r>
              <a:rPr lang="uk-UA" sz="1600" dirty="0"/>
              <a:t> того, що "виграти реально", що, своєю чергою, мотивує інших до участі.</a:t>
            </a:r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5404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8100" indent="0">
              <a:buNone/>
            </a:pPr>
            <a:r>
              <a:rPr lang="uk-UA" sz="1600" dirty="0"/>
              <a:t>Конкурси є однією з найефективніших технологій для генерації </a:t>
            </a:r>
            <a:r>
              <a:rPr lang="uk-UA" sz="1600" b="1" dirty="0"/>
              <a:t>соціального контенту</a:t>
            </a:r>
            <a:r>
              <a:rPr lang="uk-UA" sz="1600" dirty="0"/>
              <a:t> та </a:t>
            </a:r>
            <a:r>
              <a:rPr lang="uk-UA" sz="1600" b="1" dirty="0"/>
              <a:t>вірусності</a:t>
            </a:r>
            <a:r>
              <a:rPr lang="uk-UA" sz="1600" dirty="0"/>
              <a:t>.</a:t>
            </a:r>
          </a:p>
          <a:p>
            <a:r>
              <a:rPr lang="uk-UA" sz="1600" dirty="0" smtClean="0"/>
              <a:t>Конкурси</a:t>
            </a:r>
            <a:r>
              <a:rPr lang="uk-UA" sz="1600" dirty="0"/>
              <a:t>, які вимагають від учасника поділитися інформацією про продукт у соціальних мережах (наприклад, "Зроби фото з нашим товаром та виграй приз"), перетворюють споживача на </a:t>
            </a:r>
            <a:r>
              <a:rPr lang="uk-UA" sz="1600" b="1" dirty="0"/>
              <a:t>рекламного агента</a:t>
            </a:r>
            <a:r>
              <a:rPr lang="uk-UA" sz="1600" dirty="0"/>
              <a:t>.</a:t>
            </a:r>
          </a:p>
          <a:p>
            <a:r>
              <a:rPr lang="uk-UA" sz="1600" b="1" dirty="0" smtClean="0"/>
              <a:t>Як результат </a:t>
            </a:r>
            <a:r>
              <a:rPr lang="uk-UA" sz="1600" dirty="0" smtClean="0"/>
              <a:t>бренд отримує </a:t>
            </a:r>
            <a:r>
              <a:rPr lang="uk-UA" sz="1600" b="1" dirty="0"/>
              <a:t>безкоштовне органічне охоплення</a:t>
            </a:r>
            <a:r>
              <a:rPr lang="uk-UA" sz="1600" dirty="0"/>
              <a:t> та </a:t>
            </a:r>
            <a:r>
              <a:rPr lang="uk-UA" sz="1600" b="1" dirty="0"/>
              <a:t>соціальне підтвердження</a:t>
            </a:r>
            <a:r>
              <a:rPr lang="uk-UA" sz="1600" dirty="0"/>
              <a:t> свого існування. Залученість у цей процес зміцнює емоційний зв'язок споживача з брендом, оскільки він інвестує свій час і соціальний капітал (свою сторінку) у просування товару.</a:t>
            </a:r>
          </a:p>
          <a:p>
            <a:pPr marL="38100" indent="0">
              <a:buNone/>
            </a:pPr>
            <a:r>
              <a:rPr lang="uk-UA" sz="1600" dirty="0"/>
              <a:t>Таким чином, спеціальні пропозиції та конкурси — це інструменти соціальної інженерії, які перетворюють пасивне споживання на активну, емоційно насичену взаємодію з брендом.</a:t>
            </a:r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8774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600" b="1" noProof="1"/>
              <a:t>Кейс. Гра "Монополія" від </a:t>
            </a:r>
            <a:r>
              <a:rPr lang="en-GB" sz="1600" b="1" noProof="1"/>
              <a:t>McDonald's</a:t>
            </a:r>
            <a:endParaRPr lang="uk-UA" sz="1600" b="1" noProof="1"/>
          </a:p>
          <a:p>
            <a:r>
              <a:rPr lang="ru-RU" sz="1600" b="1" noProof="1" smtClean="0"/>
              <a:t>Одним </a:t>
            </a:r>
            <a:r>
              <a:rPr lang="ru-RU" sz="1600" b="1" noProof="1"/>
              <a:t>із найяскравіших і найбільш досліджуваних прикладів використання гейміфікації та непередбачуваної винагороди в американській історії маркетингу є гра "Монополія" від </a:t>
            </a:r>
            <a:r>
              <a:rPr lang="en-GB" sz="1600" b="1" noProof="1"/>
              <a:t>McDonald's</a:t>
            </a:r>
            <a:r>
              <a:rPr lang="en-GB" sz="1600" b="1" noProof="1" smtClean="0"/>
              <a:t>.</a:t>
            </a:r>
          </a:p>
          <a:p>
            <a:r>
              <a:rPr lang="ru-RU" sz="1600" b="1" noProof="1" smtClean="0"/>
              <a:t>Ця </a:t>
            </a:r>
            <a:r>
              <a:rPr lang="ru-RU" sz="1600" b="1" noProof="1"/>
              <a:t>щорічна акція, запроваджена в 1987 році, перетворила рутинну покупку фаст-фуду на азартну гру, що ідеально ілюструє використання соціальних технологій стимулювання збуту.</a:t>
            </a:r>
            <a:endParaRPr lang="ru-RU" sz="1600" b="1" noProof="1" smtClean="0"/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703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noProof="1"/>
              <a:t>Технологія гейміфікації та винагороди</a:t>
            </a:r>
            <a:endParaRPr lang="uk-UA" noProof="1"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600" b="1" noProof="1"/>
              <a:t>McDonald's </a:t>
            </a:r>
            <a:r>
              <a:rPr lang="ru-RU" sz="1600" b="1" noProof="1"/>
              <a:t>почав розміщувати на упаковках своїх продуктів (картопля фрі, напої) наклейки, що імітували об'єкти з настільної гри </a:t>
            </a:r>
            <a:r>
              <a:rPr lang="ru-RU" sz="1600" b="1" noProof="1" smtClean="0"/>
              <a:t>«Монополія».</a:t>
            </a:r>
            <a:endParaRPr lang="ru-RU" sz="1600" b="1" noProof="1" smtClean="0"/>
          </a:p>
          <a:p>
            <a:r>
              <a:rPr lang="ru-RU" sz="1600" b="1" noProof="1" smtClean="0"/>
              <a:t>Щоб </a:t>
            </a:r>
            <a:r>
              <a:rPr lang="ru-RU" sz="1600" b="1" noProof="1"/>
              <a:t>виграти великий </a:t>
            </a:r>
            <a:r>
              <a:rPr lang="ru-RU" sz="1600" b="1" noProof="1" smtClean="0"/>
              <a:t>приз, </a:t>
            </a:r>
            <a:r>
              <a:rPr lang="ru-RU" sz="1600" b="1" noProof="1"/>
              <a:t>споживачеві потрібно було зібрати повний набір "вулиць" одного кольору. Це стимулювало повторні та об'ємні покупки, оскільки чим більше продуктів купуєш, тим вищі шанси знайти потрібну наклейку</a:t>
            </a:r>
            <a:r>
              <a:rPr lang="ru-RU" sz="1600" b="1" noProof="1" smtClean="0"/>
              <a:t>.</a:t>
            </a:r>
          </a:p>
          <a:p>
            <a:r>
              <a:rPr lang="ru-RU" sz="1600" b="1" noProof="1" smtClean="0"/>
              <a:t>Гра </a:t>
            </a:r>
            <a:r>
              <a:rPr lang="ru-RU" sz="1600" b="1" noProof="1"/>
              <a:t>часто виходила за межі </a:t>
            </a:r>
            <a:r>
              <a:rPr lang="en-GB" sz="1600" b="1" noProof="1" smtClean="0"/>
              <a:t>McDonald's</a:t>
            </a:r>
            <a:r>
              <a:rPr lang="uk-UA" sz="1600" b="1" noProof="1" smtClean="0"/>
              <a:t>,</a:t>
            </a:r>
            <a:r>
              <a:rPr lang="en-GB" sz="1600" b="1" noProof="1" smtClean="0"/>
              <a:t> </a:t>
            </a:r>
            <a:r>
              <a:rPr lang="ru-RU" sz="1600" b="1" noProof="1"/>
              <a:t>люди обмінювалися наклейками з друзями та сім'єю, що перетворювало акцію на соціальну подію.</a:t>
            </a:r>
            <a:endParaRPr lang="ru-RU" sz="1600" b="1" noProof="1" smtClean="0"/>
          </a:p>
        </p:txBody>
      </p:sp>
      <p:sp>
        <p:nvSpPr>
          <p:cNvPr id="145" name="Google Shape;145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6482327"/>
      </p:ext>
    </p:extLst>
  </p:cSld>
  <p:clrMapOvr>
    <a:masterClrMapping/>
  </p:clrMapOvr>
</p:sld>
</file>

<file path=ppt/theme/theme1.xml><?xml version="1.0" encoding="utf-8"?>
<a:theme xmlns:a="http://schemas.openxmlformats.org/drawingml/2006/main" name="William template">
  <a:themeElements>
    <a:clrScheme name="Custom 347">
      <a:dk1>
        <a:srgbClr val="222222"/>
      </a:dk1>
      <a:lt1>
        <a:srgbClr val="FFFFFF"/>
      </a:lt1>
      <a:dk2>
        <a:srgbClr val="666666"/>
      </a:dk2>
      <a:lt2>
        <a:srgbClr val="F3F3F3"/>
      </a:lt2>
      <a:accent1>
        <a:srgbClr val="FF8700"/>
      </a:accent1>
      <a:accent2>
        <a:srgbClr val="FFB840"/>
      </a:accent2>
      <a:accent3>
        <a:srgbClr val="333333"/>
      </a:accent3>
      <a:accent4>
        <a:srgbClr val="9B9796"/>
      </a:accent4>
      <a:accent5>
        <a:srgbClr val="C9C3BD"/>
      </a:accent5>
      <a:accent6>
        <a:srgbClr val="96C94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1213</Words>
  <Application>Microsoft Office PowerPoint</Application>
  <PresentationFormat>Екран (16:9)</PresentationFormat>
  <Paragraphs>90</Paragraphs>
  <Slides>21</Slides>
  <Notes>21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25" baseType="lpstr">
      <vt:lpstr>Roboto</vt:lpstr>
      <vt:lpstr>Dosis</vt:lpstr>
      <vt:lpstr>Arial</vt:lpstr>
      <vt:lpstr>William template</vt:lpstr>
      <vt:lpstr>Лекція 4. Соціальні технології стимулювання збуту (Ч.2)</vt:lpstr>
      <vt:lpstr>План</vt:lpstr>
      <vt:lpstr>3. 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4. Соціально-етичні аспекти та наслідки стимулювання збуту.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Технологія гейміфікації та винагороди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Реклама як технологія брендингу та позиціонування</dc:title>
  <cp:lastModifiedBy>Taisiia</cp:lastModifiedBy>
  <cp:revision>77</cp:revision>
  <dcterms:modified xsi:type="dcterms:W3CDTF">2025-10-20T20:03:48Z</dcterms:modified>
</cp:coreProperties>
</file>