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66CCFF"/>
    <a:srgbClr val="FFD85B"/>
    <a:srgbClr val="EBF60A"/>
    <a:srgbClr val="001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99" y="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288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4589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876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601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741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0271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753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588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30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1721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16F40096-990A-4BA4-91EA-4A6B08075543}" type="datetimeFigureOut">
              <a:rPr lang="uk-UA" smtClean="0"/>
              <a:pPr/>
              <a:t>07.01.2023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B6888EB0-F2DD-4AA2-861A-E0C32290AC6C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582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8.bin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5.bin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000" contrast="-1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39120"/>
            <a:ext cx="8280920" cy="1752600"/>
          </a:xfrm>
        </p:spPr>
        <p:txBody>
          <a:bodyPr>
            <a:normAutofit/>
          </a:bodyPr>
          <a:lstStyle/>
          <a:p>
            <a:pPr algn="just"/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Визначення, класифікація, значення</a:t>
            </a:r>
          </a:p>
          <a:p>
            <a:pPr algn="just"/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Номенклатура гетероциклічних сполук</a:t>
            </a:r>
          </a:p>
          <a:p>
            <a:pPr algn="just"/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Загальна характеристика будови основних видів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64288" y="6525344"/>
            <a:ext cx="1907704" cy="369332"/>
          </a:xfrm>
          <a:prstGeom prst="rect">
            <a:avLst/>
          </a:prstGeom>
          <a:solidFill>
            <a:srgbClr val="001004"/>
          </a:solidFill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2" name="Подзаголовок 2">
            <a:extLst>
              <a:ext uri="{FF2B5EF4-FFF2-40B4-BE49-F238E27FC236}">
                <a16:creationId xmlns:a16="http://schemas.microsoft.com/office/drawing/2014/main" id="{0E28214E-2366-8176-5DAD-F835705F497E}"/>
              </a:ext>
            </a:extLst>
          </p:cNvPr>
          <p:cNvSpPr txBox="1">
            <a:spLocks/>
          </p:cNvSpPr>
          <p:nvPr/>
        </p:nvSpPr>
        <p:spPr>
          <a:xfrm>
            <a:off x="179512" y="586520"/>
            <a:ext cx="828092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Будова, </a:t>
            </a:r>
          </a:p>
          <a:p>
            <a:r>
              <a:rPr lang="ru-UA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класифікація</a:t>
            </a:r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гетероциклічних</a:t>
            </a:r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сполук</a:t>
            </a:r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Деякі представники</a:t>
            </a:r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 ГЦС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6332852"/>
              </p:ext>
            </p:extLst>
          </p:nvPr>
        </p:nvGraphicFramePr>
        <p:xfrm>
          <a:off x="323528" y="764704"/>
          <a:ext cx="8496945" cy="6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2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2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Формула речовини</a:t>
                      </a:r>
                      <a:endParaRPr lang="uk-UA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Тривіальна назва</a:t>
                      </a:r>
                      <a:endParaRPr lang="uk-UA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Систематична назва</a:t>
                      </a:r>
                      <a:endParaRPr lang="uk-UA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фуран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оксол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фуразан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1,2,5-оксодіазол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тіофен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тіол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пірол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1Н-азол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імідазол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1Н-1,3-діазол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піразол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1Н-1,2-діазол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3Н-азол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475656" y="2063844"/>
          <a:ext cx="70485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713880" imgH="696600" progId="ChemDraw.Document.6.0">
                  <p:embed/>
                </p:oleObj>
              </mc:Choice>
              <mc:Fallback>
                <p:oleObj name="CS ChemDraw Drawing" r:id="rId2" imgW="713880" imgH="696600" progId="ChemDraw.Document.6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063844"/>
                        <a:ext cx="704850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397000" y="1268760"/>
          <a:ext cx="70643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626760" imgH="696600" progId="ChemDraw.Document.6.0">
                  <p:embed/>
                </p:oleObj>
              </mc:Choice>
              <mc:Fallback>
                <p:oleObj name="CS ChemDraw Drawing" r:id="rId4" imgW="626760" imgH="696600" progId="ChemDraw.Document.6.0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68760"/>
                        <a:ext cx="706438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397000" y="2853878"/>
          <a:ext cx="70643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6" imgW="626760" imgH="706680" progId="ChemDraw.Document.6.0">
                  <p:embed/>
                </p:oleObj>
              </mc:Choice>
              <mc:Fallback>
                <p:oleObj name="CS ChemDraw Drawing" r:id="rId6" imgW="626760" imgH="706680" progId="ChemDraw.Document.6.0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853878"/>
                        <a:ext cx="706438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850926" y="3645966"/>
          <a:ext cx="7048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8" imgW="626760" imgH="853920" progId="ChemDraw.Document.6.0">
                  <p:embed/>
                </p:oleObj>
              </mc:Choice>
              <mc:Fallback>
                <p:oleObj name="CS ChemDraw Drawing" r:id="rId8" imgW="626760" imgH="853920" progId="ChemDraw.Document.6.0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926" y="3645966"/>
                        <a:ext cx="704850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109663" y="4477742"/>
          <a:ext cx="954087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0" imgW="835560" imgH="631800" progId="ChemDraw.Document.6.0">
                  <p:embed/>
                </p:oleObj>
              </mc:Choice>
              <mc:Fallback>
                <p:oleObj name="CS ChemDraw Drawing" r:id="rId10" imgW="835560" imgH="631800" progId="ChemDraw.Document.6.0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4477742"/>
                        <a:ext cx="954087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698625" y="5224463"/>
          <a:ext cx="70485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2" imgW="669960" imgH="853920" progId="ChemDraw.Document.6.0">
                  <p:embed/>
                </p:oleObj>
              </mc:Choice>
              <mc:Fallback>
                <p:oleObj name="CS ChemDraw Drawing" r:id="rId12" imgW="669960" imgH="853920" progId="ChemDraw.Document.6.0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25" y="5224463"/>
                        <a:ext cx="704850" cy="719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397000" y="6021288"/>
          <a:ext cx="914400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4" imgW="690120" imgH="631800" progId="ChemDraw.Document.6.0">
                  <p:embed/>
                </p:oleObj>
              </mc:Choice>
              <mc:Fallback>
                <p:oleObj name="CS ChemDraw Drawing" r:id="rId14" imgW="690120" imgH="631800" progId="ChemDraw.Document.6.0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6021288"/>
                        <a:ext cx="914400" cy="744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Деякі представники</a:t>
            </a:r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 ГЦС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660477"/>
              </p:ext>
            </p:extLst>
          </p:nvPr>
        </p:nvGraphicFramePr>
        <p:xfrm>
          <a:off x="457200" y="764704"/>
          <a:ext cx="8229600" cy="6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Формула речовини</a:t>
                      </a:r>
                      <a:endParaRPr lang="uk-UA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Тривіальна назва</a:t>
                      </a:r>
                      <a:endParaRPr lang="uk-UA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Times New Roman"/>
                          <a:ea typeface="Times New Roman"/>
                          <a:cs typeface="Times New Roman"/>
                        </a:rPr>
                        <a:t>Систематична назва</a:t>
                      </a:r>
                      <a:endParaRPr lang="uk-UA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1Н-азірин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піран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2Н-оксин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піридин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азин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піперидин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пергідразин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піримідин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1,3-діазин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піразин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1,4-діазин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піридазин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1,2-діазин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476375" y="2063750"/>
          <a:ext cx="74453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747360" imgH="803160" progId="ChemDraw.Document.6.0">
                  <p:embed/>
                </p:oleObj>
              </mc:Choice>
              <mc:Fallback>
                <p:oleObj name="CS ChemDraw Drawing" r:id="rId2" imgW="747360" imgH="80316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063750"/>
                        <a:ext cx="744538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397000" y="1266825"/>
          <a:ext cx="941388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699840" imgH="622800" progId="ChemDraw.Document.6.0">
                  <p:embed/>
                </p:oleObj>
              </mc:Choice>
              <mc:Fallback>
                <p:oleObj name="CS ChemDraw Drawing" r:id="rId4" imgW="699840" imgH="62280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66825"/>
                        <a:ext cx="941388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397000" y="2860675"/>
          <a:ext cx="58896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6" imgW="699120" imgH="852120" progId="ChemDraw.Document.6.0">
                  <p:embed/>
                </p:oleObj>
              </mc:Choice>
              <mc:Fallback>
                <p:oleObj name="CS ChemDraw Drawing" r:id="rId6" imgW="699120" imgH="852120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860675"/>
                        <a:ext cx="588963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352650" y="4479925"/>
          <a:ext cx="627062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8" imgW="744120" imgH="852120" progId="ChemDraw.Document.6.0">
                  <p:embed/>
                </p:oleObj>
              </mc:Choice>
              <mc:Fallback>
                <p:oleObj name="CS ChemDraw Drawing" r:id="rId8" imgW="744120" imgH="852120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650" y="4479925"/>
                        <a:ext cx="627062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5"/>
          <p:cNvGraphicFramePr>
            <a:graphicFrameLocks noChangeAspect="1"/>
          </p:cNvGraphicFramePr>
          <p:nvPr/>
        </p:nvGraphicFramePr>
        <p:xfrm>
          <a:off x="1397000" y="3632200"/>
          <a:ext cx="836613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0" imgW="972360" imgH="703080" progId="ChemDraw.Document.6.0">
                  <p:embed/>
                </p:oleObj>
              </mc:Choice>
              <mc:Fallback>
                <p:oleObj name="CS ChemDraw Drawing" r:id="rId10" imgW="972360" imgH="703080" progId="ChemDraw.Document.6.0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3632200"/>
                        <a:ext cx="836613" cy="652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7"/>
          <p:cNvGraphicFramePr>
            <a:graphicFrameLocks noChangeAspect="1"/>
          </p:cNvGraphicFramePr>
          <p:nvPr/>
        </p:nvGraphicFramePr>
        <p:xfrm>
          <a:off x="1319213" y="5224463"/>
          <a:ext cx="639762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2" imgW="787320" imgH="803160" progId="ChemDraw.Document.6.0">
                  <p:embed/>
                </p:oleObj>
              </mc:Choice>
              <mc:Fallback>
                <p:oleObj name="CS ChemDraw Drawing" r:id="rId12" imgW="787320" imgH="803160" progId="ChemDraw.Document.6.0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213" y="5224463"/>
                        <a:ext cx="639762" cy="70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7"/>
          <p:cNvGraphicFramePr>
            <a:graphicFrameLocks noChangeAspect="1"/>
          </p:cNvGraphicFramePr>
          <p:nvPr/>
        </p:nvGraphicFramePr>
        <p:xfrm>
          <a:off x="1541463" y="6093296"/>
          <a:ext cx="639762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4" imgW="744120" imgH="803160" progId="ChemDraw.Document.6.0">
                  <p:embed/>
                </p:oleObj>
              </mc:Choice>
              <mc:Fallback>
                <p:oleObj name="CS ChemDraw Drawing" r:id="rId14" imgW="744120" imgH="803160" progId="ChemDraw.Document.6.0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463" y="6093296"/>
                        <a:ext cx="639762" cy="70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Деякі представники</a:t>
            </a:r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 ГЦС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40891"/>
              </p:ext>
            </p:extLst>
          </p:nvPr>
        </p:nvGraphicFramePr>
        <p:xfrm>
          <a:off x="457200" y="981224"/>
          <a:ext cx="8229600" cy="5400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Формула речовини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Тривіальна назва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Систематична назва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8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6Н-1,3-оксазин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8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індол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Бензо</a:t>
                      </a:r>
                      <a:r>
                        <a:rPr lang="en-US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[b]</a:t>
                      </a: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пірол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8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пурин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9Н-імідазо</a:t>
                      </a:r>
                      <a:r>
                        <a:rPr lang="en-US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[</a:t>
                      </a: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5,4-</a:t>
                      </a:r>
                      <a:r>
                        <a:rPr lang="en-US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d]</a:t>
                      </a: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піримідин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8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ізохінолін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Бензо</a:t>
                      </a:r>
                      <a:r>
                        <a:rPr lang="en-US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[</a:t>
                      </a: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</a:t>
                      </a:r>
                      <a:r>
                        <a:rPr lang="en-US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]</a:t>
                      </a: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піридин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8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хінолін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Бензо</a:t>
                      </a:r>
                      <a:r>
                        <a:rPr lang="en-US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[b]</a:t>
                      </a: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піридин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52009"/>
              </p:ext>
            </p:extLst>
          </p:nvPr>
        </p:nvGraphicFramePr>
        <p:xfrm>
          <a:off x="1537719" y="1792498"/>
          <a:ext cx="6794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790560" imgH="803160" progId="ChemDraw.Document.6.0">
                  <p:embed/>
                </p:oleObj>
              </mc:Choice>
              <mc:Fallback>
                <p:oleObj name="CS ChemDraw Drawing" r:id="rId2" imgW="790560" imgH="80316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7719" y="1792498"/>
                        <a:ext cx="679450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724882"/>
              </p:ext>
            </p:extLst>
          </p:nvPr>
        </p:nvGraphicFramePr>
        <p:xfrm>
          <a:off x="1254125" y="3608432"/>
          <a:ext cx="1127873" cy="784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1329840" imgH="975960" progId="ChemDraw.Document.6.0">
                  <p:embed/>
                </p:oleObj>
              </mc:Choice>
              <mc:Fallback>
                <p:oleObj name="CS ChemDraw Drawing" r:id="rId4" imgW="1329840" imgH="975960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3608432"/>
                        <a:ext cx="1127873" cy="7843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89737"/>
              </p:ext>
            </p:extLst>
          </p:nvPr>
        </p:nvGraphicFramePr>
        <p:xfrm>
          <a:off x="1339279" y="2646518"/>
          <a:ext cx="10064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6" imgW="1286640" imgH="927000" progId="ChemDraw.Document.6.0">
                  <p:embed/>
                </p:oleObj>
              </mc:Choice>
              <mc:Fallback>
                <p:oleObj name="CS ChemDraw Drawing" r:id="rId6" imgW="1286640" imgH="927000" progId="ChemDraw.Document.6.0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279" y="2646518"/>
                        <a:ext cx="1006475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747450"/>
              </p:ext>
            </p:extLst>
          </p:nvPr>
        </p:nvGraphicFramePr>
        <p:xfrm>
          <a:off x="1301031" y="4613200"/>
          <a:ext cx="1152827" cy="720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8" imgW="1420560" imgH="803160" progId="ChemDraw.Document.6.0">
                  <p:embed/>
                </p:oleObj>
              </mc:Choice>
              <mc:Fallback>
                <p:oleObj name="CS ChemDraw Drawing" r:id="rId8" imgW="1420560" imgH="803160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031" y="4613200"/>
                        <a:ext cx="1152827" cy="7202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158350"/>
              </p:ext>
            </p:extLst>
          </p:nvPr>
        </p:nvGraphicFramePr>
        <p:xfrm>
          <a:off x="1396999" y="5595048"/>
          <a:ext cx="1151855" cy="751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0" imgW="1359000" imgH="852120" progId="ChemDraw.Document.6.0">
                  <p:embed/>
                </p:oleObj>
              </mc:Choice>
              <mc:Fallback>
                <p:oleObj name="CS ChemDraw Drawing" r:id="rId10" imgW="1359000" imgH="852120" progId="ChemDraw.Document.6.0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999" y="5595048"/>
                        <a:ext cx="1151855" cy="7517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4384" y="189286"/>
            <a:ext cx="7406640" cy="1356360"/>
          </a:xfrm>
        </p:spPr>
        <p:txBody>
          <a:bodyPr/>
          <a:lstStyle/>
          <a:p>
            <a:pPr algn="ctr"/>
            <a:r>
              <a:rPr lang="uk-UA" dirty="0"/>
              <a:t>Будова </a:t>
            </a:r>
            <a:r>
              <a:rPr lang="ru-UA" dirty="0"/>
              <a:t>ГЦС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35893"/>
            <a:ext cx="8229600" cy="420933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Ознаки ароматичності: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наявність == зв’язків (спряжена система)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плаский цикл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система π-електронів відповідає правилу </a:t>
            </a:r>
            <a:r>
              <a:rPr lang="uk-U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Гюккеля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= 4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+ 2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endParaRPr lang="uk-UA" sz="37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361169"/>
              </p:ext>
            </p:extLst>
          </p:nvPr>
        </p:nvGraphicFramePr>
        <p:xfrm>
          <a:off x="1331640" y="3950109"/>
          <a:ext cx="1150714" cy="1016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2" imgW="1211040" imgH="1434960" progId="ChemDraw.Document.6.0">
                  <p:embed/>
                </p:oleObj>
              </mc:Choice>
              <mc:Fallback>
                <p:oleObj name="CS ChemDraw Drawing" r:id="rId2" imgW="1211040" imgH="1434960" progId="ChemDraw.Document.6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950109"/>
                        <a:ext cx="1150714" cy="10166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911966"/>
              </p:ext>
            </p:extLst>
          </p:nvPr>
        </p:nvGraphicFramePr>
        <p:xfrm>
          <a:off x="4066096" y="3817673"/>
          <a:ext cx="1011808" cy="1199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1158120" imgH="1434960" progId="ChemDraw.Document.6.0">
                  <p:embed/>
                </p:oleObj>
              </mc:Choice>
              <mc:Fallback>
                <p:oleObj name="CS ChemDraw Drawing" r:id="rId4" imgW="1158120" imgH="1434960" progId="ChemDraw.Document.6.0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6096" y="3817673"/>
                        <a:ext cx="1011808" cy="11997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784556"/>
              </p:ext>
            </p:extLst>
          </p:nvPr>
        </p:nvGraphicFramePr>
        <p:xfrm>
          <a:off x="6516216" y="3943698"/>
          <a:ext cx="866874" cy="1020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6" imgW="1158120" imgH="1344600" progId="ChemDraw.Document.6.0">
                  <p:embed/>
                </p:oleObj>
              </mc:Choice>
              <mc:Fallback>
                <p:oleObj name="CS ChemDraw Drawing" r:id="rId6" imgW="1158120" imgH="1344600" progId="ChemDraw.Document.6.0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3943698"/>
                        <a:ext cx="866874" cy="10204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EE72C5-31D9-AE06-E8F2-B24F1384F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516" y="1700808"/>
            <a:ext cx="8712967" cy="4038600"/>
          </a:xfrm>
        </p:spPr>
        <p:txBody>
          <a:bodyPr>
            <a:normAutofit/>
          </a:bodyPr>
          <a:lstStyle/>
          <a:p>
            <a:pPr marL="34290" indent="0" algn="r">
              <a:buNone/>
            </a:pPr>
            <a:endParaRPr lang="ru-UA" sz="8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" indent="0" algn="r">
              <a:buNone/>
            </a:pPr>
            <a:r>
              <a:rPr lang="ru-UA" sz="8800" b="1" dirty="0" err="1">
                <a:latin typeface="Arial" panose="020B0604020202020204" pitchFamily="34" charset="0"/>
                <a:cs typeface="Arial" panose="020B0604020202020204" pitchFamily="34" charset="0"/>
              </a:rPr>
              <a:t>Дякую</a:t>
            </a:r>
            <a:r>
              <a:rPr lang="ru-UA" sz="8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" indent="0" algn="r">
              <a:buNone/>
            </a:pPr>
            <a:r>
              <a:rPr lang="ru-UA" sz="8800" b="1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UA" sz="8800" b="1" dirty="0" err="1">
                <a:latin typeface="Arial" panose="020B0604020202020204" pitchFamily="34" charset="0"/>
                <a:cs typeface="Arial" panose="020B0604020202020204" pitchFamily="34" charset="0"/>
              </a:rPr>
              <a:t>увагу</a:t>
            </a:r>
            <a:r>
              <a:rPr lang="ru-UA" sz="8800" b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49780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03649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Класифікація</a:t>
            </a:r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b="1" dirty="0" err="1">
                <a:latin typeface="Arial" panose="020B0604020202020204" pitchFamily="34" charset="0"/>
                <a:cs typeface="Arial" panose="020B0604020202020204" pitchFamily="34" charset="0"/>
              </a:rPr>
              <a:t>гетероциклічних</a:t>
            </a:r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b="1" dirty="0" err="1">
                <a:latin typeface="Arial" panose="020B0604020202020204" pitchFamily="34" charset="0"/>
                <a:cs typeface="Arial" panose="020B0604020202020204" pitchFamily="34" charset="0"/>
              </a:rPr>
              <a:t>сполук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2840" y="1484784"/>
            <a:ext cx="8229600" cy="4165923"/>
          </a:xfrm>
        </p:spPr>
        <p:txBody>
          <a:bodyPr>
            <a:noAutofit/>
          </a:bodyPr>
          <a:lstStyle/>
          <a:p>
            <a:r>
              <a:rPr lang="ru-UA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За величиною циклу</a:t>
            </a:r>
          </a:p>
          <a:p>
            <a:pPr marL="34290" indent="0">
              <a:buNone/>
            </a:pP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UA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За насиченістю</a:t>
            </a:r>
          </a:p>
          <a:p>
            <a:pPr>
              <a:buNone/>
            </a:pP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UA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За кількістю та типом 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гетероатома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3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2696" y="282981"/>
            <a:ext cx="7406640" cy="1356360"/>
          </a:xfrm>
        </p:spPr>
        <p:txBody>
          <a:bodyPr/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Галузі використання</a:t>
            </a:r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 ГЦС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39341"/>
            <a:ext cx="8229600" cy="4525963"/>
          </a:xfrm>
        </p:spPr>
        <p:txBody>
          <a:bodyPr/>
          <a:lstStyle/>
          <a:p>
            <a:r>
              <a:rPr lang="uk-UA" dirty="0"/>
              <a:t>Лікарські засоби:</a:t>
            </a:r>
          </a:p>
          <a:p>
            <a:pPr>
              <a:buNone/>
            </a:pPr>
            <a:r>
              <a:rPr lang="uk-UA" dirty="0"/>
              <a:t>Антибіотики				Вітаміни</a:t>
            </a:r>
          </a:p>
          <a:p>
            <a:pPr>
              <a:buNone/>
            </a:pPr>
            <a:endParaRPr lang="uk-UA" dirty="0"/>
          </a:p>
          <a:p>
            <a:pPr>
              <a:buNone/>
            </a:pPr>
            <a:endParaRPr lang="uk-UA" sz="2400" dirty="0"/>
          </a:p>
          <a:p>
            <a:pPr>
              <a:buNone/>
            </a:pPr>
            <a:endParaRPr lang="uk-UA" sz="2400" dirty="0"/>
          </a:p>
          <a:p>
            <a:pPr>
              <a:buNone/>
            </a:pPr>
            <a:r>
              <a:rPr lang="uk-UA" sz="2400" dirty="0"/>
              <a:t>пеніцилін</a:t>
            </a:r>
            <a:r>
              <a:rPr lang="uk-UA" dirty="0"/>
              <a:t>					</a:t>
            </a:r>
            <a:r>
              <a:rPr lang="uk-UA" sz="2400" dirty="0"/>
              <a:t>нікотинамід</a:t>
            </a:r>
            <a:r>
              <a:rPr lang="uk-UA" dirty="0"/>
              <a:t>			              Алкалоїди</a:t>
            </a:r>
          </a:p>
          <a:p>
            <a:pPr>
              <a:buNone/>
            </a:pPr>
            <a:r>
              <a:rPr lang="uk-UA" dirty="0"/>
              <a:t>                </a:t>
            </a:r>
            <a:r>
              <a:rPr lang="uk-UA" sz="2400" dirty="0"/>
              <a:t>теобромін</a:t>
            </a:r>
            <a:endParaRPr lang="uk-UA" dirty="0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439070"/>
            <a:ext cx="1944216" cy="1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1331640" y="2636912"/>
            <a:ext cx="648072" cy="72008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497741"/>
              </p:ext>
            </p:extLst>
          </p:nvPr>
        </p:nvGraphicFramePr>
        <p:xfrm>
          <a:off x="6481162" y="2313236"/>
          <a:ext cx="923998" cy="1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4" imgW="906840" imgH="1306800" progId="ChemDraw.Document.6.0">
                  <p:embed/>
                </p:oleObj>
              </mc:Choice>
              <mc:Fallback>
                <p:oleObj name="CS ChemDraw Drawing" r:id="rId4" imgW="906840" imgH="1306800" progId="ChemDraw.Document.6.0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1162" y="2313236"/>
                        <a:ext cx="923998" cy="13317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682084"/>
              </p:ext>
            </p:extLst>
          </p:nvPr>
        </p:nvGraphicFramePr>
        <p:xfrm>
          <a:off x="3779912" y="4789120"/>
          <a:ext cx="2014140" cy="1941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6" imgW="1700640" imgH="1656720" progId="ChemDraw.Document.6.0">
                  <p:embed/>
                </p:oleObj>
              </mc:Choice>
              <mc:Fallback>
                <p:oleObj name="CS ChemDraw Drawing" r:id="rId6" imgW="1700640" imgH="1656720" progId="ChemDraw.Document.6.0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4789120"/>
                        <a:ext cx="2014140" cy="194195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Скругленный прямоугольник 14"/>
          <p:cNvSpPr/>
          <p:nvPr/>
        </p:nvSpPr>
        <p:spPr>
          <a:xfrm>
            <a:off x="4067944" y="4797152"/>
            <a:ext cx="1296144" cy="136815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680" y="232988"/>
            <a:ext cx="7406640" cy="1356360"/>
          </a:xfrm>
        </p:spPr>
        <p:txBody>
          <a:bodyPr/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Галузі використання</a:t>
            </a:r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 ГЦС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Біологічна роль</a:t>
            </a:r>
          </a:p>
          <a:p>
            <a:pPr>
              <a:buNone/>
            </a:pPr>
            <a:r>
              <a:rPr lang="uk-UA" dirty="0"/>
              <a:t>Амінокислоти				</a:t>
            </a:r>
            <a:r>
              <a:rPr lang="uk-UA" dirty="0" err="1"/>
              <a:t>Нуклеозиди</a:t>
            </a:r>
            <a:r>
              <a:rPr lang="uk-UA" dirty="0"/>
              <a:t> </a:t>
            </a:r>
          </a:p>
          <a:p>
            <a:pPr>
              <a:buNone/>
            </a:pPr>
            <a:r>
              <a:rPr lang="uk-UA" sz="2400" dirty="0"/>
              <a:t>       </a:t>
            </a:r>
            <a:r>
              <a:rPr lang="uk-UA" sz="2400" dirty="0" err="1"/>
              <a:t>гістидин</a:t>
            </a:r>
            <a:r>
              <a:rPr lang="uk-UA" sz="2400" dirty="0"/>
              <a:t>					</a:t>
            </a:r>
            <a:r>
              <a:rPr lang="uk-UA" sz="2400" dirty="0" err="1"/>
              <a:t>уридин</a:t>
            </a:r>
            <a:endParaRPr lang="uk-UA" sz="2400" dirty="0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284984"/>
            <a:ext cx="19050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16298" y="3362697"/>
            <a:ext cx="2196062" cy="25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1187624" y="4653136"/>
            <a:ext cx="864096" cy="9361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16216" y="3861048"/>
            <a:ext cx="1008112" cy="9361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228184" y="4797152"/>
            <a:ext cx="864096" cy="57606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Галузі використання</a:t>
            </a:r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 ГЦС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Виробництво барвників та пігментів</a:t>
            </a: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420888"/>
            <a:ext cx="6835220" cy="2369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11960" y="2708920"/>
            <a:ext cx="1008112" cy="1008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06640" cy="1356360"/>
          </a:xfrm>
        </p:spPr>
        <p:txBody>
          <a:bodyPr/>
          <a:lstStyle/>
          <a:p>
            <a:pPr algn="ctr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Номенклатура</a:t>
            </a:r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 ГЦС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57400"/>
            <a:ext cx="8424935" cy="4038600"/>
          </a:xfrm>
        </p:spPr>
        <p:txBody>
          <a:bodyPr/>
          <a:lstStyle/>
          <a:p>
            <a:pPr algn="just">
              <a:buNone/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Ганчем-Відманом</a:t>
            </a: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arenR"/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Характер та кількість </a:t>
            </a:r>
            <a:r>
              <a:rPr lang="uk-UA" sz="3600" dirty="0" err="1">
                <a:latin typeface="Arial" panose="020B0604020202020204" pitchFamily="34" charset="0"/>
                <a:cs typeface="Arial" panose="020B0604020202020204" pitchFamily="34" charset="0"/>
              </a:rPr>
              <a:t>гетероатомів</a:t>
            </a:r>
            <a:endParaRPr lang="uk-U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arenR"/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Величина циклу</a:t>
            </a:r>
          </a:p>
          <a:p>
            <a:pPr marL="514350" indent="-514350" algn="just">
              <a:buAutoNum type="arabicParenR"/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Насиченість хімічних зв'язків 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1135317"/>
              </p:ext>
            </p:extLst>
          </p:nvPr>
        </p:nvGraphicFramePr>
        <p:xfrm>
          <a:off x="395536" y="2879184"/>
          <a:ext cx="8352684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Префікс </a:t>
                      </a:r>
                      <a:endParaRPr lang="uk-UA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Гетероатом</a:t>
                      </a: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endParaRPr lang="uk-UA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Валентність</a:t>
                      </a:r>
                      <a:endParaRPr lang="uk-UA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Порядок </a:t>
                      </a: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переліку</a:t>
                      </a:r>
                      <a:endParaRPr lang="uk-UA" sz="20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Окса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O</a:t>
                      </a:r>
                      <a:endParaRPr lang="uk-UA" sz="20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Тіа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</a:t>
                      </a:r>
                      <a:endParaRPr lang="uk-UA" sz="20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Селена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Se</a:t>
                      </a:r>
                      <a:endParaRPr lang="uk-UA" sz="20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Аза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N</a:t>
                      </a:r>
                      <a:endParaRPr lang="uk-UA" sz="20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ІІІ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Фосфа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</a:t>
                      </a:r>
                      <a:endParaRPr lang="uk-UA" sz="20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ІІІ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Арса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As</a:t>
                      </a:r>
                      <a:endParaRPr lang="uk-UA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ІІІ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89634" y="448505"/>
            <a:ext cx="8964488" cy="2376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№-замісник + №-</a:t>
            </a:r>
            <a:r>
              <a:rPr kumimoji="0" lang="uk-UA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гетероатом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кількість ат.        +       ступінь 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                  		</a:t>
            </a:r>
            <a:r>
              <a:rPr kumimoji="0" lang="ru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Карбону та 	  </a:t>
            </a:r>
            <a:r>
              <a:rPr kumimoji="0" lang="ru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насиченості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              			</a:t>
            </a:r>
            <a:r>
              <a:rPr lang="uk-UA" sz="24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UA" sz="2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sz="2400" dirty="0" err="1">
                <a:latin typeface="Arial" panose="020B0604020202020204" pitchFamily="34" charset="0"/>
                <a:cs typeface="Arial" panose="020B0604020202020204" pitchFamily="34" charset="0"/>
              </a:rPr>
              <a:t>гетероатомів</a:t>
            </a:r>
            <a:r>
              <a:rPr lang="ru-UA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uk-U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uk-UA" sz="2400" dirty="0">
                <a:latin typeface="Arial" panose="020B0604020202020204" pitchFamily="34" charset="0"/>
                <a:cs typeface="Arial" panose="020B0604020202020204" pitchFamily="34" charset="0"/>
              </a:rPr>
              <a:t>					        </a:t>
            </a:r>
            <a:r>
              <a:rPr lang="ru-UA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uk-UA" sz="2400" dirty="0">
                <a:latin typeface="Arial" panose="020B0604020202020204" pitchFamily="34" charset="0"/>
                <a:cs typeface="Arial" panose="020B0604020202020204" pitchFamily="34" charset="0"/>
              </a:rPr>
              <a:t>у  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ланцюгу</a:t>
            </a:r>
          </a:p>
        </p:txBody>
      </p: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288428" y="404664"/>
            <a:ext cx="8459790" cy="433387"/>
            <a:chOff x="0" y="1207"/>
            <a:chExt cx="5329" cy="273"/>
          </a:xfrm>
        </p:grpSpPr>
        <p:grpSp>
          <p:nvGrpSpPr>
            <p:cNvPr id="10" name="Group 21"/>
            <p:cNvGrpSpPr>
              <a:grpSpLocks/>
            </p:cNvGrpSpPr>
            <p:nvPr/>
          </p:nvGrpSpPr>
          <p:grpSpPr bwMode="auto">
            <a:xfrm>
              <a:off x="3968" y="1207"/>
              <a:ext cx="1361" cy="182"/>
              <a:chOff x="3968" y="1207"/>
              <a:chExt cx="1361" cy="182"/>
            </a:xfrm>
          </p:grpSpPr>
          <p:sp>
            <p:nvSpPr>
              <p:cNvPr id="15" name="Line 22"/>
              <p:cNvSpPr>
                <a:spLocks noChangeShapeType="1"/>
              </p:cNvSpPr>
              <p:nvPr/>
            </p:nvSpPr>
            <p:spPr bwMode="auto">
              <a:xfrm flipV="1">
                <a:off x="3968" y="1207"/>
                <a:ext cx="681" cy="18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" name="Line 23"/>
              <p:cNvSpPr>
                <a:spLocks noChangeShapeType="1"/>
              </p:cNvSpPr>
              <p:nvPr/>
            </p:nvSpPr>
            <p:spPr bwMode="auto">
              <a:xfrm>
                <a:off x="4649" y="1207"/>
                <a:ext cx="680" cy="18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1" name="AutoShape 24"/>
            <p:cNvSpPr>
              <a:spLocks/>
            </p:cNvSpPr>
            <p:nvPr/>
          </p:nvSpPr>
          <p:spPr bwMode="auto">
            <a:xfrm rot="16200000">
              <a:off x="3039" y="504"/>
              <a:ext cx="136" cy="1633"/>
            </a:xfrm>
            <a:prstGeom prst="rightBracket">
              <a:avLst>
                <a:gd name="adj" fmla="val 100061"/>
              </a:avLst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uk-UA"/>
            </a:p>
          </p:txBody>
        </p:sp>
        <p:grpSp>
          <p:nvGrpSpPr>
            <p:cNvPr id="12" name="Group 25"/>
            <p:cNvGrpSpPr>
              <a:grpSpLocks/>
            </p:cNvGrpSpPr>
            <p:nvPr/>
          </p:nvGrpSpPr>
          <p:grpSpPr bwMode="auto">
            <a:xfrm>
              <a:off x="0" y="1298"/>
              <a:ext cx="2199" cy="182"/>
              <a:chOff x="0" y="1298"/>
              <a:chExt cx="2199" cy="182"/>
            </a:xfrm>
          </p:grpSpPr>
          <p:sp>
            <p:nvSpPr>
              <p:cNvPr id="13" name="Line 26"/>
              <p:cNvSpPr>
                <a:spLocks noChangeShapeType="1"/>
              </p:cNvSpPr>
              <p:nvPr/>
            </p:nvSpPr>
            <p:spPr bwMode="auto">
              <a:xfrm flipV="1">
                <a:off x="0" y="1298"/>
                <a:ext cx="2199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" name="Line 27"/>
              <p:cNvSpPr>
                <a:spLocks noChangeShapeType="1"/>
              </p:cNvSpPr>
              <p:nvPr/>
            </p:nvSpPr>
            <p:spPr bwMode="auto">
              <a:xfrm>
                <a:off x="2199" y="1298"/>
                <a:ext cx="0" cy="18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uk-UA"/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7529036"/>
              </p:ext>
            </p:extLst>
          </p:nvPr>
        </p:nvGraphicFramePr>
        <p:xfrm>
          <a:off x="791580" y="1340768"/>
          <a:ext cx="7560840" cy="44861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780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Кількість членів у циклі</a:t>
                      </a:r>
                      <a:endParaRPr lang="uk-UA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Корінь</a:t>
                      </a:r>
                      <a:endParaRPr lang="uk-UA" sz="20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uk-UA" sz="2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</a:t>
                      </a:r>
                      <a:endParaRPr lang="uk-UA" sz="2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uk-UA" sz="2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ет</a:t>
                      </a:r>
                      <a:endParaRPr lang="uk-UA" sz="2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uk-UA" sz="2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ол</a:t>
                      </a:r>
                      <a:endParaRPr lang="uk-UA" sz="2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uk-UA" sz="2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</a:t>
                      </a:r>
                      <a:endParaRPr lang="uk-UA" sz="2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uk-UA" sz="2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еп</a:t>
                      </a:r>
                      <a:endParaRPr lang="uk-UA" sz="2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uk-UA" sz="2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</a:t>
                      </a:r>
                      <a:endParaRPr lang="uk-UA" sz="2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uk-UA" sz="28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</a:t>
                      </a:r>
                      <a:endParaRPr lang="uk-UA" sz="28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000">
                <a:tc>
                  <a:txBody>
                    <a:bodyPr/>
                    <a:lstStyle/>
                    <a:p>
                      <a:pPr algn="ctr"/>
                      <a:r>
                        <a:rPr lang="uk-UA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</a:t>
                      </a:r>
                      <a:r>
                        <a:rPr lang="uk-UA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12909"/>
            <a:ext cx="7992888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Суфікс насичених і ненасичених циклів залежить від наявності Нітрогену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895507"/>
              </p:ext>
            </p:extLst>
          </p:nvPr>
        </p:nvGraphicFramePr>
        <p:xfrm>
          <a:off x="359532" y="1689561"/>
          <a:ext cx="8424936" cy="4611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1755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Кількість членів циклу</a:t>
                      </a:r>
                      <a:endParaRPr lang="uk-UA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Суфікси насичених</a:t>
                      </a:r>
                      <a:endParaRPr lang="uk-UA" sz="20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Кількість членів циклу</a:t>
                      </a:r>
                      <a:endParaRPr lang="uk-UA" sz="20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Суфікси ненасичених</a:t>
                      </a:r>
                      <a:endParaRPr lang="uk-UA" sz="20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66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Без </a:t>
                      </a:r>
                      <a:r>
                        <a:rPr lang="en-US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N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З </a:t>
                      </a:r>
                      <a:r>
                        <a:rPr lang="en-US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N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Без </a:t>
                      </a:r>
                      <a:r>
                        <a:rPr lang="en-US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N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З </a:t>
                      </a:r>
                      <a:r>
                        <a:rPr lang="en-US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N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7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3-5</a:t>
                      </a:r>
                    </a:p>
                  </a:txBody>
                  <a:tcPr marL="61701" marR="617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-ідин</a:t>
                      </a: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або       </a:t>
                      </a: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-идин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1701" marR="617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ен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ин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1701" marR="617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и</a:t>
                      </a: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</a:t>
                      </a:r>
                      <a:r>
                        <a:rPr lang="ru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ru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Префікс </a:t>
                      </a: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пергідро</a:t>
                      </a:r>
                      <a:r>
                        <a:rPr lang="uk-UA" sz="20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додають до назви </a:t>
                      </a:r>
                      <a:r>
                        <a:rPr lang="uk-UA" sz="20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нена-сичених</a:t>
                      </a:r>
                      <a:endParaRPr lang="uk-UA" sz="20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4-6</a:t>
                      </a:r>
                    </a:p>
                  </a:txBody>
                  <a:tcPr marL="61701" marR="617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1701" marR="617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1701" marR="6170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66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7-10</a:t>
                      </a:r>
                    </a:p>
                  </a:txBody>
                  <a:tcPr marL="61701" marR="6170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7-9</a:t>
                      </a:r>
                    </a:p>
                  </a:txBody>
                  <a:tcPr marL="61701" marR="6170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-ін</a:t>
                      </a: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або </a:t>
                      </a: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-ин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187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1701" marR="6170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«к»</a:t>
                      </a:r>
                      <a:r>
                        <a:rPr lang="ru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→</a:t>
                      </a:r>
                      <a:r>
                        <a:rPr lang="ru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«</a:t>
                      </a:r>
                      <a:r>
                        <a:rPr lang="uk-UA" sz="20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ц</a:t>
                      </a:r>
                      <a:r>
                        <a:rPr lang="uk-UA" sz="20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</a:t>
                      </a:r>
                      <a:r>
                        <a:rPr lang="uk-UA" sz="2000" b="1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ин</a:t>
                      </a:r>
                      <a:endParaRPr lang="uk-UA" sz="20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1701" marR="61701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181</TotalTime>
  <Words>377</Words>
  <Application>Microsoft Office PowerPoint</Application>
  <PresentationFormat>Экран (4:3)</PresentationFormat>
  <Paragraphs>168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Times New Roman</vt:lpstr>
      <vt:lpstr>Базис</vt:lpstr>
      <vt:lpstr>CS ChemDraw Drawing</vt:lpstr>
      <vt:lpstr>Презентация PowerPoint</vt:lpstr>
      <vt:lpstr>Класифікація гетероциклічних сполук</vt:lpstr>
      <vt:lpstr>Галузі використання ГЦС</vt:lpstr>
      <vt:lpstr>Галузі використання ГЦС</vt:lpstr>
      <vt:lpstr>Галузі використання ГЦС</vt:lpstr>
      <vt:lpstr>Номенклатура ГЦС</vt:lpstr>
      <vt:lpstr>Презентация PowerPoint</vt:lpstr>
      <vt:lpstr>Презентация PowerPoint</vt:lpstr>
      <vt:lpstr>Суфікс насичених і ненасичених циклів залежить від наявності Нітрогену</vt:lpstr>
      <vt:lpstr>Деякі представники ГЦС</vt:lpstr>
      <vt:lpstr>Деякі представники ГЦС</vt:lpstr>
      <vt:lpstr>Деякі представники ГЦС</vt:lpstr>
      <vt:lpstr>Будова ГЦС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Загальна характеристика гетероциклічних сполук</dc:title>
  <cp:revision>32</cp:revision>
  <dcterms:created xsi:type="dcterms:W3CDTF">2013-11-29T08:52:50Z</dcterms:created>
  <dcterms:modified xsi:type="dcterms:W3CDTF">2023-01-07T17:23:55Z</dcterms:modified>
</cp:coreProperties>
</file>