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5" d="100"/>
          <a:sy n="55" d="100"/>
        </p:scale>
        <p:origin x="78" y="12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457FE6-6159-4536-965D-92DC1A55A47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a:extLst>
              <a:ext uri="{FF2B5EF4-FFF2-40B4-BE49-F238E27FC236}">
                <a16:creationId xmlns:a16="http://schemas.microsoft.com/office/drawing/2014/main" id="{2C9BF4C3-97A4-4B35-AB0D-5EB0262A67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a:extLst>
              <a:ext uri="{FF2B5EF4-FFF2-40B4-BE49-F238E27FC236}">
                <a16:creationId xmlns:a16="http://schemas.microsoft.com/office/drawing/2014/main" id="{9842F4CD-A64D-4C72-99D8-90EAAC33DFDC}"/>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D0467FDE-4771-4E31-8CBC-E4583F27DEA9}"/>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664A6C1-EB53-4408-9A79-DDA69DBE0985}"/>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140462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9255BD-84C5-4544-93E4-1079794EDAB9}"/>
              </a:ext>
            </a:extLst>
          </p:cNvPr>
          <p:cNvSpPr>
            <a:spLocks noGrp="1"/>
          </p:cNvSpPr>
          <p:nvPr>
            <p:ph type="title"/>
          </p:nvPr>
        </p:nvSpPr>
        <p:spPr/>
        <p:txBody>
          <a:bodyPr/>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DF192F2B-74BA-4110-862B-F5B9CC9DB68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978593DF-8598-4772-850D-F75F2B216E1F}"/>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DB741162-0FDF-4501-8A53-1E1497E54F11}"/>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68F27C29-4E50-4F64-8B15-750A175476FC}"/>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4192115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0BF2B4C9-1E98-4DC6-BAD9-5B4033A8584D}"/>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a:extLst>
              <a:ext uri="{FF2B5EF4-FFF2-40B4-BE49-F238E27FC236}">
                <a16:creationId xmlns:a16="http://schemas.microsoft.com/office/drawing/2014/main" id="{A6318854-3F9F-4DB3-892C-7A1BC2DC137B}"/>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EC247396-2ADD-459D-B358-8B2729D65621}"/>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559F9E74-629E-4EE0-B09B-43F1F5D8A2E6}"/>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AB61BA0D-9752-4A1F-9D89-3A937D1D7FE9}"/>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2172240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A0B090-73DE-4E8D-91DB-ED13CEA9292A}"/>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4B745C02-7C0C-4F25-9D65-DE92A2327A5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3D998C0C-28B9-4575-B2A1-F8BF601515C7}"/>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DEFA504A-88C4-474E-82D3-61FD841E2D61}"/>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03929BBD-67A9-48A0-BE57-E4A0D43E2CF9}"/>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235051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C96B8B-352B-493C-B407-61225AD0E3B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a:extLst>
              <a:ext uri="{FF2B5EF4-FFF2-40B4-BE49-F238E27FC236}">
                <a16:creationId xmlns:a16="http://schemas.microsoft.com/office/drawing/2014/main" id="{F4E60374-8D4D-4123-8C67-A7A3544871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F214C52-B234-4DC7-BB62-830B16F0CA6B}"/>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C62E3265-1286-4206-959A-57411A3914FE}"/>
              </a:ext>
            </a:extLst>
          </p:cNvPr>
          <p:cNvSpPr>
            <a:spLocks noGrp="1"/>
          </p:cNvSpPr>
          <p:nvPr>
            <p:ph type="ftr" sz="quarter" idx="11"/>
          </p:nvPr>
        </p:nvSpPr>
        <p:spPr/>
        <p:txBody>
          <a:bodyPr/>
          <a:lstStyle/>
          <a:p>
            <a:endParaRPr lang="uk-UA"/>
          </a:p>
        </p:txBody>
      </p:sp>
      <p:sp>
        <p:nvSpPr>
          <p:cNvPr id="6" name="Номер слайда 5">
            <a:extLst>
              <a:ext uri="{FF2B5EF4-FFF2-40B4-BE49-F238E27FC236}">
                <a16:creationId xmlns:a16="http://schemas.microsoft.com/office/drawing/2014/main" id="{BAB07400-A949-4884-BA5C-3CC1A850DB5B}"/>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2952376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DCEC90-409E-4CDD-9354-8C1A1DCF67AD}"/>
              </a:ext>
            </a:extLst>
          </p:cNvPr>
          <p:cNvSpPr>
            <a:spLocks noGrp="1"/>
          </p:cNvSpPr>
          <p:nvPr>
            <p:ph type="title"/>
          </p:nvPr>
        </p:nvSpPr>
        <p:spPr/>
        <p:txBody>
          <a:bodyPr/>
          <a:lstStyle/>
          <a:p>
            <a:r>
              <a:rPr lang="ru-RU"/>
              <a:t>Образец заголовка</a:t>
            </a:r>
            <a:endParaRPr lang="uk-UA"/>
          </a:p>
        </p:txBody>
      </p:sp>
      <p:sp>
        <p:nvSpPr>
          <p:cNvPr id="3" name="Объект 2">
            <a:extLst>
              <a:ext uri="{FF2B5EF4-FFF2-40B4-BE49-F238E27FC236}">
                <a16:creationId xmlns:a16="http://schemas.microsoft.com/office/drawing/2014/main" id="{BD57CBE6-9DA0-48A3-B101-64022055847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a:extLst>
              <a:ext uri="{FF2B5EF4-FFF2-40B4-BE49-F238E27FC236}">
                <a16:creationId xmlns:a16="http://schemas.microsoft.com/office/drawing/2014/main" id="{4199C181-16A9-4A1B-A150-56689B1275C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a:extLst>
              <a:ext uri="{FF2B5EF4-FFF2-40B4-BE49-F238E27FC236}">
                <a16:creationId xmlns:a16="http://schemas.microsoft.com/office/drawing/2014/main" id="{AF4BA30C-2BD7-4C7B-8049-E880ADD258D1}"/>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6" name="Нижний колонтитул 5">
            <a:extLst>
              <a:ext uri="{FF2B5EF4-FFF2-40B4-BE49-F238E27FC236}">
                <a16:creationId xmlns:a16="http://schemas.microsoft.com/office/drawing/2014/main" id="{0FF59602-28F0-4D69-8C48-692A72C7F1D9}"/>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540E5F0E-CE78-4A4A-907F-DEC6A6930943}"/>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209075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45E618-9230-460D-973B-74C5DCD8971F}"/>
              </a:ext>
            </a:extLst>
          </p:cNvPr>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a:extLst>
              <a:ext uri="{FF2B5EF4-FFF2-40B4-BE49-F238E27FC236}">
                <a16:creationId xmlns:a16="http://schemas.microsoft.com/office/drawing/2014/main" id="{0FEA63C7-654C-44AB-97E8-EA9C6575DF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4494F557-DE08-4455-B30A-390F1D6DA85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a:extLst>
              <a:ext uri="{FF2B5EF4-FFF2-40B4-BE49-F238E27FC236}">
                <a16:creationId xmlns:a16="http://schemas.microsoft.com/office/drawing/2014/main" id="{134E58AD-C092-4D29-8121-EA06B009E8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7028EAA-EB97-4B64-AF28-D2C6825F62E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a:extLst>
              <a:ext uri="{FF2B5EF4-FFF2-40B4-BE49-F238E27FC236}">
                <a16:creationId xmlns:a16="http://schemas.microsoft.com/office/drawing/2014/main" id="{C4C9F04E-BB1F-4CC5-978A-7DF412FB2B7F}"/>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8" name="Нижний колонтитул 7">
            <a:extLst>
              <a:ext uri="{FF2B5EF4-FFF2-40B4-BE49-F238E27FC236}">
                <a16:creationId xmlns:a16="http://schemas.microsoft.com/office/drawing/2014/main" id="{E19BB3F7-ED23-4730-92C5-5B8EB6AC8AB5}"/>
              </a:ext>
            </a:extLst>
          </p:cNvPr>
          <p:cNvSpPr>
            <a:spLocks noGrp="1"/>
          </p:cNvSpPr>
          <p:nvPr>
            <p:ph type="ftr" sz="quarter" idx="11"/>
          </p:nvPr>
        </p:nvSpPr>
        <p:spPr/>
        <p:txBody>
          <a:bodyPr/>
          <a:lstStyle/>
          <a:p>
            <a:endParaRPr lang="uk-UA"/>
          </a:p>
        </p:txBody>
      </p:sp>
      <p:sp>
        <p:nvSpPr>
          <p:cNvPr id="9" name="Номер слайда 8">
            <a:extLst>
              <a:ext uri="{FF2B5EF4-FFF2-40B4-BE49-F238E27FC236}">
                <a16:creationId xmlns:a16="http://schemas.microsoft.com/office/drawing/2014/main" id="{BC290707-6FE9-43A3-9542-C595DA4CD170}"/>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1232068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5EFA8D-9EB4-436D-9458-D95FB69F8E1F}"/>
              </a:ext>
            </a:extLst>
          </p:cNvPr>
          <p:cNvSpPr>
            <a:spLocks noGrp="1"/>
          </p:cNvSpPr>
          <p:nvPr>
            <p:ph type="title"/>
          </p:nvPr>
        </p:nvSpPr>
        <p:spPr/>
        <p:txBody>
          <a:bodyPr/>
          <a:lstStyle/>
          <a:p>
            <a:r>
              <a:rPr lang="ru-RU"/>
              <a:t>Образец заголовка</a:t>
            </a:r>
            <a:endParaRPr lang="uk-UA"/>
          </a:p>
        </p:txBody>
      </p:sp>
      <p:sp>
        <p:nvSpPr>
          <p:cNvPr id="3" name="Дата 2">
            <a:extLst>
              <a:ext uri="{FF2B5EF4-FFF2-40B4-BE49-F238E27FC236}">
                <a16:creationId xmlns:a16="http://schemas.microsoft.com/office/drawing/2014/main" id="{0808FA89-4105-4657-AB38-83DDD2FC9151}"/>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4" name="Нижний колонтитул 3">
            <a:extLst>
              <a:ext uri="{FF2B5EF4-FFF2-40B4-BE49-F238E27FC236}">
                <a16:creationId xmlns:a16="http://schemas.microsoft.com/office/drawing/2014/main" id="{BFEA8E12-D3F3-4799-BF65-8DEA7342E0B5}"/>
              </a:ext>
            </a:extLst>
          </p:cNvPr>
          <p:cNvSpPr>
            <a:spLocks noGrp="1"/>
          </p:cNvSpPr>
          <p:nvPr>
            <p:ph type="ftr" sz="quarter" idx="11"/>
          </p:nvPr>
        </p:nvSpPr>
        <p:spPr/>
        <p:txBody>
          <a:bodyPr/>
          <a:lstStyle/>
          <a:p>
            <a:endParaRPr lang="uk-UA"/>
          </a:p>
        </p:txBody>
      </p:sp>
      <p:sp>
        <p:nvSpPr>
          <p:cNvPr id="5" name="Номер слайда 4">
            <a:extLst>
              <a:ext uri="{FF2B5EF4-FFF2-40B4-BE49-F238E27FC236}">
                <a16:creationId xmlns:a16="http://schemas.microsoft.com/office/drawing/2014/main" id="{4C76BB50-2844-47E6-BA83-608A34D26C8A}"/>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129814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FD52E23A-43E2-4B46-817D-138C24491CA1}"/>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3" name="Нижний колонтитул 2">
            <a:extLst>
              <a:ext uri="{FF2B5EF4-FFF2-40B4-BE49-F238E27FC236}">
                <a16:creationId xmlns:a16="http://schemas.microsoft.com/office/drawing/2014/main" id="{298F3EB3-F9A2-4952-816A-31D44B26C91A}"/>
              </a:ext>
            </a:extLst>
          </p:cNvPr>
          <p:cNvSpPr>
            <a:spLocks noGrp="1"/>
          </p:cNvSpPr>
          <p:nvPr>
            <p:ph type="ftr" sz="quarter" idx="11"/>
          </p:nvPr>
        </p:nvSpPr>
        <p:spPr/>
        <p:txBody>
          <a:bodyPr/>
          <a:lstStyle/>
          <a:p>
            <a:endParaRPr lang="uk-UA"/>
          </a:p>
        </p:txBody>
      </p:sp>
      <p:sp>
        <p:nvSpPr>
          <p:cNvPr id="4" name="Номер слайда 3">
            <a:extLst>
              <a:ext uri="{FF2B5EF4-FFF2-40B4-BE49-F238E27FC236}">
                <a16:creationId xmlns:a16="http://schemas.microsoft.com/office/drawing/2014/main" id="{A8D04A39-6098-45F3-9B23-2BA8FE0C439F}"/>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30510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27C7536-56CB-4808-A86B-AFACBA38D39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a:extLst>
              <a:ext uri="{FF2B5EF4-FFF2-40B4-BE49-F238E27FC236}">
                <a16:creationId xmlns:a16="http://schemas.microsoft.com/office/drawing/2014/main" id="{DB4E6222-CC58-4A87-B7D6-B8F135B542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a:extLst>
              <a:ext uri="{FF2B5EF4-FFF2-40B4-BE49-F238E27FC236}">
                <a16:creationId xmlns:a16="http://schemas.microsoft.com/office/drawing/2014/main" id="{BDD7EADC-4DAB-4DA0-920B-560C44FD81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646902B2-08AA-4281-A152-210EE8DB97C9}"/>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6" name="Нижний колонтитул 5">
            <a:extLst>
              <a:ext uri="{FF2B5EF4-FFF2-40B4-BE49-F238E27FC236}">
                <a16:creationId xmlns:a16="http://schemas.microsoft.com/office/drawing/2014/main" id="{646306C9-ED7C-4D28-91BD-1D53F8E4EC44}"/>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E27DD76A-7C3C-4B1C-BC21-2C2DF0DECC9E}"/>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444688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D0C0E8-B69B-46BF-8CBA-FD833CF44341}"/>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a:extLst>
              <a:ext uri="{FF2B5EF4-FFF2-40B4-BE49-F238E27FC236}">
                <a16:creationId xmlns:a16="http://schemas.microsoft.com/office/drawing/2014/main" id="{FF214716-8E56-43A6-9FB6-57FEBF5DBD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a:extLst>
              <a:ext uri="{FF2B5EF4-FFF2-40B4-BE49-F238E27FC236}">
                <a16:creationId xmlns:a16="http://schemas.microsoft.com/office/drawing/2014/main" id="{4D07FBD8-AFE0-4D97-A1D8-1782CDB090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CC33B16C-5C42-42E4-ABC4-A8246C44D3C2}"/>
              </a:ext>
            </a:extLst>
          </p:cNvPr>
          <p:cNvSpPr>
            <a:spLocks noGrp="1"/>
          </p:cNvSpPr>
          <p:nvPr>
            <p:ph type="dt" sz="half" idx="10"/>
          </p:nvPr>
        </p:nvSpPr>
        <p:spPr/>
        <p:txBody>
          <a:bodyPr/>
          <a:lstStyle/>
          <a:p>
            <a:fld id="{CCD816B6-0257-4AF9-9F83-E8099119FDED}" type="datetimeFigureOut">
              <a:rPr lang="uk-UA" smtClean="0"/>
              <a:t>22.10.2024</a:t>
            </a:fld>
            <a:endParaRPr lang="uk-UA"/>
          </a:p>
        </p:txBody>
      </p:sp>
      <p:sp>
        <p:nvSpPr>
          <p:cNvPr id="6" name="Нижний колонтитул 5">
            <a:extLst>
              <a:ext uri="{FF2B5EF4-FFF2-40B4-BE49-F238E27FC236}">
                <a16:creationId xmlns:a16="http://schemas.microsoft.com/office/drawing/2014/main" id="{0CFA6B2F-997E-4C1B-84B6-92AC95C995FB}"/>
              </a:ext>
            </a:extLst>
          </p:cNvPr>
          <p:cNvSpPr>
            <a:spLocks noGrp="1"/>
          </p:cNvSpPr>
          <p:nvPr>
            <p:ph type="ftr" sz="quarter" idx="11"/>
          </p:nvPr>
        </p:nvSpPr>
        <p:spPr/>
        <p:txBody>
          <a:bodyPr/>
          <a:lstStyle/>
          <a:p>
            <a:endParaRPr lang="uk-UA"/>
          </a:p>
        </p:txBody>
      </p:sp>
      <p:sp>
        <p:nvSpPr>
          <p:cNvPr id="7" name="Номер слайда 6">
            <a:extLst>
              <a:ext uri="{FF2B5EF4-FFF2-40B4-BE49-F238E27FC236}">
                <a16:creationId xmlns:a16="http://schemas.microsoft.com/office/drawing/2014/main" id="{40EFED3F-1FBE-4AC1-88C1-EEA70C11491D}"/>
              </a:ext>
            </a:extLst>
          </p:cNvPr>
          <p:cNvSpPr>
            <a:spLocks noGrp="1"/>
          </p:cNvSpPr>
          <p:nvPr>
            <p:ph type="sldNum" sz="quarter" idx="12"/>
          </p:nvPr>
        </p:nvSpPr>
        <p:spPr/>
        <p:txBody>
          <a:bodyPr/>
          <a:lstStyle/>
          <a:p>
            <a:fld id="{94CD4ADA-F81B-4126-9DDC-483D1AE4D9D0}" type="slidenum">
              <a:rPr lang="uk-UA" smtClean="0"/>
              <a:t>‹#›</a:t>
            </a:fld>
            <a:endParaRPr lang="uk-UA"/>
          </a:p>
        </p:txBody>
      </p:sp>
    </p:spTree>
    <p:extLst>
      <p:ext uri="{BB962C8B-B14F-4D97-AF65-F5344CB8AC3E}">
        <p14:creationId xmlns:p14="http://schemas.microsoft.com/office/powerpoint/2010/main" val="123869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D7ED4E-46D2-42E1-93D7-F4358F4329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a:extLst>
              <a:ext uri="{FF2B5EF4-FFF2-40B4-BE49-F238E27FC236}">
                <a16:creationId xmlns:a16="http://schemas.microsoft.com/office/drawing/2014/main" id="{2FF28F22-9B95-4B4F-9A6C-3A7903E27D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a:extLst>
              <a:ext uri="{FF2B5EF4-FFF2-40B4-BE49-F238E27FC236}">
                <a16:creationId xmlns:a16="http://schemas.microsoft.com/office/drawing/2014/main" id="{D5D8BE49-929B-4755-BCCE-DE018DFE7A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D816B6-0257-4AF9-9F83-E8099119FDED}" type="datetimeFigureOut">
              <a:rPr lang="uk-UA" smtClean="0"/>
              <a:t>22.10.2024</a:t>
            </a:fld>
            <a:endParaRPr lang="uk-UA"/>
          </a:p>
        </p:txBody>
      </p:sp>
      <p:sp>
        <p:nvSpPr>
          <p:cNvPr id="5" name="Нижний колонтитул 4">
            <a:extLst>
              <a:ext uri="{FF2B5EF4-FFF2-40B4-BE49-F238E27FC236}">
                <a16:creationId xmlns:a16="http://schemas.microsoft.com/office/drawing/2014/main" id="{70817523-7C0D-46D8-A6EC-A5F52B4C5B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a:extLst>
              <a:ext uri="{FF2B5EF4-FFF2-40B4-BE49-F238E27FC236}">
                <a16:creationId xmlns:a16="http://schemas.microsoft.com/office/drawing/2014/main" id="{100AC737-44CE-4D3D-950C-FE16A17A95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CD4ADA-F81B-4126-9DDC-483D1AE4D9D0}" type="slidenum">
              <a:rPr lang="uk-UA" smtClean="0"/>
              <a:t>‹#›</a:t>
            </a:fld>
            <a:endParaRPr lang="uk-UA"/>
          </a:p>
        </p:txBody>
      </p:sp>
    </p:spTree>
    <p:extLst>
      <p:ext uri="{BB962C8B-B14F-4D97-AF65-F5344CB8AC3E}">
        <p14:creationId xmlns:p14="http://schemas.microsoft.com/office/powerpoint/2010/main" val="3429940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7C5501-B198-4490-B93C-131D343967FD}"/>
              </a:ext>
            </a:extLst>
          </p:cNvPr>
          <p:cNvSpPr>
            <a:spLocks noGrp="1"/>
          </p:cNvSpPr>
          <p:nvPr>
            <p:ph type="ctrTitle"/>
          </p:nvPr>
        </p:nvSpPr>
        <p:spPr/>
        <p:txBody>
          <a:bodyPr>
            <a:normAutofit/>
          </a:bodyPr>
          <a:lstStyle/>
          <a:p>
            <a:r>
              <a:rPr lang="uk-UA" dirty="0">
                <a:solidFill>
                  <a:srgbClr val="FFFF00"/>
                </a:solidFill>
              </a:rPr>
              <a:t>Лекція 5. </a:t>
            </a:r>
            <a:r>
              <a:rPr lang="ru-RU" dirty="0" err="1">
                <a:solidFill>
                  <a:srgbClr val="FFFF00"/>
                </a:solidFill>
              </a:rPr>
              <a:t>Експертні</a:t>
            </a:r>
            <a:r>
              <a:rPr lang="ru-RU" dirty="0">
                <a:solidFill>
                  <a:srgbClr val="FFFF00"/>
                </a:solidFill>
              </a:rPr>
              <a:t> </a:t>
            </a:r>
            <a:r>
              <a:rPr lang="ru-RU" dirty="0" err="1">
                <a:solidFill>
                  <a:srgbClr val="FFFF00"/>
                </a:solidFill>
              </a:rPr>
              <a:t>системи</a:t>
            </a:r>
            <a:r>
              <a:rPr lang="ru-RU">
                <a:solidFill>
                  <a:srgbClr val="FFFF00"/>
                </a:solidFill>
              </a:rPr>
              <a:t>(ЕС).</a:t>
            </a:r>
            <a:endParaRPr lang="uk-UA" dirty="0">
              <a:solidFill>
                <a:srgbClr val="FFFF00"/>
              </a:solidFill>
            </a:endParaRPr>
          </a:p>
        </p:txBody>
      </p:sp>
    </p:spTree>
    <p:extLst>
      <p:ext uri="{BB962C8B-B14F-4D97-AF65-F5344CB8AC3E}">
        <p14:creationId xmlns:p14="http://schemas.microsoft.com/office/powerpoint/2010/main" val="2579149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DA54A8-E42E-458B-ADB8-64C5F2D206A1}"/>
              </a:ext>
            </a:extLst>
          </p:cNvPr>
          <p:cNvSpPr txBox="1"/>
          <p:nvPr/>
        </p:nvSpPr>
        <p:spPr>
          <a:xfrm>
            <a:off x="914400" y="582067"/>
            <a:ext cx="9988062" cy="5693866"/>
          </a:xfrm>
          <a:prstGeom prst="rect">
            <a:avLst/>
          </a:prstGeom>
          <a:noFill/>
        </p:spPr>
        <p:txBody>
          <a:bodyPr wrap="square">
            <a:spAutoFit/>
          </a:bodyPr>
          <a:lstStyle/>
          <a:p>
            <a:r>
              <a:rPr lang="uk-UA" sz="2800" dirty="0">
                <a:latin typeface="Times New Roman" panose="02020603050405020304" pitchFamily="18" charset="0"/>
                <a:cs typeface="Times New Roman" panose="02020603050405020304" pitchFamily="18" charset="0"/>
              </a:rPr>
              <a:t>динамічні - допускають такі зміни. Динамічні системи </a:t>
            </a:r>
          </a:p>
          <a:p>
            <a:r>
              <a:rPr lang="uk-UA" sz="2800" dirty="0">
                <a:latin typeface="Times New Roman" panose="02020603050405020304" pitchFamily="18" charset="0"/>
                <a:cs typeface="Times New Roman" panose="02020603050405020304" pitchFamily="18" charset="0"/>
              </a:rPr>
              <a:t>допускають можливість перегляду отриманих даних і </a:t>
            </a:r>
          </a:p>
          <a:p>
            <a:r>
              <a:rPr lang="uk-UA" sz="2800" dirty="0">
                <a:latin typeface="Times New Roman" panose="02020603050405020304" pitchFamily="18" charset="0"/>
                <a:cs typeface="Times New Roman" panose="02020603050405020304" pitchFamily="18" charset="0"/>
              </a:rPr>
              <a:t>знань.</a:t>
            </a:r>
          </a:p>
          <a:p>
            <a:r>
              <a:rPr lang="uk-UA" sz="2800" dirty="0">
                <a:latin typeface="Times New Roman" panose="02020603050405020304" pitchFamily="18" charset="0"/>
                <a:cs typeface="Times New Roman" panose="02020603050405020304" pitchFamily="18" charset="0"/>
              </a:rPr>
              <a:t>3. За видами використовуваних знань ЕС можуть бути:</a:t>
            </a:r>
          </a:p>
          <a:p>
            <a:r>
              <a:rPr lang="uk-UA" sz="2800" dirty="0">
                <a:latin typeface="Times New Roman" panose="02020603050405020304" pitchFamily="18" charset="0"/>
                <a:cs typeface="Times New Roman" panose="02020603050405020304" pitchFamily="18" charset="0"/>
              </a:rPr>
              <a:t>- з детермінованими знаннями;</a:t>
            </a:r>
          </a:p>
          <a:p>
            <a:r>
              <a:rPr lang="uk-UA" sz="2800" dirty="0">
                <a:latin typeface="Times New Roman" panose="02020603050405020304" pitchFamily="18" charset="0"/>
                <a:cs typeface="Times New Roman" panose="02020603050405020304" pitchFamily="18" charset="0"/>
              </a:rPr>
              <a:t>- з невизначеними даними (під невизначеністю знань або </a:t>
            </a:r>
          </a:p>
          <a:p>
            <a:r>
              <a:rPr lang="uk-UA" sz="2800" dirty="0">
                <a:latin typeface="Times New Roman" panose="02020603050405020304" pitchFamily="18" charset="0"/>
                <a:cs typeface="Times New Roman" panose="02020603050405020304" pitchFamily="18" charset="0"/>
              </a:rPr>
              <a:t>даних розуміється неповнота (відсутність), недостовірність (неточність вимірювань), двозначність (багатозначність), нечіткість (якісна оцінка)).</a:t>
            </a:r>
          </a:p>
          <a:p>
            <a:r>
              <a:rPr lang="uk-UA" sz="2800" dirty="0">
                <a:latin typeface="Times New Roman" panose="02020603050405020304" pitchFamily="18" charset="0"/>
                <a:cs typeface="Times New Roman" panose="02020603050405020304" pitchFamily="18" charset="0"/>
              </a:rPr>
              <a:t>4. За кількістю використовуваних джерел даних ЕС можуть</a:t>
            </a:r>
          </a:p>
          <a:p>
            <a:r>
              <a:rPr lang="uk-UA" sz="2800" dirty="0">
                <a:latin typeface="Times New Roman" panose="02020603050405020304" pitchFamily="18" charset="0"/>
                <a:cs typeface="Times New Roman" panose="02020603050405020304" pitchFamily="18" charset="0"/>
              </a:rPr>
              <a:t>бути побудовані з використанням:</a:t>
            </a:r>
          </a:p>
          <a:p>
            <a:r>
              <a:rPr lang="uk-UA" sz="2800" dirty="0">
                <a:latin typeface="Times New Roman" panose="02020603050405020304" pitchFamily="18" charset="0"/>
                <a:cs typeface="Times New Roman" panose="02020603050405020304" pitchFamily="18" charset="0"/>
              </a:rPr>
              <a:t>- одного джерела даних;</a:t>
            </a:r>
          </a:p>
          <a:p>
            <a:r>
              <a:rPr lang="uk-UA" sz="2800" dirty="0">
                <a:latin typeface="Times New Roman" panose="02020603050405020304" pitchFamily="18" charset="0"/>
                <a:cs typeface="Times New Roman" panose="02020603050405020304" pitchFamily="18" charset="0"/>
              </a:rPr>
              <a:t>- декількох джерел даних.</a:t>
            </a:r>
          </a:p>
        </p:txBody>
      </p:sp>
    </p:spTree>
    <p:extLst>
      <p:ext uri="{BB962C8B-B14F-4D97-AF65-F5344CB8AC3E}">
        <p14:creationId xmlns:p14="http://schemas.microsoft.com/office/powerpoint/2010/main" val="3175761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E35DD6-6F30-455F-AD93-D80F6AEB1899}"/>
              </a:ext>
            </a:extLst>
          </p:cNvPr>
          <p:cNvSpPr>
            <a:spLocks noGrp="1"/>
          </p:cNvSpPr>
          <p:nvPr>
            <p:ph type="title"/>
          </p:nvPr>
        </p:nvSpPr>
        <p:spPr/>
        <p:txBody>
          <a:bodyPr/>
          <a:lstStyle/>
          <a:p>
            <a:r>
              <a:rPr lang="uk-UA" dirty="0">
                <a:latin typeface="Times New Roman" panose="02020603050405020304" pitchFamily="18" charset="0"/>
                <a:cs typeface="Times New Roman" panose="02020603050405020304" pitchFamily="18" charset="0"/>
              </a:rPr>
              <a:t>Питання:</a:t>
            </a:r>
          </a:p>
        </p:txBody>
      </p:sp>
      <p:sp>
        <p:nvSpPr>
          <p:cNvPr id="3" name="Объект 2">
            <a:extLst>
              <a:ext uri="{FF2B5EF4-FFF2-40B4-BE49-F238E27FC236}">
                <a16:creationId xmlns:a16="http://schemas.microsoft.com/office/drawing/2014/main" id="{EBC1F218-700D-4150-A38D-8C0D3544F160}"/>
              </a:ext>
            </a:extLst>
          </p:cNvPr>
          <p:cNvSpPr>
            <a:spLocks noGrp="1"/>
          </p:cNvSpPr>
          <p:nvPr>
            <p:ph idx="1"/>
          </p:nvPr>
        </p:nvSpPr>
        <p:spPr/>
        <p:txBody>
          <a:bodyPr>
            <a:normAutofit/>
          </a:bodyPr>
          <a:lstStyle/>
          <a:p>
            <a:pPr marL="0" indent="0">
              <a:buNone/>
            </a:pPr>
            <a:r>
              <a:rPr lang="uk-UA" sz="3200" dirty="0">
                <a:latin typeface="Times New Roman" panose="02020603050405020304" pitchFamily="18" charset="0"/>
                <a:cs typeface="Times New Roman" panose="02020603050405020304" pitchFamily="18" charset="0"/>
              </a:rPr>
              <a:t>1. Характеристики експертних систем (ЕС).</a:t>
            </a:r>
          </a:p>
          <a:p>
            <a:pPr marL="0" indent="0">
              <a:buNone/>
            </a:pPr>
            <a:r>
              <a:rPr lang="uk-UA" sz="3200" dirty="0">
                <a:latin typeface="Times New Roman" panose="02020603050405020304" pitchFamily="18" charset="0"/>
                <a:cs typeface="Times New Roman" panose="02020603050405020304" pitchFamily="18" charset="0"/>
              </a:rPr>
              <a:t>2.</a:t>
            </a:r>
            <a:r>
              <a:rPr lang="ru-RU" sz="3200"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Призначення та галузі застосування ЕС</a:t>
            </a:r>
            <a:r>
              <a:rPr lang="ru-RU" sz="3200" dirty="0">
                <a:latin typeface="Times New Roman" panose="02020603050405020304" pitchFamily="18" charset="0"/>
                <a:cs typeface="Times New Roman" panose="02020603050405020304" pitchFamily="18" charset="0"/>
              </a:rPr>
              <a:t>.</a:t>
            </a:r>
          </a:p>
          <a:p>
            <a:pPr marL="0" indent="0">
              <a:buNone/>
            </a:pPr>
            <a:r>
              <a:rPr lang="ru-RU" sz="3200" dirty="0">
                <a:latin typeface="Times New Roman" panose="02020603050405020304" pitchFamily="18" charset="0"/>
                <a:cs typeface="Times New Roman" panose="02020603050405020304" pitchFamily="18" charset="0"/>
              </a:rPr>
              <a:t>3. </a:t>
            </a:r>
            <a:r>
              <a:rPr lang="uk-UA" sz="3200" dirty="0">
                <a:latin typeface="Times New Roman" panose="02020603050405020304" pitchFamily="18" charset="0"/>
                <a:cs typeface="Times New Roman" panose="02020603050405020304" pitchFamily="18" charset="0"/>
              </a:rPr>
              <a:t>Узагальнена архітектура ЕС.</a:t>
            </a:r>
          </a:p>
          <a:p>
            <a:pPr marL="0" indent="0">
              <a:buNone/>
            </a:pPr>
            <a:r>
              <a:rPr lang="uk-UA" sz="3200" dirty="0">
                <a:latin typeface="Times New Roman" panose="02020603050405020304" pitchFamily="18" charset="0"/>
                <a:cs typeface="Times New Roman" panose="02020603050405020304" pitchFamily="18" charset="0"/>
              </a:rPr>
              <a:t>4. Класи задач, які вирішуються за допомогою експертних систем</a:t>
            </a:r>
            <a:r>
              <a:rPr lang="ru-RU"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39371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C0572-8796-4539-8B74-9E520A43B889}"/>
              </a:ext>
            </a:extLst>
          </p:cNvPr>
          <p:cNvSpPr>
            <a:spLocks noGrp="1"/>
          </p:cNvSpPr>
          <p:nvPr>
            <p:ph type="title"/>
          </p:nvPr>
        </p:nvSpPr>
        <p:spPr/>
        <p:txBody>
          <a:bodyPr/>
          <a:lstStyle/>
          <a:p>
            <a:r>
              <a:rPr lang="uk-UA" dirty="0">
                <a:solidFill>
                  <a:schemeClr val="tx2"/>
                </a:solidFill>
                <a:latin typeface="Times New Roman" panose="02020603050405020304" pitchFamily="18" charset="0"/>
                <a:cs typeface="Times New Roman" panose="02020603050405020304" pitchFamily="18" charset="0"/>
              </a:rPr>
              <a:t>1. Характеристики експертних систем</a:t>
            </a:r>
            <a:br>
              <a:rPr lang="uk-UA" dirty="0"/>
            </a:br>
            <a:endParaRPr lang="uk-UA" dirty="0"/>
          </a:p>
        </p:txBody>
      </p:sp>
      <p:sp>
        <p:nvSpPr>
          <p:cNvPr id="3" name="Объект 2">
            <a:extLst>
              <a:ext uri="{FF2B5EF4-FFF2-40B4-BE49-F238E27FC236}">
                <a16:creationId xmlns:a16="http://schemas.microsoft.com/office/drawing/2014/main" id="{77D451C6-97FB-49CE-A500-C796460386D1}"/>
              </a:ext>
            </a:extLst>
          </p:cNvPr>
          <p:cNvSpPr>
            <a:spLocks noGrp="1"/>
          </p:cNvSpPr>
          <p:nvPr>
            <p:ph idx="1"/>
          </p:nvPr>
        </p:nvSpPr>
        <p:spPr>
          <a:xfrm>
            <a:off x="697523" y="1027906"/>
            <a:ext cx="10515600" cy="4351338"/>
          </a:xfrm>
        </p:spPr>
        <p:txBody>
          <a:bodyPr>
            <a:noAutofit/>
          </a:bodyPr>
          <a:lstStyle/>
          <a:p>
            <a:pPr marL="0" indent="0">
              <a:buNone/>
            </a:pPr>
            <a:r>
              <a:rPr lang="uk-UA" sz="3200" dirty="0">
                <a:latin typeface="Times New Roman" panose="02020603050405020304" pitchFamily="18" charset="0"/>
                <a:cs typeface="Times New Roman" panose="02020603050405020304" pitchFamily="18" charset="0"/>
              </a:rPr>
              <a:t>Експертна система (</a:t>
            </a:r>
            <a:r>
              <a:rPr lang="en-US" sz="3200" dirty="0">
                <a:latin typeface="Times New Roman" panose="02020603050405020304" pitchFamily="18" charset="0"/>
                <a:cs typeface="Times New Roman" panose="02020603050405020304" pitchFamily="18" charset="0"/>
              </a:rPr>
              <a:t>expert system) - </a:t>
            </a:r>
            <a:r>
              <a:rPr lang="uk-UA" sz="3200" dirty="0">
                <a:latin typeface="Times New Roman" panose="02020603050405020304" pitchFamily="18" charset="0"/>
                <a:cs typeface="Times New Roman" panose="02020603050405020304" pitchFamily="18" charset="0"/>
              </a:rPr>
              <a:t>комп’ютерна програма, </a:t>
            </a:r>
          </a:p>
          <a:p>
            <a:pPr marL="0" indent="0">
              <a:buNone/>
            </a:pPr>
            <a:r>
              <a:rPr lang="uk-UA" sz="3200" dirty="0">
                <a:latin typeface="Times New Roman" panose="02020603050405020304" pitchFamily="18" charset="0"/>
                <a:cs typeface="Times New Roman" panose="02020603050405020304" pitchFamily="18" charset="0"/>
              </a:rPr>
              <a:t>здатна частково замінити фахівця-експерта у вирішенні проблемної ситуації. Вона є інструментом, що підсилює інтелектуальні здібності експерта. Мета розробки експертної системи (ЕС) полягає в отриманні програми, яка при розв’язанні задач, складних для експерта-людини, отримує результати, що не поступаються якістю та </a:t>
            </a:r>
          </a:p>
          <a:p>
            <a:pPr marL="0" indent="0">
              <a:buNone/>
            </a:pPr>
            <a:r>
              <a:rPr lang="uk-UA" sz="3200" dirty="0">
                <a:latin typeface="Times New Roman" panose="02020603050405020304" pitchFamily="18" charset="0"/>
                <a:cs typeface="Times New Roman" panose="02020603050405020304" pitchFamily="18" charset="0"/>
              </a:rPr>
              <a:t>ефективністю рішенням, отримуваним експертом. Використовують також термін «інженерія знань», введений Е. </a:t>
            </a:r>
            <a:r>
              <a:rPr lang="uk-UA" sz="3200" dirty="0" err="1">
                <a:latin typeface="Times New Roman" panose="02020603050405020304" pitchFamily="18" charset="0"/>
                <a:cs typeface="Times New Roman" panose="02020603050405020304" pitchFamily="18" charset="0"/>
              </a:rPr>
              <a:t>Фейгенбаумом</a:t>
            </a:r>
            <a:r>
              <a:rPr lang="uk-UA"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19187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3949CE-436C-49DA-9E2C-70ED77E62CC9}"/>
              </a:ext>
            </a:extLst>
          </p:cNvPr>
          <p:cNvSpPr txBox="1"/>
          <p:nvPr/>
        </p:nvSpPr>
        <p:spPr>
          <a:xfrm>
            <a:off x="1002323" y="428178"/>
            <a:ext cx="9583615" cy="5509200"/>
          </a:xfrm>
          <a:prstGeom prst="rect">
            <a:avLst/>
          </a:prstGeom>
          <a:noFill/>
        </p:spPr>
        <p:txBody>
          <a:bodyPr wrap="square">
            <a:spAutoFit/>
          </a:bodyPr>
          <a:lstStyle/>
          <a:p>
            <a:r>
              <a:rPr lang="uk-UA" sz="3200" dirty="0">
                <a:latin typeface="Times New Roman" panose="02020603050405020304" pitchFamily="18" charset="0"/>
                <a:cs typeface="Times New Roman" panose="02020603050405020304" pitchFamily="18" charset="0"/>
              </a:rPr>
              <a:t>ЕС відрізняються від інших видів програм із галузі ШІ, оскільки:</a:t>
            </a:r>
          </a:p>
          <a:p>
            <a:r>
              <a:rPr lang="uk-UA" sz="3200" dirty="0">
                <a:latin typeface="Times New Roman" panose="02020603050405020304" pitchFamily="18" charset="0"/>
                <a:cs typeface="Times New Roman" panose="02020603050405020304" pitchFamily="18" charset="0"/>
              </a:rPr>
              <a:t>- оперують предметами реального світу, що потребує наявності значного досвіду, накопиченого людиною. Мають яскраво виявлену практичну направленість у науковій або комерційній галузі;</a:t>
            </a:r>
          </a:p>
          <a:p>
            <a:r>
              <a:rPr lang="uk-UA" sz="3200" dirty="0">
                <a:latin typeface="Times New Roman" panose="02020603050405020304" pitchFamily="18" charset="0"/>
                <a:cs typeface="Times New Roman" panose="02020603050405020304" pitchFamily="18" charset="0"/>
              </a:rPr>
              <a:t>- високопродуктивні, тобто система за прийнятний час знаходить рішення, яке не гірше за запропоноване спеціалістом у цій предметній області;</a:t>
            </a:r>
          </a:p>
          <a:p>
            <a:r>
              <a:rPr lang="uk-UA" sz="3200" dirty="0">
                <a:latin typeface="Times New Roman" panose="02020603050405020304" pitchFamily="18" charset="0"/>
                <a:cs typeface="Times New Roman" panose="02020603050405020304" pitchFamily="18" charset="0"/>
              </a:rPr>
              <a:t>- має здатність пояснити, чому запропоноване саме таке рішення, і довести його обґрунтованість.</a:t>
            </a:r>
          </a:p>
        </p:txBody>
      </p:sp>
    </p:spTree>
    <p:extLst>
      <p:ext uri="{BB962C8B-B14F-4D97-AF65-F5344CB8AC3E}">
        <p14:creationId xmlns:p14="http://schemas.microsoft.com/office/powerpoint/2010/main" val="1058622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9CD4DC-9015-4DFC-AA96-407C016246B0}"/>
              </a:ext>
            </a:extLst>
          </p:cNvPr>
          <p:cNvSpPr txBox="1"/>
          <p:nvPr/>
        </p:nvSpPr>
        <p:spPr>
          <a:xfrm>
            <a:off x="2009775" y="184611"/>
            <a:ext cx="8172450" cy="584775"/>
          </a:xfrm>
          <a:prstGeom prst="rect">
            <a:avLst/>
          </a:prstGeom>
          <a:noFill/>
        </p:spPr>
        <p:txBody>
          <a:bodyPr wrap="square">
            <a:spAutoFit/>
          </a:bodyPr>
          <a:lstStyle/>
          <a:p>
            <a:r>
              <a:rPr lang="ru-RU" sz="3200" dirty="0">
                <a:latin typeface="Times New Roman" panose="02020603050405020304" pitchFamily="18" charset="0"/>
                <a:cs typeface="Times New Roman" panose="02020603050405020304" pitchFamily="18" charset="0"/>
              </a:rPr>
              <a:t>2. </a:t>
            </a:r>
            <a:r>
              <a:rPr lang="uk-UA" sz="3200" dirty="0">
                <a:latin typeface="Times New Roman" panose="02020603050405020304" pitchFamily="18" charset="0"/>
                <a:cs typeface="Times New Roman" panose="02020603050405020304" pitchFamily="18" charset="0"/>
              </a:rPr>
              <a:t>Призначення та галузі застосування </a:t>
            </a:r>
            <a:r>
              <a:rPr lang="ru-RU" sz="3200" dirty="0">
                <a:latin typeface="Times New Roman" panose="02020603050405020304" pitchFamily="18" charset="0"/>
                <a:cs typeface="Times New Roman" panose="02020603050405020304" pitchFamily="18" charset="0"/>
              </a:rPr>
              <a:t>ЕС</a:t>
            </a:r>
            <a:endParaRPr lang="uk-UA" sz="32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0E6EE21-5AB7-44B7-AFCA-9D49FC32017D}"/>
              </a:ext>
            </a:extLst>
          </p:cNvPr>
          <p:cNvSpPr txBox="1"/>
          <p:nvPr/>
        </p:nvSpPr>
        <p:spPr>
          <a:xfrm>
            <a:off x="826476" y="751344"/>
            <a:ext cx="11113477" cy="6124754"/>
          </a:xfrm>
          <a:prstGeom prst="rect">
            <a:avLst/>
          </a:prstGeom>
          <a:noFill/>
        </p:spPr>
        <p:txBody>
          <a:bodyPr wrap="square">
            <a:spAutoFit/>
          </a:bodyPr>
          <a:lstStyle/>
          <a:p>
            <a:r>
              <a:rPr lang="uk-UA" sz="2800" b="1" i="1" dirty="0">
                <a:latin typeface="Times New Roman" panose="02020603050405020304" pitchFamily="18" charset="0"/>
                <a:cs typeface="Times New Roman" panose="02020603050405020304" pitchFamily="18" charset="0"/>
              </a:rPr>
              <a:t>Діагностика </a:t>
            </a:r>
            <a:r>
              <a:rPr lang="uk-UA" sz="2800" dirty="0">
                <a:latin typeface="Times New Roman" panose="02020603050405020304" pitchFamily="18" charset="0"/>
                <a:cs typeface="Times New Roman" panose="02020603050405020304" pitchFamily="18" charset="0"/>
              </a:rPr>
              <a:t>стану систем, у тому числі моніторинг. ЕС виробляють таку діагностику, застосовуючи опис будь-якої ситуації, поведінки або даних про будову різних компонентів, щоб визначити можливі причини несправності </a:t>
            </a:r>
            <a:r>
              <a:rPr lang="uk-UA" sz="2800" dirty="0" err="1">
                <a:latin typeface="Times New Roman" panose="02020603050405020304" pitchFamily="18" charset="0"/>
                <a:cs typeface="Times New Roman" panose="02020603050405020304" pitchFamily="18" charset="0"/>
              </a:rPr>
              <a:t>діагностованої</a:t>
            </a:r>
            <a:r>
              <a:rPr lang="uk-UA" sz="2800" dirty="0">
                <a:latin typeface="Times New Roman" panose="02020603050405020304" pitchFamily="18" charset="0"/>
                <a:cs typeface="Times New Roman" panose="02020603050405020304" pitchFamily="18" charset="0"/>
              </a:rPr>
              <a:t> системи. Прикладами є встановлення обставин захворювання за симптомами, які спостерігаються у хворих (у медицині); визначення </a:t>
            </a:r>
            <a:r>
              <a:rPr lang="uk-UA" sz="2800" dirty="0" err="1">
                <a:latin typeface="Times New Roman" panose="02020603050405020304" pitchFamily="18" charset="0"/>
                <a:cs typeface="Times New Roman" panose="02020603050405020304" pitchFamily="18" charset="0"/>
              </a:rPr>
              <a:t>несправностей</a:t>
            </a:r>
            <a:r>
              <a:rPr lang="uk-UA" sz="2800" dirty="0">
                <a:latin typeface="Times New Roman" panose="02020603050405020304" pitchFamily="18" charset="0"/>
                <a:cs typeface="Times New Roman" panose="02020603050405020304" pitchFamily="18" charset="0"/>
              </a:rPr>
              <a:t> в електронних схемах і визначення несправних компонентів у механізмах різних приладів. Системи діагностики досить часто є помічниками, які не лише ставлять діагноз, але й допомагають в усуненні неполадок. У таких випадках системи цілком можуть взаємодіяти з користувачем, щоб надати допомогу при пошуку неполадок, а потім навести список дій, необхідних для їх усунення. Багато діагностичних систем розробляються як додатки до інженерної справи і комп’ютерних систем.</a:t>
            </a:r>
          </a:p>
        </p:txBody>
      </p:sp>
    </p:spTree>
    <p:extLst>
      <p:ext uri="{BB962C8B-B14F-4D97-AF65-F5344CB8AC3E}">
        <p14:creationId xmlns:p14="http://schemas.microsoft.com/office/powerpoint/2010/main" val="752697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D4CBA5-59D4-4C7C-9881-5108D35DD14C}"/>
              </a:ext>
            </a:extLst>
          </p:cNvPr>
          <p:cNvSpPr txBox="1"/>
          <p:nvPr/>
        </p:nvSpPr>
        <p:spPr>
          <a:xfrm>
            <a:off x="140678" y="58847"/>
            <a:ext cx="11904784" cy="6494085"/>
          </a:xfrm>
          <a:prstGeom prst="rect">
            <a:avLst/>
          </a:prstGeom>
          <a:noFill/>
        </p:spPr>
        <p:txBody>
          <a:bodyPr wrap="square">
            <a:spAutoFit/>
          </a:bodyPr>
          <a:lstStyle/>
          <a:p>
            <a:r>
              <a:rPr lang="uk-UA" sz="2600" b="1" i="1" dirty="0">
                <a:latin typeface="Times New Roman" panose="02020603050405020304" pitchFamily="18" charset="0"/>
                <a:cs typeface="Times New Roman" panose="02020603050405020304" pitchFamily="18" charset="0"/>
              </a:rPr>
              <a:t>Прогнозування</a:t>
            </a:r>
            <a:r>
              <a:rPr lang="uk-UA" sz="2600" dirty="0">
                <a:latin typeface="Times New Roman" panose="02020603050405020304" pitchFamily="18" charset="0"/>
                <a:cs typeface="Times New Roman" panose="02020603050405020304" pitchFamily="18" charset="0"/>
              </a:rPr>
              <a:t> розвитку систем на основі моделювання попереднього і теперішнього стану. ЕС, що здійснюють прогноз чого-небудь, визначають імовірнісні умови заданих ситуацій. Прикладами служать прогноз збитку, заподіяного урожаю хлібів несприятливими погодними умовами, оцінювання попиту на газ на світовому ринку, прогнозування погоди за даними метеорологічних станцій. Системи прогнозування іноді застосовують моделювання, тобто такі програми, які відображають деякі взаємозв’язки в реальному світі, щоб відтворити їх у середовищі програмування, і потім спроектувати ситуації, які можуть виникнути при тих чи інших вихідних даних.</a:t>
            </a:r>
          </a:p>
          <a:p>
            <a:r>
              <a:rPr lang="uk-UA" sz="2600" b="1" i="1" dirty="0">
                <a:latin typeface="Times New Roman" panose="02020603050405020304" pitchFamily="18" charset="0"/>
                <a:cs typeface="Times New Roman" panose="02020603050405020304" pitchFamily="18" charset="0"/>
              </a:rPr>
              <a:t>Інтерпретація. </a:t>
            </a:r>
            <a:r>
              <a:rPr lang="uk-UA" sz="2600" dirty="0">
                <a:latin typeface="Times New Roman" panose="02020603050405020304" pitchFamily="18" charset="0"/>
                <a:cs typeface="Times New Roman" panose="02020603050405020304" pitchFamily="18" charset="0"/>
              </a:rPr>
              <a:t>Найчастіше застосовують значення різних приладів з метою опису стану. Інтерпретуючі ЕС здатні обробляти різні види інформації. Прикладом може бути використання даних спектрального аналізу і зміни характеристик речовин для визначення їх складу і властивостей. Також інтерпретацію використовують для показань вимірювальних приладів у котельній для опису стану котлів і води в них. Інтерпретуючі системи найчастіше мають справу безпосередньо з показаннями.</a:t>
            </a:r>
          </a:p>
        </p:txBody>
      </p:sp>
    </p:spTree>
    <p:extLst>
      <p:ext uri="{BB962C8B-B14F-4D97-AF65-F5344CB8AC3E}">
        <p14:creationId xmlns:p14="http://schemas.microsoft.com/office/powerpoint/2010/main" val="1460136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F8C1D76-4824-4039-B46C-46017FA0D793}"/>
              </a:ext>
            </a:extLst>
          </p:cNvPr>
          <p:cNvSpPr txBox="1"/>
          <p:nvPr/>
        </p:nvSpPr>
        <p:spPr>
          <a:xfrm>
            <a:off x="3049466" y="202196"/>
            <a:ext cx="6093068" cy="584775"/>
          </a:xfrm>
          <a:prstGeom prst="rect">
            <a:avLst/>
          </a:prstGeom>
          <a:noFill/>
        </p:spPr>
        <p:txBody>
          <a:bodyPr wrap="square">
            <a:spAutoFit/>
          </a:bodyPr>
          <a:lstStyle/>
          <a:p>
            <a:r>
              <a:rPr lang="uk-UA" sz="3200" dirty="0">
                <a:latin typeface="Times New Roman" panose="02020603050405020304" pitchFamily="18" charset="0"/>
                <a:cs typeface="Times New Roman" panose="02020603050405020304" pitchFamily="18" charset="0"/>
              </a:rPr>
              <a:t>3. Узагальнена архітектура ЕС</a:t>
            </a:r>
            <a:endParaRPr lang="uk-UA" dirty="0"/>
          </a:p>
        </p:txBody>
      </p:sp>
      <p:pic>
        <p:nvPicPr>
          <p:cNvPr id="7" name="Рисунок 6">
            <a:extLst>
              <a:ext uri="{FF2B5EF4-FFF2-40B4-BE49-F238E27FC236}">
                <a16:creationId xmlns:a16="http://schemas.microsoft.com/office/drawing/2014/main" id="{5FA0AD10-6662-43FF-A4AB-208E61DBE2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2535" y="1116622"/>
            <a:ext cx="10473164" cy="4879731"/>
          </a:xfrm>
          <a:prstGeom prst="rect">
            <a:avLst/>
          </a:prstGeom>
        </p:spPr>
      </p:pic>
      <p:sp>
        <p:nvSpPr>
          <p:cNvPr id="9" name="TextBox 8">
            <a:extLst>
              <a:ext uri="{FF2B5EF4-FFF2-40B4-BE49-F238E27FC236}">
                <a16:creationId xmlns:a16="http://schemas.microsoft.com/office/drawing/2014/main" id="{A7B4A827-616E-407F-8B54-DB15E4757C5C}"/>
              </a:ext>
            </a:extLst>
          </p:cNvPr>
          <p:cNvSpPr txBox="1"/>
          <p:nvPr/>
        </p:nvSpPr>
        <p:spPr>
          <a:xfrm>
            <a:off x="3049466" y="6071029"/>
            <a:ext cx="6093068" cy="584775"/>
          </a:xfrm>
          <a:prstGeom prst="rect">
            <a:avLst/>
          </a:prstGeom>
          <a:noFill/>
        </p:spPr>
        <p:txBody>
          <a:bodyPr wrap="square">
            <a:spAutoFit/>
          </a:bodyPr>
          <a:lstStyle/>
          <a:p>
            <a:r>
              <a:rPr lang="ru-RU" sz="3200" dirty="0">
                <a:latin typeface="Times New Roman" panose="02020603050405020304" pitchFamily="18" charset="0"/>
                <a:cs typeface="Times New Roman" panose="02020603050405020304" pitchFamily="18" charset="0"/>
              </a:rPr>
              <a:t>Рис. 1. Структура </a:t>
            </a:r>
            <a:r>
              <a:rPr lang="ru-RU" sz="3200" dirty="0" err="1">
                <a:latin typeface="Times New Roman" panose="02020603050405020304" pitchFamily="18" charset="0"/>
                <a:cs typeface="Times New Roman" panose="02020603050405020304" pitchFamily="18" charset="0"/>
              </a:rPr>
              <a:t>статичної</a:t>
            </a:r>
            <a:r>
              <a:rPr lang="ru-RU" sz="3200" dirty="0">
                <a:latin typeface="Times New Roman" panose="02020603050405020304" pitchFamily="18" charset="0"/>
                <a:cs typeface="Times New Roman" panose="02020603050405020304" pitchFamily="18" charset="0"/>
              </a:rPr>
              <a:t> ЕС</a:t>
            </a:r>
            <a:endParaRPr lang="uk-UA" dirty="0"/>
          </a:p>
        </p:txBody>
      </p:sp>
    </p:spTree>
    <p:extLst>
      <p:ext uri="{BB962C8B-B14F-4D97-AF65-F5344CB8AC3E}">
        <p14:creationId xmlns:p14="http://schemas.microsoft.com/office/powerpoint/2010/main" val="2412855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7FA38A52-552A-4E14-B543-4AB382EB90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063" y="179775"/>
            <a:ext cx="8812290" cy="6498449"/>
          </a:xfrm>
          <a:prstGeom prst="rect">
            <a:avLst/>
          </a:prstGeom>
        </p:spPr>
      </p:pic>
      <p:sp>
        <p:nvSpPr>
          <p:cNvPr id="7" name="TextBox 6">
            <a:extLst>
              <a:ext uri="{FF2B5EF4-FFF2-40B4-BE49-F238E27FC236}">
                <a16:creationId xmlns:a16="http://schemas.microsoft.com/office/drawing/2014/main" id="{D188A7E8-A963-40D7-ADAE-B4E1B8806FD0}"/>
              </a:ext>
            </a:extLst>
          </p:cNvPr>
          <p:cNvSpPr txBox="1"/>
          <p:nvPr/>
        </p:nvSpPr>
        <p:spPr>
          <a:xfrm>
            <a:off x="9672737" y="1613118"/>
            <a:ext cx="1933109" cy="1815882"/>
          </a:xfrm>
          <a:prstGeom prst="rect">
            <a:avLst/>
          </a:prstGeom>
          <a:noFill/>
        </p:spPr>
        <p:txBody>
          <a:bodyPr wrap="square">
            <a:spAutoFit/>
          </a:bodyPr>
          <a:lstStyle/>
          <a:p>
            <a:r>
              <a:rPr lang="uk-UA" sz="2800" dirty="0">
                <a:latin typeface="Times New Roman" panose="02020603050405020304" pitchFamily="18" charset="0"/>
                <a:cs typeface="Times New Roman" panose="02020603050405020304" pitchFamily="18" charset="0"/>
              </a:rPr>
              <a:t>Рис. 2. Структура динамічної ЕС</a:t>
            </a:r>
          </a:p>
        </p:txBody>
      </p:sp>
    </p:spTree>
    <p:extLst>
      <p:ext uri="{BB962C8B-B14F-4D97-AF65-F5344CB8AC3E}">
        <p14:creationId xmlns:p14="http://schemas.microsoft.com/office/powerpoint/2010/main" val="18313896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A5D2D4-F091-475C-A25E-94DE19EA6617}"/>
              </a:ext>
            </a:extLst>
          </p:cNvPr>
          <p:cNvSpPr txBox="1"/>
          <p:nvPr/>
        </p:nvSpPr>
        <p:spPr>
          <a:xfrm>
            <a:off x="1090246" y="327466"/>
            <a:ext cx="10744200" cy="584775"/>
          </a:xfrm>
          <a:prstGeom prst="rect">
            <a:avLst/>
          </a:prstGeom>
          <a:noFill/>
        </p:spPr>
        <p:txBody>
          <a:bodyPr wrap="square">
            <a:spAutoFit/>
          </a:bodyPr>
          <a:lstStyle/>
          <a:p>
            <a:r>
              <a:rPr lang="ru-RU" sz="3200" dirty="0">
                <a:latin typeface="Times New Roman" panose="02020603050405020304" pitchFamily="18" charset="0"/>
                <a:cs typeface="Times New Roman" panose="02020603050405020304" pitchFamily="18" charset="0"/>
              </a:rPr>
              <a:t>4. </a:t>
            </a:r>
            <a:r>
              <a:rPr lang="uk-UA" sz="3200" dirty="0">
                <a:latin typeface="Times New Roman" panose="02020603050405020304" pitchFamily="18" charset="0"/>
                <a:cs typeface="Times New Roman" panose="02020603050405020304" pitchFamily="18" charset="0"/>
              </a:rPr>
              <a:t>Класи задач, які вирішуються за допомогою ЕС</a:t>
            </a:r>
          </a:p>
        </p:txBody>
      </p:sp>
      <p:sp>
        <p:nvSpPr>
          <p:cNvPr id="7" name="TextBox 6">
            <a:extLst>
              <a:ext uri="{FF2B5EF4-FFF2-40B4-BE49-F238E27FC236}">
                <a16:creationId xmlns:a16="http://schemas.microsoft.com/office/drawing/2014/main" id="{A0CEE0BB-95A8-4771-9D1B-131A0BFBA88D}"/>
              </a:ext>
            </a:extLst>
          </p:cNvPr>
          <p:cNvSpPr txBox="1"/>
          <p:nvPr/>
        </p:nvSpPr>
        <p:spPr>
          <a:xfrm>
            <a:off x="1090245" y="912241"/>
            <a:ext cx="10744199" cy="6001643"/>
          </a:xfrm>
          <a:prstGeom prst="rect">
            <a:avLst/>
          </a:prstGeom>
          <a:noFill/>
        </p:spPr>
        <p:txBody>
          <a:bodyPr wrap="square">
            <a:spAutoFit/>
          </a:bodyPr>
          <a:lstStyle/>
          <a:p>
            <a:r>
              <a:rPr lang="uk-UA" sz="3200" dirty="0">
                <a:latin typeface="Times New Roman" panose="02020603050405020304" pitchFamily="18" charset="0"/>
                <a:cs typeface="Times New Roman" panose="02020603050405020304" pitchFamily="18" charset="0"/>
              </a:rPr>
              <a:t>Класифікація </a:t>
            </a:r>
            <a:r>
              <a:rPr lang="ru-RU" sz="3200" dirty="0">
                <a:latin typeface="Times New Roman" panose="02020603050405020304" pitchFamily="18" charset="0"/>
                <a:cs typeface="Times New Roman" panose="02020603050405020304" pitchFamily="18" charset="0"/>
              </a:rPr>
              <a:t>ЕС:</a:t>
            </a:r>
          </a:p>
          <a:p>
            <a:r>
              <a:rPr lang="uk-UA" sz="3200" dirty="0">
                <a:latin typeface="Times New Roman" panose="02020603050405020304" pitchFamily="18" charset="0"/>
                <a:cs typeface="Times New Roman" panose="02020603050405020304" pitchFamily="18" charset="0"/>
              </a:rPr>
              <a:t>1. За способом формування рішень ЕС поділяються на:</a:t>
            </a:r>
          </a:p>
          <a:p>
            <a:r>
              <a:rPr lang="uk-UA" sz="3200" dirty="0">
                <a:latin typeface="Times New Roman" panose="02020603050405020304" pitchFamily="18" charset="0"/>
                <a:cs typeface="Times New Roman" panose="02020603050405020304" pitchFamily="18" charset="0"/>
              </a:rPr>
              <a:t>- аналітичні - вибір рішення з множини існуючих </a:t>
            </a:r>
            <a:r>
              <a:rPr lang="uk-UA" sz="3200" dirty="0" err="1">
                <a:latin typeface="Times New Roman" panose="02020603050405020304" pitchFamily="18" charset="0"/>
                <a:cs typeface="Times New Roman" panose="02020603050405020304" pitchFamily="18" charset="0"/>
              </a:rPr>
              <a:t>альтернатив</a:t>
            </a:r>
            <a:r>
              <a:rPr lang="uk-UA" sz="3200" dirty="0">
                <a:latin typeface="Times New Roman" panose="02020603050405020304" pitchFamily="18" charset="0"/>
                <a:cs typeface="Times New Roman" panose="02020603050405020304" pitchFamily="18" charset="0"/>
              </a:rPr>
              <a:t> (визначення характеристик об’єкта);</a:t>
            </a:r>
          </a:p>
          <a:p>
            <a:r>
              <a:rPr lang="uk-UA" sz="3200" dirty="0">
                <a:latin typeface="Times New Roman" panose="02020603050405020304" pitchFamily="18" charset="0"/>
                <a:cs typeface="Times New Roman" panose="02020603050405020304" pitchFamily="18" charset="0"/>
              </a:rPr>
              <a:t>- синтетичні - генерація невідомих рішень (формування </a:t>
            </a:r>
          </a:p>
          <a:p>
            <a:r>
              <a:rPr lang="uk-UA" sz="3200" dirty="0">
                <a:latin typeface="Times New Roman" panose="02020603050405020304" pitchFamily="18" charset="0"/>
                <a:cs typeface="Times New Roman" panose="02020603050405020304" pitchFamily="18" charset="0"/>
              </a:rPr>
              <a:t>відповіді).</a:t>
            </a:r>
          </a:p>
          <a:p>
            <a:r>
              <a:rPr lang="uk-UA" sz="3200" dirty="0">
                <a:latin typeface="Times New Roman" panose="02020603050405020304" pitchFamily="18" charset="0"/>
                <a:cs typeface="Times New Roman" panose="02020603050405020304" pitchFamily="18" charset="0"/>
              </a:rPr>
              <a:t>2. За способом обліку часової ознаки ЕС можуть бути:</a:t>
            </a:r>
          </a:p>
          <a:p>
            <a:r>
              <a:rPr lang="uk-UA" sz="3200" dirty="0">
                <a:latin typeface="Times New Roman" panose="02020603050405020304" pitchFamily="18" charset="0"/>
                <a:cs typeface="Times New Roman" panose="02020603050405020304" pitchFamily="18" charset="0"/>
              </a:rPr>
              <a:t>- статичні - вирішують завдання при незмінних у процесі </a:t>
            </a:r>
          </a:p>
          <a:p>
            <a:r>
              <a:rPr lang="uk-UA" sz="3200" dirty="0">
                <a:latin typeface="Times New Roman" panose="02020603050405020304" pitchFamily="18" charset="0"/>
                <a:cs typeface="Times New Roman" panose="02020603050405020304" pitchFamily="18" charset="0"/>
              </a:rPr>
              <a:t>вирішення даних і знань. Статичні системи здійснюють </a:t>
            </a:r>
          </a:p>
          <a:p>
            <a:r>
              <a:rPr lang="uk-UA" sz="3200" dirty="0">
                <a:latin typeface="Times New Roman" panose="02020603050405020304" pitchFamily="18" charset="0"/>
                <a:cs typeface="Times New Roman" panose="02020603050405020304" pitchFamily="18" charset="0"/>
              </a:rPr>
              <a:t>монотонне, безперервне вирішення задачі від введення </a:t>
            </a:r>
          </a:p>
          <a:p>
            <a:r>
              <a:rPr lang="uk-UA" sz="3200" dirty="0">
                <a:latin typeface="Times New Roman" panose="02020603050405020304" pitchFamily="18" charset="0"/>
                <a:cs typeface="Times New Roman" panose="02020603050405020304" pitchFamily="18" charset="0"/>
              </a:rPr>
              <a:t>вихідних даних до кінцевого результату;</a:t>
            </a:r>
          </a:p>
          <a:p>
            <a:endParaRPr lang="uk-UA"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100439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684</Words>
  <Application>Microsoft Office PowerPoint</Application>
  <PresentationFormat>Широкоэкранный</PresentationFormat>
  <Paragraphs>43</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Лекція 5. Експертні системи(ЕС).</vt:lpstr>
      <vt:lpstr>Питання:</vt:lpstr>
      <vt:lpstr>1. Характеристики експертних систем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3. Методи подання інтелектуальних задач, їх переваги та недоліки.</dc:title>
  <dc:creator>M Ivanov</dc:creator>
  <cp:lastModifiedBy>M Ivanov</cp:lastModifiedBy>
  <cp:revision>9</cp:revision>
  <dcterms:created xsi:type="dcterms:W3CDTF">2024-09-08T14:25:02Z</dcterms:created>
  <dcterms:modified xsi:type="dcterms:W3CDTF">2024-10-22T09:11:16Z</dcterms:modified>
</cp:coreProperties>
</file>