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3" r:id="rId6"/>
    <p:sldId id="262" r:id="rId7"/>
    <p:sldId id="261" r:id="rId8"/>
    <p:sldId id="259" r:id="rId9"/>
    <p:sldId id="265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7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проведення</a:t>
            </a:r>
            <a:r>
              <a:rPr lang="ru-RU" b="1" dirty="0"/>
              <a:t> </a:t>
            </a:r>
            <a:r>
              <a:rPr lang="ru-RU" b="1" dirty="0" err="1"/>
              <a:t>фінансового</a:t>
            </a:r>
            <a:r>
              <a:rPr lang="ru-RU" b="1" dirty="0"/>
              <a:t> </a:t>
            </a:r>
            <a:r>
              <a:rPr lang="ru-RU" b="1" dirty="0" err="1"/>
              <a:t>аналізу</a:t>
            </a:r>
            <a:r>
              <a:rPr lang="ru-RU" b="1" dirty="0"/>
              <a:t> проекту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Виконала: </a:t>
            </a:r>
            <a:r>
              <a:rPr lang="uk-UA" dirty="0" err="1"/>
              <a:t>Зублевська</a:t>
            </a:r>
            <a:r>
              <a:rPr lang="uk-UA" dirty="0"/>
              <a:t> Яна. 6.0726-2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Чистий</a:t>
            </a:r>
            <a:r>
              <a:rPr lang="ru-RU" b="1" dirty="0"/>
              <a:t> приведений </a:t>
            </a:r>
            <a:r>
              <a:rPr lang="ru-RU" b="1" dirty="0" err="1"/>
              <a:t>ефект</a:t>
            </a:r>
            <a:r>
              <a:rPr lang="ru-RU" b="1" dirty="0"/>
              <a:t> (доход) – </a:t>
            </a:r>
            <a:r>
              <a:rPr lang="ru-RU" b="1" dirty="0" err="1"/>
              <a:t>net</a:t>
            </a:r>
            <a:r>
              <a:rPr lang="ru-RU" b="1" dirty="0"/>
              <a:t> </a:t>
            </a:r>
            <a:r>
              <a:rPr lang="ru-RU" b="1" dirty="0" err="1"/>
              <a:t>present</a:t>
            </a:r>
            <a:r>
              <a:rPr lang="ru-RU" b="1" dirty="0"/>
              <a:t> </a:t>
            </a:r>
            <a:r>
              <a:rPr lang="ru-RU" b="1" dirty="0" err="1"/>
              <a:t>value</a:t>
            </a:r>
            <a:r>
              <a:rPr lang="ru-RU" b="1" dirty="0"/>
              <a:t>, NPV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19256" cy="19217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чистим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приведеним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доходом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розуміється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приведеною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дійсної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сумою чистого грошового потоку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та сумою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одноразовому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формулою</a:t>
            </a:r>
            <a:r>
              <a:rPr lang="ru-RU" dirty="0"/>
              <a:t>:</a:t>
            </a:r>
          </a:p>
        </p:txBody>
      </p:sp>
      <p:pic>
        <p:nvPicPr>
          <p:cNvPr id="2050" name="Picture 2" descr="https://pidruchniki.com/imag/manag/but_pmrz/image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284984"/>
            <a:ext cx="3259300" cy="72008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4221088"/>
            <a:ext cx="7776864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 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– сума чистого доходу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інтервалах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проекту;</a:t>
            </a: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норма дисконту (в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частках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&gt; 0,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&lt; 0,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відхилити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= 0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поглибити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Індекс</a:t>
            </a:r>
            <a:r>
              <a:rPr lang="ru-RU" b="1" dirty="0"/>
              <a:t> </a:t>
            </a:r>
            <a:r>
              <a:rPr lang="ru-RU" b="1" dirty="0" err="1"/>
              <a:t>рентабельності</a:t>
            </a:r>
            <a:r>
              <a:rPr lang="ru-RU" b="1" dirty="0"/>
              <a:t> </a:t>
            </a:r>
            <a:r>
              <a:rPr lang="ru-RU" b="1" dirty="0" err="1"/>
              <a:t>інвестицій</a:t>
            </a:r>
            <a:r>
              <a:rPr lang="ru-RU" b="1" dirty="0"/>
              <a:t> (РІ)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59216" cy="35779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Суть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дисконтованих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дисконтованих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за весь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життєвий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цикл проекту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приведеного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відносним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показником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зручним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ряду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NVP.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індексом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РІ &gt; 1,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РІ &lt; 1 –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24578" name="Picture 2" descr="https://pidruchniki.com/imag/manag/but_pmrz/image0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869160"/>
            <a:ext cx="2376264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Внутрішня</a:t>
            </a:r>
            <a:r>
              <a:rPr lang="ru-RU" b="1" dirty="0"/>
              <a:t> норма </a:t>
            </a:r>
            <a:r>
              <a:rPr lang="ru-RU" b="1" dirty="0" err="1"/>
              <a:t>рентабельності</a:t>
            </a:r>
            <a:r>
              <a:rPr lang="ru-RU" b="1" dirty="0"/>
              <a:t> </a:t>
            </a:r>
            <a:r>
              <a:rPr lang="ru-RU" b="1" dirty="0" err="1"/>
              <a:t>інвестицій</a:t>
            </a:r>
            <a:r>
              <a:rPr lang="ru-RU" b="1" dirty="0"/>
              <a:t> (IRR)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219256" cy="1417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ставка дисконту,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дисконтовані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дисконтованим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ставка дисконту,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NPV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нулю.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2564904"/>
            <a:ext cx="8676456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IRR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такими способами: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Побудовою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профіля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віссю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ставки дисконту).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послідовних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ітерацій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підбору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дисконту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r1? R2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інтервалі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r1?r2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= f (r)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змінювала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знак.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IRR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 формулою:</a:t>
            </a:r>
          </a:p>
          <a:p>
            <a:endParaRPr lang="ru-RU" dirty="0"/>
          </a:p>
        </p:txBody>
      </p:sp>
      <p:pic>
        <p:nvPicPr>
          <p:cNvPr id="23557" name="Picture 5" descr="https://pidruchniki.com/imag/manag/but_pmrz/image0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293096"/>
            <a:ext cx="4882130" cy="86409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79512" y="5157192"/>
            <a:ext cx="8820472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де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дисконту,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NPV(r1)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нуля;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дисконту,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NPV (r2)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нуля.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авансованого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 проект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Термін</a:t>
            </a:r>
            <a:r>
              <a:rPr lang="ru-RU" b="1" dirty="0"/>
              <a:t> </a:t>
            </a:r>
            <a:r>
              <a:rPr lang="ru-RU" b="1" dirty="0" err="1"/>
              <a:t>окупності</a:t>
            </a:r>
            <a:r>
              <a:rPr lang="ru-RU" b="1" dirty="0"/>
              <a:t> </a:t>
            </a:r>
            <a:r>
              <a:rPr lang="ru-RU" b="1" dirty="0" err="1"/>
              <a:t>інвестицій</a:t>
            </a:r>
            <a:r>
              <a:rPr lang="ru-RU" b="1" dirty="0"/>
              <a:t> (Т)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219200"/>
            <a:ext cx="8064896" cy="24258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окупності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часу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проекту. 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рівномірно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окупності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інвестиці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на величину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щорічних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:</a:t>
            </a:r>
          </a:p>
        </p:txBody>
      </p:sp>
      <p:pic>
        <p:nvPicPr>
          <p:cNvPr id="25602" name="Picture 2" descr="https://pidruchniki.com/imag/manag/but_pmrz/image0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717032"/>
            <a:ext cx="1224136" cy="9469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11560" y="4725144"/>
            <a:ext cx="741682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окупності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відсіює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пізні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очікують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швидкої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віддачі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вкладеного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непривабливі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solidFill>
                  <a:schemeClr val="tx1"/>
                </a:solidFill>
              </a:rPr>
              <a:t>1 ЕТАП: </a:t>
            </a:r>
            <a:r>
              <a:rPr lang="ru-RU" sz="3100" b="1" i="1" dirty="0" err="1">
                <a:solidFill>
                  <a:schemeClr val="tx1"/>
                </a:solidFill>
              </a:rPr>
              <a:t>Аналіз</a:t>
            </a:r>
            <a:r>
              <a:rPr lang="ru-RU" sz="3100" b="1" i="1" dirty="0">
                <a:solidFill>
                  <a:schemeClr val="tx1"/>
                </a:solidFill>
              </a:rPr>
              <a:t> </a:t>
            </a:r>
            <a:r>
              <a:rPr lang="ru-RU" sz="3100" b="1" i="1" dirty="0" err="1">
                <a:solidFill>
                  <a:schemeClr val="tx1"/>
                </a:solidFill>
              </a:rPr>
              <a:t>фінансового</a:t>
            </a:r>
            <a:r>
              <a:rPr lang="ru-RU" sz="3100" b="1" i="1" dirty="0">
                <a:solidFill>
                  <a:schemeClr val="tx1"/>
                </a:solidFill>
              </a:rPr>
              <a:t> стану </a:t>
            </a:r>
            <a:r>
              <a:rPr lang="ru-RU" sz="3100" b="1" i="1" dirty="0" err="1">
                <a:solidFill>
                  <a:schemeClr val="tx1"/>
                </a:solidFill>
              </a:rPr>
              <a:t>підприємства</a:t>
            </a:r>
            <a:r>
              <a:rPr lang="ru-RU" sz="3100" b="1" i="1" dirty="0">
                <a:solidFill>
                  <a:schemeClr val="tx1"/>
                </a:solidFill>
              </a:rPr>
              <a:t>, яке </a:t>
            </a:r>
            <a:r>
              <a:rPr lang="ru-RU" sz="3100" b="1" i="1" dirty="0" err="1">
                <a:solidFill>
                  <a:schemeClr val="tx1"/>
                </a:solidFill>
              </a:rPr>
              <a:t>здійснює</a:t>
            </a:r>
            <a:r>
              <a:rPr lang="ru-RU" sz="3100" b="1" i="1" dirty="0">
                <a:solidFill>
                  <a:schemeClr val="tx1"/>
                </a:solidFill>
              </a:rPr>
              <a:t> проект.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47248" cy="27138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уяву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вказує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стану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2 ЕТАП: </a:t>
            </a:r>
            <a:r>
              <a:rPr lang="ru-RU" b="1" i="1" dirty="0"/>
              <a:t>Прогноз </a:t>
            </a:r>
            <a:r>
              <a:rPr lang="ru-RU" b="1" i="1" dirty="0" err="1"/>
              <a:t>обсягів</a:t>
            </a:r>
            <a:r>
              <a:rPr lang="ru-RU" b="1" i="1" dirty="0"/>
              <a:t> </a:t>
            </a:r>
            <a:r>
              <a:rPr lang="ru-RU" b="1" i="1" dirty="0" err="1"/>
              <a:t>реалізації</a:t>
            </a:r>
            <a:r>
              <a:rPr lang="ru-RU" b="1" i="1" dirty="0"/>
              <a:t> </a:t>
            </a:r>
            <a:r>
              <a:rPr lang="ru-RU" b="1" i="1" dirty="0" err="1"/>
              <a:t>продукції</a:t>
            </a:r>
            <a:r>
              <a:rPr lang="ru-RU" b="1" i="1" dirty="0"/>
              <a:t> проекту.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47248" cy="35779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результатом маркетингового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виручка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чинником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вкрай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коректним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час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збут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оплату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прогнозований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знижки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продажів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3 ЕТАП: </a:t>
            </a:r>
            <a:r>
              <a:rPr lang="ru-RU" b="1" i="1" dirty="0" err="1"/>
              <a:t>Оцінка</a:t>
            </a:r>
            <a:r>
              <a:rPr lang="ru-RU" b="1" i="1" dirty="0"/>
              <a:t> </a:t>
            </a:r>
            <a:r>
              <a:rPr lang="ru-RU" b="1" i="1" dirty="0" err="1"/>
              <a:t>інвестиційних</a:t>
            </a:r>
            <a:r>
              <a:rPr lang="ru-RU" b="1" i="1" dirty="0"/>
              <a:t> </a:t>
            </a:r>
            <a:r>
              <a:rPr lang="ru-RU" b="1" i="1" dirty="0" err="1"/>
              <a:t>витрат</a:t>
            </a:r>
            <a:r>
              <a:rPr lang="ru-RU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розрахунок</a:t>
            </a:r>
            <a:r>
              <a:rPr lang="ru-RU" b="1" i="1" dirty="0"/>
              <a:t> </a:t>
            </a:r>
            <a:r>
              <a:rPr lang="ru-RU" b="1" i="1" dirty="0" err="1"/>
              <a:t>поточних</a:t>
            </a:r>
            <a:r>
              <a:rPr lang="ru-RU" b="1" i="1" dirty="0"/>
              <a:t> </a:t>
            </a:r>
            <a:r>
              <a:rPr lang="ru-RU" b="1" i="1" dirty="0" err="1"/>
              <a:t>витрат</a:t>
            </a:r>
            <a:r>
              <a:rPr lang="ru-RU" b="1" i="1" dirty="0"/>
              <a:t> за проектом</a:t>
            </a:r>
            <a:r>
              <a:rPr lang="ru-RU" i="1" dirty="0"/>
              <a:t>.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47248" cy="444204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Конкретні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виявлені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ретельно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розглянуті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земельної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ділянки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споруд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обґрунтуванні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потреби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робочій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обчислення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4 ЕТАП: </a:t>
            </a:r>
            <a:r>
              <a:rPr lang="ru-RU" b="1" i="1" dirty="0" err="1"/>
              <a:t>Прогнозування</a:t>
            </a:r>
            <a:r>
              <a:rPr lang="ru-RU" b="1" i="1" dirty="0"/>
              <a:t> </a:t>
            </a:r>
            <a:r>
              <a:rPr lang="ru-RU" b="1" i="1" dirty="0" err="1"/>
              <a:t>прибутків</a:t>
            </a:r>
            <a:r>
              <a:rPr lang="ru-RU" b="1" i="1" dirty="0"/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47248" cy="37939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(план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прогнозах продажу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проектом.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прибутковості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проекту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акціонерам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інвесторам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5 ЕТАП: </a:t>
            </a:r>
            <a:r>
              <a:rPr lang="ru-RU" b="1" i="1" dirty="0"/>
              <a:t>Прогноз </a:t>
            </a:r>
            <a:r>
              <a:rPr lang="ru-RU" b="1" i="1" dirty="0" err="1"/>
              <a:t>грошових</a:t>
            </a:r>
            <a:r>
              <a:rPr lang="ru-RU" b="1" i="1" dirty="0"/>
              <a:t> </a:t>
            </a:r>
            <a:r>
              <a:rPr lang="ru-RU" b="1" i="1" dirty="0" err="1"/>
              <a:t>потоків</a:t>
            </a:r>
            <a:r>
              <a:rPr lang="ru-RU" b="1" i="1" dirty="0"/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прогнозу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генерує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Головними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прогнозу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попередніх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продажу,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уточнення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проекту,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проекту.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зведенні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воєдино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компонентів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звернути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великий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та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6 ЕТАП: </a:t>
            </a:r>
            <a:r>
              <a:rPr lang="ru-RU" b="1" i="1" dirty="0"/>
              <a:t>Прогноз </a:t>
            </a:r>
            <a:r>
              <a:rPr lang="ru-RU" b="1" i="1" dirty="0" err="1"/>
              <a:t>бухгалтерського</a:t>
            </a:r>
            <a:r>
              <a:rPr lang="ru-RU" b="1" i="1" dirty="0"/>
              <a:t> балансу.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обґрунтування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балансового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документа,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відображені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накопичені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пасивів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Прогноз балансового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припустимий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накопичуваних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кожного року проекту,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вузькі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ліквідності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</p:spPr>
        <p:txBody>
          <a:bodyPr>
            <a:noAutofit/>
          </a:bodyPr>
          <a:lstStyle/>
          <a:p>
            <a:r>
              <a:rPr lang="uk-UA" sz="2600" b="1" dirty="0"/>
              <a:t>7 ЕТАП: </a:t>
            </a:r>
            <a:r>
              <a:rPr lang="ru-RU" sz="2600" b="1" i="1" dirty="0" err="1"/>
              <a:t>Визначення</a:t>
            </a:r>
            <a:r>
              <a:rPr lang="ru-RU" sz="2600" b="1" i="1" dirty="0"/>
              <a:t> потреб у </a:t>
            </a:r>
            <a:r>
              <a:rPr lang="ru-RU" sz="2600" b="1" i="1" dirty="0" err="1"/>
              <a:t>фінансуванні</a:t>
            </a:r>
            <a:r>
              <a:rPr lang="ru-RU" sz="2600" b="1" i="1" dirty="0"/>
              <a:t>, </a:t>
            </a:r>
            <a:r>
              <a:rPr lang="ru-RU" sz="2600" b="1" i="1" dirty="0" err="1"/>
              <a:t>вибір</a:t>
            </a:r>
            <a:r>
              <a:rPr lang="ru-RU" sz="2600" b="1" i="1" dirty="0"/>
              <a:t> </a:t>
            </a:r>
            <a:r>
              <a:rPr lang="ru-RU" sz="2600" b="1" i="1" dirty="0" err="1"/>
              <a:t>джерел</a:t>
            </a:r>
            <a:r>
              <a:rPr lang="ru-RU" sz="2600" b="1" i="1" dirty="0"/>
              <a:t> </a:t>
            </a:r>
            <a:r>
              <a:rPr lang="ru-RU" sz="2600" b="1" i="1" dirty="0" err="1"/>
              <a:t>фінансування</a:t>
            </a:r>
            <a:r>
              <a:rPr lang="ru-RU" sz="2600" b="1" i="1" dirty="0"/>
              <a:t>, </a:t>
            </a:r>
            <a:r>
              <a:rPr lang="ru-RU" sz="2600" b="1" i="1" dirty="0" err="1"/>
              <a:t>організація</a:t>
            </a:r>
            <a:r>
              <a:rPr lang="ru-RU" sz="2600" b="1" i="1" dirty="0"/>
              <a:t> </a:t>
            </a:r>
            <a:r>
              <a:rPr lang="ru-RU" sz="2600" b="1" i="1" dirty="0" err="1"/>
              <a:t>фінансування</a:t>
            </a:r>
            <a:r>
              <a:rPr lang="ru-RU" sz="2600" b="1" i="1" dirty="0"/>
              <a:t> проекту.</a:t>
            </a:r>
            <a:r>
              <a:rPr lang="ru-RU" sz="2600" b="1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блок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умов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раціоналізації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потоку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планомірного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проекту;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капітальних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проекту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раціональної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пільг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балансу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</p:spPr>
        <p:txBody>
          <a:bodyPr>
            <a:noAutofit/>
          </a:bodyPr>
          <a:lstStyle/>
          <a:p>
            <a:r>
              <a:rPr lang="uk-UA" sz="2600" b="1" dirty="0"/>
              <a:t>8 ЕТАП: </a:t>
            </a:r>
            <a:r>
              <a:rPr lang="ru-RU" sz="2800" b="1" i="1" dirty="0" err="1"/>
              <a:t>Розрахунок</a:t>
            </a:r>
            <a:r>
              <a:rPr lang="ru-RU" sz="2800" b="1" i="1" dirty="0"/>
              <a:t> </a:t>
            </a:r>
            <a:r>
              <a:rPr lang="ru-RU" sz="2800" b="1" i="1" dirty="0" err="1"/>
              <a:t>показників</a:t>
            </a:r>
            <a:r>
              <a:rPr lang="ru-RU" sz="2800" b="1" i="1" dirty="0"/>
              <a:t> </a:t>
            </a:r>
            <a:r>
              <a:rPr lang="ru-RU" sz="2800" b="1" i="1" dirty="0" err="1"/>
              <a:t>ефективності</a:t>
            </a:r>
            <a:r>
              <a:rPr lang="ru-RU" sz="2800" b="1" i="1" dirty="0"/>
              <a:t> проекту </a:t>
            </a:r>
            <a:r>
              <a:rPr lang="ru-RU" sz="2800" b="1" i="1" dirty="0" err="1"/>
              <a:t>з</a:t>
            </a:r>
            <a:r>
              <a:rPr lang="ru-RU" sz="2800" b="1" i="1" dirty="0"/>
              <a:t> </a:t>
            </a:r>
            <a:r>
              <a:rPr lang="ru-RU" sz="2800" b="1" i="1" dirty="0" err="1"/>
              <a:t>урахуванням</a:t>
            </a:r>
            <a:r>
              <a:rPr lang="ru-RU" sz="2800" b="1" i="1" dirty="0"/>
              <a:t> </a:t>
            </a:r>
            <a:r>
              <a:rPr lang="ru-RU" sz="2800" b="1" i="1" dirty="0" err="1"/>
              <a:t>ризиків</a:t>
            </a:r>
            <a:r>
              <a:rPr lang="ru-RU" sz="2800" b="1" i="1" dirty="0"/>
              <a:t> та </a:t>
            </a:r>
            <a:r>
              <a:rPr lang="ru-RU" sz="2800" b="1" i="1" dirty="0" err="1"/>
              <a:t>невизначеності</a:t>
            </a:r>
            <a:r>
              <a:rPr lang="ru-RU" sz="2800" b="1" i="1" dirty="0"/>
              <a:t>.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59216" cy="37219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урахуванні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дисконтування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Розраховуються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приведений доход,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індекс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норма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окупності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проекту. Методика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приведена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202</TotalTime>
  <Words>1111</Words>
  <Application>Microsoft Office PowerPoint</Application>
  <PresentationFormat>Экран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Етапи проведення фінансового аналізу проекту </vt:lpstr>
      <vt:lpstr>1 ЕТАП: Аналіз фінансового стану підприємства, яке здійснює проект.</vt:lpstr>
      <vt:lpstr>2 ЕТАП: Прогноз обсягів реалізації продукції проекту.</vt:lpstr>
      <vt:lpstr>3 ЕТАП: Оцінка інвестиційних витрат і розрахунок поточних витрат за проектом. </vt:lpstr>
      <vt:lpstr>4 ЕТАП: Прогнозування прибутків.</vt:lpstr>
      <vt:lpstr>5 ЕТАП: Прогноз грошових потоків.</vt:lpstr>
      <vt:lpstr>6 ЕТАП: Прогноз бухгалтерського балансу.</vt:lpstr>
      <vt:lpstr>7 ЕТАП: Визначення потреб у фінансуванні, вибір джерел фінансування, організація фінансування проекту. </vt:lpstr>
      <vt:lpstr>8 ЕТАП: Розрахунок показників ефективності проекту з урахуванням ризиків та невизначеності.</vt:lpstr>
      <vt:lpstr>Чистий приведений ефект (доход) – net present value, NPV</vt:lpstr>
      <vt:lpstr>Індекс рентабельності інвестицій (РІ)</vt:lpstr>
      <vt:lpstr>Внутрішня норма рентабельності інвестицій (IRR)</vt:lpstr>
      <vt:lpstr>Термін окупності інвестицій (Т)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petrovich anatol</cp:lastModifiedBy>
  <cp:revision>7</cp:revision>
  <dcterms:created xsi:type="dcterms:W3CDTF">2020-05-26T06:33:39Z</dcterms:created>
  <dcterms:modified xsi:type="dcterms:W3CDTF">2020-05-26T10:25:51Z</dcterms:modified>
</cp:coreProperties>
</file>