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301" r:id="rId3"/>
    <p:sldId id="302" r:id="rId4"/>
    <p:sldId id="303" r:id="rId5"/>
    <p:sldId id="260" r:id="rId6"/>
    <p:sldId id="304" r:id="rId7"/>
    <p:sldId id="305" r:id="rId8"/>
    <p:sldId id="306" r:id="rId9"/>
    <p:sldId id="307" r:id="rId10"/>
    <p:sldId id="308" r:id="rId11"/>
    <p:sldId id="263" r:id="rId12"/>
    <p:sldId id="295" r:id="rId13"/>
    <p:sldId id="264" r:id="rId14"/>
    <p:sldId id="265" r:id="rId15"/>
    <p:sldId id="309" r:id="rId16"/>
    <p:sldId id="266" r:id="rId17"/>
    <p:sldId id="296" r:id="rId18"/>
    <p:sldId id="267" r:id="rId19"/>
    <p:sldId id="268" r:id="rId20"/>
    <p:sldId id="26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271" r:id="rId29"/>
    <p:sldId id="294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293" r:id="rId41"/>
    <p:sldId id="327" r:id="rId4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7" d="100"/>
          <a:sy n="77" d="100"/>
        </p:scale>
        <p:origin x="-11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horism.org.ua/search.php?keyword=%D0%92%D0%B0%D1%81%D0%B8%D0%BB%D1%8C%20%D0%9C%D0%9E%D0%9C%D0%9E%D0%A2%D0%AE%D0%9A" TargetMode="External"/><Relationship Id="rId2" Type="http://schemas.openxmlformats.org/officeDocument/2006/relationships/hyperlink" Target="http://aphorism.org.ua/search.php?keyword=%D0%9E%D0%BB%D0%B5%D0%BA%D1%81%D1%96%D0%B9%20%D0%94%D0%9E%D0%9C%D0%9D%D0%98%D0%A6%D0%AC%D0%9A%D0%98%D0%9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sz="3600" b="1" i="1" dirty="0">
                <a:solidFill>
                  <a:schemeClr val="accent1"/>
                </a:solidFill>
                <a:effectLst/>
              </a:rPr>
              <a:t>ТЕМА: </a:t>
            </a:r>
            <a:r>
              <a:rPr lang="uk-UA" sz="3200" b="1" dirty="0"/>
              <a:t>Ціноутворення в ЗЕД підприємств</a:t>
            </a:r>
            <a:endParaRPr lang="uk-UA" sz="3600" b="1" i="1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54616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chemeClr val="accent1"/>
                </a:solidFill>
              </a:rPr>
              <a:t>Ціни, що публікуються</a:t>
            </a:r>
            <a:endParaRPr lang="uk-UA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i="1" dirty="0" smtClean="0"/>
              <a:t>- </a:t>
            </a:r>
            <a:r>
              <a:rPr lang="uk-UA" sz="2800" dirty="0" smtClean="0"/>
              <a:t>це </a:t>
            </a:r>
            <a:r>
              <a:rPr lang="uk-UA" sz="2800" dirty="0"/>
              <a:t>ціни, що оприлюднюються в спеціальних джерелах інформації (ціни аукціонів, ціни статистичних довідників, ціни укладених контрактів, ціни пропозиції великих фірм). Ціни, що публікуються, відображають рівень світових цін</a:t>
            </a:r>
            <a:r>
              <a:rPr lang="uk-UA" sz="2800" dirty="0" smtClean="0"/>
              <a:t>.</a:t>
            </a:r>
            <a:endParaRPr lang="uk-UA" sz="2800" dirty="0"/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6553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>
                <a:solidFill>
                  <a:schemeClr val="tx1"/>
                </a:solidFill>
              </a:rPr>
              <a:t>Світова ціна — грошовий вираз інтернаціональної вартості товарів, що реалізуються на світовому ринку. В умовах розвинутого товарного виробництва в основі світової ціни лежить інтернаціональна ціна виробництва товарі</a:t>
            </a:r>
            <a:r>
              <a:rPr lang="uk-UA" dirty="0"/>
              <a:t>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" y="3212976"/>
            <a:ext cx="9144000" cy="38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3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Світова </a:t>
            </a:r>
            <a:r>
              <a:rPr lang="uk-UA" dirty="0"/>
              <a:t>ціна формується в процесі конкурентної боротьби. </a:t>
            </a:r>
            <a:r>
              <a:rPr lang="uk-UA" dirty="0" smtClean="0"/>
              <a:t>Наявність </a:t>
            </a:r>
            <a:r>
              <a:rPr lang="uk-UA" dirty="0"/>
              <a:t>на світовому ринку різних національних вартостей та цін виробництва товарів веде до появи конкуренції між ними, внаслідок чого виникає інтернаціональна вартість, а згодом інтернаціональна ціна виробництва і відповідна їй світова ціна. При цьому світова ціна може не збігатися з інтернаціональною вартістю (інтернаціональною ціною виробництва), що визначається економічною кон'юнктурою світового ринку.</a:t>
            </a:r>
          </a:p>
        </p:txBody>
      </p:sp>
    </p:spTree>
    <p:extLst>
      <p:ext uri="{BB962C8B-B14F-4D97-AF65-F5344CB8AC3E}">
        <p14:creationId xmlns:p14="http://schemas.microsoft.com/office/powerpoint/2010/main" val="39561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/>
          </a:bodyPr>
          <a:lstStyle/>
          <a:p>
            <a:r>
              <a:rPr lang="uk-UA" dirty="0"/>
              <a:t>На практиці світова ціна знаходить вираз у цінах на товари головних продавців, покупців або основних центрів міжнародної торгівлі. Вона встановлюється в процесі крупних та регулярних операцій продажу — купівлі товарів у вільно конвертованій валюті на світовому ринку. Наприклад, на машини і обладнання, технології — це переважно ціни виробників із економічно розвинутих країн, на енергоносії, метали можуть складатись на міжнародних торгових </a:t>
            </a:r>
            <a:r>
              <a:rPr lang="uk-UA" dirty="0" smtClean="0"/>
              <a:t>біржах.</a:t>
            </a:r>
          </a:p>
          <a:p>
            <a:r>
              <a:rPr lang="uk-UA" dirty="0" smtClean="0"/>
              <a:t> </a:t>
            </a:r>
            <a:r>
              <a:rPr lang="uk-UA" dirty="0"/>
              <a:t>За світовою ціною здійснюються міжнародні торгові угоди. Проте особливістю цих операцій є існування значної чисельності різних світових цін на однаковий товар. Це зумовлено впливом на рівень світової ціни різних факторів (валюта платежу, умови розрахунків, характер поставок товарів, заходи державного характеру та ін.) </a:t>
            </a:r>
          </a:p>
        </p:txBody>
      </p:sp>
    </p:spTree>
    <p:extLst>
      <p:ext uri="{BB962C8B-B14F-4D97-AF65-F5344CB8AC3E}">
        <p14:creationId xmlns:p14="http://schemas.microsoft.com/office/powerpoint/2010/main" val="2157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Відповідно до цього рівень світової ціни залежить </a:t>
            </a:r>
            <a:r>
              <a:rPr lang="uk-UA" dirty="0" smtClean="0"/>
              <a:t>:</a:t>
            </a:r>
          </a:p>
          <a:p>
            <a:r>
              <a:rPr lang="uk-UA" dirty="0" smtClean="0"/>
              <a:t>від </a:t>
            </a:r>
            <a:r>
              <a:rPr lang="uk-UA" dirty="0"/>
              <a:t>готівкових чи безготівкових платежів, </a:t>
            </a:r>
            <a:r>
              <a:rPr lang="uk-UA" dirty="0" smtClean="0"/>
              <a:t>використання </a:t>
            </a:r>
            <a:r>
              <a:rPr lang="uk-UA" dirty="0"/>
              <a:t>вільноконвертованої чи неконвертованої валюти при оплаті товару, що поставляється; </a:t>
            </a:r>
            <a:endParaRPr lang="uk-UA" dirty="0" smtClean="0"/>
          </a:p>
          <a:p>
            <a:r>
              <a:rPr lang="uk-UA" dirty="0" smtClean="0"/>
              <a:t>вибору </a:t>
            </a:r>
            <a:r>
              <a:rPr lang="uk-UA" dirty="0"/>
              <a:t>форм міжнародних розрахунків та кредитів; </a:t>
            </a:r>
            <a:endParaRPr lang="uk-UA" dirty="0" smtClean="0"/>
          </a:p>
          <a:p>
            <a:r>
              <a:rPr lang="uk-UA" dirty="0" smtClean="0"/>
              <a:t>визначення </a:t>
            </a:r>
            <a:r>
              <a:rPr lang="uk-UA" dirty="0"/>
              <a:t>обсягу та тривалості торговельних угод; поставки товарів у межах пропорційних угод, торгових угод на вільний ринок, за програмами державної допомоги тощо. </a:t>
            </a:r>
            <a:endParaRPr lang="uk-UA" dirty="0" smtClean="0"/>
          </a:p>
          <a:p>
            <a:pPr marL="0" indent="0">
              <a:buNone/>
            </a:pPr>
            <a:r>
              <a:rPr lang="uk-UA" smtClean="0"/>
              <a:t>Види </a:t>
            </a:r>
            <a:r>
              <a:rPr lang="uk-UA" dirty="0"/>
              <a:t>та рівень світової ціни залежать і від джерел цінової інформації, якою користуються суб'єкти світового господарства. Тут виділяються довідкові, прейскурантні ціни, біржові котирування ціни міжнародних торгів, аукціонів, розрахункові ціни пропозицій та фактичних торгових угод, статистичні ціни.</a:t>
            </a:r>
          </a:p>
        </p:txBody>
      </p:sp>
    </p:spTree>
    <p:extLst>
      <p:ext uri="{BB962C8B-B14F-4D97-AF65-F5344CB8AC3E}">
        <p14:creationId xmlns:p14="http://schemas.microsoft.com/office/powerpoint/2010/main" val="25213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chemeClr val="accent1"/>
                </a:solidFill>
              </a:rPr>
              <a:t>Розрахункові ціни</a:t>
            </a:r>
            <a:r>
              <a:rPr lang="uk-UA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застосовуються </a:t>
            </a:r>
            <a:r>
              <a:rPr lang="uk-UA" dirty="0"/>
              <a:t>в контрактах на нестандартне обладнання, що виробляється, як правило, за індивідуальними замовленнями. Такі ціни розраховуються та обґрунтовуються постачальником для кожного конкретного замовлення з урахуванням технічних і комерційних умов конкретного контракту. 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592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02234"/>
          </a:xfrm>
        </p:spPr>
        <p:txBody>
          <a:bodyPr>
            <a:noAutofit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uk-UA" sz="2400" dirty="0">
                <a:solidFill>
                  <a:schemeClr val="tx1"/>
                </a:solidFill>
              </a:rPr>
              <a:t>Ціна товару - один із найважливіших елементів контракту купівлі-продажу. Кожна зовнішньоторговельна операція повинна обов'язково містити умову про ціну, за якою продається товар, або вказівку способу визначення ціни цього товару.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5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Поширеним </a:t>
            </a:r>
            <a:r>
              <a:rPr lang="uk-UA" dirty="0"/>
              <a:t>способом визначення ціни є встановлення її за біржовим котируванням на день поставки.</a:t>
            </a:r>
          </a:p>
          <a:p>
            <a:pPr algn="just"/>
            <a:r>
              <a:rPr lang="uk-UA" dirty="0"/>
              <a:t>При визначенні ціни товару у контракті купівлі-продажу називаються: одиниця виміру ціни, базис ціни, валюта ціни, засіб фіксації ціни і рівень ціни.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78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ОДИНИЦЯ ВИМІРУ ЦІНИ. Порядок визначення одиниці виміру ціни залежить від характеру товару і від практики, що склалася в торгівлі даним товаром на світовому ринку. Ціна в контракті може бути встановлена:</a:t>
            </a:r>
          </a:p>
          <a:p>
            <a:pPr algn="just"/>
            <a:r>
              <a:rPr lang="uk-UA" dirty="0"/>
              <a:t>* за певну кількісну одиницю (або за конкретне число одиниць) товару, зазначену в звичайно вживаних у торгівлі одиницях виміру (маси, довжини, площі, обсягу, штук, комплектів тощо), або в числових одиницях (сотня, дюжина);</a:t>
            </a:r>
          </a:p>
          <a:p>
            <a:pPr algn="just"/>
            <a:r>
              <a:rPr lang="uk-UA" dirty="0"/>
              <a:t>* за одиницю маси виходячи з базисного вмісту основної речовини в товарі (для руди, концентратів, хімікалій тощо);</a:t>
            </a:r>
          </a:p>
          <a:p>
            <a:pPr algn="just"/>
            <a:r>
              <a:rPr lang="uk-UA" dirty="0"/>
              <a:t>* за одиницю маси залежно від коливань натуральної маси, вмісту побічних домішок і вологи.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При поставці товарів різної якості й асортименту ціна встановлюється за одиницю товару кожного виду, сорту, марки окремо. Якщо за одним контрактом поставляється велика кількість різних за якісними характеристиками товарів, ціни на них звичайно вказуються в специфікаціях, що є невід'ємною частиною контракту.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При поставці комплектного устаткування ціни, як правило, встановлюються за позиціями на кожну часткову поставку або на окремі комплектуючі частини і вказуються в додатках до контракту.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Якщо в основу ціни покладена одиниця маси, необхідно визначити характер маси (брутто, нетто, брутто за нетто) або обумовити, чи включає ціна вартість тари й упакування. Ця вказівка необхідна також у тих випадках, коли називається ціна за штуку, за комплект.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55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548680"/>
            <a:ext cx="7467600" cy="4873752"/>
          </a:xfrm>
        </p:spPr>
        <p:txBody>
          <a:bodyPr/>
          <a:lstStyle/>
          <a:p>
            <a:pPr marL="0" indent="0" algn="r">
              <a:buNone/>
            </a:pPr>
            <a:r>
              <a:rPr lang="uk-UA" i="1" dirty="0"/>
              <a:t>«Ціна зарплаті не товариш»</a:t>
            </a:r>
            <a:endParaRPr lang="uk-UA" dirty="0"/>
          </a:p>
          <a:p>
            <a:pPr marL="0" indent="0" algn="r">
              <a:buNone/>
            </a:pPr>
            <a:r>
              <a:rPr lang="uk-UA" i="1" dirty="0"/>
              <a:t>(</a:t>
            </a:r>
            <a:r>
              <a:rPr lang="uk-UA" i="1" u="sng" dirty="0">
                <a:hlinkClick r:id="rId2"/>
              </a:rPr>
              <a:t>Олексій </a:t>
            </a:r>
            <a:r>
              <a:rPr lang="uk-UA" i="1" u="sng" dirty="0" err="1">
                <a:hlinkClick r:id="rId2"/>
              </a:rPr>
              <a:t>Домницький</a:t>
            </a:r>
            <a:r>
              <a:rPr lang="uk-UA" i="1" dirty="0"/>
              <a:t>)</a:t>
            </a:r>
            <a:endParaRPr lang="uk-UA" dirty="0"/>
          </a:p>
          <a:p>
            <a:pPr marL="0" indent="0" algn="r">
              <a:buNone/>
            </a:pPr>
            <a:endParaRPr lang="uk-UA" dirty="0"/>
          </a:p>
          <a:p>
            <a:pPr marL="0" indent="0" algn="r">
              <a:buNone/>
            </a:pPr>
            <a:r>
              <a:rPr lang="uk-UA" i="1" dirty="0"/>
              <a:t>«Стартова ціна не завжди такою ж і фінішує»</a:t>
            </a:r>
            <a:endParaRPr lang="uk-UA" dirty="0"/>
          </a:p>
          <a:p>
            <a:pPr marL="0" indent="0" algn="r">
              <a:buNone/>
            </a:pPr>
            <a:r>
              <a:rPr lang="uk-UA" i="1" dirty="0"/>
              <a:t>(</a:t>
            </a:r>
            <a:r>
              <a:rPr lang="uk-UA" i="1" u="sng" dirty="0">
                <a:hlinkClick r:id="rId3"/>
              </a:rPr>
              <a:t>Василь </a:t>
            </a:r>
            <a:r>
              <a:rPr lang="uk-UA" i="1" u="sng" dirty="0" err="1">
                <a:hlinkClick r:id="rId3"/>
              </a:rPr>
              <a:t>Момотюк</a:t>
            </a:r>
            <a:r>
              <a:rPr lang="uk-UA" i="1" dirty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333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БАЗИС ЦІНИ встановлює, чи входять транспортні, страхові, складські й інші витрати на доставляння товару в ціну товару. Базис ціни звичайно визначається використанням відповідного терміна (франко-підприємство, франко-перевізник, ФОБ, КАФ, КАС, СІФ та ін.) із зазначенням назви пункту здавання товару. Наприклад, у контракті записується: "Ціна становить 100 дол. США франко-вагон межа прикордонна станція м. Чоп країни продавця</a:t>
            </a:r>
            <a:r>
              <a:rPr lang="uk-UA" dirty="0" smtClean="0"/>
              <a:t>".</a:t>
            </a:r>
            <a:endParaRPr lang="en-US" dirty="0" smtClean="0"/>
          </a:p>
          <a:p>
            <a:pPr algn="just"/>
            <a:r>
              <a:rPr lang="uk-UA" dirty="0"/>
              <a:t>ВАЛЮТА ЦІНИ. Ціна в контракті може бути виражена у валюті країни-експортера, імпортера або у валюті "третьої країни". При виборі валюти ціни на масові товари велике значення мають усталені порядки, що існують у торгівлі цими товарами. Наприклад, у контрактах на каучук, кольорові метали заведено вказувати ціни у фунтах стерлінгів, у контрактах на нафтопродукти, хутро - в американських доларах.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39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825" y="105273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accent1"/>
                </a:solidFill>
              </a:rPr>
              <a:t>2. Фактори ціноутворення в ЗЕД.</a:t>
            </a:r>
            <a:r>
              <a:rPr lang="uk-UA" sz="4000" dirty="0">
                <a:solidFill>
                  <a:schemeClr val="accent1"/>
                </a:solidFill>
              </a:rPr>
              <a:t/>
            </a:r>
            <a:br>
              <a:rPr lang="uk-UA" sz="4000" dirty="0">
                <a:solidFill>
                  <a:schemeClr val="accent1"/>
                </a:solidFill>
              </a:rPr>
            </a:br>
            <a:endParaRPr lang="uk-UA" sz="40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Фактори ціноутворення — Irinin Journal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6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1. Внутрішні, що характеризують фінансову та маркетингову ситуацію на підприємстві: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467600" cy="3477000"/>
          </a:xfrm>
        </p:spPr>
        <p:txBody>
          <a:bodyPr/>
          <a:lstStyle/>
          <a:p>
            <a:r>
              <a:rPr lang="uk-UA" dirty="0" smtClean="0"/>
              <a:t>1.1</a:t>
            </a:r>
            <a:r>
              <a:rPr lang="uk-UA" dirty="0"/>
              <a:t>. Рівень витрат та їх структура.</a:t>
            </a:r>
          </a:p>
          <a:p>
            <a:r>
              <a:rPr lang="uk-UA" dirty="0"/>
              <a:t>1.2. Бажаний рівень прибутку.</a:t>
            </a:r>
          </a:p>
          <a:p>
            <a:r>
              <a:rPr lang="uk-UA" dirty="0"/>
              <a:t>1.3. Діюча система управління, планування і контролю діяльності.</a:t>
            </a:r>
          </a:p>
          <a:p>
            <a:r>
              <a:rPr lang="uk-UA" dirty="0"/>
              <a:t>1.4. Способи і методи одержання інформації про ринок.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128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2. Товарні, які діють тільки щодо цього товару</a:t>
            </a:r>
            <a:r>
              <a:rPr lang="uk-UA" b="1" dirty="0" smtClean="0">
                <a:solidFill>
                  <a:schemeClr val="tx1"/>
                </a:solidFill>
              </a:rPr>
              <a:t>: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852936"/>
            <a:ext cx="7467600" cy="3621016"/>
          </a:xfrm>
        </p:spPr>
        <p:txBody>
          <a:bodyPr/>
          <a:lstStyle/>
          <a:p>
            <a:r>
              <a:rPr lang="uk-UA" dirty="0" smtClean="0"/>
              <a:t>2.1</a:t>
            </a:r>
            <a:r>
              <a:rPr lang="uk-UA" dirty="0"/>
              <a:t>. Корисність товару.</a:t>
            </a:r>
          </a:p>
          <a:p>
            <a:r>
              <a:rPr lang="uk-UA" dirty="0"/>
              <a:t>2.2. Місце в товарній номенклатурі</a:t>
            </a:r>
          </a:p>
          <a:p>
            <a:r>
              <a:rPr lang="uk-UA" dirty="0"/>
              <a:t>2.3. Стадія життєвого циклу товару.</a:t>
            </a:r>
          </a:p>
          <a:p>
            <a:r>
              <a:rPr lang="uk-UA" dirty="0"/>
              <a:t>2.4. Якість товару.</a:t>
            </a:r>
          </a:p>
          <a:p>
            <a:r>
              <a:rPr lang="uk-UA" dirty="0"/>
              <a:t>2.5. Зміна цін інших товарів</a:t>
            </a:r>
          </a:p>
          <a:p>
            <a:r>
              <a:rPr lang="uk-UA" dirty="0"/>
              <a:t>2.6. Ступінь монополізації попиту і пропозиції товару.</a:t>
            </a:r>
          </a:p>
          <a:p>
            <a:r>
              <a:rPr lang="uk-UA" dirty="0"/>
              <a:t>2.7. Рівень обслуговування</a:t>
            </a:r>
          </a:p>
        </p:txBody>
      </p:sp>
    </p:spTree>
    <p:extLst>
      <p:ext uri="{BB962C8B-B14F-4D97-AF65-F5344CB8AC3E}">
        <p14:creationId xmlns:p14="http://schemas.microsoft.com/office/powerpoint/2010/main" val="464367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3. Ринкові, які характеризують можливості та ризики зарубіжного товарного ринку: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7467600" cy="3549008"/>
          </a:xfrm>
        </p:spPr>
        <p:txBody>
          <a:bodyPr/>
          <a:lstStyle/>
          <a:p>
            <a:r>
              <a:rPr lang="uk-UA" dirty="0" smtClean="0"/>
              <a:t>3.1</a:t>
            </a:r>
            <a:r>
              <a:rPr lang="uk-UA" dirty="0"/>
              <a:t>. Платоспроможність споживачів.</a:t>
            </a:r>
          </a:p>
          <a:p>
            <a:r>
              <a:rPr lang="uk-UA" dirty="0"/>
              <a:t>3.2. Інформаційне забезпечення.</a:t>
            </a:r>
          </a:p>
          <a:p>
            <a:r>
              <a:rPr lang="uk-UA" dirty="0"/>
              <a:t>3.3. Дії уряду (контроль цін, державні закупівлі).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549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467600" cy="1143000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4. Витрати на розробку ринку</a:t>
            </a:r>
            <a:r>
              <a:rPr lang="uk-UA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852936"/>
            <a:ext cx="7467600" cy="3621016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4.1. Адаптація товару.</a:t>
            </a:r>
          </a:p>
          <a:p>
            <a:r>
              <a:rPr lang="uk-UA" dirty="0"/>
              <a:t>4.2. Обслуговування.</a:t>
            </a:r>
          </a:p>
          <a:p>
            <a:r>
              <a:rPr lang="uk-UA" dirty="0"/>
              <a:t>4.3. Канали розподілення.</a:t>
            </a:r>
          </a:p>
          <a:p>
            <a:r>
              <a:rPr lang="uk-UA" dirty="0"/>
              <a:t>4.4. Просування.</a:t>
            </a:r>
          </a:p>
        </p:txBody>
      </p:sp>
    </p:spTree>
    <p:extLst>
      <p:ext uri="{BB962C8B-B14F-4D97-AF65-F5344CB8AC3E}">
        <p14:creationId xmlns:p14="http://schemas.microsoft.com/office/powerpoint/2010/main" val="396984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5. Торговельні бар'єри: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924944"/>
            <a:ext cx="7467600" cy="3505600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dirty="0"/>
              <a:t>5.1. Митні бар'єри;</a:t>
            </a:r>
          </a:p>
          <a:p>
            <a:r>
              <a:rPr lang="uk-UA" dirty="0"/>
              <a:t>5.2. Нетарифні бар'єри.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309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4676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6. Чинники, які є зовнішніми щодо взаємодії покупців і продавців товару: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>
            <a:normAutofit/>
          </a:bodyPr>
          <a:lstStyle/>
          <a:p>
            <a:r>
              <a:rPr lang="uk-UA" dirty="0" smtClean="0"/>
              <a:t>6.1</a:t>
            </a:r>
            <a:r>
              <a:rPr lang="uk-UA" dirty="0"/>
              <a:t>. Конкурентне середовище.</a:t>
            </a:r>
          </a:p>
          <a:p>
            <a:r>
              <a:rPr lang="uk-UA" dirty="0"/>
              <a:t>6.2. Цінова політика конкурентів.</a:t>
            </a:r>
          </a:p>
          <a:p>
            <a:r>
              <a:rPr lang="uk-UA" dirty="0"/>
              <a:t>6.3. Фаза економічного циклу.</a:t>
            </a:r>
          </a:p>
          <a:p>
            <a:r>
              <a:rPr lang="uk-UA" dirty="0"/>
              <a:t>6.4. Короткострокові коливання попиту і пропозиції.</a:t>
            </a:r>
          </a:p>
          <a:p>
            <a:r>
              <a:rPr lang="uk-UA" dirty="0"/>
              <a:t>6.5. Заходи державного регулювання і контролю над цінами.</a:t>
            </a:r>
          </a:p>
          <a:p>
            <a:r>
              <a:rPr lang="uk-UA" dirty="0"/>
              <a:t>6.6. Рівень інфляції.</a:t>
            </a:r>
          </a:p>
          <a:p>
            <a:r>
              <a:rPr lang="uk-UA" dirty="0"/>
              <a:t>6.7. Валютні чинники.</a:t>
            </a:r>
          </a:p>
          <a:p>
            <a:r>
              <a:rPr lang="uk-UA" dirty="0"/>
              <a:t>6.8. Роль "сірого" ринку.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416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</a:rPr>
              <a:t> </a:t>
            </a:r>
            <a:r>
              <a:rPr lang="uk-UA" sz="3600" b="1" dirty="0">
                <a:solidFill>
                  <a:schemeClr val="accent1"/>
                </a:solidFill>
              </a:rPr>
              <a:t>3. Цінові стратегії на зовнішньому </a:t>
            </a:r>
            <a:r>
              <a:rPr lang="uk-UA" sz="3600" b="1" dirty="0" smtClean="0">
                <a:solidFill>
                  <a:schemeClr val="accent1"/>
                </a:solidFill>
              </a:rPr>
              <a:t>ринку</a:t>
            </a:r>
            <a:endParaRPr lang="uk-UA" sz="3600" b="1" i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43163"/>
            <a:ext cx="8280919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        Сучасна </a:t>
            </a:r>
            <a:r>
              <a:rPr lang="uk-UA" dirty="0"/>
              <a:t>практика великих компаній, що здійснюю продаж величезних обсягів продукції на зовнішньому </a:t>
            </a:r>
            <a:r>
              <a:rPr lang="uk-UA" dirty="0" err="1" smtClean="0"/>
              <a:t>ринк</a:t>
            </a:r>
            <a:r>
              <a:rPr lang="ru-RU" dirty="0"/>
              <a:t>у</a:t>
            </a:r>
            <a:r>
              <a:rPr lang="uk-UA" dirty="0" smtClean="0"/>
              <a:t> </a:t>
            </a:r>
            <a:r>
              <a:rPr lang="uk-UA" dirty="0"/>
              <a:t>свідчить про застосування ними у своїй господарській діяльності </a:t>
            </a:r>
            <a:r>
              <a:rPr lang="uk-UA" dirty="0" smtClean="0"/>
              <a:t>певної стратегії.</a:t>
            </a:r>
            <a:endParaRPr lang="uk-UA" dirty="0"/>
          </a:p>
          <a:p>
            <a:pPr marL="0" indent="0" algn="just">
              <a:buNone/>
            </a:pPr>
            <a:r>
              <a:rPr lang="uk-UA" dirty="0" smtClean="0"/>
              <a:t>       Процес </a:t>
            </a:r>
            <a:r>
              <a:rPr lang="uk-UA" dirty="0"/>
              <a:t>визначення ціни товару на першому етапі передбачає порівняння заданих характеристик (якість товару, час доставляння споживачеві, функціонування збутової мережі, темпи відновлення, якість навчання споживачів, </a:t>
            </a:r>
            <a:r>
              <a:rPr lang="uk-UA" dirty="0" smtClean="0"/>
              <a:t>після продажне </a:t>
            </a:r>
            <a:r>
              <a:rPr lang="uk-UA" dirty="0"/>
              <a:t>обслуговування) з кращими і гіршими галузевими показниками з урахуванням думки потенційних споживачів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67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Мета вивчення теми: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розглянути </a:t>
            </a:r>
            <a:r>
              <a:rPr lang="uk-UA" dirty="0"/>
              <a:t>економічну сутність ціни та цінової політики на світовому ринку; </a:t>
            </a:r>
            <a:endParaRPr lang="uk-UA" dirty="0" smtClean="0"/>
          </a:p>
          <a:p>
            <a:r>
              <a:rPr lang="uk-UA" dirty="0" smtClean="0"/>
              <a:t>ознайомитись </a:t>
            </a:r>
            <a:r>
              <a:rPr lang="uk-UA" dirty="0"/>
              <a:t>з факторами ціноутворення в ЗЕД; </a:t>
            </a:r>
            <a:endParaRPr lang="uk-UA" dirty="0" smtClean="0"/>
          </a:p>
          <a:p>
            <a:r>
              <a:rPr lang="uk-UA" dirty="0" smtClean="0"/>
              <a:t>дати </a:t>
            </a:r>
            <a:r>
              <a:rPr lang="uk-UA" dirty="0"/>
              <a:t>характеристику ціновим стратегіям на зовнішньому ринку; </a:t>
            </a:r>
            <a:endParaRPr lang="uk-UA" dirty="0" smtClean="0"/>
          </a:p>
          <a:p>
            <a:r>
              <a:rPr lang="uk-UA" dirty="0" smtClean="0"/>
              <a:t>розкрити </a:t>
            </a:r>
            <a:r>
              <a:rPr lang="uk-UA" dirty="0"/>
              <a:t>послідовність дій у міжнародному ціноутворенні</a:t>
            </a:r>
          </a:p>
        </p:txBody>
      </p:sp>
    </p:spTree>
    <p:extLst>
      <p:ext uri="{BB962C8B-B14F-4D97-AF65-F5344CB8AC3E}">
        <p14:creationId xmlns:p14="http://schemas.microsoft.com/office/powerpoint/2010/main" val="2366345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7606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На другому етапі фірма поетапно розробляє ціни продажу, що передбачає:</a:t>
            </a:r>
          </a:p>
          <a:p>
            <a:pPr algn="just"/>
            <a:r>
              <a:rPr lang="uk-UA" dirty="0"/>
              <a:t>1) калькуляцію витрат виробництва й обігу, включаючи додаткові витрати на формування попиту і стимулювання продажу;</a:t>
            </a:r>
          </a:p>
          <a:p>
            <a:pPr algn="just"/>
            <a:r>
              <a:rPr lang="uk-UA" dirty="0"/>
              <a:t>2) аналіз ринкових цін та їх коливань, чинників, що визначають обсяг пропозиції і попиту, впливу конкуренції на ціни;</a:t>
            </a:r>
          </a:p>
          <a:p>
            <a:pPr algn="just"/>
            <a:r>
              <a:rPr lang="uk-UA" dirty="0"/>
              <a:t>3) установлення цінових меж - верхньої і нижньої (верхньої - від рівня ринкових цін, включаючи вплив чинників попиту, нижньої - залежно від розміру виробничо-збутових витрат).</a:t>
            </a:r>
          </a:p>
          <a:p>
            <a:pPr algn="just"/>
            <a:r>
              <a:rPr lang="uk-UA" dirty="0"/>
              <a:t>4) оцінювання продажу;</a:t>
            </a:r>
          </a:p>
          <a:p>
            <a:pPr algn="just"/>
            <a:r>
              <a:rPr lang="uk-UA" dirty="0"/>
              <a:t>5) визначення різновиду цінової політики;</a:t>
            </a:r>
          </a:p>
          <a:p>
            <a:pPr algn="just"/>
            <a:r>
              <a:rPr lang="uk-UA" dirty="0"/>
              <a:t>6) калькуляцію цінової структури (визначення питомої ваги в ціні витрат виробництва й обігу, інших складових);</a:t>
            </a:r>
          </a:p>
          <a:p>
            <a:pPr algn="just"/>
            <a:r>
              <a:rPr lang="uk-UA" dirty="0"/>
              <a:t>7) визначення конкретних продажних цін, включаючи умови платежу, вартість упаковування, транспортні витрати тощо.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1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smtClean="0"/>
              <a:t>1</a:t>
            </a:r>
            <a:r>
              <a:rPr lang="uk-UA" b="1" i="1" dirty="0"/>
              <a:t>. Стратегія відшкодування повних витрат.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Застосовується </a:t>
            </a:r>
            <a:r>
              <a:rPr lang="uk-UA" dirty="0"/>
              <a:t>великими підприємствами чи підприємствами, що випускають унікальну продукцію або мають монопольне становище на ринку. Вони можуть встановлювати ціни на максимально високому рівні, що включає витрати виробництва та максимальний прибуток.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911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2. </a:t>
            </a:r>
            <a:r>
              <a:rPr lang="uk-UA" b="1" i="1" dirty="0"/>
              <a:t>Стратегія "зняття вершків"</a:t>
            </a:r>
            <a:r>
              <a:rPr lang="uk-UA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застосовується </a:t>
            </a:r>
            <a:r>
              <a:rPr lang="uk-UA" dirty="0"/>
              <a:t>до захищених патентом нових товарів і полягає в послідовному охопленні різних дохідних сегментів ринку. Застосовуючи цю стратегію, підприємство одержує можливість зняти "фінансові вершки". Поступово знижуючи ціну, можна залучати все нові кола клієнтів, яких влаштовує нова ціна.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7547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3</a:t>
            </a:r>
            <a:r>
              <a:rPr lang="uk-UA" i="1" dirty="0">
                <a:solidFill>
                  <a:schemeClr val="tx1"/>
                </a:solidFill>
              </a:rPr>
              <a:t>. Стратегія прориву або проникнення на ринок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Ґрунтується </a:t>
            </a:r>
            <a:r>
              <a:rPr lang="uk-UA" dirty="0"/>
              <a:t>на встановленні низьких цін для швидкого проникнення на нові для підприємства ринки. Застосовується щодо нових товарів, які порівняно легко можуть бути відтворені конкурентами і характеризується високою еластичністю попиту. Ця стратегія передбачає встановлення на новинку порівняно низьких цін з надією залучити велике число покупців і завоювати значну частку ринку.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8259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4. </a:t>
            </a:r>
            <a:r>
              <a:rPr lang="uk-UA" b="1" i="1" dirty="0">
                <a:solidFill>
                  <a:schemeClr val="tx1"/>
                </a:solidFill>
              </a:rPr>
              <a:t>Стратегія пов'язаного ціноутворення </a:t>
            </a:r>
            <a:r>
              <a:rPr lang="uk-UA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полягає </a:t>
            </a:r>
            <a:r>
              <a:rPr lang="uk-UA" dirty="0"/>
              <a:t>у порівняно низькій ціні на основні вироби за одночасного високого рівня цін на супутні (компліментарні) товари, особливо на запасні частини, витратні матеріали.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657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5. </a:t>
            </a:r>
            <a:r>
              <a:rPr lang="uk-UA" b="1" i="1" dirty="0">
                <a:solidFill>
                  <a:schemeClr val="tx1"/>
                </a:solidFill>
              </a:rPr>
              <a:t>Стратегія престижних цін.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Застосовується </a:t>
            </a:r>
            <a:r>
              <a:rPr lang="uk-UA" dirty="0"/>
              <a:t>всесвітньо відомими підприємствами, що мають гарну репутацію, на товари, аналогічні за своїми властивостями товарам інших маловідомих підприємств. У цьому випадку споживач платить за престиж торговельної марки.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0566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6. Стратегія цінової диференціації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полягає </a:t>
            </a:r>
            <a:r>
              <a:rPr lang="uk-UA" dirty="0"/>
              <a:t>в тому, що на той самий товар встановлюється різний рівень ціни для різних груп споживачів (за визначеними критеріями). Ця стратегія є типовим інструментом диференційованого опрацювання ринку. Передумовою для проведення стратегії цінової диференціації є можливість і необхідність, з позицій самого підприємства, сегментувати ринок за цими продуктовими, споживчими і географічними критеріями.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2732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7. </a:t>
            </a:r>
            <a:r>
              <a:rPr lang="uk-UA" b="1" i="1" dirty="0">
                <a:solidFill>
                  <a:schemeClr val="tx1"/>
                </a:solidFill>
              </a:rPr>
              <a:t>Стратегії встановлення цін у рамках товарної номенклатури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Підхід </a:t>
            </a:r>
            <a:r>
              <a:rPr lang="uk-UA" dirty="0"/>
              <a:t>до вибору стратегії ціноутворення змінюється, якщо товар є частиною товарної номенклатури. У цьому випадку підприємство прагне розробити систему цін, яка забезпечувала б одержання максимального прибутку по номенклатурі в цілому.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0731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8. </a:t>
            </a:r>
            <a:r>
              <a:rPr lang="uk-UA" b="1" i="1" dirty="0">
                <a:solidFill>
                  <a:schemeClr val="tx1"/>
                </a:solidFill>
              </a:rPr>
              <a:t>Стратегія цінового вирівнювання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ґрунтується </a:t>
            </a:r>
            <a:r>
              <a:rPr lang="uk-UA" dirty="0"/>
              <a:t>на тісній інтеграції цінової та асортиментної політики підприємства. Це означає, що прибуток від товарів, які успішно реалізуються і входять до асортиментної програми, має обов'язково покривати збитки, що виникають по інших товарах цього асортименту.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9928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9. </a:t>
            </a:r>
            <a:r>
              <a:rPr lang="uk-UA" b="1" i="1" dirty="0">
                <a:solidFill>
                  <a:schemeClr val="tx1"/>
                </a:solidFill>
              </a:rPr>
              <a:t>Стратегія трансфертних цін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застосовується </a:t>
            </a:r>
            <a:r>
              <a:rPr lang="uk-UA" dirty="0"/>
              <a:t>міжнародними корпораціями, які мають численні закордонні філії. Основні принципи, що лежать в основі трансфертного ціноутворення, такі:</a:t>
            </a:r>
            <a:endParaRPr lang="uk-UA" sz="2000" dirty="0"/>
          </a:p>
          <a:p>
            <a:pPr lvl="1" algn="just"/>
            <a:r>
              <a:rPr lang="uk-UA" sz="2400" dirty="0"/>
              <a:t>максимізація прибутків для корпорації в цілому;</a:t>
            </a:r>
            <a:endParaRPr lang="uk-UA" sz="2000" dirty="0"/>
          </a:p>
          <a:p>
            <a:pPr lvl="1"/>
            <a:r>
              <a:rPr lang="uk-UA" sz="2400" dirty="0"/>
              <a:t>мінімізація податків, що сплачуються корпорацією в цілому;</a:t>
            </a:r>
            <a:endParaRPr lang="uk-UA" sz="2000" dirty="0"/>
          </a:p>
          <a:p>
            <a:pPr lvl="1"/>
            <a:r>
              <a:rPr lang="uk-UA" sz="2400" dirty="0"/>
              <a:t>мінімізація митних платежів;</a:t>
            </a:r>
            <a:endParaRPr lang="uk-UA" sz="2000" dirty="0"/>
          </a:p>
          <a:p>
            <a:pPr lvl="1"/>
            <a:r>
              <a:rPr lang="uk-UA" sz="2400" dirty="0"/>
              <a:t>удосконалення системи контролю материнською компанією фінансових потоків філій;</a:t>
            </a:r>
            <a:endParaRPr lang="uk-UA" sz="2000" dirty="0"/>
          </a:p>
          <a:p>
            <a:pPr lvl="1"/>
            <a:r>
              <a:rPr lang="uk-UA" sz="2400" dirty="0"/>
              <a:t>надання менеджменту всіх рівнів (як національного, так і міжнародного) однакових умов для встановлення і підтримки таких цін, які б забезпечували рентабельність філій і доброзичливе ставлення споживачів.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176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План.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dirty="0" smtClean="0"/>
              <a:t>1. Ціни </a:t>
            </a:r>
            <a:r>
              <a:rPr lang="uk-UA" dirty="0"/>
              <a:t>та цінова політика на світовому ринку.</a:t>
            </a:r>
          </a:p>
          <a:p>
            <a:pPr marL="0" lvl="0" indent="0">
              <a:buNone/>
            </a:pPr>
            <a:r>
              <a:rPr lang="uk-UA" dirty="0" smtClean="0"/>
              <a:t>2. Фактори </a:t>
            </a:r>
            <a:r>
              <a:rPr lang="uk-UA" dirty="0"/>
              <a:t>ціноутворення в ЗЕД.</a:t>
            </a:r>
          </a:p>
          <a:p>
            <a:pPr marL="0" lvl="0" indent="0">
              <a:buNone/>
            </a:pPr>
            <a:r>
              <a:rPr lang="uk-UA" dirty="0" smtClean="0"/>
              <a:t>3. Цінові </a:t>
            </a:r>
            <a:r>
              <a:rPr lang="uk-UA" dirty="0"/>
              <a:t>стратегії на зовнішньому ринку.</a:t>
            </a:r>
          </a:p>
          <a:p>
            <a:pPr marL="0" indent="0">
              <a:buNone/>
            </a:pPr>
            <a:r>
              <a:rPr lang="uk-UA" dirty="0" smtClean="0"/>
              <a:t>4. Послідовність </a:t>
            </a:r>
            <a:r>
              <a:rPr lang="uk-UA" dirty="0"/>
              <a:t>дій у міжнародному ціноутворенні.</a:t>
            </a:r>
          </a:p>
        </p:txBody>
      </p:sp>
    </p:spTree>
    <p:extLst>
      <p:ext uri="{BB962C8B-B14F-4D97-AF65-F5344CB8AC3E}">
        <p14:creationId xmlns:p14="http://schemas.microsoft.com/office/powerpoint/2010/main" val="2758961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29600" cy="229873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accent1"/>
                </a:solidFill>
              </a:rPr>
              <a:t>4. Послідовність дій у міжнародному </a:t>
            </a:r>
            <a:r>
              <a:rPr lang="uk-UA" sz="3600" b="1" dirty="0" smtClean="0">
                <a:solidFill>
                  <a:schemeClr val="accent1"/>
                </a:solidFill>
              </a:rPr>
              <a:t>ціноутворенні</a:t>
            </a:r>
            <a:endParaRPr lang="uk-UA" sz="3600" b="1" i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05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352927" cy="62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7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accent1"/>
                </a:solidFill>
                <a:effectLst/>
              </a:rPr>
              <a:t>1. </a:t>
            </a:r>
            <a:r>
              <a:rPr lang="uk-UA" b="1" dirty="0">
                <a:solidFill>
                  <a:schemeClr val="accent1"/>
                </a:solidFill>
              </a:rPr>
              <a:t>Ціни та цінова політика на світовому ринку</a:t>
            </a:r>
            <a:r>
              <a:rPr lang="uk-UA" b="1" dirty="0">
                <a:solidFill>
                  <a:schemeClr val="accent1"/>
                </a:solidFill>
                <a:effectLst/>
              </a:rPr>
              <a:t/>
            </a:r>
            <a:br>
              <a:rPr lang="uk-UA" b="1" dirty="0">
                <a:solidFill>
                  <a:schemeClr val="accent1"/>
                </a:solidFill>
                <a:effectLst/>
              </a:rPr>
            </a:br>
            <a:endParaRPr lang="uk-UA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61956" cy="36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9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chemeClr val="accent1"/>
                </a:solidFill>
              </a:rPr>
              <a:t>Цінова політика</a:t>
            </a:r>
            <a:r>
              <a:rPr lang="uk-UA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— </a:t>
            </a:r>
            <a:r>
              <a:rPr lang="uk-UA" sz="3200" dirty="0"/>
              <a:t>це визначення рівня цін і можливих варіантів їх зміни залежно від цілей та завдань, що стоять перед підприємством в короткотерміновому плані та в перспективі.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09364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6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Завдання цінової політики підприємства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полягає </a:t>
            </a:r>
            <a:r>
              <a:rPr lang="uk-UA" dirty="0"/>
              <a:t>в тому, щоб установити на свій товар таку ціну і змінювати її залежно від ситуації на ринку так, щоб опанувати певним його сегментом, досягти бажаного обсягу прибутку, тобто вирішити завдання, пов'язане з реалізацією товару в певній фазі його життєвого циклу, відреагувати на діяльність конкурентів тощо. </a:t>
            </a:r>
          </a:p>
        </p:txBody>
      </p:sp>
    </p:spTree>
    <p:extLst>
      <p:ext uri="{BB962C8B-B14F-4D97-AF65-F5344CB8AC3E}">
        <p14:creationId xmlns:p14="http://schemas.microsoft.com/office/powerpoint/2010/main" val="35616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При розробці цінової політики підприємство повинне відповісти на такі питання</a:t>
            </a:r>
            <a:r>
              <a:rPr lang="uk-UA" b="1" dirty="0" smtClean="0"/>
              <a:t>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</a:t>
            </a:r>
            <a:r>
              <a:rPr lang="uk-UA" dirty="0"/>
              <a:t>. Чи є ціна засобом конкурентної боротьби на конкретному ринку?</a:t>
            </a:r>
          </a:p>
          <a:p>
            <a:r>
              <a:rPr lang="uk-UA" dirty="0"/>
              <a:t>2. Якою повинна бути цінова політика?</a:t>
            </a:r>
          </a:p>
          <a:p>
            <a:r>
              <a:rPr lang="uk-UA" dirty="0"/>
              <a:t>3. Яку цінову стратегію повинне обрати підприємство?</a:t>
            </a:r>
          </a:p>
          <a:p>
            <a:r>
              <a:rPr lang="uk-UA" dirty="0"/>
              <a:t>4. Чи повинна бути єдиною базисна ціна для всіх країн, з якими ведеться торгівля?</a:t>
            </a:r>
          </a:p>
          <a:p>
            <a:r>
              <a:rPr lang="uk-UA" dirty="0"/>
              <a:t>5. Чи здійснює держава заходи щодо регулювання ціни на певний товар у країнах-імпортерах?</a:t>
            </a:r>
          </a:p>
          <a:p>
            <a:r>
              <a:rPr lang="uk-UA" dirty="0"/>
              <a:t>6. Чи існують у цих країнах громадські організації, які контролюють рівень цін?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064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620688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ціни</a:t>
            </a:r>
            <a:r>
              <a:rPr lang="ru-RU" b="1" dirty="0"/>
              <a:t> в ЗЕД </a:t>
            </a:r>
            <a:r>
              <a:rPr lang="ru-RU" b="1" dirty="0" err="1"/>
              <a:t>відбувається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цін</a:t>
            </a:r>
            <a:r>
              <a:rPr lang="ru-RU" b="1" dirty="0"/>
              <a:t>: </a:t>
            </a:r>
            <a:endParaRPr lang="ru-RU" b="1" dirty="0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4932040" y="2708920"/>
            <a:ext cx="3546269" cy="1872208"/>
          </a:xfrm>
          <a:prstGeom prst="wedgeEllipseCallout">
            <a:avLst>
              <a:gd name="adj1" fmla="val -49567"/>
              <a:gd name="adj2" fmla="val -81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Розрахункові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r>
              <a:rPr lang="ru-RU" b="1" dirty="0" smtClean="0"/>
              <a:t>.</a:t>
            </a:r>
            <a:endParaRPr lang="uk-UA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755576" y="2708920"/>
            <a:ext cx="3096344" cy="1875377"/>
          </a:xfrm>
          <a:prstGeom prst="wedgeEllipseCallout">
            <a:avLst>
              <a:gd name="adj1" fmla="val 43817"/>
              <a:gd name="adj2" fmla="val -77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Ціни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публікуються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95849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</TotalTime>
  <Words>2049</Words>
  <Application>Microsoft Office PowerPoint</Application>
  <PresentationFormat>Экран (4:3)</PresentationFormat>
  <Paragraphs>131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Вишукана</vt:lpstr>
      <vt:lpstr> ТЕМА: Ціноутворення в ЗЕД підприємств</vt:lpstr>
      <vt:lpstr>Презентация PowerPoint</vt:lpstr>
      <vt:lpstr>Мета вивчення теми: </vt:lpstr>
      <vt:lpstr>План. </vt:lpstr>
      <vt:lpstr>1. Ціни та цінова політика на світовому ринку </vt:lpstr>
      <vt:lpstr>Цінова політика </vt:lpstr>
      <vt:lpstr>Завдання цінової політики підприємства </vt:lpstr>
      <vt:lpstr>При розробці цінової політики підприємство повинне відповісти на такі питання:</vt:lpstr>
      <vt:lpstr>Презентация PowerPoint</vt:lpstr>
      <vt:lpstr>Ціни, що публікуються</vt:lpstr>
      <vt:lpstr> Світова ціна — грошовий вираз інтернаціональної вартості товарів, що реалізуються на світовому ринку. В умовах розвинутого товарного виробництва в основі світової ціни лежить інтернаціональна ціна виробництва товарів</vt:lpstr>
      <vt:lpstr>Презентация PowerPoint</vt:lpstr>
      <vt:lpstr>Презентация PowerPoint</vt:lpstr>
      <vt:lpstr>Презентация PowerPoint</vt:lpstr>
      <vt:lpstr>Розрахункові ціни </vt:lpstr>
      <vt:lpstr>Ціна товару - один із найважливіших елементів контракту купівлі-продажу. Кожна зовнішньоторговельна операція повинна обов'язково містити умову про ціну, за якою продається товар, або вказівку способу визначення ціни цього товару.</vt:lpstr>
      <vt:lpstr>Презентация PowerPoint</vt:lpstr>
      <vt:lpstr>Презентация PowerPoint</vt:lpstr>
      <vt:lpstr>Презентация PowerPoint</vt:lpstr>
      <vt:lpstr>Презентация PowerPoint</vt:lpstr>
      <vt:lpstr>2. Фактори ціноутворення в ЗЕД. </vt:lpstr>
      <vt:lpstr>1. Внутрішні, що характеризують фінансову та маркетингову ситуацію на підприємстві: </vt:lpstr>
      <vt:lpstr>2. Товарні, які діють тільки щодо цього товару:</vt:lpstr>
      <vt:lpstr>3. Ринкові, які характеризують можливості та ризики зарубіжного товарного ринку: </vt:lpstr>
      <vt:lpstr>4. Витрати на розробку ринку:</vt:lpstr>
      <vt:lpstr>5. Торговельні бар'єри:</vt:lpstr>
      <vt:lpstr>6. Чинники, які є зовнішніми щодо взаємодії покупців і продавців товару: </vt:lpstr>
      <vt:lpstr> 3. Цінові стратегії на зовнішньому ринку</vt:lpstr>
      <vt:lpstr>Презентация PowerPoint</vt:lpstr>
      <vt:lpstr>Презентация PowerPoint</vt:lpstr>
      <vt:lpstr>1. Стратегія відшкодування повних витрат. </vt:lpstr>
      <vt:lpstr>2. Стратегія "зняття вершків" </vt:lpstr>
      <vt:lpstr>3. Стратегія прориву або проникнення на ринок</vt:lpstr>
      <vt:lpstr>4. Стратегія пов'язаного ціноутворення -</vt:lpstr>
      <vt:lpstr>5. Стратегія престижних цін. </vt:lpstr>
      <vt:lpstr>6. Стратегія цінової диференціації </vt:lpstr>
      <vt:lpstr>7. Стратегії встановлення цін у рамках товарної номенклатури</vt:lpstr>
      <vt:lpstr>8. Стратегія цінового вирівнювання </vt:lpstr>
      <vt:lpstr>9. Стратегія трансфертних цін </vt:lpstr>
      <vt:lpstr>4. Послідовність дій у міжнародному ціноутворенні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Індивідуальна робота з дисципліни «Економічна теорія»</dc:title>
  <dc:creator>Sara Yasmeen (Wipro Technologies)</dc:creator>
  <cp:lastModifiedBy>Наташа</cp:lastModifiedBy>
  <cp:revision>33</cp:revision>
  <dcterms:created xsi:type="dcterms:W3CDTF">2010-02-23T11:30:32Z</dcterms:created>
  <dcterms:modified xsi:type="dcterms:W3CDTF">2021-03-24T10:56:20Z</dcterms:modified>
</cp:coreProperties>
</file>