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5" r:id="rId3"/>
    <p:sldId id="277" r:id="rId4"/>
    <p:sldId id="278" r:id="rId5"/>
    <p:sldId id="280" r:id="rId6"/>
    <p:sldId id="283" r:id="rId7"/>
    <p:sldId id="279" r:id="rId8"/>
    <p:sldId id="284" r:id="rId9"/>
    <p:sldId id="281" r:id="rId10"/>
    <p:sldId id="282" r:id="rId11"/>
    <p:sldId id="285" r:id="rId12"/>
    <p:sldId id="287" r:id="rId13"/>
    <p:sldId id="28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902" autoAdjust="0"/>
    <p:restoredTop sz="86444" autoAdjust="0"/>
  </p:normalViewPr>
  <p:slideViewPr>
    <p:cSldViewPr>
      <p:cViewPr varScale="1">
        <p:scale>
          <a:sx n="101" d="100"/>
          <a:sy n="101" d="100"/>
        </p:scale>
        <p:origin x="-19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fld id="{E6097CB9-D632-4F45-8B0B-0BEF73DB33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7103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0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843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fld id="{74C7902D-3D15-4B24-98B1-84C0C79CED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2846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EAE9336-4C0C-41B5-8F4E-9454D3D4F78F}" type="slidenum">
              <a:rPr lang="ru-RU" smtClean="0"/>
              <a:pPr eaLnBrk="1" hangingPunct="1"/>
              <a:t>1</a:t>
            </a:fld>
            <a:endParaRPr lang="ru-RU" smtClean="0"/>
          </a:p>
        </p:txBody>
      </p:sp>
      <p:sp>
        <p:nvSpPr>
          <p:cNvPr id="2253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7902D-3D15-4B24-98B1-84C0C79CEDA9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8637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uk-UA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47E83AF-36B5-4606-8451-118AB564AAC8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7902D-3D15-4B24-98B1-84C0C79CEDA9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0" y="0"/>
            <a:ext cx="1557338" cy="6878638"/>
            <a:chOff x="0" y="-6"/>
            <a:chExt cx="981" cy="4333"/>
          </a:xfrm>
        </p:grpSpPr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453" y="2151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0" y="2151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/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222" y="2151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567" y="2160"/>
              <a:ext cx="204" cy="2161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/>
            </a:p>
          </p:txBody>
        </p:sp>
        <p:sp>
          <p:nvSpPr>
            <p:cNvPr id="9" name="Freeform 10"/>
            <p:cNvSpPr>
              <a:spLocks/>
            </p:cNvSpPr>
            <p:nvPr/>
          </p:nvSpPr>
          <p:spPr bwMode="auto">
            <a:xfrm>
              <a:off x="222" y="2636"/>
              <a:ext cx="344" cy="647"/>
            </a:xfrm>
            <a:custGeom>
              <a:avLst/>
              <a:gdLst>
                <a:gd name="T0" fmla="*/ 343 w 344"/>
                <a:gd name="T1" fmla="*/ 52 h 647"/>
                <a:gd name="T2" fmla="*/ 343 w 344"/>
                <a:gd name="T3" fmla="*/ 194 h 647"/>
                <a:gd name="T4" fmla="*/ 335 w 344"/>
                <a:gd name="T5" fmla="*/ 188 h 647"/>
                <a:gd name="T6" fmla="*/ 315 w 344"/>
                <a:gd name="T7" fmla="*/ 188 h 647"/>
                <a:gd name="T8" fmla="*/ 300 w 344"/>
                <a:gd name="T9" fmla="*/ 194 h 647"/>
                <a:gd name="T10" fmla="*/ 284 w 344"/>
                <a:gd name="T11" fmla="*/ 209 h 647"/>
                <a:gd name="T12" fmla="*/ 242 w 344"/>
                <a:gd name="T13" fmla="*/ 261 h 647"/>
                <a:gd name="T14" fmla="*/ 146 w 344"/>
                <a:gd name="T15" fmla="*/ 366 h 647"/>
                <a:gd name="T16" fmla="*/ 50 w 344"/>
                <a:gd name="T17" fmla="*/ 475 h 647"/>
                <a:gd name="T18" fmla="*/ 30 w 344"/>
                <a:gd name="T19" fmla="*/ 505 h 647"/>
                <a:gd name="T20" fmla="*/ 17 w 344"/>
                <a:gd name="T21" fmla="*/ 535 h 647"/>
                <a:gd name="T22" fmla="*/ 10 w 344"/>
                <a:gd name="T23" fmla="*/ 582 h 647"/>
                <a:gd name="T24" fmla="*/ 0 w 344"/>
                <a:gd name="T25" fmla="*/ 646 h 647"/>
                <a:gd name="T26" fmla="*/ 0 w 344"/>
                <a:gd name="T27" fmla="*/ 365 h 647"/>
                <a:gd name="T28" fmla="*/ 5 w 344"/>
                <a:gd name="T29" fmla="*/ 392 h 647"/>
                <a:gd name="T30" fmla="*/ 10 w 344"/>
                <a:gd name="T31" fmla="*/ 404 h 647"/>
                <a:gd name="T32" fmla="*/ 20 w 344"/>
                <a:gd name="T33" fmla="*/ 410 h 647"/>
                <a:gd name="T34" fmla="*/ 30 w 344"/>
                <a:gd name="T35" fmla="*/ 413 h 647"/>
                <a:gd name="T36" fmla="*/ 45 w 344"/>
                <a:gd name="T37" fmla="*/ 413 h 647"/>
                <a:gd name="T38" fmla="*/ 60 w 344"/>
                <a:gd name="T39" fmla="*/ 407 h 647"/>
                <a:gd name="T40" fmla="*/ 257 w 344"/>
                <a:gd name="T41" fmla="*/ 190 h 647"/>
                <a:gd name="T42" fmla="*/ 297 w 344"/>
                <a:gd name="T43" fmla="*/ 138 h 647"/>
                <a:gd name="T44" fmla="*/ 312 w 344"/>
                <a:gd name="T45" fmla="*/ 111 h 647"/>
                <a:gd name="T46" fmla="*/ 325 w 344"/>
                <a:gd name="T47" fmla="*/ 84 h 647"/>
                <a:gd name="T48" fmla="*/ 335 w 344"/>
                <a:gd name="T49" fmla="*/ 39 h 647"/>
                <a:gd name="T50" fmla="*/ 343 w 344"/>
                <a:gd name="T51" fmla="*/ 0 h 647"/>
                <a:gd name="T52" fmla="*/ 343 w 344"/>
                <a:gd name="T53" fmla="*/ 117 h 6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0" name="Freeform 11"/>
            <p:cNvSpPr>
              <a:spLocks/>
            </p:cNvSpPr>
            <p:nvPr/>
          </p:nvSpPr>
          <p:spPr bwMode="auto">
            <a:xfrm>
              <a:off x="222" y="2908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auto">
            <a:xfrm>
              <a:off x="222" y="3165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2" name="Freeform 13"/>
            <p:cNvSpPr>
              <a:spLocks/>
            </p:cNvSpPr>
            <p:nvPr/>
          </p:nvSpPr>
          <p:spPr bwMode="auto">
            <a:xfrm>
              <a:off x="222" y="3420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3" name="Freeform 14"/>
            <p:cNvSpPr>
              <a:spLocks/>
            </p:cNvSpPr>
            <p:nvPr/>
          </p:nvSpPr>
          <p:spPr bwMode="auto">
            <a:xfrm>
              <a:off x="222" y="3677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auto">
            <a:xfrm>
              <a:off x="301" y="3932"/>
              <a:ext cx="265" cy="392"/>
            </a:xfrm>
            <a:custGeom>
              <a:avLst/>
              <a:gdLst>
                <a:gd name="T0" fmla="*/ 264 w 265"/>
                <a:gd name="T1" fmla="*/ 52 h 392"/>
                <a:gd name="T2" fmla="*/ 264 w 265"/>
                <a:gd name="T3" fmla="*/ 194 h 392"/>
                <a:gd name="T4" fmla="*/ 256 w 265"/>
                <a:gd name="T5" fmla="*/ 188 h 392"/>
                <a:gd name="T6" fmla="*/ 236 w 265"/>
                <a:gd name="T7" fmla="*/ 188 h 392"/>
                <a:gd name="T8" fmla="*/ 221 w 265"/>
                <a:gd name="T9" fmla="*/ 194 h 392"/>
                <a:gd name="T10" fmla="*/ 205 w 265"/>
                <a:gd name="T11" fmla="*/ 209 h 392"/>
                <a:gd name="T12" fmla="*/ 162 w 265"/>
                <a:gd name="T13" fmla="*/ 261 h 392"/>
                <a:gd name="T14" fmla="*/ 66 w 265"/>
                <a:gd name="T15" fmla="*/ 366 h 392"/>
                <a:gd name="T16" fmla="*/ 45 w 265"/>
                <a:gd name="T17" fmla="*/ 391 h 392"/>
                <a:gd name="T18" fmla="*/ 0 w 265"/>
                <a:gd name="T19" fmla="*/ 391 h 392"/>
                <a:gd name="T20" fmla="*/ 178 w 265"/>
                <a:gd name="T21" fmla="*/ 190 h 392"/>
                <a:gd name="T22" fmla="*/ 218 w 265"/>
                <a:gd name="T23" fmla="*/ 138 h 392"/>
                <a:gd name="T24" fmla="*/ 233 w 265"/>
                <a:gd name="T25" fmla="*/ 111 h 392"/>
                <a:gd name="T26" fmla="*/ 246 w 265"/>
                <a:gd name="T27" fmla="*/ 84 h 392"/>
                <a:gd name="T28" fmla="*/ 256 w 265"/>
                <a:gd name="T29" fmla="*/ 39 h 392"/>
                <a:gd name="T30" fmla="*/ 264 w 265"/>
                <a:gd name="T31" fmla="*/ 0 h 392"/>
                <a:gd name="T32" fmla="*/ 264 w 265"/>
                <a:gd name="T33" fmla="*/ 117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5" h="392">
                  <a:moveTo>
                    <a:pt x="264" y="52"/>
                  </a:moveTo>
                  <a:lnTo>
                    <a:pt x="264" y="194"/>
                  </a:lnTo>
                  <a:lnTo>
                    <a:pt x="256" y="188"/>
                  </a:lnTo>
                  <a:lnTo>
                    <a:pt x="236" y="188"/>
                  </a:lnTo>
                  <a:lnTo>
                    <a:pt x="221" y="194"/>
                  </a:lnTo>
                  <a:lnTo>
                    <a:pt x="205" y="209"/>
                  </a:lnTo>
                  <a:lnTo>
                    <a:pt x="162" y="261"/>
                  </a:lnTo>
                  <a:lnTo>
                    <a:pt x="66" y="366"/>
                  </a:lnTo>
                  <a:lnTo>
                    <a:pt x="45" y="391"/>
                  </a:lnTo>
                  <a:lnTo>
                    <a:pt x="0" y="391"/>
                  </a:lnTo>
                  <a:lnTo>
                    <a:pt x="178" y="190"/>
                  </a:lnTo>
                  <a:lnTo>
                    <a:pt x="218" y="138"/>
                  </a:lnTo>
                  <a:lnTo>
                    <a:pt x="233" y="111"/>
                  </a:lnTo>
                  <a:lnTo>
                    <a:pt x="246" y="84"/>
                  </a:lnTo>
                  <a:lnTo>
                    <a:pt x="256" y="39"/>
                  </a:lnTo>
                  <a:lnTo>
                    <a:pt x="264" y="0"/>
                  </a:lnTo>
                  <a:lnTo>
                    <a:pt x="264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5" name="Freeform 16"/>
            <p:cNvSpPr>
              <a:spLocks/>
            </p:cNvSpPr>
            <p:nvPr/>
          </p:nvSpPr>
          <p:spPr bwMode="auto">
            <a:xfrm>
              <a:off x="222" y="2366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" name="Freeform 17"/>
            <p:cNvSpPr>
              <a:spLocks/>
            </p:cNvSpPr>
            <p:nvPr/>
          </p:nvSpPr>
          <p:spPr bwMode="auto">
            <a:xfrm>
              <a:off x="222" y="2151"/>
              <a:ext cx="346" cy="575"/>
            </a:xfrm>
            <a:custGeom>
              <a:avLst/>
              <a:gdLst>
                <a:gd name="T0" fmla="*/ 345 w 346"/>
                <a:gd name="T1" fmla="*/ 0 h 575"/>
                <a:gd name="T2" fmla="*/ 343 w 346"/>
                <a:gd name="T3" fmla="*/ 122 h 575"/>
                <a:gd name="T4" fmla="*/ 336 w 346"/>
                <a:gd name="T5" fmla="*/ 116 h 575"/>
                <a:gd name="T6" fmla="*/ 315 w 346"/>
                <a:gd name="T7" fmla="*/ 116 h 575"/>
                <a:gd name="T8" fmla="*/ 300 w 346"/>
                <a:gd name="T9" fmla="*/ 122 h 575"/>
                <a:gd name="T10" fmla="*/ 285 w 346"/>
                <a:gd name="T11" fmla="*/ 137 h 575"/>
                <a:gd name="T12" fmla="*/ 242 w 346"/>
                <a:gd name="T13" fmla="*/ 188 h 575"/>
                <a:gd name="T14" fmla="*/ 146 w 346"/>
                <a:gd name="T15" fmla="*/ 294 h 575"/>
                <a:gd name="T16" fmla="*/ 50 w 346"/>
                <a:gd name="T17" fmla="*/ 403 h 575"/>
                <a:gd name="T18" fmla="*/ 30 w 346"/>
                <a:gd name="T19" fmla="*/ 433 h 575"/>
                <a:gd name="T20" fmla="*/ 17 w 346"/>
                <a:gd name="T21" fmla="*/ 463 h 575"/>
                <a:gd name="T22" fmla="*/ 10 w 346"/>
                <a:gd name="T23" fmla="*/ 510 h 575"/>
                <a:gd name="T24" fmla="*/ 0 w 346"/>
                <a:gd name="T25" fmla="*/ 574 h 575"/>
                <a:gd name="T26" fmla="*/ 0 w 346"/>
                <a:gd name="T27" fmla="*/ 293 h 575"/>
                <a:gd name="T28" fmla="*/ 5 w 346"/>
                <a:gd name="T29" fmla="*/ 320 h 575"/>
                <a:gd name="T30" fmla="*/ 10 w 346"/>
                <a:gd name="T31" fmla="*/ 332 h 575"/>
                <a:gd name="T32" fmla="*/ 20 w 346"/>
                <a:gd name="T33" fmla="*/ 338 h 575"/>
                <a:gd name="T34" fmla="*/ 30 w 346"/>
                <a:gd name="T35" fmla="*/ 341 h 575"/>
                <a:gd name="T36" fmla="*/ 45 w 346"/>
                <a:gd name="T37" fmla="*/ 341 h 575"/>
                <a:gd name="T38" fmla="*/ 60 w 346"/>
                <a:gd name="T39" fmla="*/ 335 h 575"/>
                <a:gd name="T40" fmla="*/ 257 w 346"/>
                <a:gd name="T41" fmla="*/ 117 h 575"/>
                <a:gd name="T42" fmla="*/ 298 w 346"/>
                <a:gd name="T43" fmla="*/ 66 h 575"/>
                <a:gd name="T44" fmla="*/ 313 w 346"/>
                <a:gd name="T45" fmla="*/ 39 h 575"/>
                <a:gd name="T46" fmla="*/ 326 w 346"/>
                <a:gd name="T47" fmla="*/ 12 h 575"/>
                <a:gd name="T48" fmla="*/ 329 w 346"/>
                <a:gd name="T49" fmla="*/ 0 h 575"/>
                <a:gd name="T50" fmla="*/ 345 w 346"/>
                <a:gd name="T51" fmla="*/ 3 h 575"/>
                <a:gd name="T52" fmla="*/ 343 w 346"/>
                <a:gd name="T53" fmla="*/ 4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6" h="575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3"/>
                  </a:lnTo>
                  <a:lnTo>
                    <a:pt x="30" y="433"/>
                  </a:lnTo>
                  <a:lnTo>
                    <a:pt x="17" y="463"/>
                  </a:lnTo>
                  <a:lnTo>
                    <a:pt x="10" y="510"/>
                  </a:lnTo>
                  <a:lnTo>
                    <a:pt x="0" y="574"/>
                  </a:lnTo>
                  <a:lnTo>
                    <a:pt x="0" y="293"/>
                  </a:lnTo>
                  <a:lnTo>
                    <a:pt x="5" y="320"/>
                  </a:lnTo>
                  <a:lnTo>
                    <a:pt x="10" y="332"/>
                  </a:lnTo>
                  <a:lnTo>
                    <a:pt x="20" y="338"/>
                  </a:lnTo>
                  <a:lnTo>
                    <a:pt x="30" y="341"/>
                  </a:lnTo>
                  <a:lnTo>
                    <a:pt x="45" y="341"/>
                  </a:lnTo>
                  <a:lnTo>
                    <a:pt x="60" y="335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453" y="-3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0" y="-3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/>
            </a:p>
          </p:txBody>
        </p:sp>
        <p:sp>
          <p:nvSpPr>
            <p:cNvPr id="19" name="Rectangle 20"/>
            <p:cNvSpPr>
              <a:spLocks noChangeArrowheads="1"/>
            </p:cNvSpPr>
            <p:nvPr/>
          </p:nvSpPr>
          <p:spPr bwMode="auto">
            <a:xfrm>
              <a:off x="222" y="-3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20" name="Rectangle 21"/>
            <p:cNvSpPr>
              <a:spLocks noChangeArrowheads="1"/>
            </p:cNvSpPr>
            <p:nvPr/>
          </p:nvSpPr>
          <p:spPr bwMode="auto">
            <a:xfrm>
              <a:off x="567" y="-3"/>
              <a:ext cx="204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/>
            </a:p>
          </p:txBody>
        </p:sp>
        <p:sp>
          <p:nvSpPr>
            <p:cNvPr id="21" name="Freeform 22"/>
            <p:cNvSpPr>
              <a:spLocks/>
            </p:cNvSpPr>
            <p:nvPr/>
          </p:nvSpPr>
          <p:spPr bwMode="auto">
            <a:xfrm>
              <a:off x="222" y="497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22" name="Freeform 23"/>
            <p:cNvSpPr>
              <a:spLocks/>
            </p:cNvSpPr>
            <p:nvPr/>
          </p:nvSpPr>
          <p:spPr bwMode="auto">
            <a:xfrm>
              <a:off x="222" y="754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23" name="Freeform 24"/>
            <p:cNvSpPr>
              <a:spLocks/>
            </p:cNvSpPr>
            <p:nvPr/>
          </p:nvSpPr>
          <p:spPr bwMode="auto">
            <a:xfrm>
              <a:off x="222" y="1010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24" name="Freeform 25"/>
            <p:cNvSpPr>
              <a:spLocks/>
            </p:cNvSpPr>
            <p:nvPr/>
          </p:nvSpPr>
          <p:spPr bwMode="auto">
            <a:xfrm>
              <a:off x="222" y="1266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25" name="Freeform 26"/>
            <p:cNvSpPr>
              <a:spLocks/>
            </p:cNvSpPr>
            <p:nvPr/>
          </p:nvSpPr>
          <p:spPr bwMode="auto">
            <a:xfrm>
              <a:off x="222" y="1522"/>
              <a:ext cx="344" cy="647"/>
            </a:xfrm>
            <a:custGeom>
              <a:avLst/>
              <a:gdLst>
                <a:gd name="T0" fmla="*/ 343 w 344"/>
                <a:gd name="T1" fmla="*/ 52 h 647"/>
                <a:gd name="T2" fmla="*/ 343 w 344"/>
                <a:gd name="T3" fmla="*/ 194 h 647"/>
                <a:gd name="T4" fmla="*/ 335 w 344"/>
                <a:gd name="T5" fmla="*/ 188 h 647"/>
                <a:gd name="T6" fmla="*/ 315 w 344"/>
                <a:gd name="T7" fmla="*/ 188 h 647"/>
                <a:gd name="T8" fmla="*/ 300 w 344"/>
                <a:gd name="T9" fmla="*/ 194 h 647"/>
                <a:gd name="T10" fmla="*/ 284 w 344"/>
                <a:gd name="T11" fmla="*/ 209 h 647"/>
                <a:gd name="T12" fmla="*/ 242 w 344"/>
                <a:gd name="T13" fmla="*/ 261 h 647"/>
                <a:gd name="T14" fmla="*/ 146 w 344"/>
                <a:gd name="T15" fmla="*/ 366 h 647"/>
                <a:gd name="T16" fmla="*/ 50 w 344"/>
                <a:gd name="T17" fmla="*/ 475 h 647"/>
                <a:gd name="T18" fmla="*/ 30 w 344"/>
                <a:gd name="T19" fmla="*/ 505 h 647"/>
                <a:gd name="T20" fmla="*/ 17 w 344"/>
                <a:gd name="T21" fmla="*/ 535 h 647"/>
                <a:gd name="T22" fmla="*/ 10 w 344"/>
                <a:gd name="T23" fmla="*/ 582 h 647"/>
                <a:gd name="T24" fmla="*/ 0 w 344"/>
                <a:gd name="T25" fmla="*/ 646 h 647"/>
                <a:gd name="T26" fmla="*/ 0 w 344"/>
                <a:gd name="T27" fmla="*/ 365 h 647"/>
                <a:gd name="T28" fmla="*/ 5 w 344"/>
                <a:gd name="T29" fmla="*/ 392 h 647"/>
                <a:gd name="T30" fmla="*/ 10 w 344"/>
                <a:gd name="T31" fmla="*/ 404 h 647"/>
                <a:gd name="T32" fmla="*/ 20 w 344"/>
                <a:gd name="T33" fmla="*/ 410 h 647"/>
                <a:gd name="T34" fmla="*/ 30 w 344"/>
                <a:gd name="T35" fmla="*/ 413 h 647"/>
                <a:gd name="T36" fmla="*/ 45 w 344"/>
                <a:gd name="T37" fmla="*/ 413 h 647"/>
                <a:gd name="T38" fmla="*/ 60 w 344"/>
                <a:gd name="T39" fmla="*/ 407 h 647"/>
                <a:gd name="T40" fmla="*/ 257 w 344"/>
                <a:gd name="T41" fmla="*/ 190 h 647"/>
                <a:gd name="T42" fmla="*/ 297 w 344"/>
                <a:gd name="T43" fmla="*/ 138 h 647"/>
                <a:gd name="T44" fmla="*/ 312 w 344"/>
                <a:gd name="T45" fmla="*/ 111 h 647"/>
                <a:gd name="T46" fmla="*/ 325 w 344"/>
                <a:gd name="T47" fmla="*/ 84 h 647"/>
                <a:gd name="T48" fmla="*/ 335 w 344"/>
                <a:gd name="T49" fmla="*/ 39 h 647"/>
                <a:gd name="T50" fmla="*/ 343 w 344"/>
                <a:gd name="T51" fmla="*/ 0 h 647"/>
                <a:gd name="T52" fmla="*/ 343 w 344"/>
                <a:gd name="T53" fmla="*/ 117 h 6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26" name="Freeform 27"/>
            <p:cNvSpPr>
              <a:spLocks/>
            </p:cNvSpPr>
            <p:nvPr/>
          </p:nvSpPr>
          <p:spPr bwMode="auto">
            <a:xfrm>
              <a:off x="219" y="4178"/>
              <a:ext cx="349" cy="149"/>
            </a:xfrm>
            <a:custGeom>
              <a:avLst/>
              <a:gdLst>
                <a:gd name="T0" fmla="*/ 345 w 349"/>
                <a:gd name="T1" fmla="*/ 52 h 149"/>
                <a:gd name="T2" fmla="*/ 348 w 349"/>
                <a:gd name="T3" fmla="*/ 144 h 149"/>
                <a:gd name="T4" fmla="*/ 0 w 349"/>
                <a:gd name="T5" fmla="*/ 148 h 149"/>
                <a:gd name="T6" fmla="*/ 299 w 349"/>
                <a:gd name="T7" fmla="*/ 143 h 149"/>
                <a:gd name="T8" fmla="*/ 315 w 349"/>
                <a:gd name="T9" fmla="*/ 111 h 149"/>
                <a:gd name="T10" fmla="*/ 328 w 349"/>
                <a:gd name="T11" fmla="*/ 84 h 149"/>
                <a:gd name="T12" fmla="*/ 338 w 349"/>
                <a:gd name="T13" fmla="*/ 39 h 149"/>
                <a:gd name="T14" fmla="*/ 345 w 349"/>
                <a:gd name="T15" fmla="*/ 0 h 149"/>
                <a:gd name="T16" fmla="*/ 345 w 349"/>
                <a:gd name="T17" fmla="*/ 117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9" h="149">
                  <a:moveTo>
                    <a:pt x="345" y="52"/>
                  </a:moveTo>
                  <a:lnTo>
                    <a:pt x="348" y="144"/>
                  </a:lnTo>
                  <a:lnTo>
                    <a:pt x="0" y="148"/>
                  </a:lnTo>
                  <a:lnTo>
                    <a:pt x="299" y="143"/>
                  </a:lnTo>
                  <a:lnTo>
                    <a:pt x="315" y="111"/>
                  </a:lnTo>
                  <a:lnTo>
                    <a:pt x="328" y="84"/>
                  </a:lnTo>
                  <a:lnTo>
                    <a:pt x="338" y="39"/>
                  </a:lnTo>
                  <a:lnTo>
                    <a:pt x="345" y="0"/>
                  </a:lnTo>
                  <a:lnTo>
                    <a:pt x="345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27" name="Freeform 28"/>
            <p:cNvSpPr>
              <a:spLocks/>
            </p:cNvSpPr>
            <p:nvPr/>
          </p:nvSpPr>
          <p:spPr bwMode="auto">
            <a:xfrm>
              <a:off x="222" y="211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28" name="Freeform 29"/>
            <p:cNvSpPr>
              <a:spLocks/>
            </p:cNvSpPr>
            <p:nvPr/>
          </p:nvSpPr>
          <p:spPr bwMode="auto">
            <a:xfrm>
              <a:off x="222" y="-3"/>
              <a:ext cx="346" cy="574"/>
            </a:xfrm>
            <a:custGeom>
              <a:avLst/>
              <a:gdLst>
                <a:gd name="T0" fmla="*/ 345 w 346"/>
                <a:gd name="T1" fmla="*/ 0 h 574"/>
                <a:gd name="T2" fmla="*/ 343 w 346"/>
                <a:gd name="T3" fmla="*/ 122 h 574"/>
                <a:gd name="T4" fmla="*/ 336 w 346"/>
                <a:gd name="T5" fmla="*/ 116 h 574"/>
                <a:gd name="T6" fmla="*/ 315 w 346"/>
                <a:gd name="T7" fmla="*/ 116 h 574"/>
                <a:gd name="T8" fmla="*/ 300 w 346"/>
                <a:gd name="T9" fmla="*/ 122 h 574"/>
                <a:gd name="T10" fmla="*/ 285 w 346"/>
                <a:gd name="T11" fmla="*/ 137 h 574"/>
                <a:gd name="T12" fmla="*/ 242 w 346"/>
                <a:gd name="T13" fmla="*/ 188 h 574"/>
                <a:gd name="T14" fmla="*/ 146 w 346"/>
                <a:gd name="T15" fmla="*/ 294 h 574"/>
                <a:gd name="T16" fmla="*/ 50 w 346"/>
                <a:gd name="T17" fmla="*/ 402 h 574"/>
                <a:gd name="T18" fmla="*/ 30 w 346"/>
                <a:gd name="T19" fmla="*/ 432 h 574"/>
                <a:gd name="T20" fmla="*/ 17 w 346"/>
                <a:gd name="T21" fmla="*/ 462 h 574"/>
                <a:gd name="T22" fmla="*/ 10 w 346"/>
                <a:gd name="T23" fmla="*/ 509 h 574"/>
                <a:gd name="T24" fmla="*/ 0 w 346"/>
                <a:gd name="T25" fmla="*/ 573 h 574"/>
                <a:gd name="T26" fmla="*/ 0 w 346"/>
                <a:gd name="T27" fmla="*/ 292 h 574"/>
                <a:gd name="T28" fmla="*/ 5 w 346"/>
                <a:gd name="T29" fmla="*/ 319 h 574"/>
                <a:gd name="T30" fmla="*/ 10 w 346"/>
                <a:gd name="T31" fmla="*/ 331 h 574"/>
                <a:gd name="T32" fmla="*/ 20 w 346"/>
                <a:gd name="T33" fmla="*/ 337 h 574"/>
                <a:gd name="T34" fmla="*/ 30 w 346"/>
                <a:gd name="T35" fmla="*/ 340 h 574"/>
                <a:gd name="T36" fmla="*/ 45 w 346"/>
                <a:gd name="T37" fmla="*/ 340 h 574"/>
                <a:gd name="T38" fmla="*/ 60 w 346"/>
                <a:gd name="T39" fmla="*/ 334 h 574"/>
                <a:gd name="T40" fmla="*/ 257 w 346"/>
                <a:gd name="T41" fmla="*/ 117 h 574"/>
                <a:gd name="T42" fmla="*/ 298 w 346"/>
                <a:gd name="T43" fmla="*/ 66 h 574"/>
                <a:gd name="T44" fmla="*/ 313 w 346"/>
                <a:gd name="T45" fmla="*/ 39 h 574"/>
                <a:gd name="T46" fmla="*/ 326 w 346"/>
                <a:gd name="T47" fmla="*/ 12 h 574"/>
                <a:gd name="T48" fmla="*/ 329 w 346"/>
                <a:gd name="T49" fmla="*/ 0 h 574"/>
                <a:gd name="T50" fmla="*/ 345 w 346"/>
                <a:gd name="T51" fmla="*/ 3 h 574"/>
                <a:gd name="T52" fmla="*/ 343 w 346"/>
                <a:gd name="T53" fmla="*/ 4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6" h="574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2"/>
                  </a:lnTo>
                  <a:lnTo>
                    <a:pt x="30" y="432"/>
                  </a:lnTo>
                  <a:lnTo>
                    <a:pt x="17" y="462"/>
                  </a:lnTo>
                  <a:lnTo>
                    <a:pt x="10" y="509"/>
                  </a:lnTo>
                  <a:lnTo>
                    <a:pt x="0" y="573"/>
                  </a:lnTo>
                  <a:lnTo>
                    <a:pt x="0" y="292"/>
                  </a:lnTo>
                  <a:lnTo>
                    <a:pt x="5" y="319"/>
                  </a:lnTo>
                  <a:lnTo>
                    <a:pt x="10" y="331"/>
                  </a:lnTo>
                  <a:lnTo>
                    <a:pt x="20" y="337"/>
                  </a:lnTo>
                  <a:lnTo>
                    <a:pt x="30" y="340"/>
                  </a:lnTo>
                  <a:lnTo>
                    <a:pt x="45" y="340"/>
                  </a:lnTo>
                  <a:lnTo>
                    <a:pt x="60" y="334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29" name="Freeform 30"/>
            <p:cNvSpPr>
              <a:spLocks/>
            </p:cNvSpPr>
            <p:nvPr/>
          </p:nvSpPr>
          <p:spPr bwMode="auto">
            <a:xfrm>
              <a:off x="224" y="-6"/>
              <a:ext cx="154" cy="294"/>
            </a:xfrm>
            <a:custGeom>
              <a:avLst/>
              <a:gdLst>
                <a:gd name="T0" fmla="*/ 153 w 154"/>
                <a:gd name="T1" fmla="*/ 3 h 294"/>
                <a:gd name="T2" fmla="*/ 50 w 154"/>
                <a:gd name="T3" fmla="*/ 122 h 294"/>
                <a:gd name="T4" fmla="*/ 30 w 154"/>
                <a:gd name="T5" fmla="*/ 152 h 294"/>
                <a:gd name="T6" fmla="*/ 17 w 154"/>
                <a:gd name="T7" fmla="*/ 182 h 294"/>
                <a:gd name="T8" fmla="*/ 10 w 154"/>
                <a:gd name="T9" fmla="*/ 229 h 294"/>
                <a:gd name="T10" fmla="*/ 0 w 154"/>
                <a:gd name="T11" fmla="*/ 293 h 294"/>
                <a:gd name="T12" fmla="*/ 0 w 154"/>
                <a:gd name="T13" fmla="*/ 12 h 294"/>
                <a:gd name="T14" fmla="*/ 5 w 154"/>
                <a:gd name="T15" fmla="*/ 39 h 294"/>
                <a:gd name="T16" fmla="*/ 10 w 154"/>
                <a:gd name="T17" fmla="*/ 51 h 294"/>
                <a:gd name="T18" fmla="*/ 20 w 154"/>
                <a:gd name="T19" fmla="*/ 57 h 294"/>
                <a:gd name="T20" fmla="*/ 30 w 154"/>
                <a:gd name="T21" fmla="*/ 60 h 294"/>
                <a:gd name="T22" fmla="*/ 45 w 154"/>
                <a:gd name="T23" fmla="*/ 60 h 294"/>
                <a:gd name="T24" fmla="*/ 60 w 154"/>
                <a:gd name="T25" fmla="*/ 54 h 294"/>
                <a:gd name="T26" fmla="*/ 110 w 154"/>
                <a:gd name="T27" fmla="*/ 0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4" h="294">
                  <a:moveTo>
                    <a:pt x="153" y="3"/>
                  </a:moveTo>
                  <a:lnTo>
                    <a:pt x="50" y="122"/>
                  </a:lnTo>
                  <a:lnTo>
                    <a:pt x="30" y="152"/>
                  </a:lnTo>
                  <a:lnTo>
                    <a:pt x="17" y="182"/>
                  </a:lnTo>
                  <a:lnTo>
                    <a:pt x="10" y="229"/>
                  </a:lnTo>
                  <a:lnTo>
                    <a:pt x="0" y="293"/>
                  </a:lnTo>
                  <a:lnTo>
                    <a:pt x="0" y="12"/>
                  </a:lnTo>
                  <a:lnTo>
                    <a:pt x="5" y="39"/>
                  </a:lnTo>
                  <a:lnTo>
                    <a:pt x="10" y="51"/>
                  </a:lnTo>
                  <a:lnTo>
                    <a:pt x="20" y="57"/>
                  </a:lnTo>
                  <a:lnTo>
                    <a:pt x="30" y="60"/>
                  </a:lnTo>
                  <a:lnTo>
                    <a:pt x="45" y="60"/>
                  </a:lnTo>
                  <a:lnTo>
                    <a:pt x="60" y="54"/>
                  </a:lnTo>
                  <a:lnTo>
                    <a:pt x="110" y="0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30" name="Freeform 31"/>
            <p:cNvSpPr>
              <a:spLocks/>
            </p:cNvSpPr>
            <p:nvPr/>
          </p:nvSpPr>
          <p:spPr bwMode="auto">
            <a:xfrm>
              <a:off x="222" y="1796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31" name="Rectangle 32"/>
            <p:cNvSpPr>
              <a:spLocks noChangeArrowheads="1"/>
            </p:cNvSpPr>
            <p:nvPr/>
          </p:nvSpPr>
          <p:spPr bwMode="auto">
            <a:xfrm>
              <a:off x="771" y="0"/>
              <a:ext cx="210" cy="4319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32" name="Line 33"/>
            <p:cNvSpPr>
              <a:spLocks noChangeShapeType="1"/>
            </p:cNvSpPr>
            <p:nvPr/>
          </p:nvSpPr>
          <p:spPr bwMode="auto">
            <a:xfrm>
              <a:off x="13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Line 34"/>
            <p:cNvSpPr>
              <a:spLocks noChangeShapeType="1"/>
            </p:cNvSpPr>
            <p:nvPr/>
          </p:nvSpPr>
          <p:spPr bwMode="auto">
            <a:xfrm>
              <a:off x="64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4" name="Group 35"/>
          <p:cNvGrpSpPr>
            <a:grpSpLocks/>
          </p:cNvGrpSpPr>
          <p:nvPr/>
        </p:nvGrpSpPr>
        <p:grpSpPr bwMode="auto">
          <a:xfrm>
            <a:off x="523875" y="1428750"/>
            <a:ext cx="2095500" cy="2095500"/>
            <a:chOff x="330" y="900"/>
            <a:chExt cx="1320" cy="1320"/>
          </a:xfrm>
        </p:grpSpPr>
        <p:sp>
          <p:nvSpPr>
            <p:cNvPr id="35" name="Rectangle 36"/>
            <p:cNvSpPr>
              <a:spLocks noChangeArrowheads="1"/>
            </p:cNvSpPr>
            <p:nvPr/>
          </p:nvSpPr>
          <p:spPr bwMode="auto">
            <a:xfrm>
              <a:off x="975" y="900"/>
              <a:ext cx="675" cy="1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grpSp>
          <p:nvGrpSpPr>
            <p:cNvPr id="36" name="Group 37"/>
            <p:cNvGrpSpPr>
              <a:grpSpLocks/>
            </p:cNvGrpSpPr>
            <p:nvPr/>
          </p:nvGrpSpPr>
          <p:grpSpPr bwMode="auto">
            <a:xfrm>
              <a:off x="330" y="1015"/>
              <a:ext cx="1079" cy="1060"/>
              <a:chOff x="330" y="1015"/>
              <a:chExt cx="1079" cy="1060"/>
            </a:xfrm>
          </p:grpSpPr>
          <p:grpSp>
            <p:nvGrpSpPr>
              <p:cNvPr id="37" name="Group 38"/>
              <p:cNvGrpSpPr>
                <a:grpSpLocks/>
              </p:cNvGrpSpPr>
              <p:nvPr/>
            </p:nvGrpSpPr>
            <p:grpSpPr bwMode="auto">
              <a:xfrm>
                <a:off x="330" y="1015"/>
                <a:ext cx="1079" cy="1060"/>
                <a:chOff x="330" y="1015"/>
                <a:chExt cx="1079" cy="1060"/>
              </a:xfrm>
            </p:grpSpPr>
            <p:grpSp>
              <p:nvGrpSpPr>
                <p:cNvPr id="45" name="Group 39"/>
                <p:cNvGrpSpPr>
                  <a:grpSpLocks/>
                </p:cNvGrpSpPr>
                <p:nvPr/>
              </p:nvGrpSpPr>
              <p:grpSpPr bwMode="auto">
                <a:xfrm>
                  <a:off x="330" y="1015"/>
                  <a:ext cx="1079" cy="1060"/>
                  <a:chOff x="330" y="1015"/>
                  <a:chExt cx="1079" cy="1060"/>
                </a:xfrm>
              </p:grpSpPr>
              <p:sp>
                <p:nvSpPr>
                  <p:cNvPr id="50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333" y="1910"/>
                    <a:ext cx="1074" cy="165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hangingPunct="0">
                      <a:defRPr/>
                    </a:pPr>
                    <a:endParaRPr lang="ru-RU"/>
                  </a:p>
                </p:txBody>
              </p:sp>
              <p:sp>
                <p:nvSpPr>
                  <p:cNvPr id="51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333" y="1015"/>
                    <a:ext cx="1074" cy="165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chemeClr val="accent1">
                          <a:gamma/>
                          <a:shade val="46275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hangingPunct="0">
                      <a:defRPr/>
                    </a:pPr>
                    <a:endParaRPr lang="ru-RU"/>
                  </a:p>
                </p:txBody>
              </p:sp>
              <p:sp>
                <p:nvSpPr>
                  <p:cNvPr id="52" name="AutoShape 42"/>
                  <p:cNvSpPr>
                    <a:spLocks noChangeArrowheads="1"/>
                  </p:cNvSpPr>
                  <p:nvPr/>
                </p:nvSpPr>
                <p:spPr bwMode="auto">
                  <a:xfrm rot="5400000" flipV="1">
                    <a:off x="-91" y="1446"/>
                    <a:ext cx="1028" cy="186"/>
                  </a:xfrm>
                  <a:custGeom>
                    <a:avLst/>
                    <a:gdLst>
                      <a:gd name="G0" fmla="+- 2645 0 0"/>
                      <a:gd name="G1" fmla="+- 21600 0 2645"/>
                      <a:gd name="G2" fmla="*/ 2645 1 2"/>
                      <a:gd name="G3" fmla="+- 21600 0 G2"/>
                      <a:gd name="G4" fmla="+/ 2645 21600 2"/>
                      <a:gd name="G5" fmla="+/ G1 0 2"/>
                      <a:gd name="G6" fmla="*/ 21600 21600 2645"/>
                      <a:gd name="G7" fmla="*/ G6 1 2"/>
                      <a:gd name="G8" fmla="+- 21600 0 G7"/>
                      <a:gd name="G9" fmla="*/ 21600 1 2"/>
                      <a:gd name="G10" fmla="+- 2645 0 G9"/>
                      <a:gd name="G11" fmla="?: G10 G8 0"/>
                      <a:gd name="G12" fmla="?: G10 G7 21600"/>
                      <a:gd name="T0" fmla="*/ 20277 w 21600"/>
                      <a:gd name="T1" fmla="*/ 10800 h 21600"/>
                      <a:gd name="T2" fmla="*/ 10800 w 21600"/>
                      <a:gd name="T3" fmla="*/ 21600 h 21600"/>
                      <a:gd name="T4" fmla="*/ 1323 w 21600"/>
                      <a:gd name="T5" fmla="*/ 10800 h 21600"/>
                      <a:gd name="T6" fmla="*/ 10800 w 21600"/>
                      <a:gd name="T7" fmla="*/ 0 h 21600"/>
                      <a:gd name="T8" fmla="*/ 3123 w 21600"/>
                      <a:gd name="T9" fmla="*/ 3123 h 21600"/>
                      <a:gd name="T10" fmla="*/ 18477 w 21600"/>
                      <a:gd name="T11" fmla="*/ 1847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645" y="21600"/>
                        </a:lnTo>
                        <a:lnTo>
                          <a:pt x="18955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1">
                          <a:gamma/>
                          <a:shade val="46275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hangingPunct="0">
                      <a:defRPr/>
                    </a:pPr>
                    <a:endParaRPr lang="ru-RU"/>
                  </a:p>
                </p:txBody>
              </p:sp>
              <p:sp>
                <p:nvSpPr>
                  <p:cNvPr id="53" name="AutoShape 43"/>
                  <p:cNvSpPr>
                    <a:spLocks noChangeArrowheads="1"/>
                  </p:cNvSpPr>
                  <p:nvPr/>
                </p:nvSpPr>
                <p:spPr bwMode="auto">
                  <a:xfrm rot="-5400000" flipH="1" flipV="1">
                    <a:off x="802" y="1436"/>
                    <a:ext cx="1028" cy="186"/>
                  </a:xfrm>
                  <a:custGeom>
                    <a:avLst/>
                    <a:gdLst>
                      <a:gd name="G0" fmla="+- 2645 0 0"/>
                      <a:gd name="G1" fmla="+- 21600 0 2645"/>
                      <a:gd name="G2" fmla="*/ 2645 1 2"/>
                      <a:gd name="G3" fmla="+- 21600 0 G2"/>
                      <a:gd name="G4" fmla="+/ 2645 21600 2"/>
                      <a:gd name="G5" fmla="+/ G1 0 2"/>
                      <a:gd name="G6" fmla="*/ 21600 21600 2645"/>
                      <a:gd name="G7" fmla="*/ G6 1 2"/>
                      <a:gd name="G8" fmla="+- 21600 0 G7"/>
                      <a:gd name="G9" fmla="*/ 21600 1 2"/>
                      <a:gd name="G10" fmla="+- 2645 0 G9"/>
                      <a:gd name="G11" fmla="?: G10 G8 0"/>
                      <a:gd name="G12" fmla="?: G10 G7 21600"/>
                      <a:gd name="T0" fmla="*/ 20277 w 21600"/>
                      <a:gd name="T1" fmla="*/ 10800 h 21600"/>
                      <a:gd name="T2" fmla="*/ 10800 w 21600"/>
                      <a:gd name="T3" fmla="*/ 21600 h 21600"/>
                      <a:gd name="T4" fmla="*/ 1323 w 21600"/>
                      <a:gd name="T5" fmla="*/ 10800 h 21600"/>
                      <a:gd name="T6" fmla="*/ 10800 w 21600"/>
                      <a:gd name="T7" fmla="*/ 0 h 21600"/>
                      <a:gd name="T8" fmla="*/ 3123 w 21600"/>
                      <a:gd name="T9" fmla="*/ 3123 h 21600"/>
                      <a:gd name="T10" fmla="*/ 18477 w 21600"/>
                      <a:gd name="T11" fmla="*/ 1847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645" y="21600"/>
                        </a:lnTo>
                        <a:lnTo>
                          <a:pt x="18955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eaLnBrk="0" hangingPunct="0">
                      <a:defRPr/>
                    </a:pPr>
                    <a:endParaRPr lang="ru-RU"/>
                  </a:p>
                </p:txBody>
              </p:sp>
            </p:grpSp>
            <p:sp>
              <p:nvSpPr>
                <p:cNvPr id="46" name="Rectangle 44"/>
                <p:cNvSpPr>
                  <a:spLocks noChangeArrowheads="1"/>
                </p:cNvSpPr>
                <p:nvPr/>
              </p:nvSpPr>
              <p:spPr bwMode="auto">
                <a:xfrm>
                  <a:off x="433" y="1111"/>
                  <a:ext cx="874" cy="868"/>
                </a:xfrm>
                <a:prstGeom prst="rect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ru-RU"/>
                </a:p>
              </p:txBody>
            </p:sp>
            <p:sp>
              <p:nvSpPr>
                <p:cNvPr id="47" name="Oval 45"/>
                <p:cNvSpPr>
                  <a:spLocks noChangeArrowheads="1"/>
                </p:cNvSpPr>
                <p:nvPr/>
              </p:nvSpPr>
              <p:spPr bwMode="auto">
                <a:xfrm>
                  <a:off x="484" y="1170"/>
                  <a:ext cx="772" cy="75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eaLnBrk="0" hangingPunct="0">
                    <a:spcBef>
                      <a:spcPct val="50000"/>
                    </a:spcBef>
                    <a:defRPr/>
                  </a:pPr>
                  <a:endParaRPr kumimoji="1" lang="ru-RU" sz="2400"/>
                </a:p>
              </p:txBody>
            </p:sp>
            <p:sp>
              <p:nvSpPr>
                <p:cNvPr id="48" name="Oval 46"/>
                <p:cNvSpPr>
                  <a:spLocks noChangeArrowheads="1"/>
                </p:cNvSpPr>
                <p:nvPr/>
              </p:nvSpPr>
              <p:spPr bwMode="auto">
                <a:xfrm>
                  <a:off x="559" y="1241"/>
                  <a:ext cx="622" cy="60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eaLnBrk="0" hangingPunct="0">
                    <a:spcBef>
                      <a:spcPct val="50000"/>
                    </a:spcBef>
                    <a:defRPr/>
                  </a:pPr>
                  <a:endParaRPr kumimoji="1" lang="ru-RU" sz="2400"/>
                </a:p>
              </p:txBody>
            </p:sp>
            <p:sp>
              <p:nvSpPr>
                <p:cNvPr id="49" name="Oval 47"/>
                <p:cNvSpPr>
                  <a:spLocks noChangeArrowheads="1"/>
                </p:cNvSpPr>
                <p:nvPr/>
              </p:nvSpPr>
              <p:spPr bwMode="auto">
                <a:xfrm>
                  <a:off x="624" y="1303"/>
                  <a:ext cx="492" cy="48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eaLnBrk="0" hangingPunct="0">
                    <a:spcBef>
                      <a:spcPct val="50000"/>
                    </a:spcBef>
                    <a:defRPr/>
                  </a:pPr>
                  <a:endParaRPr kumimoji="1" lang="ru-RU" sz="2400"/>
                </a:p>
              </p:txBody>
            </p:sp>
          </p:grpSp>
          <p:grpSp>
            <p:nvGrpSpPr>
              <p:cNvPr id="38" name="Group 48"/>
              <p:cNvGrpSpPr>
                <a:grpSpLocks/>
              </p:cNvGrpSpPr>
              <p:nvPr/>
            </p:nvGrpSpPr>
            <p:grpSpPr bwMode="auto">
              <a:xfrm>
                <a:off x="634" y="1345"/>
                <a:ext cx="447" cy="402"/>
                <a:chOff x="634" y="1345"/>
                <a:chExt cx="447" cy="402"/>
              </a:xfrm>
            </p:grpSpPr>
            <p:sp>
              <p:nvSpPr>
                <p:cNvPr id="39" name="Arc 49"/>
                <p:cNvSpPr>
                  <a:spLocks/>
                </p:cNvSpPr>
                <p:nvPr/>
              </p:nvSpPr>
              <p:spPr bwMode="auto">
                <a:xfrm>
                  <a:off x="856" y="1409"/>
                  <a:ext cx="34" cy="28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43200"/>
                    <a:gd name="T2" fmla="*/ 0 w 21600"/>
                    <a:gd name="T3" fmla="*/ 43200 h 43200"/>
                    <a:gd name="T4" fmla="*/ 0 w 21600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32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33529"/>
                        <a:pt x="11929" y="43199"/>
                        <a:pt x="0" y="43200"/>
                      </a:cubicBezTo>
                    </a:path>
                    <a:path w="21600" h="432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33529"/>
                        <a:pt x="11929" y="43199"/>
                        <a:pt x="0" y="432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ru-RU"/>
                </a:p>
              </p:txBody>
            </p:sp>
            <p:sp>
              <p:nvSpPr>
                <p:cNvPr id="40" name="Arc 50"/>
                <p:cNvSpPr>
                  <a:spLocks/>
                </p:cNvSpPr>
                <p:nvPr/>
              </p:nvSpPr>
              <p:spPr bwMode="auto">
                <a:xfrm>
                  <a:off x="827" y="1409"/>
                  <a:ext cx="34" cy="288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21600 w 21600"/>
                    <a:gd name="T1" fmla="*/ 43200 h 43200"/>
                    <a:gd name="T2" fmla="*/ 21600 w 21600"/>
                    <a:gd name="T3" fmla="*/ 0 h 43200"/>
                    <a:gd name="T4" fmla="*/ 21600 w 21600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3200" fill="none" extrusionOk="0">
                      <a:moveTo>
                        <a:pt x="21600" y="43200"/>
                      </a:move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-1" y="9670"/>
                        <a:pt x="9670" y="0"/>
                        <a:pt x="21599" y="0"/>
                      </a:cubicBezTo>
                    </a:path>
                    <a:path w="21600" h="43200" stroke="0" extrusionOk="0">
                      <a:moveTo>
                        <a:pt x="21600" y="43200"/>
                      </a:move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-1" y="9670"/>
                        <a:pt x="9670" y="0"/>
                        <a:pt x="21599" y="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ru-RU"/>
                </a:p>
              </p:txBody>
            </p:sp>
            <p:sp>
              <p:nvSpPr>
                <p:cNvPr id="41" name="AutoShape 51"/>
                <p:cNvSpPr>
                  <a:spLocks noChangeArrowheads="1"/>
                </p:cNvSpPr>
                <p:nvPr/>
              </p:nvSpPr>
              <p:spPr bwMode="auto">
                <a:xfrm>
                  <a:off x="798" y="1694"/>
                  <a:ext cx="122" cy="53"/>
                </a:xfrm>
                <a:prstGeom prst="roundRect">
                  <a:avLst>
                    <a:gd name="adj" fmla="val 49995"/>
                  </a:avLst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ru-RU"/>
                </a:p>
              </p:txBody>
            </p:sp>
            <p:sp>
              <p:nvSpPr>
                <p:cNvPr id="42" name="Freeform 52"/>
                <p:cNvSpPr>
                  <a:spLocks/>
                </p:cNvSpPr>
                <p:nvPr/>
              </p:nvSpPr>
              <p:spPr bwMode="auto">
                <a:xfrm>
                  <a:off x="634" y="1467"/>
                  <a:ext cx="221" cy="230"/>
                </a:xfrm>
                <a:custGeom>
                  <a:avLst/>
                  <a:gdLst>
                    <a:gd name="T0" fmla="*/ 212 w 221"/>
                    <a:gd name="T1" fmla="*/ 204 h 230"/>
                    <a:gd name="T2" fmla="*/ 194 w 221"/>
                    <a:gd name="T3" fmla="*/ 158 h 230"/>
                    <a:gd name="T4" fmla="*/ 188 w 221"/>
                    <a:gd name="T5" fmla="*/ 111 h 230"/>
                    <a:gd name="T6" fmla="*/ 183 w 221"/>
                    <a:gd name="T7" fmla="*/ 72 h 230"/>
                    <a:gd name="T8" fmla="*/ 178 w 221"/>
                    <a:gd name="T9" fmla="*/ 52 h 230"/>
                    <a:gd name="T10" fmla="*/ 169 w 221"/>
                    <a:gd name="T11" fmla="*/ 37 h 230"/>
                    <a:gd name="T12" fmla="*/ 157 w 221"/>
                    <a:gd name="T13" fmla="*/ 24 h 230"/>
                    <a:gd name="T14" fmla="*/ 143 w 221"/>
                    <a:gd name="T15" fmla="*/ 13 h 230"/>
                    <a:gd name="T16" fmla="*/ 124 w 221"/>
                    <a:gd name="T17" fmla="*/ 5 h 230"/>
                    <a:gd name="T18" fmla="*/ 100 w 221"/>
                    <a:gd name="T19" fmla="*/ 0 h 230"/>
                    <a:gd name="T20" fmla="*/ 76 w 221"/>
                    <a:gd name="T21" fmla="*/ 0 h 230"/>
                    <a:gd name="T22" fmla="*/ 54 w 221"/>
                    <a:gd name="T23" fmla="*/ 7 h 230"/>
                    <a:gd name="T24" fmla="*/ 35 w 221"/>
                    <a:gd name="T25" fmla="*/ 16 h 230"/>
                    <a:gd name="T26" fmla="*/ 18 w 221"/>
                    <a:gd name="T27" fmla="*/ 31 h 230"/>
                    <a:gd name="T28" fmla="*/ 5 w 221"/>
                    <a:gd name="T29" fmla="*/ 51 h 230"/>
                    <a:gd name="T30" fmla="*/ 0 w 221"/>
                    <a:gd name="T31" fmla="*/ 73 h 230"/>
                    <a:gd name="T32" fmla="*/ 3 w 221"/>
                    <a:gd name="T33" fmla="*/ 72 h 230"/>
                    <a:gd name="T34" fmla="*/ 15 w 221"/>
                    <a:gd name="T35" fmla="*/ 64 h 230"/>
                    <a:gd name="T36" fmla="*/ 35 w 221"/>
                    <a:gd name="T37" fmla="*/ 58 h 230"/>
                    <a:gd name="T38" fmla="*/ 56 w 221"/>
                    <a:gd name="T39" fmla="*/ 57 h 230"/>
                    <a:gd name="T40" fmla="*/ 74 w 221"/>
                    <a:gd name="T41" fmla="*/ 63 h 230"/>
                    <a:gd name="T42" fmla="*/ 87 w 221"/>
                    <a:gd name="T43" fmla="*/ 73 h 230"/>
                    <a:gd name="T44" fmla="*/ 93 w 221"/>
                    <a:gd name="T45" fmla="*/ 85 h 230"/>
                    <a:gd name="T46" fmla="*/ 96 w 221"/>
                    <a:gd name="T47" fmla="*/ 102 h 230"/>
                    <a:gd name="T48" fmla="*/ 100 w 221"/>
                    <a:gd name="T49" fmla="*/ 124 h 230"/>
                    <a:gd name="T50" fmla="*/ 106 w 221"/>
                    <a:gd name="T51" fmla="*/ 147 h 230"/>
                    <a:gd name="T52" fmla="*/ 116 w 221"/>
                    <a:gd name="T53" fmla="*/ 168 h 230"/>
                    <a:gd name="T54" fmla="*/ 131 w 221"/>
                    <a:gd name="T55" fmla="*/ 190 h 230"/>
                    <a:gd name="T56" fmla="*/ 150 w 221"/>
                    <a:gd name="T57" fmla="*/ 207 h 230"/>
                    <a:gd name="T58" fmla="*/ 172 w 221"/>
                    <a:gd name="T59" fmla="*/ 219 h 230"/>
                    <a:gd name="T60" fmla="*/ 194 w 221"/>
                    <a:gd name="T61" fmla="*/ 226 h 230"/>
                    <a:gd name="T62" fmla="*/ 220 w 221"/>
                    <a:gd name="T63" fmla="*/ 229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221" h="230">
                      <a:moveTo>
                        <a:pt x="220" y="229"/>
                      </a:moveTo>
                      <a:lnTo>
                        <a:pt x="212" y="204"/>
                      </a:lnTo>
                      <a:lnTo>
                        <a:pt x="202" y="180"/>
                      </a:lnTo>
                      <a:lnTo>
                        <a:pt x="194" y="158"/>
                      </a:lnTo>
                      <a:lnTo>
                        <a:pt x="190" y="136"/>
                      </a:lnTo>
                      <a:lnTo>
                        <a:pt x="188" y="111"/>
                      </a:lnTo>
                      <a:lnTo>
                        <a:pt x="185" y="85"/>
                      </a:lnTo>
                      <a:lnTo>
                        <a:pt x="183" y="72"/>
                      </a:lnTo>
                      <a:lnTo>
                        <a:pt x="181" y="61"/>
                      </a:lnTo>
                      <a:lnTo>
                        <a:pt x="178" y="52"/>
                      </a:lnTo>
                      <a:lnTo>
                        <a:pt x="173" y="43"/>
                      </a:lnTo>
                      <a:lnTo>
                        <a:pt x="169" y="37"/>
                      </a:lnTo>
                      <a:lnTo>
                        <a:pt x="164" y="30"/>
                      </a:lnTo>
                      <a:lnTo>
                        <a:pt x="157" y="24"/>
                      </a:lnTo>
                      <a:lnTo>
                        <a:pt x="150" y="18"/>
                      </a:lnTo>
                      <a:lnTo>
                        <a:pt x="143" y="13"/>
                      </a:lnTo>
                      <a:lnTo>
                        <a:pt x="134" y="9"/>
                      </a:lnTo>
                      <a:lnTo>
                        <a:pt x="124" y="5"/>
                      </a:lnTo>
                      <a:lnTo>
                        <a:pt x="112" y="2"/>
                      </a:lnTo>
                      <a:lnTo>
                        <a:pt x="100" y="0"/>
                      </a:lnTo>
                      <a:lnTo>
                        <a:pt x="88" y="0"/>
                      </a:lnTo>
                      <a:lnTo>
                        <a:pt x="76" y="0"/>
                      </a:lnTo>
                      <a:lnTo>
                        <a:pt x="65" y="2"/>
                      </a:lnTo>
                      <a:lnTo>
                        <a:pt x="54" y="7"/>
                      </a:lnTo>
                      <a:lnTo>
                        <a:pt x="45" y="10"/>
                      </a:lnTo>
                      <a:lnTo>
                        <a:pt x="35" y="16"/>
                      </a:lnTo>
                      <a:lnTo>
                        <a:pt x="25" y="24"/>
                      </a:lnTo>
                      <a:lnTo>
                        <a:pt x="18" y="31"/>
                      </a:lnTo>
                      <a:lnTo>
                        <a:pt x="11" y="41"/>
                      </a:lnTo>
                      <a:lnTo>
                        <a:pt x="5" y="51"/>
                      </a:lnTo>
                      <a:lnTo>
                        <a:pt x="1" y="63"/>
                      </a:lnTo>
                      <a:lnTo>
                        <a:pt x="0" y="73"/>
                      </a:lnTo>
                      <a:lnTo>
                        <a:pt x="0" y="79"/>
                      </a:lnTo>
                      <a:lnTo>
                        <a:pt x="3" y="72"/>
                      </a:lnTo>
                      <a:lnTo>
                        <a:pt x="8" y="67"/>
                      </a:lnTo>
                      <a:lnTo>
                        <a:pt x="15" y="64"/>
                      </a:lnTo>
                      <a:lnTo>
                        <a:pt x="25" y="60"/>
                      </a:lnTo>
                      <a:lnTo>
                        <a:pt x="35" y="58"/>
                      </a:lnTo>
                      <a:lnTo>
                        <a:pt x="46" y="57"/>
                      </a:lnTo>
                      <a:lnTo>
                        <a:pt x="56" y="57"/>
                      </a:lnTo>
                      <a:lnTo>
                        <a:pt x="67" y="60"/>
                      </a:lnTo>
                      <a:lnTo>
                        <a:pt x="74" y="63"/>
                      </a:lnTo>
                      <a:lnTo>
                        <a:pt x="81" y="67"/>
                      </a:lnTo>
                      <a:lnTo>
                        <a:pt x="87" y="73"/>
                      </a:lnTo>
                      <a:lnTo>
                        <a:pt x="91" y="78"/>
                      </a:lnTo>
                      <a:lnTo>
                        <a:pt x="93" y="85"/>
                      </a:lnTo>
                      <a:lnTo>
                        <a:pt x="95" y="92"/>
                      </a:lnTo>
                      <a:lnTo>
                        <a:pt x="96" y="102"/>
                      </a:lnTo>
                      <a:lnTo>
                        <a:pt x="98" y="112"/>
                      </a:lnTo>
                      <a:lnTo>
                        <a:pt x="100" y="124"/>
                      </a:lnTo>
                      <a:lnTo>
                        <a:pt x="103" y="135"/>
                      </a:lnTo>
                      <a:lnTo>
                        <a:pt x="106" y="147"/>
                      </a:lnTo>
                      <a:lnTo>
                        <a:pt x="111" y="158"/>
                      </a:lnTo>
                      <a:lnTo>
                        <a:pt x="116" y="168"/>
                      </a:lnTo>
                      <a:lnTo>
                        <a:pt x="123" y="180"/>
                      </a:lnTo>
                      <a:lnTo>
                        <a:pt x="131" y="190"/>
                      </a:lnTo>
                      <a:lnTo>
                        <a:pt x="140" y="199"/>
                      </a:lnTo>
                      <a:lnTo>
                        <a:pt x="150" y="207"/>
                      </a:lnTo>
                      <a:lnTo>
                        <a:pt x="163" y="215"/>
                      </a:lnTo>
                      <a:lnTo>
                        <a:pt x="172" y="219"/>
                      </a:lnTo>
                      <a:lnTo>
                        <a:pt x="183" y="223"/>
                      </a:lnTo>
                      <a:lnTo>
                        <a:pt x="194" y="226"/>
                      </a:lnTo>
                      <a:lnTo>
                        <a:pt x="207" y="228"/>
                      </a:lnTo>
                      <a:lnTo>
                        <a:pt x="220" y="229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ru-RU"/>
                </a:p>
              </p:txBody>
            </p:sp>
            <p:sp>
              <p:nvSpPr>
                <p:cNvPr id="43" name="Freeform 53"/>
                <p:cNvSpPr>
                  <a:spLocks/>
                </p:cNvSpPr>
                <p:nvPr/>
              </p:nvSpPr>
              <p:spPr bwMode="auto">
                <a:xfrm>
                  <a:off x="859" y="1467"/>
                  <a:ext cx="222" cy="230"/>
                </a:xfrm>
                <a:custGeom>
                  <a:avLst/>
                  <a:gdLst>
                    <a:gd name="T0" fmla="*/ 7 w 222"/>
                    <a:gd name="T1" fmla="*/ 204 h 230"/>
                    <a:gd name="T2" fmla="*/ 25 w 222"/>
                    <a:gd name="T3" fmla="*/ 158 h 230"/>
                    <a:gd name="T4" fmla="*/ 31 w 222"/>
                    <a:gd name="T5" fmla="*/ 111 h 230"/>
                    <a:gd name="T6" fmla="*/ 36 w 222"/>
                    <a:gd name="T7" fmla="*/ 72 h 230"/>
                    <a:gd name="T8" fmla="*/ 41 w 222"/>
                    <a:gd name="T9" fmla="*/ 52 h 230"/>
                    <a:gd name="T10" fmla="*/ 50 w 222"/>
                    <a:gd name="T11" fmla="*/ 37 h 230"/>
                    <a:gd name="T12" fmla="*/ 62 w 222"/>
                    <a:gd name="T13" fmla="*/ 24 h 230"/>
                    <a:gd name="T14" fmla="*/ 77 w 222"/>
                    <a:gd name="T15" fmla="*/ 13 h 230"/>
                    <a:gd name="T16" fmla="*/ 96 w 222"/>
                    <a:gd name="T17" fmla="*/ 5 h 230"/>
                    <a:gd name="T18" fmla="*/ 120 w 222"/>
                    <a:gd name="T19" fmla="*/ 0 h 230"/>
                    <a:gd name="T20" fmla="*/ 143 w 222"/>
                    <a:gd name="T21" fmla="*/ 0 h 230"/>
                    <a:gd name="T22" fmla="*/ 165 w 222"/>
                    <a:gd name="T23" fmla="*/ 7 h 230"/>
                    <a:gd name="T24" fmla="*/ 184 w 222"/>
                    <a:gd name="T25" fmla="*/ 16 h 230"/>
                    <a:gd name="T26" fmla="*/ 201 w 222"/>
                    <a:gd name="T27" fmla="*/ 31 h 230"/>
                    <a:gd name="T28" fmla="*/ 215 w 222"/>
                    <a:gd name="T29" fmla="*/ 51 h 230"/>
                    <a:gd name="T30" fmla="*/ 221 w 222"/>
                    <a:gd name="T31" fmla="*/ 73 h 230"/>
                    <a:gd name="T32" fmla="*/ 217 w 222"/>
                    <a:gd name="T33" fmla="*/ 72 h 230"/>
                    <a:gd name="T34" fmla="*/ 205 w 222"/>
                    <a:gd name="T35" fmla="*/ 64 h 230"/>
                    <a:gd name="T36" fmla="*/ 184 w 222"/>
                    <a:gd name="T37" fmla="*/ 58 h 230"/>
                    <a:gd name="T38" fmla="*/ 164 w 222"/>
                    <a:gd name="T39" fmla="*/ 57 h 230"/>
                    <a:gd name="T40" fmla="*/ 145 w 222"/>
                    <a:gd name="T41" fmla="*/ 63 h 230"/>
                    <a:gd name="T42" fmla="*/ 132 w 222"/>
                    <a:gd name="T43" fmla="*/ 73 h 230"/>
                    <a:gd name="T44" fmla="*/ 127 w 222"/>
                    <a:gd name="T45" fmla="*/ 85 h 230"/>
                    <a:gd name="T46" fmla="*/ 123 w 222"/>
                    <a:gd name="T47" fmla="*/ 102 h 230"/>
                    <a:gd name="T48" fmla="*/ 120 w 222"/>
                    <a:gd name="T49" fmla="*/ 124 h 230"/>
                    <a:gd name="T50" fmla="*/ 113 w 222"/>
                    <a:gd name="T51" fmla="*/ 147 h 230"/>
                    <a:gd name="T52" fmla="*/ 104 w 222"/>
                    <a:gd name="T53" fmla="*/ 168 h 230"/>
                    <a:gd name="T54" fmla="*/ 89 w 222"/>
                    <a:gd name="T55" fmla="*/ 190 h 230"/>
                    <a:gd name="T56" fmla="*/ 69 w 222"/>
                    <a:gd name="T57" fmla="*/ 207 h 230"/>
                    <a:gd name="T58" fmla="*/ 47 w 222"/>
                    <a:gd name="T59" fmla="*/ 219 h 230"/>
                    <a:gd name="T60" fmla="*/ 25 w 222"/>
                    <a:gd name="T61" fmla="*/ 226 h 230"/>
                    <a:gd name="T62" fmla="*/ 0 w 222"/>
                    <a:gd name="T63" fmla="*/ 229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222" h="230">
                      <a:moveTo>
                        <a:pt x="0" y="229"/>
                      </a:moveTo>
                      <a:lnTo>
                        <a:pt x="7" y="204"/>
                      </a:lnTo>
                      <a:lnTo>
                        <a:pt x="17" y="180"/>
                      </a:lnTo>
                      <a:lnTo>
                        <a:pt x="25" y="158"/>
                      </a:lnTo>
                      <a:lnTo>
                        <a:pt x="29" y="136"/>
                      </a:lnTo>
                      <a:lnTo>
                        <a:pt x="31" y="111"/>
                      </a:lnTo>
                      <a:lnTo>
                        <a:pt x="34" y="85"/>
                      </a:lnTo>
                      <a:lnTo>
                        <a:pt x="36" y="72"/>
                      </a:lnTo>
                      <a:lnTo>
                        <a:pt x="38" y="61"/>
                      </a:lnTo>
                      <a:lnTo>
                        <a:pt x="41" y="52"/>
                      </a:lnTo>
                      <a:lnTo>
                        <a:pt x="46" y="43"/>
                      </a:lnTo>
                      <a:lnTo>
                        <a:pt x="50" y="37"/>
                      </a:lnTo>
                      <a:lnTo>
                        <a:pt x="56" y="30"/>
                      </a:lnTo>
                      <a:lnTo>
                        <a:pt x="62" y="24"/>
                      </a:lnTo>
                      <a:lnTo>
                        <a:pt x="69" y="18"/>
                      </a:lnTo>
                      <a:lnTo>
                        <a:pt x="77" y="13"/>
                      </a:lnTo>
                      <a:lnTo>
                        <a:pt x="86" y="9"/>
                      </a:lnTo>
                      <a:lnTo>
                        <a:pt x="96" y="5"/>
                      </a:lnTo>
                      <a:lnTo>
                        <a:pt x="108" y="2"/>
                      </a:lnTo>
                      <a:lnTo>
                        <a:pt x="120" y="0"/>
                      </a:lnTo>
                      <a:lnTo>
                        <a:pt x="132" y="0"/>
                      </a:lnTo>
                      <a:lnTo>
                        <a:pt x="143" y="0"/>
                      </a:lnTo>
                      <a:lnTo>
                        <a:pt x="155" y="2"/>
                      </a:lnTo>
                      <a:lnTo>
                        <a:pt x="165" y="7"/>
                      </a:lnTo>
                      <a:lnTo>
                        <a:pt x="175" y="10"/>
                      </a:lnTo>
                      <a:lnTo>
                        <a:pt x="184" y="16"/>
                      </a:lnTo>
                      <a:lnTo>
                        <a:pt x="195" y="24"/>
                      </a:lnTo>
                      <a:lnTo>
                        <a:pt x="201" y="31"/>
                      </a:lnTo>
                      <a:lnTo>
                        <a:pt x="209" y="41"/>
                      </a:lnTo>
                      <a:lnTo>
                        <a:pt x="215" y="51"/>
                      </a:lnTo>
                      <a:lnTo>
                        <a:pt x="219" y="63"/>
                      </a:lnTo>
                      <a:lnTo>
                        <a:pt x="221" y="73"/>
                      </a:lnTo>
                      <a:lnTo>
                        <a:pt x="220" y="79"/>
                      </a:lnTo>
                      <a:lnTo>
                        <a:pt x="217" y="72"/>
                      </a:lnTo>
                      <a:lnTo>
                        <a:pt x="212" y="67"/>
                      </a:lnTo>
                      <a:lnTo>
                        <a:pt x="205" y="64"/>
                      </a:lnTo>
                      <a:lnTo>
                        <a:pt x="195" y="60"/>
                      </a:lnTo>
                      <a:lnTo>
                        <a:pt x="184" y="58"/>
                      </a:lnTo>
                      <a:lnTo>
                        <a:pt x="174" y="57"/>
                      </a:lnTo>
                      <a:lnTo>
                        <a:pt x="164" y="57"/>
                      </a:lnTo>
                      <a:lnTo>
                        <a:pt x="153" y="60"/>
                      </a:lnTo>
                      <a:lnTo>
                        <a:pt x="145" y="63"/>
                      </a:lnTo>
                      <a:lnTo>
                        <a:pt x="139" y="67"/>
                      </a:lnTo>
                      <a:lnTo>
                        <a:pt x="132" y="73"/>
                      </a:lnTo>
                      <a:lnTo>
                        <a:pt x="129" y="78"/>
                      </a:lnTo>
                      <a:lnTo>
                        <a:pt x="127" y="85"/>
                      </a:lnTo>
                      <a:lnTo>
                        <a:pt x="125" y="92"/>
                      </a:lnTo>
                      <a:lnTo>
                        <a:pt x="123" y="102"/>
                      </a:lnTo>
                      <a:lnTo>
                        <a:pt x="122" y="112"/>
                      </a:lnTo>
                      <a:lnTo>
                        <a:pt x="120" y="124"/>
                      </a:lnTo>
                      <a:lnTo>
                        <a:pt x="117" y="135"/>
                      </a:lnTo>
                      <a:lnTo>
                        <a:pt x="113" y="147"/>
                      </a:lnTo>
                      <a:lnTo>
                        <a:pt x="109" y="158"/>
                      </a:lnTo>
                      <a:lnTo>
                        <a:pt x="104" y="168"/>
                      </a:lnTo>
                      <a:lnTo>
                        <a:pt x="97" y="180"/>
                      </a:lnTo>
                      <a:lnTo>
                        <a:pt x="89" y="190"/>
                      </a:lnTo>
                      <a:lnTo>
                        <a:pt x="79" y="199"/>
                      </a:lnTo>
                      <a:lnTo>
                        <a:pt x="69" y="207"/>
                      </a:lnTo>
                      <a:lnTo>
                        <a:pt x="57" y="215"/>
                      </a:lnTo>
                      <a:lnTo>
                        <a:pt x="47" y="219"/>
                      </a:lnTo>
                      <a:lnTo>
                        <a:pt x="37" y="223"/>
                      </a:lnTo>
                      <a:lnTo>
                        <a:pt x="25" y="226"/>
                      </a:lnTo>
                      <a:lnTo>
                        <a:pt x="12" y="228"/>
                      </a:lnTo>
                      <a:lnTo>
                        <a:pt x="0" y="229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hangingPunct="0">
                    <a:defRPr/>
                  </a:pPr>
                  <a:endParaRPr lang="ru-RU"/>
                </a:p>
              </p:txBody>
            </p:sp>
            <p:sp>
              <p:nvSpPr>
                <p:cNvPr id="44" name="Oval 54"/>
                <p:cNvSpPr>
                  <a:spLocks noChangeArrowheads="1"/>
                </p:cNvSpPr>
                <p:nvPr/>
              </p:nvSpPr>
              <p:spPr bwMode="auto">
                <a:xfrm>
                  <a:off x="829" y="1345"/>
                  <a:ext cx="56" cy="5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eaLnBrk="0" hangingPunct="0">
                    <a:spcBef>
                      <a:spcPct val="50000"/>
                    </a:spcBef>
                    <a:defRPr/>
                  </a:pPr>
                  <a:endParaRPr kumimoji="1" lang="ru-RU" sz="2400"/>
                </a:p>
              </p:txBody>
            </p:sp>
          </p:grpSp>
        </p:grpSp>
      </p:grpSp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738438" y="1381125"/>
            <a:ext cx="6253162" cy="23336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41613" y="4124325"/>
            <a:ext cx="6249987" cy="12858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ru-RU" noProof="0" smtClean="0"/>
          </a:p>
        </p:txBody>
      </p:sp>
      <p:sp>
        <p:nvSpPr>
          <p:cNvPr id="54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2743200" y="5410200"/>
            <a:ext cx="6248400" cy="457200"/>
          </a:xfrm>
        </p:spPr>
        <p:txBody>
          <a:bodyPr wrap="none"/>
          <a:lstStyle>
            <a:lvl1pPr>
              <a:defRPr sz="3200" b="1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" name="Rectangle 5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" name="Rectangle 5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D999B-2D05-4E38-B884-E3A0906CAD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941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99C59-54FB-4C3D-A288-B9E4E6B36D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45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19938" y="228600"/>
            <a:ext cx="1871662" cy="60102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00188" y="228600"/>
            <a:ext cx="5467350" cy="60102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36D7D-E5AA-4572-95B4-ACD4FFD2BC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759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CB11C-58D5-4DB0-931A-2B4092DB2C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789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28C0B-7025-4F76-9ADB-073D0D4968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56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00188" y="1524000"/>
            <a:ext cx="3668712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21300" y="1524000"/>
            <a:ext cx="3670300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B8C5F-5DEB-4FD7-8724-284E7E6708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640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0A9D9-1E65-4E78-98A8-BBE13F1A23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07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77843-F305-4E06-85E5-94AB392354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526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4C4D9-EBB9-44DC-9C5A-BD9507CD2F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919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C0C2E-1444-499D-8589-3C9AF482CA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933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177C1-66C2-4D03-A3AE-6DF1054A60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234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-9525"/>
            <a:ext cx="1557338" cy="6878638"/>
            <a:chOff x="0" y="-6"/>
            <a:chExt cx="981" cy="4333"/>
          </a:xfrm>
        </p:grpSpPr>
        <p:sp>
          <p:nvSpPr>
            <p:cNvPr id="16387" name="Rectangle 3"/>
            <p:cNvSpPr>
              <a:spLocks noChangeArrowheads="1"/>
            </p:cNvSpPr>
            <p:nvPr/>
          </p:nvSpPr>
          <p:spPr bwMode="auto">
            <a:xfrm>
              <a:off x="453" y="2151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388" name="Rectangle 4"/>
            <p:cNvSpPr>
              <a:spLocks noChangeArrowheads="1"/>
            </p:cNvSpPr>
            <p:nvPr/>
          </p:nvSpPr>
          <p:spPr bwMode="auto">
            <a:xfrm>
              <a:off x="0" y="2151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/>
            </a:p>
          </p:txBody>
        </p:sp>
        <p:sp>
          <p:nvSpPr>
            <p:cNvPr id="16389" name="Rectangle 5"/>
            <p:cNvSpPr>
              <a:spLocks noChangeArrowheads="1"/>
            </p:cNvSpPr>
            <p:nvPr/>
          </p:nvSpPr>
          <p:spPr bwMode="auto">
            <a:xfrm>
              <a:off x="222" y="2151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390" name="Rectangle 6"/>
            <p:cNvSpPr>
              <a:spLocks noChangeArrowheads="1"/>
            </p:cNvSpPr>
            <p:nvPr/>
          </p:nvSpPr>
          <p:spPr bwMode="auto">
            <a:xfrm>
              <a:off x="567" y="2160"/>
              <a:ext cx="204" cy="2161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/>
            </a:p>
          </p:txBody>
        </p:sp>
        <p:sp>
          <p:nvSpPr>
            <p:cNvPr id="16391" name="Freeform 7"/>
            <p:cNvSpPr>
              <a:spLocks/>
            </p:cNvSpPr>
            <p:nvPr/>
          </p:nvSpPr>
          <p:spPr bwMode="auto">
            <a:xfrm>
              <a:off x="222" y="2636"/>
              <a:ext cx="344" cy="647"/>
            </a:xfrm>
            <a:custGeom>
              <a:avLst/>
              <a:gdLst>
                <a:gd name="T0" fmla="*/ 343 w 344"/>
                <a:gd name="T1" fmla="*/ 52 h 647"/>
                <a:gd name="T2" fmla="*/ 343 w 344"/>
                <a:gd name="T3" fmla="*/ 194 h 647"/>
                <a:gd name="T4" fmla="*/ 335 w 344"/>
                <a:gd name="T5" fmla="*/ 188 h 647"/>
                <a:gd name="T6" fmla="*/ 315 w 344"/>
                <a:gd name="T7" fmla="*/ 188 h 647"/>
                <a:gd name="T8" fmla="*/ 300 w 344"/>
                <a:gd name="T9" fmla="*/ 194 h 647"/>
                <a:gd name="T10" fmla="*/ 284 w 344"/>
                <a:gd name="T11" fmla="*/ 209 h 647"/>
                <a:gd name="T12" fmla="*/ 242 w 344"/>
                <a:gd name="T13" fmla="*/ 261 h 647"/>
                <a:gd name="T14" fmla="*/ 146 w 344"/>
                <a:gd name="T15" fmla="*/ 366 h 647"/>
                <a:gd name="T16" fmla="*/ 50 w 344"/>
                <a:gd name="T17" fmla="*/ 475 h 647"/>
                <a:gd name="T18" fmla="*/ 30 w 344"/>
                <a:gd name="T19" fmla="*/ 505 h 647"/>
                <a:gd name="T20" fmla="*/ 17 w 344"/>
                <a:gd name="T21" fmla="*/ 535 h 647"/>
                <a:gd name="T22" fmla="*/ 10 w 344"/>
                <a:gd name="T23" fmla="*/ 582 h 647"/>
                <a:gd name="T24" fmla="*/ 0 w 344"/>
                <a:gd name="T25" fmla="*/ 646 h 647"/>
                <a:gd name="T26" fmla="*/ 0 w 344"/>
                <a:gd name="T27" fmla="*/ 365 h 647"/>
                <a:gd name="T28" fmla="*/ 5 w 344"/>
                <a:gd name="T29" fmla="*/ 392 h 647"/>
                <a:gd name="T30" fmla="*/ 10 w 344"/>
                <a:gd name="T31" fmla="*/ 404 h 647"/>
                <a:gd name="T32" fmla="*/ 20 w 344"/>
                <a:gd name="T33" fmla="*/ 410 h 647"/>
                <a:gd name="T34" fmla="*/ 30 w 344"/>
                <a:gd name="T35" fmla="*/ 413 h 647"/>
                <a:gd name="T36" fmla="*/ 45 w 344"/>
                <a:gd name="T37" fmla="*/ 413 h 647"/>
                <a:gd name="T38" fmla="*/ 60 w 344"/>
                <a:gd name="T39" fmla="*/ 407 h 647"/>
                <a:gd name="T40" fmla="*/ 257 w 344"/>
                <a:gd name="T41" fmla="*/ 190 h 647"/>
                <a:gd name="T42" fmla="*/ 297 w 344"/>
                <a:gd name="T43" fmla="*/ 138 h 647"/>
                <a:gd name="T44" fmla="*/ 312 w 344"/>
                <a:gd name="T45" fmla="*/ 111 h 647"/>
                <a:gd name="T46" fmla="*/ 325 w 344"/>
                <a:gd name="T47" fmla="*/ 84 h 647"/>
                <a:gd name="T48" fmla="*/ 335 w 344"/>
                <a:gd name="T49" fmla="*/ 39 h 647"/>
                <a:gd name="T50" fmla="*/ 343 w 344"/>
                <a:gd name="T51" fmla="*/ 0 h 647"/>
                <a:gd name="T52" fmla="*/ 343 w 344"/>
                <a:gd name="T53" fmla="*/ 117 h 6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392" name="Freeform 8"/>
            <p:cNvSpPr>
              <a:spLocks/>
            </p:cNvSpPr>
            <p:nvPr/>
          </p:nvSpPr>
          <p:spPr bwMode="auto">
            <a:xfrm>
              <a:off x="222" y="2908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393" name="Freeform 9"/>
            <p:cNvSpPr>
              <a:spLocks/>
            </p:cNvSpPr>
            <p:nvPr/>
          </p:nvSpPr>
          <p:spPr bwMode="auto">
            <a:xfrm>
              <a:off x="222" y="3165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394" name="Freeform 10"/>
            <p:cNvSpPr>
              <a:spLocks/>
            </p:cNvSpPr>
            <p:nvPr/>
          </p:nvSpPr>
          <p:spPr bwMode="auto">
            <a:xfrm>
              <a:off x="222" y="3420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395" name="Freeform 11"/>
            <p:cNvSpPr>
              <a:spLocks/>
            </p:cNvSpPr>
            <p:nvPr/>
          </p:nvSpPr>
          <p:spPr bwMode="auto">
            <a:xfrm>
              <a:off x="222" y="3677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396" name="Freeform 12"/>
            <p:cNvSpPr>
              <a:spLocks/>
            </p:cNvSpPr>
            <p:nvPr/>
          </p:nvSpPr>
          <p:spPr bwMode="auto">
            <a:xfrm>
              <a:off x="301" y="3932"/>
              <a:ext cx="265" cy="392"/>
            </a:xfrm>
            <a:custGeom>
              <a:avLst/>
              <a:gdLst>
                <a:gd name="T0" fmla="*/ 264 w 265"/>
                <a:gd name="T1" fmla="*/ 52 h 392"/>
                <a:gd name="T2" fmla="*/ 264 w 265"/>
                <a:gd name="T3" fmla="*/ 194 h 392"/>
                <a:gd name="T4" fmla="*/ 256 w 265"/>
                <a:gd name="T5" fmla="*/ 188 h 392"/>
                <a:gd name="T6" fmla="*/ 236 w 265"/>
                <a:gd name="T7" fmla="*/ 188 h 392"/>
                <a:gd name="T8" fmla="*/ 221 w 265"/>
                <a:gd name="T9" fmla="*/ 194 h 392"/>
                <a:gd name="T10" fmla="*/ 205 w 265"/>
                <a:gd name="T11" fmla="*/ 209 h 392"/>
                <a:gd name="T12" fmla="*/ 162 w 265"/>
                <a:gd name="T13" fmla="*/ 261 h 392"/>
                <a:gd name="T14" fmla="*/ 66 w 265"/>
                <a:gd name="T15" fmla="*/ 366 h 392"/>
                <a:gd name="T16" fmla="*/ 45 w 265"/>
                <a:gd name="T17" fmla="*/ 391 h 392"/>
                <a:gd name="T18" fmla="*/ 0 w 265"/>
                <a:gd name="T19" fmla="*/ 391 h 392"/>
                <a:gd name="T20" fmla="*/ 178 w 265"/>
                <a:gd name="T21" fmla="*/ 190 h 392"/>
                <a:gd name="T22" fmla="*/ 218 w 265"/>
                <a:gd name="T23" fmla="*/ 138 h 392"/>
                <a:gd name="T24" fmla="*/ 233 w 265"/>
                <a:gd name="T25" fmla="*/ 111 h 392"/>
                <a:gd name="T26" fmla="*/ 246 w 265"/>
                <a:gd name="T27" fmla="*/ 84 h 392"/>
                <a:gd name="T28" fmla="*/ 256 w 265"/>
                <a:gd name="T29" fmla="*/ 39 h 392"/>
                <a:gd name="T30" fmla="*/ 264 w 265"/>
                <a:gd name="T31" fmla="*/ 0 h 392"/>
                <a:gd name="T32" fmla="*/ 264 w 265"/>
                <a:gd name="T33" fmla="*/ 117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5" h="392">
                  <a:moveTo>
                    <a:pt x="264" y="52"/>
                  </a:moveTo>
                  <a:lnTo>
                    <a:pt x="264" y="194"/>
                  </a:lnTo>
                  <a:lnTo>
                    <a:pt x="256" y="188"/>
                  </a:lnTo>
                  <a:lnTo>
                    <a:pt x="236" y="188"/>
                  </a:lnTo>
                  <a:lnTo>
                    <a:pt x="221" y="194"/>
                  </a:lnTo>
                  <a:lnTo>
                    <a:pt x="205" y="209"/>
                  </a:lnTo>
                  <a:lnTo>
                    <a:pt x="162" y="261"/>
                  </a:lnTo>
                  <a:lnTo>
                    <a:pt x="66" y="366"/>
                  </a:lnTo>
                  <a:lnTo>
                    <a:pt x="45" y="391"/>
                  </a:lnTo>
                  <a:lnTo>
                    <a:pt x="0" y="391"/>
                  </a:lnTo>
                  <a:lnTo>
                    <a:pt x="178" y="190"/>
                  </a:lnTo>
                  <a:lnTo>
                    <a:pt x="218" y="138"/>
                  </a:lnTo>
                  <a:lnTo>
                    <a:pt x="233" y="111"/>
                  </a:lnTo>
                  <a:lnTo>
                    <a:pt x="246" y="84"/>
                  </a:lnTo>
                  <a:lnTo>
                    <a:pt x="256" y="39"/>
                  </a:lnTo>
                  <a:lnTo>
                    <a:pt x="264" y="0"/>
                  </a:lnTo>
                  <a:lnTo>
                    <a:pt x="264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397" name="Freeform 13"/>
            <p:cNvSpPr>
              <a:spLocks/>
            </p:cNvSpPr>
            <p:nvPr/>
          </p:nvSpPr>
          <p:spPr bwMode="auto">
            <a:xfrm>
              <a:off x="222" y="2366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398" name="Freeform 14"/>
            <p:cNvSpPr>
              <a:spLocks/>
            </p:cNvSpPr>
            <p:nvPr/>
          </p:nvSpPr>
          <p:spPr bwMode="auto">
            <a:xfrm>
              <a:off x="222" y="2151"/>
              <a:ext cx="346" cy="575"/>
            </a:xfrm>
            <a:custGeom>
              <a:avLst/>
              <a:gdLst>
                <a:gd name="T0" fmla="*/ 345 w 346"/>
                <a:gd name="T1" fmla="*/ 0 h 575"/>
                <a:gd name="T2" fmla="*/ 343 w 346"/>
                <a:gd name="T3" fmla="*/ 122 h 575"/>
                <a:gd name="T4" fmla="*/ 336 w 346"/>
                <a:gd name="T5" fmla="*/ 116 h 575"/>
                <a:gd name="T6" fmla="*/ 315 w 346"/>
                <a:gd name="T7" fmla="*/ 116 h 575"/>
                <a:gd name="T8" fmla="*/ 300 w 346"/>
                <a:gd name="T9" fmla="*/ 122 h 575"/>
                <a:gd name="T10" fmla="*/ 285 w 346"/>
                <a:gd name="T11" fmla="*/ 137 h 575"/>
                <a:gd name="T12" fmla="*/ 242 w 346"/>
                <a:gd name="T13" fmla="*/ 188 h 575"/>
                <a:gd name="T14" fmla="*/ 146 w 346"/>
                <a:gd name="T15" fmla="*/ 294 h 575"/>
                <a:gd name="T16" fmla="*/ 50 w 346"/>
                <a:gd name="T17" fmla="*/ 403 h 575"/>
                <a:gd name="T18" fmla="*/ 30 w 346"/>
                <a:gd name="T19" fmla="*/ 433 h 575"/>
                <a:gd name="T20" fmla="*/ 17 w 346"/>
                <a:gd name="T21" fmla="*/ 463 h 575"/>
                <a:gd name="T22" fmla="*/ 10 w 346"/>
                <a:gd name="T23" fmla="*/ 510 h 575"/>
                <a:gd name="T24" fmla="*/ 0 w 346"/>
                <a:gd name="T25" fmla="*/ 574 h 575"/>
                <a:gd name="T26" fmla="*/ 0 w 346"/>
                <a:gd name="T27" fmla="*/ 293 h 575"/>
                <a:gd name="T28" fmla="*/ 5 w 346"/>
                <a:gd name="T29" fmla="*/ 320 h 575"/>
                <a:gd name="T30" fmla="*/ 10 w 346"/>
                <a:gd name="T31" fmla="*/ 332 h 575"/>
                <a:gd name="T32" fmla="*/ 20 w 346"/>
                <a:gd name="T33" fmla="*/ 338 h 575"/>
                <a:gd name="T34" fmla="*/ 30 w 346"/>
                <a:gd name="T35" fmla="*/ 341 h 575"/>
                <a:gd name="T36" fmla="*/ 45 w 346"/>
                <a:gd name="T37" fmla="*/ 341 h 575"/>
                <a:gd name="T38" fmla="*/ 60 w 346"/>
                <a:gd name="T39" fmla="*/ 335 h 575"/>
                <a:gd name="T40" fmla="*/ 257 w 346"/>
                <a:gd name="T41" fmla="*/ 117 h 575"/>
                <a:gd name="T42" fmla="*/ 298 w 346"/>
                <a:gd name="T43" fmla="*/ 66 h 575"/>
                <a:gd name="T44" fmla="*/ 313 w 346"/>
                <a:gd name="T45" fmla="*/ 39 h 575"/>
                <a:gd name="T46" fmla="*/ 326 w 346"/>
                <a:gd name="T47" fmla="*/ 12 h 575"/>
                <a:gd name="T48" fmla="*/ 329 w 346"/>
                <a:gd name="T49" fmla="*/ 0 h 575"/>
                <a:gd name="T50" fmla="*/ 345 w 346"/>
                <a:gd name="T51" fmla="*/ 3 h 575"/>
                <a:gd name="T52" fmla="*/ 343 w 346"/>
                <a:gd name="T53" fmla="*/ 4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6" h="575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3"/>
                  </a:lnTo>
                  <a:lnTo>
                    <a:pt x="30" y="433"/>
                  </a:lnTo>
                  <a:lnTo>
                    <a:pt x="17" y="463"/>
                  </a:lnTo>
                  <a:lnTo>
                    <a:pt x="10" y="510"/>
                  </a:lnTo>
                  <a:lnTo>
                    <a:pt x="0" y="574"/>
                  </a:lnTo>
                  <a:lnTo>
                    <a:pt x="0" y="293"/>
                  </a:lnTo>
                  <a:lnTo>
                    <a:pt x="5" y="320"/>
                  </a:lnTo>
                  <a:lnTo>
                    <a:pt x="10" y="332"/>
                  </a:lnTo>
                  <a:lnTo>
                    <a:pt x="20" y="338"/>
                  </a:lnTo>
                  <a:lnTo>
                    <a:pt x="30" y="341"/>
                  </a:lnTo>
                  <a:lnTo>
                    <a:pt x="45" y="341"/>
                  </a:lnTo>
                  <a:lnTo>
                    <a:pt x="60" y="335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399" name="Rectangle 15"/>
            <p:cNvSpPr>
              <a:spLocks noChangeArrowheads="1"/>
            </p:cNvSpPr>
            <p:nvPr/>
          </p:nvSpPr>
          <p:spPr bwMode="auto">
            <a:xfrm>
              <a:off x="453" y="-3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400" name="Rectangle 16"/>
            <p:cNvSpPr>
              <a:spLocks noChangeArrowheads="1"/>
            </p:cNvSpPr>
            <p:nvPr/>
          </p:nvSpPr>
          <p:spPr bwMode="auto">
            <a:xfrm>
              <a:off x="0" y="-3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/>
            </a:p>
          </p:txBody>
        </p:sp>
        <p:sp>
          <p:nvSpPr>
            <p:cNvPr id="16401" name="Rectangle 17"/>
            <p:cNvSpPr>
              <a:spLocks noChangeArrowheads="1"/>
            </p:cNvSpPr>
            <p:nvPr/>
          </p:nvSpPr>
          <p:spPr bwMode="auto">
            <a:xfrm>
              <a:off x="222" y="-3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402" name="Rectangle 18"/>
            <p:cNvSpPr>
              <a:spLocks noChangeArrowheads="1"/>
            </p:cNvSpPr>
            <p:nvPr/>
          </p:nvSpPr>
          <p:spPr bwMode="auto">
            <a:xfrm>
              <a:off x="567" y="-3"/>
              <a:ext cx="204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/>
            </a:p>
          </p:txBody>
        </p:sp>
        <p:sp>
          <p:nvSpPr>
            <p:cNvPr id="16403" name="Freeform 19"/>
            <p:cNvSpPr>
              <a:spLocks/>
            </p:cNvSpPr>
            <p:nvPr/>
          </p:nvSpPr>
          <p:spPr bwMode="auto">
            <a:xfrm>
              <a:off x="222" y="497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404" name="Freeform 20"/>
            <p:cNvSpPr>
              <a:spLocks/>
            </p:cNvSpPr>
            <p:nvPr/>
          </p:nvSpPr>
          <p:spPr bwMode="auto">
            <a:xfrm>
              <a:off x="222" y="754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405" name="Freeform 21"/>
            <p:cNvSpPr>
              <a:spLocks/>
            </p:cNvSpPr>
            <p:nvPr/>
          </p:nvSpPr>
          <p:spPr bwMode="auto">
            <a:xfrm>
              <a:off x="222" y="1010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406" name="Freeform 22"/>
            <p:cNvSpPr>
              <a:spLocks/>
            </p:cNvSpPr>
            <p:nvPr/>
          </p:nvSpPr>
          <p:spPr bwMode="auto">
            <a:xfrm>
              <a:off x="222" y="1266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407" name="Freeform 23"/>
            <p:cNvSpPr>
              <a:spLocks/>
            </p:cNvSpPr>
            <p:nvPr/>
          </p:nvSpPr>
          <p:spPr bwMode="auto">
            <a:xfrm>
              <a:off x="222" y="1522"/>
              <a:ext cx="344" cy="647"/>
            </a:xfrm>
            <a:custGeom>
              <a:avLst/>
              <a:gdLst>
                <a:gd name="T0" fmla="*/ 343 w 344"/>
                <a:gd name="T1" fmla="*/ 52 h 647"/>
                <a:gd name="T2" fmla="*/ 343 w 344"/>
                <a:gd name="T3" fmla="*/ 194 h 647"/>
                <a:gd name="T4" fmla="*/ 335 w 344"/>
                <a:gd name="T5" fmla="*/ 188 h 647"/>
                <a:gd name="T6" fmla="*/ 315 w 344"/>
                <a:gd name="T7" fmla="*/ 188 h 647"/>
                <a:gd name="T8" fmla="*/ 300 w 344"/>
                <a:gd name="T9" fmla="*/ 194 h 647"/>
                <a:gd name="T10" fmla="*/ 284 w 344"/>
                <a:gd name="T11" fmla="*/ 209 h 647"/>
                <a:gd name="T12" fmla="*/ 242 w 344"/>
                <a:gd name="T13" fmla="*/ 261 h 647"/>
                <a:gd name="T14" fmla="*/ 146 w 344"/>
                <a:gd name="T15" fmla="*/ 366 h 647"/>
                <a:gd name="T16" fmla="*/ 50 w 344"/>
                <a:gd name="T17" fmla="*/ 475 h 647"/>
                <a:gd name="T18" fmla="*/ 30 w 344"/>
                <a:gd name="T19" fmla="*/ 505 h 647"/>
                <a:gd name="T20" fmla="*/ 17 w 344"/>
                <a:gd name="T21" fmla="*/ 535 h 647"/>
                <a:gd name="T22" fmla="*/ 10 w 344"/>
                <a:gd name="T23" fmla="*/ 582 h 647"/>
                <a:gd name="T24" fmla="*/ 0 w 344"/>
                <a:gd name="T25" fmla="*/ 646 h 647"/>
                <a:gd name="T26" fmla="*/ 0 w 344"/>
                <a:gd name="T27" fmla="*/ 365 h 647"/>
                <a:gd name="T28" fmla="*/ 5 w 344"/>
                <a:gd name="T29" fmla="*/ 392 h 647"/>
                <a:gd name="T30" fmla="*/ 10 w 344"/>
                <a:gd name="T31" fmla="*/ 404 h 647"/>
                <a:gd name="T32" fmla="*/ 20 w 344"/>
                <a:gd name="T33" fmla="*/ 410 h 647"/>
                <a:gd name="T34" fmla="*/ 30 w 344"/>
                <a:gd name="T35" fmla="*/ 413 h 647"/>
                <a:gd name="T36" fmla="*/ 45 w 344"/>
                <a:gd name="T37" fmla="*/ 413 h 647"/>
                <a:gd name="T38" fmla="*/ 60 w 344"/>
                <a:gd name="T39" fmla="*/ 407 h 647"/>
                <a:gd name="T40" fmla="*/ 257 w 344"/>
                <a:gd name="T41" fmla="*/ 190 h 647"/>
                <a:gd name="T42" fmla="*/ 297 w 344"/>
                <a:gd name="T43" fmla="*/ 138 h 647"/>
                <a:gd name="T44" fmla="*/ 312 w 344"/>
                <a:gd name="T45" fmla="*/ 111 h 647"/>
                <a:gd name="T46" fmla="*/ 325 w 344"/>
                <a:gd name="T47" fmla="*/ 84 h 647"/>
                <a:gd name="T48" fmla="*/ 335 w 344"/>
                <a:gd name="T49" fmla="*/ 39 h 647"/>
                <a:gd name="T50" fmla="*/ 343 w 344"/>
                <a:gd name="T51" fmla="*/ 0 h 647"/>
                <a:gd name="T52" fmla="*/ 343 w 344"/>
                <a:gd name="T53" fmla="*/ 117 h 6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408" name="Freeform 24"/>
            <p:cNvSpPr>
              <a:spLocks/>
            </p:cNvSpPr>
            <p:nvPr/>
          </p:nvSpPr>
          <p:spPr bwMode="auto">
            <a:xfrm>
              <a:off x="219" y="4178"/>
              <a:ext cx="349" cy="149"/>
            </a:xfrm>
            <a:custGeom>
              <a:avLst/>
              <a:gdLst>
                <a:gd name="T0" fmla="*/ 345 w 349"/>
                <a:gd name="T1" fmla="*/ 52 h 149"/>
                <a:gd name="T2" fmla="*/ 348 w 349"/>
                <a:gd name="T3" fmla="*/ 144 h 149"/>
                <a:gd name="T4" fmla="*/ 0 w 349"/>
                <a:gd name="T5" fmla="*/ 148 h 149"/>
                <a:gd name="T6" fmla="*/ 299 w 349"/>
                <a:gd name="T7" fmla="*/ 143 h 149"/>
                <a:gd name="T8" fmla="*/ 315 w 349"/>
                <a:gd name="T9" fmla="*/ 111 h 149"/>
                <a:gd name="T10" fmla="*/ 328 w 349"/>
                <a:gd name="T11" fmla="*/ 84 h 149"/>
                <a:gd name="T12" fmla="*/ 338 w 349"/>
                <a:gd name="T13" fmla="*/ 39 h 149"/>
                <a:gd name="T14" fmla="*/ 345 w 349"/>
                <a:gd name="T15" fmla="*/ 0 h 149"/>
                <a:gd name="T16" fmla="*/ 345 w 349"/>
                <a:gd name="T17" fmla="*/ 117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9" h="149">
                  <a:moveTo>
                    <a:pt x="345" y="52"/>
                  </a:moveTo>
                  <a:lnTo>
                    <a:pt x="348" y="144"/>
                  </a:lnTo>
                  <a:lnTo>
                    <a:pt x="0" y="148"/>
                  </a:lnTo>
                  <a:lnTo>
                    <a:pt x="299" y="143"/>
                  </a:lnTo>
                  <a:lnTo>
                    <a:pt x="315" y="111"/>
                  </a:lnTo>
                  <a:lnTo>
                    <a:pt x="328" y="84"/>
                  </a:lnTo>
                  <a:lnTo>
                    <a:pt x="338" y="39"/>
                  </a:lnTo>
                  <a:lnTo>
                    <a:pt x="345" y="0"/>
                  </a:lnTo>
                  <a:lnTo>
                    <a:pt x="345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409" name="Freeform 25"/>
            <p:cNvSpPr>
              <a:spLocks/>
            </p:cNvSpPr>
            <p:nvPr/>
          </p:nvSpPr>
          <p:spPr bwMode="auto">
            <a:xfrm>
              <a:off x="222" y="211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410" name="Freeform 26"/>
            <p:cNvSpPr>
              <a:spLocks/>
            </p:cNvSpPr>
            <p:nvPr/>
          </p:nvSpPr>
          <p:spPr bwMode="auto">
            <a:xfrm>
              <a:off x="222" y="-3"/>
              <a:ext cx="346" cy="574"/>
            </a:xfrm>
            <a:custGeom>
              <a:avLst/>
              <a:gdLst>
                <a:gd name="T0" fmla="*/ 345 w 346"/>
                <a:gd name="T1" fmla="*/ 0 h 574"/>
                <a:gd name="T2" fmla="*/ 343 w 346"/>
                <a:gd name="T3" fmla="*/ 122 h 574"/>
                <a:gd name="T4" fmla="*/ 336 w 346"/>
                <a:gd name="T5" fmla="*/ 116 h 574"/>
                <a:gd name="T6" fmla="*/ 315 w 346"/>
                <a:gd name="T7" fmla="*/ 116 h 574"/>
                <a:gd name="T8" fmla="*/ 300 w 346"/>
                <a:gd name="T9" fmla="*/ 122 h 574"/>
                <a:gd name="T10" fmla="*/ 285 w 346"/>
                <a:gd name="T11" fmla="*/ 137 h 574"/>
                <a:gd name="T12" fmla="*/ 242 w 346"/>
                <a:gd name="T13" fmla="*/ 188 h 574"/>
                <a:gd name="T14" fmla="*/ 146 w 346"/>
                <a:gd name="T15" fmla="*/ 294 h 574"/>
                <a:gd name="T16" fmla="*/ 50 w 346"/>
                <a:gd name="T17" fmla="*/ 402 h 574"/>
                <a:gd name="T18" fmla="*/ 30 w 346"/>
                <a:gd name="T19" fmla="*/ 432 h 574"/>
                <a:gd name="T20" fmla="*/ 17 w 346"/>
                <a:gd name="T21" fmla="*/ 462 h 574"/>
                <a:gd name="T22" fmla="*/ 10 w 346"/>
                <a:gd name="T23" fmla="*/ 509 h 574"/>
                <a:gd name="T24" fmla="*/ 0 w 346"/>
                <a:gd name="T25" fmla="*/ 573 h 574"/>
                <a:gd name="T26" fmla="*/ 0 w 346"/>
                <a:gd name="T27" fmla="*/ 292 h 574"/>
                <a:gd name="T28" fmla="*/ 5 w 346"/>
                <a:gd name="T29" fmla="*/ 319 h 574"/>
                <a:gd name="T30" fmla="*/ 10 w 346"/>
                <a:gd name="T31" fmla="*/ 331 h 574"/>
                <a:gd name="T32" fmla="*/ 20 w 346"/>
                <a:gd name="T33" fmla="*/ 337 h 574"/>
                <a:gd name="T34" fmla="*/ 30 w 346"/>
                <a:gd name="T35" fmla="*/ 340 h 574"/>
                <a:gd name="T36" fmla="*/ 45 w 346"/>
                <a:gd name="T37" fmla="*/ 340 h 574"/>
                <a:gd name="T38" fmla="*/ 60 w 346"/>
                <a:gd name="T39" fmla="*/ 334 h 574"/>
                <a:gd name="T40" fmla="*/ 257 w 346"/>
                <a:gd name="T41" fmla="*/ 117 h 574"/>
                <a:gd name="T42" fmla="*/ 298 w 346"/>
                <a:gd name="T43" fmla="*/ 66 h 574"/>
                <a:gd name="T44" fmla="*/ 313 w 346"/>
                <a:gd name="T45" fmla="*/ 39 h 574"/>
                <a:gd name="T46" fmla="*/ 326 w 346"/>
                <a:gd name="T47" fmla="*/ 12 h 574"/>
                <a:gd name="T48" fmla="*/ 329 w 346"/>
                <a:gd name="T49" fmla="*/ 0 h 574"/>
                <a:gd name="T50" fmla="*/ 345 w 346"/>
                <a:gd name="T51" fmla="*/ 3 h 574"/>
                <a:gd name="T52" fmla="*/ 343 w 346"/>
                <a:gd name="T53" fmla="*/ 4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6" h="574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2"/>
                  </a:lnTo>
                  <a:lnTo>
                    <a:pt x="30" y="432"/>
                  </a:lnTo>
                  <a:lnTo>
                    <a:pt x="17" y="462"/>
                  </a:lnTo>
                  <a:lnTo>
                    <a:pt x="10" y="509"/>
                  </a:lnTo>
                  <a:lnTo>
                    <a:pt x="0" y="573"/>
                  </a:lnTo>
                  <a:lnTo>
                    <a:pt x="0" y="292"/>
                  </a:lnTo>
                  <a:lnTo>
                    <a:pt x="5" y="319"/>
                  </a:lnTo>
                  <a:lnTo>
                    <a:pt x="10" y="331"/>
                  </a:lnTo>
                  <a:lnTo>
                    <a:pt x="20" y="337"/>
                  </a:lnTo>
                  <a:lnTo>
                    <a:pt x="30" y="340"/>
                  </a:lnTo>
                  <a:lnTo>
                    <a:pt x="45" y="340"/>
                  </a:lnTo>
                  <a:lnTo>
                    <a:pt x="60" y="334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411" name="Freeform 27"/>
            <p:cNvSpPr>
              <a:spLocks/>
            </p:cNvSpPr>
            <p:nvPr/>
          </p:nvSpPr>
          <p:spPr bwMode="auto">
            <a:xfrm>
              <a:off x="224" y="-6"/>
              <a:ext cx="154" cy="294"/>
            </a:xfrm>
            <a:custGeom>
              <a:avLst/>
              <a:gdLst>
                <a:gd name="T0" fmla="*/ 153 w 154"/>
                <a:gd name="T1" fmla="*/ 3 h 294"/>
                <a:gd name="T2" fmla="*/ 50 w 154"/>
                <a:gd name="T3" fmla="*/ 122 h 294"/>
                <a:gd name="T4" fmla="*/ 30 w 154"/>
                <a:gd name="T5" fmla="*/ 152 h 294"/>
                <a:gd name="T6" fmla="*/ 17 w 154"/>
                <a:gd name="T7" fmla="*/ 182 h 294"/>
                <a:gd name="T8" fmla="*/ 10 w 154"/>
                <a:gd name="T9" fmla="*/ 229 h 294"/>
                <a:gd name="T10" fmla="*/ 0 w 154"/>
                <a:gd name="T11" fmla="*/ 293 h 294"/>
                <a:gd name="T12" fmla="*/ 0 w 154"/>
                <a:gd name="T13" fmla="*/ 12 h 294"/>
                <a:gd name="T14" fmla="*/ 5 w 154"/>
                <a:gd name="T15" fmla="*/ 39 h 294"/>
                <a:gd name="T16" fmla="*/ 10 w 154"/>
                <a:gd name="T17" fmla="*/ 51 h 294"/>
                <a:gd name="T18" fmla="*/ 20 w 154"/>
                <a:gd name="T19" fmla="*/ 57 h 294"/>
                <a:gd name="T20" fmla="*/ 30 w 154"/>
                <a:gd name="T21" fmla="*/ 60 h 294"/>
                <a:gd name="T22" fmla="*/ 45 w 154"/>
                <a:gd name="T23" fmla="*/ 60 h 294"/>
                <a:gd name="T24" fmla="*/ 60 w 154"/>
                <a:gd name="T25" fmla="*/ 54 h 294"/>
                <a:gd name="T26" fmla="*/ 110 w 154"/>
                <a:gd name="T27" fmla="*/ 0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4" h="294">
                  <a:moveTo>
                    <a:pt x="153" y="3"/>
                  </a:moveTo>
                  <a:lnTo>
                    <a:pt x="50" y="122"/>
                  </a:lnTo>
                  <a:lnTo>
                    <a:pt x="30" y="152"/>
                  </a:lnTo>
                  <a:lnTo>
                    <a:pt x="17" y="182"/>
                  </a:lnTo>
                  <a:lnTo>
                    <a:pt x="10" y="229"/>
                  </a:lnTo>
                  <a:lnTo>
                    <a:pt x="0" y="293"/>
                  </a:lnTo>
                  <a:lnTo>
                    <a:pt x="0" y="12"/>
                  </a:lnTo>
                  <a:lnTo>
                    <a:pt x="5" y="39"/>
                  </a:lnTo>
                  <a:lnTo>
                    <a:pt x="10" y="51"/>
                  </a:lnTo>
                  <a:lnTo>
                    <a:pt x="20" y="57"/>
                  </a:lnTo>
                  <a:lnTo>
                    <a:pt x="30" y="60"/>
                  </a:lnTo>
                  <a:lnTo>
                    <a:pt x="45" y="60"/>
                  </a:lnTo>
                  <a:lnTo>
                    <a:pt x="60" y="54"/>
                  </a:lnTo>
                  <a:lnTo>
                    <a:pt x="110" y="0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412" name="Freeform 28"/>
            <p:cNvSpPr>
              <a:spLocks/>
            </p:cNvSpPr>
            <p:nvPr/>
          </p:nvSpPr>
          <p:spPr bwMode="auto">
            <a:xfrm>
              <a:off x="222" y="1796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6413" name="Rectangle 29"/>
            <p:cNvSpPr>
              <a:spLocks noChangeArrowheads="1"/>
            </p:cNvSpPr>
            <p:nvPr/>
          </p:nvSpPr>
          <p:spPr bwMode="auto">
            <a:xfrm>
              <a:off x="771" y="0"/>
              <a:ext cx="210" cy="4319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ru-RU"/>
            </a:p>
          </p:txBody>
        </p:sp>
        <p:sp>
          <p:nvSpPr>
            <p:cNvPr id="1059" name="Line 30"/>
            <p:cNvSpPr>
              <a:spLocks noChangeShapeType="1"/>
            </p:cNvSpPr>
            <p:nvPr/>
          </p:nvSpPr>
          <p:spPr bwMode="auto">
            <a:xfrm>
              <a:off x="13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60" name="Line 31"/>
            <p:cNvSpPr>
              <a:spLocks noChangeShapeType="1"/>
            </p:cNvSpPr>
            <p:nvPr/>
          </p:nvSpPr>
          <p:spPr bwMode="auto">
            <a:xfrm>
              <a:off x="64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7" name="Rectangle 32"/>
          <p:cNvSpPr>
            <a:spLocks noGrp="1" noChangeArrowheads="1"/>
          </p:cNvSpPr>
          <p:nvPr>
            <p:ph type="title"/>
          </p:nvPr>
        </p:nvSpPr>
        <p:spPr bwMode="auto">
          <a:xfrm>
            <a:off x="1500188" y="228600"/>
            <a:ext cx="74914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3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00188" y="1524000"/>
            <a:ext cx="7491412" cy="471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6418" name="Rectangle 3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324600"/>
            <a:ext cx="14097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419" name="Rectangle 3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420" name="Rectangle 3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E3BDD30-1BEB-4EC5-A672-0B8E99D708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l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3"/>
          <p:cNvSpPr txBox="1">
            <a:spLocks/>
          </p:cNvSpPr>
          <p:nvPr/>
        </p:nvSpPr>
        <p:spPr bwMode="auto">
          <a:xfrm>
            <a:off x="2214546" y="1643050"/>
            <a:ext cx="6929453" cy="1655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 fontAlgn="auto">
              <a:spcAft>
                <a:spcPts val="0"/>
              </a:spcAft>
              <a:defRPr/>
            </a:pPr>
            <a:r>
              <a:rPr lang="ru-RU" sz="4000" i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ea typeface="+mn-ea"/>
                <a:cs typeface="+mn-cs"/>
              </a:rPr>
              <a:t>Податкове</a:t>
            </a:r>
            <a:r>
              <a:rPr lang="ru-RU" sz="4000" i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ea typeface="+mn-ea"/>
                <a:cs typeface="+mn-cs"/>
              </a:rPr>
              <a:t> право</a:t>
            </a:r>
            <a:endParaRPr lang="ru-RU" sz="4000" i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  <a:ea typeface="+mn-ea"/>
              <a:cs typeface="+mn-cs"/>
            </a:endParaRPr>
          </a:p>
        </p:txBody>
      </p:sp>
      <p:pic>
        <p:nvPicPr>
          <p:cNvPr id="3075" name="Picture 4" descr="http://cs419425.vk.me/v419425227/4eea/poDP7HBnfGQ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7145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AutoShape 2"/>
          <p:cNvSpPr>
            <a:spLocks noChangeArrowheads="1"/>
          </p:cNvSpPr>
          <p:nvPr/>
        </p:nvSpPr>
        <p:spPr bwMode="auto">
          <a:xfrm>
            <a:off x="1475658" y="3828515"/>
            <a:ext cx="7525468" cy="814931"/>
          </a:xfrm>
          <a:prstGeom prst="roundRect">
            <a:avLst>
              <a:gd name="adj" fmla="val 13745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31" name="AutoShape 2"/>
          <p:cNvSpPr>
            <a:spLocks noChangeArrowheads="1"/>
          </p:cNvSpPr>
          <p:nvPr/>
        </p:nvSpPr>
        <p:spPr bwMode="auto">
          <a:xfrm>
            <a:off x="1357314" y="258936"/>
            <a:ext cx="7643812" cy="1741303"/>
          </a:xfrm>
          <a:prstGeom prst="roundRect">
            <a:avLst>
              <a:gd name="adj" fmla="val 13745"/>
            </a:avLst>
          </a:prstGeom>
          <a:noFill/>
          <a:ln>
            <a:solidFill>
              <a:schemeClr val="accent5">
                <a:lumMod val="90000"/>
              </a:schemeClr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28" name="Freeform 11"/>
          <p:cNvSpPr>
            <a:spLocks/>
          </p:cNvSpPr>
          <p:nvPr/>
        </p:nvSpPr>
        <p:spPr bwMode="gray">
          <a:xfrm>
            <a:off x="5857875" y="44624"/>
            <a:ext cx="3143250" cy="487362"/>
          </a:xfrm>
          <a:custGeom>
            <a:avLst/>
            <a:gdLst/>
            <a:ahLst/>
            <a:cxnLst>
              <a:cxn ang="0">
                <a:pos x="83" y="0"/>
              </a:cxn>
              <a:cxn ang="0">
                <a:pos x="1069" y="0"/>
              </a:cxn>
              <a:cxn ang="0">
                <a:pos x="1069" y="198"/>
              </a:cxn>
              <a:cxn ang="0">
                <a:pos x="1055" y="270"/>
              </a:cxn>
              <a:cxn ang="0">
                <a:pos x="987" y="302"/>
              </a:cxn>
              <a:cxn ang="0">
                <a:pos x="0" y="307"/>
              </a:cxn>
              <a:cxn ang="0">
                <a:pos x="0" y="89"/>
              </a:cxn>
              <a:cxn ang="0">
                <a:pos x="21" y="18"/>
              </a:cxn>
              <a:cxn ang="0">
                <a:pos x="83" y="0"/>
              </a:cxn>
            </a:cxnLst>
            <a:rect l="0" t="0" r="r" b="b"/>
            <a:pathLst>
              <a:path w="1071" h="307">
                <a:moveTo>
                  <a:pt x="83" y="0"/>
                </a:moveTo>
                <a:lnTo>
                  <a:pt x="1069" y="0"/>
                </a:lnTo>
                <a:cubicBezTo>
                  <a:pt x="1069" y="0"/>
                  <a:pt x="1069" y="99"/>
                  <a:pt x="1069" y="198"/>
                </a:cubicBezTo>
                <a:cubicBezTo>
                  <a:pt x="1069" y="198"/>
                  <a:pt x="1071" y="248"/>
                  <a:pt x="1055" y="270"/>
                </a:cubicBezTo>
                <a:cubicBezTo>
                  <a:pt x="1043" y="288"/>
                  <a:pt x="1019" y="302"/>
                  <a:pt x="987" y="302"/>
                </a:cubicBezTo>
                <a:cubicBezTo>
                  <a:pt x="488" y="303"/>
                  <a:pt x="0" y="307"/>
                  <a:pt x="0" y="307"/>
                </a:cubicBezTo>
                <a:lnTo>
                  <a:pt x="0" y="89"/>
                </a:lnTo>
                <a:cubicBezTo>
                  <a:pt x="3" y="41"/>
                  <a:pt x="7" y="33"/>
                  <a:pt x="21" y="18"/>
                </a:cubicBezTo>
                <a:cubicBezTo>
                  <a:pt x="35" y="3"/>
                  <a:pt x="66" y="1"/>
                  <a:pt x="83" y="0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78824"/>
                  <a:invGamma/>
                </a:schemeClr>
              </a:gs>
            </a:gsLst>
            <a:lin ang="5400000" scaled="1"/>
          </a:gradFill>
          <a:ln w="12700" cap="flat" cmpd="sng">
            <a:solidFill>
              <a:srgbClr val="FFFFFF"/>
            </a:solidFill>
            <a:prstDash val="solid"/>
            <a:round/>
            <a:headEnd/>
            <a:tailEnd/>
          </a:ln>
          <a:effectLst>
            <a:outerShdw dist="53882" dir="2700000" algn="ctr" rotWithShape="0">
              <a:srgbClr val="000000">
                <a:alpha val="28999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uk-UA">
              <a:latin typeface="Arial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072188" y="103361"/>
            <a:ext cx="28641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uk-U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ПЛАТНИКИ </a:t>
            </a:r>
            <a:r>
              <a:rPr kumimoji="0"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ПОДАТКІВ</a:t>
            </a:r>
            <a:endParaRPr kumimoji="0" lang="uk-UA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6391" name="Прямоугольник 38"/>
          <p:cNvSpPr>
            <a:spLocks noChangeArrowheads="1"/>
          </p:cNvSpPr>
          <p:nvPr/>
        </p:nvSpPr>
        <p:spPr bwMode="auto">
          <a:xfrm>
            <a:off x="1357290" y="616125"/>
            <a:ext cx="7643866" cy="145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ct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600" b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-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це</a:t>
            </a:r>
            <a:r>
              <a:rPr lang="ru-RU" sz="1600" b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фізичні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особи (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резиденти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і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нерезиденти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України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),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юридичні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особи (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резиденти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нерезиденти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України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) та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їх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відокремлені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підрозділи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,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які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мають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,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одержують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(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передають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) 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об'єкти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оподаткування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або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провадять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діяльність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(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операції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),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що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є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об'єктом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оподаткування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згідно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з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ПК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або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податковими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законами,  і  на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яких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покладено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обов'язок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із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сплати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податків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та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зборів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згідно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з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ПК (ст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. 15</a:t>
            </a:r>
            <a:r>
              <a:rPr lang="ru-RU" sz="16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)</a:t>
            </a:r>
            <a:endParaRPr lang="ru-RU" sz="1600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49" name="Freeform 10"/>
          <p:cNvSpPr>
            <a:spLocks/>
          </p:cNvSpPr>
          <p:nvPr/>
        </p:nvSpPr>
        <p:spPr bwMode="gray">
          <a:xfrm>
            <a:off x="5652120" y="3614203"/>
            <a:ext cx="3420443" cy="488950"/>
          </a:xfrm>
          <a:custGeom>
            <a:avLst/>
            <a:gdLst/>
            <a:ahLst/>
            <a:cxnLst>
              <a:cxn ang="0">
                <a:pos x="83" y="0"/>
              </a:cxn>
              <a:cxn ang="0">
                <a:pos x="1069" y="0"/>
              </a:cxn>
              <a:cxn ang="0">
                <a:pos x="1069" y="198"/>
              </a:cxn>
              <a:cxn ang="0">
                <a:pos x="1055" y="270"/>
              </a:cxn>
              <a:cxn ang="0">
                <a:pos x="987" y="302"/>
              </a:cxn>
              <a:cxn ang="0">
                <a:pos x="0" y="307"/>
              </a:cxn>
              <a:cxn ang="0">
                <a:pos x="0" y="89"/>
              </a:cxn>
              <a:cxn ang="0">
                <a:pos x="21" y="18"/>
              </a:cxn>
              <a:cxn ang="0">
                <a:pos x="83" y="0"/>
              </a:cxn>
            </a:cxnLst>
            <a:rect l="0" t="0" r="r" b="b"/>
            <a:pathLst>
              <a:path w="1071" h="307">
                <a:moveTo>
                  <a:pt x="83" y="0"/>
                </a:moveTo>
                <a:lnTo>
                  <a:pt x="1069" y="0"/>
                </a:lnTo>
                <a:cubicBezTo>
                  <a:pt x="1069" y="0"/>
                  <a:pt x="1069" y="99"/>
                  <a:pt x="1069" y="198"/>
                </a:cubicBezTo>
                <a:cubicBezTo>
                  <a:pt x="1069" y="198"/>
                  <a:pt x="1071" y="248"/>
                  <a:pt x="1055" y="270"/>
                </a:cubicBezTo>
                <a:cubicBezTo>
                  <a:pt x="1043" y="288"/>
                  <a:pt x="1019" y="302"/>
                  <a:pt x="987" y="302"/>
                </a:cubicBezTo>
                <a:cubicBezTo>
                  <a:pt x="488" y="303"/>
                  <a:pt x="0" y="307"/>
                  <a:pt x="0" y="307"/>
                </a:cubicBezTo>
                <a:lnTo>
                  <a:pt x="0" y="89"/>
                </a:lnTo>
                <a:cubicBezTo>
                  <a:pt x="3" y="41"/>
                  <a:pt x="7" y="33"/>
                  <a:pt x="21" y="18"/>
                </a:cubicBezTo>
                <a:cubicBezTo>
                  <a:pt x="35" y="3"/>
                  <a:pt x="66" y="1"/>
                  <a:pt x="83" y="0"/>
                </a:cubicBez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28575">
            <a:solidFill>
              <a:srgbClr val="FEFEFE"/>
            </a:solidFill>
            <a:round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uk-UA" dirty="0">
              <a:solidFill>
                <a:srgbClr val="FEFEFE"/>
              </a:solidFill>
            </a:endParaRPr>
          </a:p>
        </p:txBody>
      </p:sp>
      <p:sp>
        <p:nvSpPr>
          <p:cNvPr id="16393" name="Прямоугольник 54"/>
          <p:cNvSpPr>
            <a:spLocks noChangeArrowheads="1"/>
          </p:cNvSpPr>
          <p:nvPr/>
        </p:nvSpPr>
        <p:spPr bwMode="auto">
          <a:xfrm>
            <a:off x="1475658" y="4107915"/>
            <a:ext cx="745403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ct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визнаються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конкретні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вартісні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фізичні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або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інші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характеристики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певного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об'єкта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оподаткування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(ст. 23</a:t>
            </a:r>
            <a:r>
              <a:rPr lang="ru-RU" sz="16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)</a:t>
            </a:r>
            <a:endParaRPr lang="ru-RU" sz="1600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5702207" y="3690059"/>
            <a:ext cx="3320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БАЗОЮ </a:t>
            </a:r>
            <a:r>
              <a:rPr kumimoji="0" lang="uk-U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ОПОДАТКУВАННЯ</a:t>
            </a:r>
          </a:p>
        </p:txBody>
      </p:sp>
      <p:sp>
        <p:nvSpPr>
          <p:cNvPr id="57" name="AutoShape 2"/>
          <p:cNvSpPr>
            <a:spLocks noChangeArrowheads="1"/>
          </p:cNvSpPr>
          <p:nvPr/>
        </p:nvSpPr>
        <p:spPr bwMode="auto">
          <a:xfrm>
            <a:off x="1285875" y="2235959"/>
            <a:ext cx="7715250" cy="1264479"/>
          </a:xfrm>
          <a:prstGeom prst="roundRect">
            <a:avLst>
              <a:gd name="adj" fmla="val 13745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58" name="Freeform 10"/>
          <p:cNvSpPr>
            <a:spLocks/>
          </p:cNvSpPr>
          <p:nvPr/>
        </p:nvSpPr>
        <p:spPr bwMode="gray">
          <a:xfrm flipH="1">
            <a:off x="1285874" y="2093084"/>
            <a:ext cx="3286125" cy="488950"/>
          </a:xfrm>
          <a:custGeom>
            <a:avLst/>
            <a:gdLst/>
            <a:ahLst/>
            <a:cxnLst>
              <a:cxn ang="0">
                <a:pos x="83" y="0"/>
              </a:cxn>
              <a:cxn ang="0">
                <a:pos x="1069" y="0"/>
              </a:cxn>
              <a:cxn ang="0">
                <a:pos x="1069" y="198"/>
              </a:cxn>
              <a:cxn ang="0">
                <a:pos x="1055" y="270"/>
              </a:cxn>
              <a:cxn ang="0">
                <a:pos x="987" y="302"/>
              </a:cxn>
              <a:cxn ang="0">
                <a:pos x="0" y="307"/>
              </a:cxn>
              <a:cxn ang="0">
                <a:pos x="0" y="89"/>
              </a:cxn>
              <a:cxn ang="0">
                <a:pos x="21" y="18"/>
              </a:cxn>
              <a:cxn ang="0">
                <a:pos x="83" y="0"/>
              </a:cxn>
            </a:cxnLst>
            <a:rect l="0" t="0" r="r" b="b"/>
            <a:pathLst>
              <a:path w="1071" h="307">
                <a:moveTo>
                  <a:pt x="83" y="0"/>
                </a:moveTo>
                <a:lnTo>
                  <a:pt x="1069" y="0"/>
                </a:lnTo>
                <a:cubicBezTo>
                  <a:pt x="1069" y="0"/>
                  <a:pt x="1069" y="99"/>
                  <a:pt x="1069" y="198"/>
                </a:cubicBezTo>
                <a:cubicBezTo>
                  <a:pt x="1069" y="198"/>
                  <a:pt x="1071" y="248"/>
                  <a:pt x="1055" y="270"/>
                </a:cubicBezTo>
                <a:cubicBezTo>
                  <a:pt x="1043" y="288"/>
                  <a:pt x="1019" y="302"/>
                  <a:pt x="987" y="302"/>
                </a:cubicBezTo>
                <a:cubicBezTo>
                  <a:pt x="488" y="303"/>
                  <a:pt x="0" y="307"/>
                  <a:pt x="0" y="307"/>
                </a:cubicBezTo>
                <a:lnTo>
                  <a:pt x="0" y="89"/>
                </a:lnTo>
                <a:cubicBezTo>
                  <a:pt x="3" y="41"/>
                  <a:pt x="7" y="33"/>
                  <a:pt x="21" y="18"/>
                </a:cubicBezTo>
                <a:cubicBezTo>
                  <a:pt x="35" y="3"/>
                  <a:pt x="66" y="1"/>
                  <a:pt x="83" y="0"/>
                </a:cubicBez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28575">
            <a:solidFill>
              <a:srgbClr val="FEFEFE"/>
            </a:solidFill>
            <a:round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uk-UA" dirty="0">
              <a:solidFill>
                <a:srgbClr val="FEFEFE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1357312" y="2164521"/>
            <a:ext cx="328612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uk-U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ОБ’ЄКТ ОПОДАТКУВАННЯ</a:t>
            </a:r>
          </a:p>
        </p:txBody>
      </p:sp>
      <p:sp>
        <p:nvSpPr>
          <p:cNvPr id="16398" name="Прямоугольник 59"/>
          <p:cNvSpPr>
            <a:spLocks noChangeArrowheads="1"/>
          </p:cNvSpPr>
          <p:nvPr/>
        </p:nvSpPr>
        <p:spPr bwMode="auto">
          <a:xfrm>
            <a:off x="1285875" y="2521709"/>
            <a:ext cx="7715250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ct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майно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товари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дохід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(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прибуток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або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його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частина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,  обороти з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реалізації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товарів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робіт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послуг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),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операції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з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постачання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товарів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робіт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,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послуг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)  та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інші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об'єкти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,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визначені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податковим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законодавством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,  з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наявністю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яких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податкове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законодавство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пов'язує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виникнення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у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платника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податкового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обов'язку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(ст. 22</a:t>
            </a:r>
            <a:r>
              <a:rPr lang="ru-RU" sz="16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) </a:t>
            </a:r>
            <a:endParaRPr lang="ru-RU" sz="1600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24" name="AutoShape 2"/>
          <p:cNvSpPr>
            <a:spLocks noChangeArrowheads="1"/>
          </p:cNvSpPr>
          <p:nvPr/>
        </p:nvSpPr>
        <p:spPr bwMode="auto">
          <a:xfrm>
            <a:off x="2339752" y="5005036"/>
            <a:ext cx="5400600" cy="727650"/>
          </a:xfrm>
          <a:prstGeom prst="roundRect">
            <a:avLst>
              <a:gd name="adj" fmla="val 13745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25" name="Freeform 10"/>
          <p:cNvSpPr>
            <a:spLocks/>
          </p:cNvSpPr>
          <p:nvPr/>
        </p:nvSpPr>
        <p:spPr bwMode="gray">
          <a:xfrm flipH="1">
            <a:off x="3500438" y="4760491"/>
            <a:ext cx="3143250" cy="369332"/>
          </a:xfrm>
          <a:prstGeom prst="roundRect">
            <a:avLst/>
          </a:prstGeom>
          <a:gradFill rotWithShape="1">
            <a:gsLst>
              <a:gs pos="0">
                <a:schemeClr val="accent1"/>
              </a:gs>
              <a:gs pos="34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28575">
            <a:solidFill>
              <a:srgbClr val="FEFEFE"/>
            </a:solidFill>
            <a:round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uk-UA" dirty="0">
              <a:solidFill>
                <a:srgbClr val="FEFEFE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848100" y="4760491"/>
            <a:ext cx="25839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СТАВКОЮ </a:t>
            </a:r>
            <a:r>
              <a:rPr kumimoji="0" lang="uk-U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ПОДАТКУ</a:t>
            </a:r>
          </a:p>
        </p:txBody>
      </p:sp>
      <p:sp>
        <p:nvSpPr>
          <p:cNvPr id="27" name="Прямоугольник 26"/>
          <p:cNvSpPr>
            <a:spLocks noChangeArrowheads="1"/>
          </p:cNvSpPr>
          <p:nvPr/>
        </p:nvSpPr>
        <p:spPr bwMode="auto">
          <a:xfrm>
            <a:off x="2357422" y="5147910"/>
            <a:ext cx="53578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визнається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розмір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податкових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нарахувань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на (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від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одиницю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одиниці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виміру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бази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оподаткування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(ст. 25). </a:t>
            </a:r>
          </a:p>
        </p:txBody>
      </p:sp>
      <p:sp>
        <p:nvSpPr>
          <p:cNvPr id="29" name="AutoShape 2"/>
          <p:cNvSpPr>
            <a:spLocks noChangeArrowheads="1"/>
          </p:cNvSpPr>
          <p:nvPr/>
        </p:nvSpPr>
        <p:spPr bwMode="auto">
          <a:xfrm>
            <a:off x="1451945" y="6097587"/>
            <a:ext cx="7596906" cy="688999"/>
          </a:xfrm>
          <a:prstGeom prst="roundRect">
            <a:avLst>
              <a:gd name="adj" fmla="val 13745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0" hangingPunct="0">
              <a:defRPr/>
            </a:pP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30" name="Freeform 10"/>
          <p:cNvSpPr>
            <a:spLocks/>
          </p:cNvSpPr>
          <p:nvPr/>
        </p:nvSpPr>
        <p:spPr bwMode="gray">
          <a:xfrm flipH="1">
            <a:off x="3411274" y="5862912"/>
            <a:ext cx="3300209" cy="341832"/>
          </a:xfrm>
          <a:prstGeom prst="roundRect">
            <a:avLst/>
          </a:prstGeom>
          <a:gradFill rotWithShape="1">
            <a:gsLst>
              <a:gs pos="0">
                <a:schemeClr val="accent1"/>
              </a:gs>
              <a:gs pos="34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28575">
            <a:solidFill>
              <a:srgbClr val="FEFEFE"/>
            </a:solidFill>
            <a:round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uk-UA" dirty="0">
              <a:solidFill>
                <a:srgbClr val="FEFEF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424237" y="5804694"/>
            <a:ext cx="32872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uk-U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ПОДАТКОВИМ ПЕРІОДОМ</a:t>
            </a:r>
            <a:endParaRPr kumimoji="0" lang="uk-UA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33" name="Прямоугольник 21"/>
          <p:cNvSpPr>
            <a:spLocks noChangeArrowheads="1"/>
          </p:cNvSpPr>
          <p:nvPr/>
        </p:nvSpPr>
        <p:spPr bwMode="auto">
          <a:xfrm>
            <a:off x="1428728" y="6143644"/>
            <a:ext cx="77152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визнається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встановлений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 </a:t>
            </a:r>
            <a:r>
              <a:rPr lang="ru-RU" sz="16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ПК </a:t>
            </a:r>
            <a:r>
              <a:rPr lang="ru-RU" sz="1600" dirty="0" err="1" smtClean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період</a:t>
            </a:r>
            <a:r>
              <a:rPr lang="ru-RU" sz="16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часу,  з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урахуванням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якого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відбувається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обчислення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та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сплата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окремих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видів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податків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та </a:t>
            </a:r>
            <a:r>
              <a:rPr lang="ru-RU" sz="1600" dirty="0" err="1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зборів</a:t>
            </a:r>
            <a:r>
              <a:rPr lang="ru-RU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(ст. 33).  </a:t>
            </a:r>
          </a:p>
        </p:txBody>
      </p:sp>
    </p:spTree>
    <p:extLst>
      <p:ext uri="{BB962C8B-B14F-4D97-AF65-F5344CB8AC3E}">
        <p14:creationId xmlns:p14="http://schemas.microsoft.com/office/powerpoint/2010/main" val="309644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14"/>
          <p:cNvSpPr>
            <a:spLocks noChangeArrowheads="1"/>
          </p:cNvSpPr>
          <p:nvPr/>
        </p:nvSpPr>
        <p:spPr bwMode="ltGray">
          <a:xfrm>
            <a:off x="1428728" y="214313"/>
            <a:ext cx="7686747" cy="523875"/>
          </a:xfrm>
          <a:prstGeom prst="roundRect">
            <a:avLst>
              <a:gd name="adj" fmla="val 16667"/>
            </a:avLst>
          </a:prstGeom>
          <a:solidFill>
            <a:schemeClr val="accent1">
              <a:lumMod val="75000"/>
            </a:schemeClr>
          </a:solidFill>
          <a:ln w="38100" algn="ctr">
            <a:solidFill>
              <a:srgbClr val="FFFFFF">
                <a:alpha val="70195"/>
              </a:srgbClr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40" name="Прямоугольник 39"/>
          <p:cNvSpPr/>
          <p:nvPr/>
        </p:nvSpPr>
        <p:spPr>
          <a:xfrm>
            <a:off x="1428728" y="285750"/>
            <a:ext cx="7643833" cy="400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ru-RU" sz="20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ПОДАТОК НА ДОХОДИ ФІЗИЧНИХ ОСІБ</a:t>
            </a:r>
            <a:endParaRPr kumimoji="0" lang="uk-UA" sz="20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44" name="AutoShape 8"/>
          <p:cNvSpPr>
            <a:spLocks noChangeArrowheads="1"/>
          </p:cNvSpPr>
          <p:nvPr/>
        </p:nvSpPr>
        <p:spPr bwMode="gray">
          <a:xfrm>
            <a:off x="3214688" y="1143000"/>
            <a:ext cx="4071937" cy="382588"/>
          </a:xfrm>
          <a:prstGeom prst="roundRect">
            <a:avLst>
              <a:gd name="adj" fmla="val 0"/>
            </a:avLst>
          </a:prstGeom>
          <a:gradFill rotWithShape="0">
            <a:gsLst>
              <a:gs pos="0">
                <a:schemeClr val="hlink">
                  <a:gamma/>
                  <a:shade val="66667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19050" algn="ctr">
            <a:solidFill>
              <a:srgbClr val="DDDDD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51" name="Прямоугольник 50"/>
          <p:cNvSpPr/>
          <p:nvPr/>
        </p:nvSpPr>
        <p:spPr>
          <a:xfrm>
            <a:off x="3571875" y="1143000"/>
            <a:ext cx="3581400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платники податку (ст.162 ПК) </a:t>
            </a:r>
          </a:p>
        </p:txBody>
      </p:sp>
      <p:sp>
        <p:nvSpPr>
          <p:cNvPr id="19463" name="Прямоугольник 52"/>
          <p:cNvSpPr>
            <a:spLocks noChangeArrowheads="1"/>
          </p:cNvSpPr>
          <p:nvPr/>
        </p:nvSpPr>
        <p:spPr bwMode="auto">
          <a:xfrm>
            <a:off x="1357313" y="1785938"/>
            <a:ext cx="300037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kumimoji="0" lang="uk-UA" sz="1600">
                <a:solidFill>
                  <a:schemeClr val="tx2"/>
                </a:solidFill>
                <a:latin typeface="Constantia" pitchFamily="18" charset="0"/>
              </a:rPr>
              <a:t>1) фізична особа - резидент, яка отримує доходи як з джерела їх походження в Україні, так і іноземні доходи</a:t>
            </a:r>
          </a:p>
        </p:txBody>
      </p:sp>
      <p:cxnSp>
        <p:nvCxnSpPr>
          <p:cNvPr id="56" name="Прямая соединительная линия 55"/>
          <p:cNvCxnSpPr/>
          <p:nvPr/>
        </p:nvCxnSpPr>
        <p:spPr bwMode="auto">
          <a:xfrm>
            <a:off x="1214438" y="3000375"/>
            <a:ext cx="792956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465" name="Прямоугольник 56"/>
          <p:cNvSpPr>
            <a:spLocks noChangeArrowheads="1"/>
          </p:cNvSpPr>
          <p:nvPr/>
        </p:nvSpPr>
        <p:spPr bwMode="auto">
          <a:xfrm>
            <a:off x="4357688" y="1785938"/>
            <a:ext cx="30003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kumimoji="0" lang="uk-UA" sz="1600">
                <a:solidFill>
                  <a:schemeClr val="tx2"/>
                </a:solidFill>
                <a:latin typeface="Constantia" pitchFamily="18" charset="0"/>
              </a:rPr>
              <a:t>2) фізична особа - нерезидент, яка отримує доходи з джерела їх походження в Україні</a:t>
            </a:r>
          </a:p>
        </p:txBody>
      </p:sp>
      <p:sp>
        <p:nvSpPr>
          <p:cNvPr id="19466" name="Прямоугольник 57"/>
          <p:cNvSpPr>
            <a:spLocks noChangeArrowheads="1"/>
          </p:cNvSpPr>
          <p:nvPr/>
        </p:nvSpPr>
        <p:spPr bwMode="auto">
          <a:xfrm>
            <a:off x="7500938" y="1785938"/>
            <a:ext cx="19288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kumimoji="0" lang="uk-UA" sz="1600">
                <a:solidFill>
                  <a:schemeClr val="tx2"/>
                </a:solidFill>
                <a:latin typeface="Constantia" pitchFamily="18" charset="0"/>
              </a:rPr>
              <a:t>3) податковий агент (ст.18 ПК) </a:t>
            </a:r>
          </a:p>
        </p:txBody>
      </p:sp>
      <p:sp>
        <p:nvSpPr>
          <p:cNvPr id="59" name="AutoShape 8"/>
          <p:cNvSpPr>
            <a:spLocks noChangeArrowheads="1"/>
          </p:cNvSpPr>
          <p:nvPr/>
        </p:nvSpPr>
        <p:spPr bwMode="gray">
          <a:xfrm>
            <a:off x="3214688" y="3189288"/>
            <a:ext cx="4071937" cy="382587"/>
          </a:xfrm>
          <a:prstGeom prst="roundRect">
            <a:avLst>
              <a:gd name="adj" fmla="val 0"/>
            </a:avLst>
          </a:prstGeom>
          <a:gradFill rotWithShape="0">
            <a:gsLst>
              <a:gs pos="0">
                <a:schemeClr val="hlink">
                  <a:gamma/>
                  <a:shade val="66667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19050" algn="ctr">
            <a:solidFill>
              <a:srgbClr val="DDDDD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60" name="Прямоугольник 59"/>
          <p:cNvSpPr/>
          <p:nvPr/>
        </p:nvSpPr>
        <p:spPr>
          <a:xfrm>
            <a:off x="3357563" y="3214688"/>
            <a:ext cx="4002087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об’єкт оподаткування (ст.163 ПК) 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1428750" y="3643313"/>
            <a:ext cx="3000375" cy="3046412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kumimoji="0" lang="uk-UA" sz="1600" b="1" dirty="0">
                <a:solidFill>
                  <a:schemeClr val="tx2"/>
                </a:solidFill>
                <a:latin typeface="Constantia" pitchFamily="18" charset="0"/>
              </a:rPr>
              <a:t>	резидента</a:t>
            </a:r>
            <a:r>
              <a:rPr kumimoji="0" lang="uk-UA" sz="1600" dirty="0">
                <a:solidFill>
                  <a:schemeClr val="tx2"/>
                </a:solidFill>
                <a:latin typeface="Constantia" pitchFamily="18" charset="0"/>
              </a:rPr>
              <a:t>: </a:t>
            </a:r>
          </a:p>
          <a:p>
            <a:pPr marL="342900" indent="-342900">
              <a:buFontTx/>
              <a:buAutoNum type="arabicParenR"/>
              <a:defRPr/>
            </a:pPr>
            <a:r>
              <a:rPr kumimoji="0" lang="uk-UA" sz="1600" dirty="0">
                <a:solidFill>
                  <a:schemeClr val="tx2"/>
                </a:solidFill>
                <a:latin typeface="Constantia" pitchFamily="18" charset="0"/>
              </a:rPr>
              <a:t>загальний місячний (річний) оподатковуваний дохід;</a:t>
            </a:r>
          </a:p>
          <a:p>
            <a:pPr marL="342900" indent="-342900">
              <a:buFontTx/>
              <a:buAutoNum type="arabicParenR"/>
              <a:defRPr/>
            </a:pPr>
            <a:r>
              <a:rPr kumimoji="0" lang="uk-UA" sz="1600" dirty="0">
                <a:solidFill>
                  <a:schemeClr val="tx2"/>
                </a:solidFill>
                <a:latin typeface="Constantia" pitchFamily="18" charset="0"/>
              </a:rPr>
              <a:t>доходи з джерела їх походження в Україні, які остаточно оподатковуються під час їх нарахування (виплати, надання);</a:t>
            </a:r>
          </a:p>
          <a:p>
            <a:pPr marL="342900" indent="-342900">
              <a:buFontTx/>
              <a:buAutoNum type="arabicParenR"/>
              <a:defRPr/>
            </a:pPr>
            <a:r>
              <a:rPr kumimoji="0" lang="uk-UA" sz="1600" dirty="0">
                <a:solidFill>
                  <a:schemeClr val="tx2"/>
                </a:solidFill>
                <a:latin typeface="Constantia" pitchFamily="18" charset="0"/>
              </a:rPr>
              <a:t>доходи (прибуток), отримані з джерел за межами України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5143500" y="3690938"/>
            <a:ext cx="4000500" cy="27384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kumimoji="0" lang="uk-UA" sz="1600" b="1" dirty="0">
                <a:solidFill>
                  <a:schemeClr val="tx2"/>
                </a:solidFill>
                <a:latin typeface="Constantia" pitchFamily="18" charset="0"/>
              </a:rPr>
              <a:t>	нерезидента</a:t>
            </a:r>
            <a:r>
              <a:rPr kumimoji="0" lang="uk-UA" sz="1600" dirty="0">
                <a:solidFill>
                  <a:schemeClr val="tx2"/>
                </a:solidFill>
                <a:latin typeface="Constantia" pitchFamily="18" charset="0"/>
              </a:rPr>
              <a:t>:</a:t>
            </a:r>
          </a:p>
          <a:p>
            <a:pPr marL="342900" indent="-342900">
              <a:buFont typeface="+mj-lt"/>
              <a:buAutoNum type="arabicParenR"/>
              <a:defRPr/>
            </a:pPr>
            <a:r>
              <a:rPr kumimoji="0" lang="uk-UA" sz="1600" dirty="0">
                <a:solidFill>
                  <a:schemeClr val="tx2"/>
                </a:solidFill>
                <a:latin typeface="Constantia" pitchFamily="18" charset="0"/>
              </a:rPr>
              <a:t>загальний місячний (річний) оподатковуваний дохід з джерела його походження в Україні;</a:t>
            </a:r>
          </a:p>
          <a:p>
            <a:pPr marL="342900" indent="-342900">
              <a:buFont typeface="+mj-lt"/>
              <a:buAutoNum type="arabicParenR"/>
              <a:defRPr/>
            </a:pPr>
            <a:r>
              <a:rPr kumimoji="0" lang="uk-UA" sz="1600" dirty="0">
                <a:solidFill>
                  <a:schemeClr val="tx2"/>
                </a:solidFill>
                <a:latin typeface="Constantia" pitchFamily="18" charset="0"/>
              </a:rPr>
              <a:t>доходи з джерела їх походження в Україні, які остаточно оподатковуються під час їх нарахування (виплати, надання</a:t>
            </a:r>
            <a:r>
              <a:rPr lang="uk-UA" dirty="0"/>
              <a:t>)</a:t>
            </a:r>
          </a:p>
          <a:p>
            <a:pPr>
              <a:defRPr/>
            </a:pPr>
            <a:endParaRPr lang="uk-UA" dirty="0"/>
          </a:p>
          <a:p>
            <a:pPr>
              <a:defRPr/>
            </a:pP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250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3"/>
          <p:cNvSpPr>
            <a:spLocks noChangeArrowheads="1"/>
          </p:cNvSpPr>
          <p:nvPr/>
        </p:nvSpPr>
        <p:spPr bwMode="gray">
          <a:xfrm>
            <a:off x="1821285" y="521861"/>
            <a:ext cx="6567139" cy="1322963"/>
          </a:xfrm>
          <a:prstGeom prst="roundRect">
            <a:avLst>
              <a:gd name="adj" fmla="val 8014"/>
            </a:avLst>
          </a:prstGeom>
          <a:solidFill>
            <a:srgbClr val="FFFFFF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4" name="Freeform 8"/>
          <p:cNvSpPr>
            <a:spLocks/>
          </p:cNvSpPr>
          <p:nvPr/>
        </p:nvSpPr>
        <p:spPr bwMode="gray">
          <a:xfrm>
            <a:off x="1403648" y="3717032"/>
            <a:ext cx="7632848" cy="857250"/>
          </a:xfrm>
          <a:custGeom>
            <a:avLst/>
            <a:gdLst/>
            <a:ahLst/>
            <a:cxnLst>
              <a:cxn ang="0">
                <a:pos x="83" y="0"/>
              </a:cxn>
              <a:cxn ang="0">
                <a:pos x="1069" y="0"/>
              </a:cxn>
              <a:cxn ang="0">
                <a:pos x="1069" y="198"/>
              </a:cxn>
              <a:cxn ang="0">
                <a:pos x="1055" y="270"/>
              </a:cxn>
              <a:cxn ang="0">
                <a:pos x="987" y="302"/>
              </a:cxn>
              <a:cxn ang="0">
                <a:pos x="0" y="307"/>
              </a:cxn>
              <a:cxn ang="0">
                <a:pos x="0" y="89"/>
              </a:cxn>
              <a:cxn ang="0">
                <a:pos x="21" y="18"/>
              </a:cxn>
              <a:cxn ang="0">
                <a:pos x="83" y="0"/>
              </a:cxn>
            </a:cxnLst>
            <a:rect l="0" t="0" r="r" b="b"/>
            <a:pathLst>
              <a:path w="1071" h="307">
                <a:moveTo>
                  <a:pt x="83" y="0"/>
                </a:moveTo>
                <a:lnTo>
                  <a:pt x="1069" y="0"/>
                </a:lnTo>
                <a:cubicBezTo>
                  <a:pt x="1069" y="0"/>
                  <a:pt x="1069" y="99"/>
                  <a:pt x="1069" y="198"/>
                </a:cubicBezTo>
                <a:cubicBezTo>
                  <a:pt x="1069" y="198"/>
                  <a:pt x="1071" y="248"/>
                  <a:pt x="1055" y="270"/>
                </a:cubicBezTo>
                <a:cubicBezTo>
                  <a:pt x="1043" y="288"/>
                  <a:pt x="1019" y="302"/>
                  <a:pt x="987" y="302"/>
                </a:cubicBezTo>
                <a:cubicBezTo>
                  <a:pt x="488" y="303"/>
                  <a:pt x="0" y="307"/>
                  <a:pt x="0" y="307"/>
                </a:cubicBezTo>
                <a:lnTo>
                  <a:pt x="0" y="89"/>
                </a:lnTo>
                <a:cubicBezTo>
                  <a:pt x="3" y="41"/>
                  <a:pt x="7" y="33"/>
                  <a:pt x="21" y="18"/>
                </a:cubicBezTo>
                <a:cubicBezTo>
                  <a:pt x="35" y="3"/>
                  <a:pt x="66" y="1"/>
                  <a:pt x="83" y="0"/>
                </a:cubicBezTo>
                <a:close/>
              </a:path>
            </a:pathLst>
          </a:custGeom>
          <a:gradFill flip="none" rotWithShape="1">
            <a:gsLst>
              <a:gs pos="0">
                <a:schemeClr val="tx1">
                  <a:lumMod val="25000"/>
                  <a:lumOff val="75000"/>
                </a:schemeClr>
              </a:gs>
              <a:gs pos="100000">
                <a:schemeClr val="accent1">
                  <a:lumMod val="50000"/>
                  <a:alpha val="54000"/>
                </a:schemeClr>
              </a:gs>
            </a:gsLst>
            <a:lin ang="2700000" scaled="1"/>
            <a:tileRect/>
          </a:gradFill>
          <a:ln w="12700" cap="flat" cmpd="sng">
            <a:solidFill>
              <a:srgbClr val="FFFFFF"/>
            </a:solidFill>
            <a:prstDash val="solid"/>
            <a:round/>
            <a:headEnd/>
            <a:tailEnd/>
          </a:ln>
          <a:effectLst>
            <a:outerShdw dist="53882" dir="2700000" algn="ctr" rotWithShape="0">
              <a:srgbClr val="000000">
                <a:alpha val="28999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uk-UA">
              <a:solidFill>
                <a:schemeClr val="tx2"/>
              </a:solidFill>
            </a:endParaRPr>
          </a:p>
        </p:txBody>
      </p:sp>
      <p:sp>
        <p:nvSpPr>
          <p:cNvPr id="5" name="Freeform 10"/>
          <p:cNvSpPr>
            <a:spLocks/>
          </p:cNvSpPr>
          <p:nvPr/>
        </p:nvSpPr>
        <p:spPr bwMode="gray">
          <a:xfrm>
            <a:off x="1403648" y="2060848"/>
            <a:ext cx="7632848" cy="1395447"/>
          </a:xfrm>
          <a:custGeom>
            <a:avLst/>
            <a:gdLst/>
            <a:ahLst/>
            <a:cxnLst>
              <a:cxn ang="0">
                <a:pos x="83" y="0"/>
              </a:cxn>
              <a:cxn ang="0">
                <a:pos x="1069" y="0"/>
              </a:cxn>
              <a:cxn ang="0">
                <a:pos x="1069" y="198"/>
              </a:cxn>
              <a:cxn ang="0">
                <a:pos x="1055" y="270"/>
              </a:cxn>
              <a:cxn ang="0">
                <a:pos x="987" y="302"/>
              </a:cxn>
              <a:cxn ang="0">
                <a:pos x="0" y="307"/>
              </a:cxn>
              <a:cxn ang="0">
                <a:pos x="0" y="89"/>
              </a:cxn>
              <a:cxn ang="0">
                <a:pos x="21" y="18"/>
              </a:cxn>
              <a:cxn ang="0">
                <a:pos x="83" y="0"/>
              </a:cxn>
            </a:cxnLst>
            <a:rect l="0" t="0" r="r" b="b"/>
            <a:pathLst>
              <a:path w="1071" h="307">
                <a:moveTo>
                  <a:pt x="83" y="0"/>
                </a:moveTo>
                <a:lnTo>
                  <a:pt x="1069" y="0"/>
                </a:lnTo>
                <a:cubicBezTo>
                  <a:pt x="1069" y="0"/>
                  <a:pt x="1069" y="99"/>
                  <a:pt x="1069" y="198"/>
                </a:cubicBezTo>
                <a:cubicBezTo>
                  <a:pt x="1069" y="198"/>
                  <a:pt x="1071" y="248"/>
                  <a:pt x="1055" y="270"/>
                </a:cubicBezTo>
                <a:cubicBezTo>
                  <a:pt x="1043" y="288"/>
                  <a:pt x="1019" y="302"/>
                  <a:pt x="987" y="302"/>
                </a:cubicBezTo>
                <a:cubicBezTo>
                  <a:pt x="488" y="303"/>
                  <a:pt x="0" y="307"/>
                  <a:pt x="0" y="307"/>
                </a:cubicBezTo>
                <a:lnTo>
                  <a:pt x="0" y="89"/>
                </a:lnTo>
                <a:cubicBezTo>
                  <a:pt x="3" y="41"/>
                  <a:pt x="7" y="33"/>
                  <a:pt x="21" y="18"/>
                </a:cubicBezTo>
                <a:cubicBezTo>
                  <a:pt x="35" y="3"/>
                  <a:pt x="66" y="1"/>
                  <a:pt x="83" y="0"/>
                </a:cubicBezTo>
                <a:close/>
              </a:path>
            </a:pathLst>
          </a:custGeom>
          <a:gradFill flip="none" rotWithShape="1">
            <a:gsLst>
              <a:gs pos="0">
                <a:schemeClr val="hlink"/>
              </a:gs>
              <a:gs pos="100000">
                <a:schemeClr val="accent1"/>
              </a:gs>
            </a:gsLst>
            <a:lin ang="8100000" scaled="1"/>
            <a:tileRect/>
          </a:gradFill>
          <a:ln w="12700" cap="flat" cmpd="sng">
            <a:solidFill>
              <a:srgbClr val="FFFFFF"/>
            </a:solidFill>
            <a:prstDash val="solid"/>
            <a:round/>
            <a:headEnd/>
            <a:tailEnd/>
          </a:ln>
          <a:effectLst>
            <a:outerShdw dist="53882" dir="2700000" algn="ctr" rotWithShape="0">
              <a:srgbClr val="000000">
                <a:alpha val="28999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uk-UA">
              <a:solidFill>
                <a:schemeClr val="tx2"/>
              </a:solidFill>
            </a:endParaRPr>
          </a:p>
        </p:txBody>
      </p:sp>
      <p:sp>
        <p:nvSpPr>
          <p:cNvPr id="6" name="Freeform 11"/>
          <p:cNvSpPr>
            <a:spLocks/>
          </p:cNvSpPr>
          <p:nvPr/>
        </p:nvSpPr>
        <p:spPr bwMode="gray">
          <a:xfrm>
            <a:off x="1403648" y="4869160"/>
            <a:ext cx="7632848" cy="1872208"/>
          </a:xfrm>
          <a:custGeom>
            <a:avLst/>
            <a:gdLst/>
            <a:ahLst/>
            <a:cxnLst>
              <a:cxn ang="0">
                <a:pos x="83" y="0"/>
              </a:cxn>
              <a:cxn ang="0">
                <a:pos x="1069" y="0"/>
              </a:cxn>
              <a:cxn ang="0">
                <a:pos x="1069" y="198"/>
              </a:cxn>
              <a:cxn ang="0">
                <a:pos x="1055" y="270"/>
              </a:cxn>
              <a:cxn ang="0">
                <a:pos x="987" y="302"/>
              </a:cxn>
              <a:cxn ang="0">
                <a:pos x="0" y="307"/>
              </a:cxn>
              <a:cxn ang="0">
                <a:pos x="0" y="89"/>
              </a:cxn>
              <a:cxn ang="0">
                <a:pos x="21" y="18"/>
              </a:cxn>
              <a:cxn ang="0">
                <a:pos x="83" y="0"/>
              </a:cxn>
            </a:cxnLst>
            <a:rect l="0" t="0" r="r" b="b"/>
            <a:pathLst>
              <a:path w="1071" h="307">
                <a:moveTo>
                  <a:pt x="83" y="0"/>
                </a:moveTo>
                <a:lnTo>
                  <a:pt x="1069" y="0"/>
                </a:lnTo>
                <a:cubicBezTo>
                  <a:pt x="1069" y="0"/>
                  <a:pt x="1069" y="99"/>
                  <a:pt x="1069" y="198"/>
                </a:cubicBezTo>
                <a:cubicBezTo>
                  <a:pt x="1069" y="198"/>
                  <a:pt x="1071" y="248"/>
                  <a:pt x="1055" y="270"/>
                </a:cubicBezTo>
                <a:cubicBezTo>
                  <a:pt x="1043" y="288"/>
                  <a:pt x="1019" y="302"/>
                  <a:pt x="987" y="302"/>
                </a:cubicBezTo>
                <a:cubicBezTo>
                  <a:pt x="488" y="303"/>
                  <a:pt x="0" y="307"/>
                  <a:pt x="0" y="307"/>
                </a:cubicBezTo>
                <a:lnTo>
                  <a:pt x="0" y="89"/>
                </a:lnTo>
                <a:cubicBezTo>
                  <a:pt x="3" y="41"/>
                  <a:pt x="7" y="33"/>
                  <a:pt x="21" y="18"/>
                </a:cubicBezTo>
                <a:cubicBezTo>
                  <a:pt x="35" y="3"/>
                  <a:pt x="66" y="1"/>
                  <a:pt x="83" y="0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78824"/>
                  <a:invGamma/>
                </a:schemeClr>
              </a:gs>
            </a:gsLst>
            <a:lin ang="5400000" scaled="1"/>
          </a:gradFill>
          <a:ln w="12700" cap="flat" cmpd="sng">
            <a:solidFill>
              <a:srgbClr val="FFFFFF"/>
            </a:solidFill>
            <a:prstDash val="solid"/>
            <a:round/>
            <a:headEnd/>
            <a:tailEnd/>
          </a:ln>
          <a:effectLst>
            <a:outerShdw dist="53882" dir="2700000" algn="ctr" rotWithShape="0">
              <a:srgbClr val="000000">
                <a:alpha val="28999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uk-UA">
              <a:solidFill>
                <a:schemeClr val="tx2"/>
              </a:solidFill>
            </a:endParaRPr>
          </a:p>
        </p:txBody>
      </p:sp>
      <p:sp>
        <p:nvSpPr>
          <p:cNvPr id="7" name="Прямоугольник 59"/>
          <p:cNvSpPr>
            <a:spLocks noChangeArrowheads="1"/>
          </p:cNvSpPr>
          <p:nvPr/>
        </p:nvSpPr>
        <p:spPr bwMode="auto">
          <a:xfrm>
            <a:off x="1403648" y="2208906"/>
            <a:ext cx="759750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Загальний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оподатковуваний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дохід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складається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з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доходів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які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остаточно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оподатковуються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під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час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їх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нарахування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виплати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надання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),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доходів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які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оподатковуються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у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складі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загального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річного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оподатковуваного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доходу, та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доходів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які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оподатковуються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за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іншими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правилами,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визначеними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ПК</a:t>
            </a:r>
            <a:endParaRPr lang="uk-UA" sz="1600" b="1" dirty="0">
              <a:solidFill>
                <a:schemeClr val="tx2"/>
              </a:solidFill>
              <a:latin typeface="Constantia" pitchFamily="18" charset="0"/>
            </a:endParaRPr>
          </a:p>
        </p:txBody>
      </p:sp>
      <p:sp>
        <p:nvSpPr>
          <p:cNvPr id="8" name="Прямоугольник 60"/>
          <p:cNvSpPr>
            <a:spLocks noChangeArrowheads="1"/>
          </p:cNvSpPr>
          <p:nvPr/>
        </p:nvSpPr>
        <p:spPr bwMode="auto">
          <a:xfrm>
            <a:off x="1428729" y="5072484"/>
            <a:ext cx="760776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Загальний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річний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оподатковуваний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дохід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дорівнює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сумі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загальних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місячних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оподатковуваних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доходів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іноземних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доходів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отриманих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протягом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такого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звітного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податкового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року,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доходів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отриманих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фізичною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особою -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підприємцем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від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провадження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господарської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діяльності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згідно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із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ст.177 ПК, та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доходів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отриманих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фізичною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особою, яка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провадить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незалежну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професійну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діяльність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згідно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із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ст.178 ПК</a:t>
            </a:r>
            <a:endParaRPr lang="ru-RU" sz="1600" dirty="0">
              <a:solidFill>
                <a:schemeClr val="tx2"/>
              </a:solidFill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61"/>
          <p:cNvSpPr>
            <a:spLocks noChangeArrowheads="1"/>
          </p:cNvSpPr>
          <p:nvPr/>
        </p:nvSpPr>
        <p:spPr bwMode="auto">
          <a:xfrm>
            <a:off x="1428728" y="3717032"/>
            <a:ext cx="771527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Загальний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місячний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оподатковуваний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дохід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складається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із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суми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оподатковуваних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доходів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нарахованих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виплачених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наданих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протягом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такого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звітного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податкового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місяця</a:t>
            </a:r>
            <a:endParaRPr lang="ru-RU" sz="1600" dirty="0">
              <a:solidFill>
                <a:schemeClr val="tx2"/>
              </a:solidFill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gray">
          <a:xfrm>
            <a:off x="1547664" y="513988"/>
            <a:ext cx="7344816" cy="382587"/>
          </a:xfrm>
          <a:prstGeom prst="roundRect">
            <a:avLst>
              <a:gd name="adj" fmla="val 0"/>
            </a:avLst>
          </a:prstGeom>
          <a:gradFill rotWithShape="0">
            <a:gsLst>
              <a:gs pos="0">
                <a:schemeClr val="hlink">
                  <a:gamma/>
                  <a:shade val="66667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19050" algn="ctr">
            <a:solidFill>
              <a:srgbClr val="DDDDD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12" name="Прямоугольник 4"/>
          <p:cNvSpPr>
            <a:spLocks noChangeArrowheads="1"/>
          </p:cNvSpPr>
          <p:nvPr/>
        </p:nvSpPr>
        <p:spPr bwMode="auto">
          <a:xfrm>
            <a:off x="1547664" y="928688"/>
            <a:ext cx="70567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Загальний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оподатковуваний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дохід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будь-який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дохід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підлягає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оподаткуванню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нарахований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виплачений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наданий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) на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користь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платника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податку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протягом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звітного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податкового</a:t>
            </a:r>
            <a:r>
              <a:rPr lang="ru-RU" sz="1600" dirty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періоду</a:t>
            </a:r>
            <a:r>
              <a:rPr lang="ru-RU" sz="16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uk-UA" sz="1600" dirty="0" smtClean="0">
                <a:solidFill>
                  <a:schemeClr val="tx2"/>
                </a:solidFill>
                <a:latin typeface="Constantia" pitchFamily="18" charset="0"/>
              </a:rPr>
              <a:t>(ст.164 ПК)</a:t>
            </a:r>
            <a:endParaRPr kumimoji="0" lang="uk-UA" sz="1600" dirty="0">
              <a:solidFill>
                <a:schemeClr val="tx2"/>
              </a:solidFill>
              <a:latin typeface="Constantia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728492" y="539388"/>
            <a:ext cx="70014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Базою </a:t>
            </a:r>
            <a:r>
              <a:rPr lang="ru-RU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оподаткування</a:t>
            </a:r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є </a:t>
            </a:r>
            <a:r>
              <a:rPr lang="ru-RU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загальний</a:t>
            </a:r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оподатковуваний</a:t>
            </a:r>
            <a:r>
              <a:rPr lang="ru-RU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  <a:cs typeface="Times New Roman" pitchFamily="18" charset="0"/>
              </a:rPr>
              <a:t>дохід</a:t>
            </a:r>
            <a:endParaRPr lang="ru-RU" i="1" dirty="0">
              <a:latin typeface="Constant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74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/>
          <p:cNvCxnSpPr/>
          <p:nvPr/>
        </p:nvCxnSpPr>
        <p:spPr bwMode="auto">
          <a:xfrm>
            <a:off x="1214438" y="5369334"/>
            <a:ext cx="7929562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AutoShape 8"/>
          <p:cNvSpPr>
            <a:spLocks noChangeArrowheads="1"/>
          </p:cNvSpPr>
          <p:nvPr/>
        </p:nvSpPr>
        <p:spPr bwMode="gray">
          <a:xfrm>
            <a:off x="2627784" y="557252"/>
            <a:ext cx="5373216" cy="825475"/>
          </a:xfrm>
          <a:prstGeom prst="roundRect">
            <a:avLst>
              <a:gd name="adj" fmla="val 0"/>
            </a:avLst>
          </a:prstGeom>
          <a:gradFill rotWithShape="0">
            <a:gsLst>
              <a:gs pos="0">
                <a:schemeClr val="hlink">
                  <a:gamma/>
                  <a:shade val="66667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19050" algn="ctr">
            <a:solidFill>
              <a:srgbClr val="DDDDD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3429000" y="739156"/>
            <a:ext cx="42078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Ставка </a:t>
            </a:r>
            <a:r>
              <a:rPr lang="uk-UA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податку (ст.167 ПК) </a:t>
            </a:r>
          </a:p>
        </p:txBody>
      </p:sp>
      <p:sp>
        <p:nvSpPr>
          <p:cNvPr id="20489" name="Прямоугольник 8"/>
          <p:cNvSpPr>
            <a:spLocks noChangeArrowheads="1"/>
          </p:cNvSpPr>
          <p:nvPr/>
        </p:nvSpPr>
        <p:spPr bwMode="auto">
          <a:xfrm>
            <a:off x="3325813" y="1500203"/>
            <a:ext cx="62549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uk-UA" sz="2000" b="1" dirty="0" smtClean="0">
                <a:solidFill>
                  <a:schemeClr val="tx2"/>
                </a:solidFill>
                <a:latin typeface="Constantia" pitchFamily="18" charset="0"/>
              </a:rPr>
              <a:t>18%</a:t>
            </a:r>
            <a:endParaRPr lang="uk-UA" sz="2000" b="1" dirty="0"/>
          </a:p>
        </p:txBody>
      </p:sp>
      <p:sp>
        <p:nvSpPr>
          <p:cNvPr id="20490" name="Прямоугольник 9"/>
          <p:cNvSpPr>
            <a:spLocks noChangeArrowheads="1"/>
          </p:cNvSpPr>
          <p:nvPr/>
        </p:nvSpPr>
        <p:spPr bwMode="auto">
          <a:xfrm>
            <a:off x="1111250" y="1928828"/>
            <a:ext cx="4889500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uk-UA" sz="1600" dirty="0">
                <a:solidFill>
                  <a:schemeClr val="tx2"/>
                </a:solidFill>
                <a:latin typeface="Constantia" pitchFamily="18" charset="0"/>
              </a:rPr>
              <a:t>бази оподаткування щодо доходів у т.ч. у формі заробітної плати, інших заохочувальних та компенсаційних виплат або інших виплат і винагород, які нараховуються (виплачуються, надаються) платнику у зв'язку з трудовими відносинами та за цивільно-правовими договорами</a:t>
            </a:r>
          </a:p>
          <a:p>
            <a:endParaRPr lang="uk-UA" dirty="0"/>
          </a:p>
        </p:txBody>
      </p:sp>
      <p:sp>
        <p:nvSpPr>
          <p:cNvPr id="20491" name="Прямоугольник 11"/>
          <p:cNvSpPr>
            <a:spLocks noChangeArrowheads="1"/>
          </p:cNvSpPr>
          <p:nvPr/>
        </p:nvSpPr>
        <p:spPr bwMode="auto">
          <a:xfrm>
            <a:off x="3286125" y="3786203"/>
            <a:ext cx="6048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uk-UA" sz="2000" b="1">
                <a:solidFill>
                  <a:schemeClr val="tx2"/>
                </a:solidFill>
                <a:latin typeface="Constantia" pitchFamily="18" charset="0"/>
              </a:rPr>
              <a:t>17%</a:t>
            </a:r>
            <a:endParaRPr lang="uk-UA" sz="2000" b="1"/>
          </a:p>
        </p:txBody>
      </p:sp>
      <p:sp>
        <p:nvSpPr>
          <p:cNvPr id="20492" name="Прямоугольник 12"/>
          <p:cNvSpPr>
            <a:spLocks noChangeArrowheads="1"/>
          </p:cNvSpPr>
          <p:nvPr/>
        </p:nvSpPr>
        <p:spPr bwMode="auto">
          <a:xfrm>
            <a:off x="1357313" y="4071953"/>
            <a:ext cx="41433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uk-UA" sz="1600">
                <a:solidFill>
                  <a:schemeClr val="tx2"/>
                </a:solidFill>
                <a:latin typeface="Constantia" pitchFamily="18" charset="0"/>
              </a:rPr>
              <a:t>до частини середньомісячного річного оподатковуваного доходу, що перевищує 10-кратний розмір мзп, встановленої законом на 1 січня звітного року</a:t>
            </a:r>
          </a:p>
        </p:txBody>
      </p:sp>
      <p:sp>
        <p:nvSpPr>
          <p:cNvPr id="20493" name="Прямоугольник 13"/>
          <p:cNvSpPr>
            <a:spLocks noChangeArrowheads="1"/>
          </p:cNvSpPr>
          <p:nvPr/>
        </p:nvSpPr>
        <p:spPr bwMode="auto">
          <a:xfrm>
            <a:off x="6215063" y="1928828"/>
            <a:ext cx="2928937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uk-UA" sz="1600">
                <a:solidFill>
                  <a:schemeClr val="tx2"/>
                </a:solidFill>
                <a:latin typeface="Constantia" pitchFamily="18" charset="0"/>
              </a:rPr>
              <a:t>на доходи в випадках, визначених пунктом 167.2. та іншими нормами 4 розділу ПК (на дивіденди, проценти на поточному або депозитному банківському рахунку)</a:t>
            </a:r>
          </a:p>
        </p:txBody>
      </p:sp>
      <p:sp>
        <p:nvSpPr>
          <p:cNvPr id="20494" name="Прямоугольник 14"/>
          <p:cNvSpPr>
            <a:spLocks noChangeArrowheads="1"/>
          </p:cNvSpPr>
          <p:nvPr/>
        </p:nvSpPr>
        <p:spPr bwMode="auto">
          <a:xfrm>
            <a:off x="7429500" y="1571641"/>
            <a:ext cx="514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uk-UA" sz="2000" b="1">
                <a:solidFill>
                  <a:schemeClr val="tx2"/>
                </a:solidFill>
                <a:latin typeface="Constantia" pitchFamily="18" charset="0"/>
              </a:rPr>
              <a:t>5%</a:t>
            </a:r>
            <a:endParaRPr lang="uk-UA" sz="2000" b="1"/>
          </a:p>
        </p:txBody>
      </p:sp>
      <p:sp>
        <p:nvSpPr>
          <p:cNvPr id="20495" name="Прямоугольник 15"/>
          <p:cNvSpPr>
            <a:spLocks noChangeArrowheads="1"/>
          </p:cNvSpPr>
          <p:nvPr/>
        </p:nvSpPr>
        <p:spPr bwMode="auto">
          <a:xfrm>
            <a:off x="7366000" y="3814778"/>
            <a:ext cx="635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uk-UA" sz="2000" b="1" dirty="0">
                <a:solidFill>
                  <a:schemeClr val="tx2"/>
                </a:solidFill>
                <a:latin typeface="Constantia" pitchFamily="18" charset="0"/>
              </a:rPr>
              <a:t>10%</a:t>
            </a:r>
            <a:endParaRPr lang="uk-UA" sz="2000" b="1" dirty="0"/>
          </a:p>
        </p:txBody>
      </p:sp>
      <p:sp>
        <p:nvSpPr>
          <p:cNvPr id="20496" name="Прямоугольник 16"/>
          <p:cNvSpPr>
            <a:spLocks noChangeArrowheads="1"/>
          </p:cNvSpPr>
          <p:nvPr/>
        </p:nvSpPr>
        <p:spPr bwMode="auto">
          <a:xfrm>
            <a:off x="5929313" y="4143391"/>
            <a:ext cx="31432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uk-UA" sz="1600">
                <a:solidFill>
                  <a:schemeClr val="tx2"/>
                </a:solidFill>
                <a:latin typeface="Constantia" pitchFamily="18" charset="0"/>
              </a:rPr>
              <a:t>бази оподаткування щодо доходу окремих категорій працівників, визначених у п.167.4</a:t>
            </a:r>
            <a:r>
              <a:rPr lang="uk-UA"/>
              <a:t>.</a:t>
            </a:r>
          </a:p>
        </p:txBody>
      </p:sp>
      <p:sp>
        <p:nvSpPr>
          <p:cNvPr id="20497" name="Прямоугольник 17"/>
          <p:cNvSpPr>
            <a:spLocks noChangeArrowheads="1"/>
          </p:cNvSpPr>
          <p:nvPr/>
        </p:nvSpPr>
        <p:spPr bwMode="auto">
          <a:xfrm>
            <a:off x="1214438" y="5376878"/>
            <a:ext cx="81438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uk-UA" sz="1600" b="1">
                <a:solidFill>
                  <a:schemeClr val="tx2"/>
                </a:solidFill>
                <a:latin typeface="Constantia" pitchFamily="18" charset="0"/>
              </a:rPr>
              <a:t>інший розмір, визначений відповідними нормами 4 розділу ПК</a:t>
            </a:r>
          </a:p>
        </p:txBody>
      </p:sp>
    </p:spTree>
    <p:extLst>
      <p:ext uri="{BB962C8B-B14F-4D97-AF65-F5344CB8AC3E}">
        <p14:creationId xmlns:p14="http://schemas.microsoft.com/office/powerpoint/2010/main" val="369148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ltGray">
          <a:xfrm>
            <a:off x="2616200" y="530945"/>
            <a:ext cx="6384925" cy="69294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algn="ctr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kumimoji="0" lang="uk-UA"/>
          </a:p>
        </p:txBody>
      </p:sp>
      <p:pic>
        <p:nvPicPr>
          <p:cNvPr id="5123" name="Picture 21" descr="YG_circle00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44624"/>
            <a:ext cx="1710457" cy="1710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Прямоугольник 31"/>
          <p:cNvSpPr>
            <a:spLocks noChangeArrowheads="1"/>
          </p:cNvSpPr>
          <p:nvPr/>
        </p:nvSpPr>
        <p:spPr bwMode="auto">
          <a:xfrm>
            <a:off x="1447365" y="618778"/>
            <a:ext cx="13874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kumimoji="0" lang="uk-UA" b="1" dirty="0">
                <a:solidFill>
                  <a:schemeClr val="tx2"/>
                </a:solidFill>
                <a:latin typeface="Constantia" pitchFamily="18" charset="0"/>
              </a:rPr>
              <a:t>Податкове</a:t>
            </a:r>
          </a:p>
          <a:p>
            <a:pPr algn="ctr" eaLnBrk="0" hangingPunct="0"/>
            <a:r>
              <a:rPr kumimoji="0" lang="uk-UA" b="1" dirty="0">
                <a:solidFill>
                  <a:schemeClr val="tx2"/>
                </a:solidFill>
                <a:latin typeface="Constantia" pitchFamily="18" charset="0"/>
              </a:rPr>
              <a:t>право </a:t>
            </a:r>
          </a:p>
        </p:txBody>
      </p:sp>
      <p:sp>
        <p:nvSpPr>
          <p:cNvPr id="5125" name="Прямоугольник 32"/>
          <p:cNvSpPr>
            <a:spLocks noChangeArrowheads="1"/>
          </p:cNvSpPr>
          <p:nvPr/>
        </p:nvSpPr>
        <p:spPr bwMode="auto">
          <a:xfrm>
            <a:off x="2996332" y="599947"/>
            <a:ext cx="6050093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uk-UA" dirty="0">
                <a:latin typeface="Constantia" pitchFamily="18" charset="0"/>
                <a:cs typeface="Times New Roman" pitchFamily="18" charset="0"/>
              </a:rPr>
              <a:t>являє собою складний інститут фінансового права, що регулює основи дохідної частини </a:t>
            </a:r>
            <a:r>
              <a:rPr lang="uk-UA" dirty="0" smtClean="0">
                <a:latin typeface="Constantia" pitchFamily="18" charset="0"/>
                <a:cs typeface="Times New Roman" pitchFamily="18" charset="0"/>
              </a:rPr>
              <a:t>бюджетів.</a:t>
            </a:r>
          </a:p>
          <a:p>
            <a:pPr eaLnBrk="0" hangingPunct="0"/>
            <a:r>
              <a:rPr lang="uk-UA" sz="1600" i="1" dirty="0" smtClean="0">
                <a:latin typeface="Constantia" pitchFamily="18" charset="0"/>
                <a:cs typeface="Times New Roman" pitchFamily="18" charset="0"/>
              </a:rPr>
              <a:t>	</a:t>
            </a:r>
            <a:endParaRPr kumimoji="0" lang="uk-UA" sz="1600" dirty="0"/>
          </a:p>
        </p:txBody>
      </p:sp>
      <p:sp>
        <p:nvSpPr>
          <p:cNvPr id="29" name="AutoShape 3"/>
          <p:cNvSpPr>
            <a:spLocks noChangeArrowheads="1"/>
          </p:cNvSpPr>
          <p:nvPr/>
        </p:nvSpPr>
        <p:spPr bwMode="black">
          <a:xfrm>
            <a:off x="1547665" y="3128673"/>
            <a:ext cx="7453460" cy="1092415"/>
          </a:xfrm>
          <a:prstGeom prst="roundRect">
            <a:avLst>
              <a:gd name="adj" fmla="val 9481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grpSp>
        <p:nvGrpSpPr>
          <p:cNvPr id="30" name="Group 4"/>
          <p:cNvGrpSpPr>
            <a:grpSpLocks/>
          </p:cNvGrpSpPr>
          <p:nvPr/>
        </p:nvGrpSpPr>
        <p:grpSpPr bwMode="auto">
          <a:xfrm>
            <a:off x="3147228" y="2924944"/>
            <a:ext cx="4536504" cy="444500"/>
            <a:chOff x="624" y="672"/>
            <a:chExt cx="1773" cy="240"/>
          </a:xfrm>
        </p:grpSpPr>
        <p:sp>
          <p:nvSpPr>
            <p:cNvPr id="31" name="AutoShape 5"/>
            <p:cNvSpPr>
              <a:spLocks noChangeArrowheads="1"/>
            </p:cNvSpPr>
            <p:nvPr/>
          </p:nvSpPr>
          <p:spPr bwMode="gray">
            <a:xfrm>
              <a:off x="624" y="672"/>
              <a:ext cx="1773" cy="240"/>
            </a:xfrm>
            <a:prstGeom prst="roundRect">
              <a:avLst>
                <a:gd name="adj" fmla="val 27917"/>
              </a:avLst>
            </a:prstGeom>
            <a:solidFill>
              <a:srgbClr val="7BB11B"/>
            </a:solidFill>
            <a:ln w="9525">
              <a:noFill/>
              <a:round/>
              <a:headEnd/>
              <a:tailEnd/>
            </a:ln>
            <a:effectLst>
              <a:outerShdw dist="25400" dir="54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uk-UA" dirty="0"/>
            </a:p>
          </p:txBody>
        </p:sp>
        <p:sp>
          <p:nvSpPr>
            <p:cNvPr id="32" name="AutoShape 6"/>
            <p:cNvSpPr>
              <a:spLocks noChangeArrowheads="1"/>
            </p:cNvSpPr>
            <p:nvPr/>
          </p:nvSpPr>
          <p:spPr bwMode="gray">
            <a:xfrm>
              <a:off x="636" y="674"/>
              <a:ext cx="1748" cy="10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29999"/>
                  </a:srgbClr>
                </a:gs>
                <a:gs pos="100000">
                  <a:srgbClr val="7BB11B">
                    <a:alpha val="29999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</p:grpSp>
      <p:sp>
        <p:nvSpPr>
          <p:cNvPr id="33" name="Rectangle 28"/>
          <p:cNvSpPr>
            <a:spLocks noChangeArrowheads="1"/>
          </p:cNvSpPr>
          <p:nvPr/>
        </p:nvSpPr>
        <p:spPr bwMode="white">
          <a:xfrm>
            <a:off x="3336257" y="2970981"/>
            <a:ext cx="42188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uk-UA" sz="2000" b="1" dirty="0">
                <a:solidFill>
                  <a:schemeClr val="bg1"/>
                </a:solidFill>
                <a:latin typeface="Constantia" pitchFamily="18" charset="0"/>
                <a:cs typeface="Times New Roman" pitchFamily="18" charset="0"/>
              </a:rPr>
              <a:t>Предметом податкового права є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34" name="Прямоугольник 41"/>
          <p:cNvSpPr>
            <a:spLocks noChangeArrowheads="1"/>
          </p:cNvSpPr>
          <p:nvPr/>
        </p:nvSpPr>
        <p:spPr bwMode="auto">
          <a:xfrm>
            <a:off x="1547665" y="3394455"/>
            <a:ext cx="74534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uk-UA" dirty="0">
                <a:latin typeface="Constantia" pitchFamily="18" charset="0"/>
                <a:cs typeface="Times New Roman" pitchFamily="18" charset="0"/>
              </a:rPr>
              <a:t>група однорідних суспільних відносин, які визначають надходження коштів від платників до бюджетів у формі податків і зборів</a:t>
            </a:r>
            <a:endParaRPr lang="uk-UA" dirty="0">
              <a:solidFill>
                <a:schemeClr val="tx2"/>
              </a:solidFill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35" name="AutoShape 3"/>
          <p:cNvSpPr>
            <a:spLocks noChangeArrowheads="1"/>
          </p:cNvSpPr>
          <p:nvPr/>
        </p:nvSpPr>
        <p:spPr bwMode="black">
          <a:xfrm>
            <a:off x="2834840" y="4631463"/>
            <a:ext cx="6149455" cy="1020407"/>
          </a:xfrm>
          <a:prstGeom prst="roundRect">
            <a:avLst>
              <a:gd name="adj" fmla="val 9481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grpSp>
        <p:nvGrpSpPr>
          <p:cNvPr id="36" name="Group 4"/>
          <p:cNvGrpSpPr>
            <a:grpSpLocks/>
          </p:cNvGrpSpPr>
          <p:nvPr/>
        </p:nvGrpSpPr>
        <p:grpSpPr bwMode="auto">
          <a:xfrm>
            <a:off x="3511688" y="4427734"/>
            <a:ext cx="4536504" cy="444500"/>
            <a:chOff x="624" y="672"/>
            <a:chExt cx="1773" cy="240"/>
          </a:xfrm>
        </p:grpSpPr>
        <p:sp>
          <p:nvSpPr>
            <p:cNvPr id="37" name="AutoShape 5"/>
            <p:cNvSpPr>
              <a:spLocks noChangeArrowheads="1"/>
            </p:cNvSpPr>
            <p:nvPr/>
          </p:nvSpPr>
          <p:spPr bwMode="gray">
            <a:xfrm>
              <a:off x="624" y="672"/>
              <a:ext cx="1773" cy="240"/>
            </a:xfrm>
            <a:prstGeom prst="roundRect">
              <a:avLst>
                <a:gd name="adj" fmla="val 27917"/>
              </a:avLst>
            </a:prstGeom>
            <a:solidFill>
              <a:srgbClr val="7BB11B"/>
            </a:solidFill>
            <a:ln w="9525">
              <a:noFill/>
              <a:round/>
              <a:headEnd/>
              <a:tailEnd/>
            </a:ln>
            <a:effectLst>
              <a:outerShdw dist="25400" dir="54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uk-UA" dirty="0"/>
            </a:p>
          </p:txBody>
        </p:sp>
        <p:sp>
          <p:nvSpPr>
            <p:cNvPr id="38" name="AutoShape 6"/>
            <p:cNvSpPr>
              <a:spLocks noChangeArrowheads="1"/>
            </p:cNvSpPr>
            <p:nvPr/>
          </p:nvSpPr>
          <p:spPr bwMode="gray">
            <a:xfrm>
              <a:off x="636" y="674"/>
              <a:ext cx="1748" cy="10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alpha val="29999"/>
                  </a:srgbClr>
                </a:gs>
                <a:gs pos="100000">
                  <a:srgbClr val="7BB11B">
                    <a:alpha val="29999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</p:grpSp>
      <p:sp>
        <p:nvSpPr>
          <p:cNvPr id="39" name="Rectangle 28"/>
          <p:cNvSpPr>
            <a:spLocks noChangeArrowheads="1"/>
          </p:cNvSpPr>
          <p:nvPr/>
        </p:nvSpPr>
        <p:spPr bwMode="white">
          <a:xfrm>
            <a:off x="4015643" y="4473771"/>
            <a:ext cx="35889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uk-UA" sz="2000" b="1" dirty="0">
                <a:solidFill>
                  <a:schemeClr val="bg1"/>
                </a:solidFill>
                <a:latin typeface="Constantia" pitchFamily="18" charset="0"/>
                <a:cs typeface="Times New Roman" pitchFamily="18" charset="0"/>
              </a:rPr>
              <a:t>Метод податкового права є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40" name="Прямоугольник 41"/>
          <p:cNvSpPr>
            <a:spLocks noChangeArrowheads="1"/>
          </p:cNvSpPr>
          <p:nvPr/>
        </p:nvSpPr>
        <p:spPr bwMode="auto">
          <a:xfrm>
            <a:off x="2996332" y="4895271"/>
            <a:ext cx="58439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indent="0" algn="just">
              <a:buFont typeface="Wingdings" pitchFamily="2" charset="2"/>
              <a:buNone/>
              <a:defRPr/>
            </a:pPr>
            <a:r>
              <a:rPr lang="uk-UA" dirty="0">
                <a:latin typeface="Constantia" pitchFamily="18" charset="0"/>
                <a:cs typeface="Times New Roman" pitchFamily="18" charset="0"/>
              </a:rPr>
              <a:t>фінансово-правовим і передбачає використання імперативних норм. </a:t>
            </a:r>
          </a:p>
        </p:txBody>
      </p:sp>
      <p:sp>
        <p:nvSpPr>
          <p:cNvPr id="41" name="AutoShape 2"/>
          <p:cNvSpPr>
            <a:spLocks noChangeArrowheads="1"/>
          </p:cNvSpPr>
          <p:nvPr/>
        </p:nvSpPr>
        <p:spPr bwMode="ltGray">
          <a:xfrm>
            <a:off x="2834841" y="1475355"/>
            <a:ext cx="6166284" cy="116155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algn="ctr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kumimoji="0" lang="uk-UA"/>
          </a:p>
        </p:txBody>
      </p:sp>
      <p:sp>
        <p:nvSpPr>
          <p:cNvPr id="42" name="Прямоугольник 32"/>
          <p:cNvSpPr>
            <a:spLocks noChangeArrowheads="1"/>
          </p:cNvSpPr>
          <p:nvPr/>
        </p:nvSpPr>
        <p:spPr bwMode="auto">
          <a:xfrm>
            <a:off x="2992606" y="1475355"/>
            <a:ext cx="6004792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uk-UA" sz="1600" i="1" dirty="0" smtClean="0">
                <a:latin typeface="Constantia" pitchFamily="18" charset="0"/>
                <a:cs typeface="Times New Roman" pitchFamily="18" charset="0"/>
              </a:rPr>
              <a:t>	</a:t>
            </a:r>
            <a:r>
              <a:rPr lang="uk-UA" i="1" dirty="0" smtClean="0">
                <a:latin typeface="Constantia" pitchFamily="18" charset="0"/>
                <a:cs typeface="Times New Roman" pitchFamily="18" charset="0"/>
              </a:rPr>
              <a:t>Податкове </a:t>
            </a:r>
            <a:r>
              <a:rPr lang="uk-UA" i="1" dirty="0">
                <a:latin typeface="Constantia" pitchFamily="18" charset="0"/>
                <a:cs typeface="Times New Roman" pitchFamily="18" charset="0"/>
              </a:rPr>
              <a:t>право розглядає тільки відносини, що стосуються </a:t>
            </a:r>
            <a:r>
              <a:rPr lang="uk-UA" i="1" dirty="0" err="1">
                <a:latin typeface="Constantia" pitchFamily="18" charset="0"/>
                <a:cs typeface="Times New Roman" pitchFamily="18" charset="0"/>
              </a:rPr>
              <a:t>однонаправленого</a:t>
            </a:r>
            <a:r>
              <a:rPr lang="uk-UA" i="1" dirty="0">
                <a:latin typeface="Constantia" pitchFamily="18" charset="0"/>
                <a:cs typeface="Times New Roman" pitchFamily="18" charset="0"/>
              </a:rPr>
              <a:t> руху грошових коштів знизу нагору - від платників до бюджетів у формі податків і зборів. </a:t>
            </a:r>
            <a:endParaRPr lang="ru-RU" i="1" dirty="0">
              <a:latin typeface="Constantia" pitchFamily="18" charset="0"/>
              <a:cs typeface="Times New Roman" pitchFamily="18" charset="0"/>
            </a:endParaRPr>
          </a:p>
          <a:p>
            <a:pPr algn="ctr" eaLnBrk="0" hangingPunct="0"/>
            <a:endParaRPr kumimoji="0" lang="uk-UA" dirty="0"/>
          </a:p>
        </p:txBody>
      </p:sp>
      <p:sp>
        <p:nvSpPr>
          <p:cNvPr id="43" name="AutoShape 2"/>
          <p:cNvSpPr>
            <a:spLocks noChangeArrowheads="1"/>
          </p:cNvSpPr>
          <p:nvPr/>
        </p:nvSpPr>
        <p:spPr bwMode="ltGray">
          <a:xfrm>
            <a:off x="1547665" y="5880128"/>
            <a:ext cx="7453460" cy="83099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algn="ctr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kumimoji="0" lang="uk-UA"/>
          </a:p>
        </p:txBody>
      </p:sp>
      <p:sp>
        <p:nvSpPr>
          <p:cNvPr id="44" name="Прямоугольник 32"/>
          <p:cNvSpPr>
            <a:spLocks noChangeArrowheads="1"/>
          </p:cNvSpPr>
          <p:nvPr/>
        </p:nvSpPr>
        <p:spPr bwMode="auto">
          <a:xfrm>
            <a:off x="1599198" y="5880129"/>
            <a:ext cx="734229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indent="0" algn="just">
              <a:buFont typeface="Wingdings" pitchFamily="2" charset="2"/>
              <a:buNone/>
              <a:defRPr/>
            </a:pPr>
            <a:r>
              <a:rPr lang="uk-UA" sz="1600" i="1" dirty="0">
                <a:latin typeface="Constantia" pitchFamily="18" charset="0"/>
                <a:cs typeface="Times New Roman" pitchFamily="18" charset="0"/>
              </a:rPr>
              <a:t>Основною рисою методу регулювання податкових відносин є державно-владні розпорядження одним учасникам податкових відносин з боку інших, які виступають від імені держави. </a:t>
            </a:r>
            <a:endParaRPr lang="ru-RU" sz="1600" i="1" dirty="0">
              <a:latin typeface="Constant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55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 3"/>
          <p:cNvSpPr>
            <a:spLocks/>
          </p:cNvSpPr>
          <p:nvPr/>
        </p:nvSpPr>
        <p:spPr bwMode="gray">
          <a:xfrm rot="5400000" flipH="1">
            <a:off x="2582168" y="3696902"/>
            <a:ext cx="295275" cy="1500187"/>
          </a:xfrm>
          <a:custGeom>
            <a:avLst/>
            <a:gdLst>
              <a:gd name="T0" fmla="*/ 2147483647 w 142"/>
              <a:gd name="T1" fmla="*/ 2147483647 h 604"/>
              <a:gd name="T2" fmla="*/ 2147483647 w 142"/>
              <a:gd name="T3" fmla="*/ 2147483647 h 604"/>
              <a:gd name="T4" fmla="*/ 0 w 142"/>
              <a:gd name="T5" fmla="*/ 2147483647 h 604"/>
              <a:gd name="T6" fmla="*/ 2147483647 w 142"/>
              <a:gd name="T7" fmla="*/ 2147483647 h 604"/>
              <a:gd name="T8" fmla="*/ 2147483647 w 142"/>
              <a:gd name="T9" fmla="*/ 2147483647 h 604"/>
              <a:gd name="T10" fmla="*/ 2147483647 w 142"/>
              <a:gd name="T11" fmla="*/ 2147483647 h 604"/>
              <a:gd name="T12" fmla="*/ 2147483647 w 142"/>
              <a:gd name="T13" fmla="*/ 0 h 604"/>
              <a:gd name="T14" fmla="*/ 2147483647 w 142"/>
              <a:gd name="T15" fmla="*/ 2147483647 h 60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42"/>
              <a:gd name="T25" fmla="*/ 0 h 604"/>
              <a:gd name="T26" fmla="*/ 142 w 142"/>
              <a:gd name="T27" fmla="*/ 604 h 60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gradFill rotWithShape="1">
            <a:gsLst>
              <a:gs pos="0">
                <a:schemeClr val="folHlink">
                  <a:alpha val="0"/>
                </a:schemeClr>
              </a:gs>
              <a:gs pos="100000">
                <a:schemeClr val="tx1">
                  <a:alpha val="60001"/>
                </a:scheme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6" name="Freeform 3"/>
          <p:cNvSpPr>
            <a:spLocks/>
          </p:cNvSpPr>
          <p:nvPr/>
        </p:nvSpPr>
        <p:spPr bwMode="gray">
          <a:xfrm rot="5400000" flipH="1">
            <a:off x="2547813" y="1812727"/>
            <a:ext cx="295275" cy="1500187"/>
          </a:xfrm>
          <a:custGeom>
            <a:avLst/>
            <a:gdLst>
              <a:gd name="T0" fmla="*/ 2147483647 w 142"/>
              <a:gd name="T1" fmla="*/ 2147483647 h 604"/>
              <a:gd name="T2" fmla="*/ 2147483647 w 142"/>
              <a:gd name="T3" fmla="*/ 2147483647 h 604"/>
              <a:gd name="T4" fmla="*/ 0 w 142"/>
              <a:gd name="T5" fmla="*/ 2147483647 h 604"/>
              <a:gd name="T6" fmla="*/ 2147483647 w 142"/>
              <a:gd name="T7" fmla="*/ 2147483647 h 604"/>
              <a:gd name="T8" fmla="*/ 2147483647 w 142"/>
              <a:gd name="T9" fmla="*/ 2147483647 h 604"/>
              <a:gd name="T10" fmla="*/ 2147483647 w 142"/>
              <a:gd name="T11" fmla="*/ 2147483647 h 604"/>
              <a:gd name="T12" fmla="*/ 2147483647 w 142"/>
              <a:gd name="T13" fmla="*/ 0 h 604"/>
              <a:gd name="T14" fmla="*/ 2147483647 w 142"/>
              <a:gd name="T15" fmla="*/ 2147483647 h 60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42"/>
              <a:gd name="T25" fmla="*/ 0 h 604"/>
              <a:gd name="T26" fmla="*/ 142 w 142"/>
              <a:gd name="T27" fmla="*/ 604 h 60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gradFill rotWithShape="1">
            <a:gsLst>
              <a:gs pos="0">
                <a:schemeClr val="folHlink">
                  <a:alpha val="0"/>
                </a:schemeClr>
              </a:gs>
              <a:gs pos="100000">
                <a:schemeClr val="tx1">
                  <a:alpha val="60001"/>
                </a:scheme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127" name="Freeform 4"/>
          <p:cNvSpPr>
            <a:spLocks/>
          </p:cNvSpPr>
          <p:nvPr/>
        </p:nvSpPr>
        <p:spPr bwMode="gray">
          <a:xfrm rot="5400000">
            <a:off x="1714376" y="467605"/>
            <a:ext cx="1676400" cy="1214437"/>
          </a:xfrm>
          <a:custGeom>
            <a:avLst/>
            <a:gdLst>
              <a:gd name="T0" fmla="*/ 0 w 735"/>
              <a:gd name="T1" fmla="*/ 0 h 532"/>
              <a:gd name="T2" fmla="*/ 2147483647 w 735"/>
              <a:gd name="T3" fmla="*/ 2147483647 h 532"/>
              <a:gd name="T4" fmla="*/ 2147483647 w 735"/>
              <a:gd name="T5" fmla="*/ 2147483647 h 532"/>
              <a:gd name="T6" fmla="*/ 2147483647 w 735"/>
              <a:gd name="T7" fmla="*/ 2147483647 h 532"/>
              <a:gd name="T8" fmla="*/ 2147483647 w 735"/>
              <a:gd name="T9" fmla="*/ 2147483647 h 532"/>
              <a:gd name="T10" fmla="*/ 2147483647 w 735"/>
              <a:gd name="T11" fmla="*/ 2147483647 h 532"/>
              <a:gd name="T12" fmla="*/ 2147483647 w 735"/>
              <a:gd name="T13" fmla="*/ 2147483647 h 532"/>
              <a:gd name="T14" fmla="*/ 2147483647 w 735"/>
              <a:gd name="T15" fmla="*/ 2147483647 h 532"/>
              <a:gd name="T16" fmla="*/ 2147483647 w 735"/>
              <a:gd name="T17" fmla="*/ 2147483647 h 532"/>
              <a:gd name="T18" fmla="*/ 2147483647 w 735"/>
              <a:gd name="T19" fmla="*/ 2147483647 h 532"/>
              <a:gd name="T20" fmla="*/ 2147483647 w 735"/>
              <a:gd name="T21" fmla="*/ 2147483647 h 532"/>
              <a:gd name="T22" fmla="*/ 2147483647 w 735"/>
              <a:gd name="T23" fmla="*/ 2147483647 h 532"/>
              <a:gd name="T24" fmla="*/ 2147483647 w 735"/>
              <a:gd name="T25" fmla="*/ 0 h 532"/>
              <a:gd name="T26" fmla="*/ 0 w 735"/>
              <a:gd name="T27" fmla="*/ 0 h 53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735"/>
              <a:gd name="T43" fmla="*/ 0 h 532"/>
              <a:gd name="T44" fmla="*/ 735 w 735"/>
              <a:gd name="T45" fmla="*/ 532 h 532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735" h="532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folHlink">
                  <a:alpha val="0"/>
                </a:schemeClr>
              </a:gs>
              <a:gs pos="100000">
                <a:schemeClr val="tx1">
                  <a:alpha val="60001"/>
                </a:scheme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6" name="AutoShape 18"/>
          <p:cNvSpPr>
            <a:spLocks noChangeArrowheads="1"/>
          </p:cNvSpPr>
          <p:nvPr/>
        </p:nvSpPr>
        <p:spPr bwMode="ltGray">
          <a:xfrm rot="16200000">
            <a:off x="-1714531" y="3143238"/>
            <a:ext cx="6643710" cy="642938"/>
          </a:xfrm>
          <a:prstGeom prst="roundRect">
            <a:avLst>
              <a:gd name="adj" fmla="val 16667"/>
            </a:avLst>
          </a:prstGeom>
          <a:solidFill>
            <a:schemeClr val="accent6">
              <a:lumMod val="50000"/>
            </a:schemeClr>
          </a:solidFill>
          <a:ln w="28575" algn="ctr">
            <a:solidFill>
              <a:schemeClr val="accent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endParaRPr kumimoji="0" lang="uk-UA" dirty="0">
              <a:cs typeface="+mn-cs"/>
            </a:endParaRPr>
          </a:p>
        </p:txBody>
      </p:sp>
      <p:sp>
        <p:nvSpPr>
          <p:cNvPr id="78" name="Rectangle 2"/>
          <p:cNvSpPr>
            <a:spLocks noChangeArrowheads="1"/>
          </p:cNvSpPr>
          <p:nvPr/>
        </p:nvSpPr>
        <p:spPr bwMode="gray">
          <a:xfrm>
            <a:off x="2915816" y="127081"/>
            <a:ext cx="5616622" cy="1268597"/>
          </a:xfrm>
          <a:prstGeom prst="roundRect">
            <a:avLst/>
          </a:prstGeom>
          <a:gradFill flip="none" rotWithShape="1">
            <a:gsLst>
              <a:gs pos="28000">
                <a:schemeClr val="folHlink">
                  <a:gamma/>
                  <a:tint val="0"/>
                  <a:invGamma/>
                  <a:alpha val="12000"/>
                </a:schemeClr>
              </a:gs>
              <a:gs pos="88000">
                <a:schemeClr val="accent2">
                  <a:lumMod val="50000"/>
                  <a:alpha val="67000"/>
                </a:schemeClr>
              </a:gs>
            </a:gsLst>
            <a:lin ang="10800000" scaled="1"/>
            <a:tileRect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kumimoji="0" lang="uk-UA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</a:endParaRPr>
          </a:p>
        </p:txBody>
      </p:sp>
      <p:sp>
        <p:nvSpPr>
          <p:cNvPr id="79" name="Rectangle 2"/>
          <p:cNvSpPr>
            <a:spLocks noChangeArrowheads="1"/>
          </p:cNvSpPr>
          <p:nvPr/>
        </p:nvSpPr>
        <p:spPr bwMode="gray">
          <a:xfrm>
            <a:off x="2915818" y="5301208"/>
            <a:ext cx="5976662" cy="1440160"/>
          </a:xfrm>
          <a:prstGeom prst="roundRect">
            <a:avLst/>
          </a:prstGeom>
          <a:gradFill flip="none" rotWithShape="1">
            <a:gsLst>
              <a:gs pos="28000">
                <a:schemeClr val="folHlink">
                  <a:gamma/>
                  <a:tint val="0"/>
                  <a:invGamma/>
                  <a:alpha val="12000"/>
                </a:schemeClr>
              </a:gs>
              <a:gs pos="88000">
                <a:schemeClr val="accent2">
                  <a:lumMod val="50000"/>
                  <a:alpha val="67000"/>
                </a:schemeClr>
              </a:gs>
            </a:gsLst>
            <a:lin ang="10800000" scaled="1"/>
            <a:tileRect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kumimoji="0" lang="uk-UA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</a:endParaRPr>
          </a:p>
        </p:txBody>
      </p:sp>
      <p:sp>
        <p:nvSpPr>
          <p:cNvPr id="5135" name="Freeform 4"/>
          <p:cNvSpPr>
            <a:spLocks/>
          </p:cNvSpPr>
          <p:nvPr/>
        </p:nvSpPr>
        <p:spPr bwMode="gray">
          <a:xfrm rot="16200000" flipV="1">
            <a:off x="1714376" y="5080473"/>
            <a:ext cx="1676400" cy="1214437"/>
          </a:xfrm>
          <a:custGeom>
            <a:avLst/>
            <a:gdLst>
              <a:gd name="T0" fmla="*/ 0 w 735"/>
              <a:gd name="T1" fmla="*/ 0 h 532"/>
              <a:gd name="T2" fmla="*/ 2147483647 w 735"/>
              <a:gd name="T3" fmla="*/ 2147483647 h 532"/>
              <a:gd name="T4" fmla="*/ 2147483647 w 735"/>
              <a:gd name="T5" fmla="*/ 2147483647 h 532"/>
              <a:gd name="T6" fmla="*/ 2147483647 w 735"/>
              <a:gd name="T7" fmla="*/ 2147483647 h 532"/>
              <a:gd name="T8" fmla="*/ 2147483647 w 735"/>
              <a:gd name="T9" fmla="*/ 2147483647 h 532"/>
              <a:gd name="T10" fmla="*/ 2147483647 w 735"/>
              <a:gd name="T11" fmla="*/ 2147483647 h 532"/>
              <a:gd name="T12" fmla="*/ 2147483647 w 735"/>
              <a:gd name="T13" fmla="*/ 2147483647 h 532"/>
              <a:gd name="T14" fmla="*/ 2147483647 w 735"/>
              <a:gd name="T15" fmla="*/ 2147483647 h 532"/>
              <a:gd name="T16" fmla="*/ 2147483647 w 735"/>
              <a:gd name="T17" fmla="*/ 2147483647 h 532"/>
              <a:gd name="T18" fmla="*/ 2147483647 w 735"/>
              <a:gd name="T19" fmla="*/ 2147483647 h 532"/>
              <a:gd name="T20" fmla="*/ 2147483647 w 735"/>
              <a:gd name="T21" fmla="*/ 2147483647 h 532"/>
              <a:gd name="T22" fmla="*/ 2147483647 w 735"/>
              <a:gd name="T23" fmla="*/ 2147483647 h 532"/>
              <a:gd name="T24" fmla="*/ 2147483647 w 735"/>
              <a:gd name="T25" fmla="*/ 0 h 532"/>
              <a:gd name="T26" fmla="*/ 0 w 735"/>
              <a:gd name="T27" fmla="*/ 0 h 53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735"/>
              <a:gd name="T43" fmla="*/ 0 h 532"/>
              <a:gd name="T44" fmla="*/ 735 w 735"/>
              <a:gd name="T45" fmla="*/ 532 h 532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735" h="532">
                <a:moveTo>
                  <a:pt x="0" y="0"/>
                </a:moveTo>
                <a:cubicBezTo>
                  <a:pt x="0" y="0"/>
                  <a:pt x="85" y="216"/>
                  <a:pt x="382" y="202"/>
                </a:cubicBezTo>
                <a:cubicBezTo>
                  <a:pt x="479" y="202"/>
                  <a:pt x="577" y="202"/>
                  <a:pt x="577" y="202"/>
                </a:cubicBezTo>
                <a:cubicBezTo>
                  <a:pt x="577" y="202"/>
                  <a:pt x="639" y="201"/>
                  <a:pt x="637" y="249"/>
                </a:cubicBezTo>
                <a:cubicBezTo>
                  <a:pt x="638" y="325"/>
                  <a:pt x="639" y="402"/>
                  <a:pt x="639" y="402"/>
                </a:cubicBezTo>
                <a:lnTo>
                  <a:pt x="598" y="400"/>
                </a:lnTo>
                <a:lnTo>
                  <a:pt x="669" y="532"/>
                </a:lnTo>
                <a:lnTo>
                  <a:pt x="735" y="402"/>
                </a:lnTo>
                <a:lnTo>
                  <a:pt x="696" y="402"/>
                </a:lnTo>
                <a:cubicBezTo>
                  <a:pt x="696" y="402"/>
                  <a:pt x="695" y="314"/>
                  <a:pt x="694" y="226"/>
                </a:cubicBezTo>
                <a:cubicBezTo>
                  <a:pt x="687" y="160"/>
                  <a:pt x="616" y="150"/>
                  <a:pt x="616" y="150"/>
                </a:cubicBezTo>
                <a:cubicBezTo>
                  <a:pt x="556" y="137"/>
                  <a:pt x="473" y="153"/>
                  <a:pt x="335" y="149"/>
                </a:cubicBezTo>
                <a:cubicBezTo>
                  <a:pt x="110" y="126"/>
                  <a:pt x="69" y="0"/>
                  <a:pt x="69" y="0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folHlink">
                  <a:alpha val="0"/>
                </a:schemeClr>
              </a:gs>
              <a:gs pos="100000">
                <a:schemeClr val="tx1">
                  <a:alpha val="60001"/>
                </a:scheme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1285852" y="142852"/>
            <a:ext cx="622927" cy="6643734"/>
          </a:xfrm>
          <a:prstGeom prst="rect">
            <a:avLst/>
          </a:prstGeom>
        </p:spPr>
        <p:txBody>
          <a:bodyPr vert="wordArtVert" wrap="square">
            <a:spAutoFit/>
          </a:bodyPr>
          <a:lstStyle/>
          <a:p>
            <a:pPr algn="ctr" eaLnBrk="0" hangingPunct="0"/>
            <a:r>
              <a:rPr lang="uk-U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ПОДАТКОВЕ ПРАВО</a:t>
            </a:r>
            <a:endParaRPr lang="uk-UA" b="1" dirty="0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82" name="Rectangle 2"/>
          <p:cNvSpPr>
            <a:spLocks noChangeArrowheads="1"/>
          </p:cNvSpPr>
          <p:nvPr/>
        </p:nvSpPr>
        <p:spPr bwMode="gray">
          <a:xfrm>
            <a:off x="2915817" y="1700810"/>
            <a:ext cx="5976664" cy="1737431"/>
          </a:xfrm>
          <a:prstGeom prst="roundRect">
            <a:avLst/>
          </a:prstGeom>
          <a:gradFill flip="none" rotWithShape="1">
            <a:gsLst>
              <a:gs pos="28000">
                <a:schemeClr val="folHlink">
                  <a:gamma/>
                  <a:tint val="0"/>
                  <a:invGamma/>
                  <a:alpha val="12000"/>
                </a:schemeClr>
              </a:gs>
              <a:gs pos="88000">
                <a:schemeClr val="accent2">
                  <a:lumMod val="50000"/>
                  <a:alpha val="67000"/>
                </a:schemeClr>
              </a:gs>
            </a:gsLst>
            <a:lin ang="10800000" scaled="1"/>
            <a:tileRect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kumimoji="0" lang="uk-UA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</a:endParaRPr>
          </a:p>
        </p:txBody>
      </p:sp>
      <p:sp>
        <p:nvSpPr>
          <p:cNvPr id="5140" name="Прямоугольник 82"/>
          <p:cNvSpPr>
            <a:spLocks noChangeArrowheads="1"/>
          </p:cNvSpPr>
          <p:nvPr/>
        </p:nvSpPr>
        <p:spPr bwMode="auto">
          <a:xfrm>
            <a:off x="2915816" y="116632"/>
            <a:ext cx="614050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just"/>
            <a:r>
              <a:rPr lang="uk-UA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виступає як </a:t>
            </a:r>
            <a:r>
              <a:rPr lang="uk-UA" i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інститут предметний, </a:t>
            </a:r>
            <a:r>
              <a:rPr lang="uk-UA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тобто присвячений строго певному предмету - різновиду відносин, що складаються з приводу встановлення, сплати й стягнення податків і зборів, їх зміни й скасування;</a:t>
            </a:r>
            <a:endParaRPr lang="ru-RU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</a:endParaRPr>
          </a:p>
        </p:txBody>
      </p:sp>
      <p:sp>
        <p:nvSpPr>
          <p:cNvPr id="5141" name="Прямоугольник 83"/>
          <p:cNvSpPr>
            <a:spLocks noChangeArrowheads="1"/>
          </p:cNvSpPr>
          <p:nvPr/>
        </p:nvSpPr>
        <p:spPr bwMode="auto">
          <a:xfrm>
            <a:off x="2915816" y="5301208"/>
            <a:ext cx="6210041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just"/>
            <a:r>
              <a:rPr lang="uk-UA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виступає як </a:t>
            </a:r>
            <a:r>
              <a:rPr lang="uk-UA" i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складний інститут, </a:t>
            </a:r>
            <a:r>
              <a:rPr lang="uk-UA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що охоплює сукупність своєрідних фінансово-правових норм. Ця специфіка передбачає аналіз відносин, які охоплюють рух грошових коштів від платників до відповідних фондів (бюджетів) у формі податкових платежів.</a:t>
            </a:r>
            <a:endParaRPr lang="ru-RU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</a:endParaRPr>
          </a:p>
        </p:txBody>
      </p:sp>
      <p:sp>
        <p:nvSpPr>
          <p:cNvPr id="5142" name="Прямоугольник 84"/>
          <p:cNvSpPr>
            <a:spLocks noChangeArrowheads="1"/>
          </p:cNvSpPr>
          <p:nvPr/>
        </p:nvSpPr>
        <p:spPr bwMode="auto">
          <a:xfrm>
            <a:off x="2915817" y="1683916"/>
            <a:ext cx="6148748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just"/>
            <a:r>
              <a:rPr lang="uk-UA" i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регулює </a:t>
            </a:r>
            <a:r>
              <a:rPr lang="uk-UA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суспільні відносини щодо встановлення й справляння податкових платежів, їх зміни й скасування; розподіл і використання бюджетних коштів лежить за рамками податкових відносин, як і питання встановлення й стягнення неподаткових платежів та інших державних зборів;</a:t>
            </a:r>
            <a:endParaRPr lang="ru-RU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</a:endParaRPr>
          </a:p>
        </p:txBody>
      </p:sp>
      <p:sp>
        <p:nvSpPr>
          <p:cNvPr id="30" name="Rectangle 2"/>
          <p:cNvSpPr>
            <a:spLocks noChangeArrowheads="1"/>
          </p:cNvSpPr>
          <p:nvPr/>
        </p:nvSpPr>
        <p:spPr bwMode="gray">
          <a:xfrm>
            <a:off x="2915818" y="3584986"/>
            <a:ext cx="6228182" cy="1500198"/>
          </a:xfrm>
          <a:prstGeom prst="roundRect">
            <a:avLst/>
          </a:prstGeom>
          <a:gradFill flip="none" rotWithShape="1">
            <a:gsLst>
              <a:gs pos="28000">
                <a:schemeClr val="folHlink">
                  <a:gamma/>
                  <a:tint val="0"/>
                  <a:invGamma/>
                  <a:alpha val="12000"/>
                </a:schemeClr>
              </a:gs>
              <a:gs pos="88000">
                <a:schemeClr val="accent2">
                  <a:lumMod val="50000"/>
                  <a:alpha val="67000"/>
                </a:schemeClr>
              </a:gs>
            </a:gsLst>
            <a:lin ang="10800000" scaled="1"/>
            <a:tileRect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kumimoji="0" lang="uk-UA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</a:endParaRPr>
          </a:p>
        </p:txBody>
      </p:sp>
      <p:sp>
        <p:nvSpPr>
          <p:cNvPr id="31" name="Прямоугольник 84"/>
          <p:cNvSpPr>
            <a:spLocks noChangeArrowheads="1"/>
          </p:cNvSpPr>
          <p:nvPr/>
        </p:nvSpPr>
        <p:spPr bwMode="auto">
          <a:xfrm>
            <a:off x="2935379" y="3634893"/>
            <a:ext cx="6029109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just"/>
            <a:r>
              <a:rPr lang="uk-UA" sz="1700" i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встановлює обов'язок </a:t>
            </a:r>
            <a:r>
              <a:rPr lang="uk-UA" sz="17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юридичних і фізичних осіб зі сплати податків і зборів, а також регламентує процедуру обчислення й сплати податків і зборів, порядок здійснення податкового контролю й застосування мір відповідальності за порушення податкового законодавства;</a:t>
            </a:r>
            <a:endParaRPr lang="ru-RU" sz="1700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09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AutoShape 66"/>
          <p:cNvSpPr>
            <a:spLocks noChangeArrowheads="1"/>
          </p:cNvSpPr>
          <p:nvPr/>
        </p:nvSpPr>
        <p:spPr bwMode="gray">
          <a:xfrm rot="8372979" flipH="1">
            <a:off x="5638800" y="2846388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chemeClr val="tx2">
                  <a:gamma/>
                  <a:shade val="89020"/>
                  <a:invGamma/>
                  <a:alpha val="0"/>
                </a:schemeClr>
              </a:gs>
              <a:gs pos="100000">
                <a:schemeClr val="tx2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 dirty="0"/>
          </a:p>
        </p:txBody>
      </p:sp>
      <p:sp>
        <p:nvSpPr>
          <p:cNvPr id="4" name="AutoShape 66"/>
          <p:cNvSpPr>
            <a:spLocks noChangeArrowheads="1"/>
          </p:cNvSpPr>
          <p:nvPr/>
        </p:nvSpPr>
        <p:spPr bwMode="gray">
          <a:xfrm rot="13227021">
            <a:off x="3590925" y="2894013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chemeClr val="tx2">
                  <a:gamma/>
                  <a:shade val="89020"/>
                  <a:invGamma/>
                  <a:alpha val="0"/>
                </a:schemeClr>
              </a:gs>
              <a:gs pos="100000">
                <a:schemeClr val="tx2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 dirty="0"/>
          </a:p>
        </p:txBody>
      </p:sp>
      <p:sp>
        <p:nvSpPr>
          <p:cNvPr id="24" name="AutoShape 64"/>
          <p:cNvSpPr>
            <a:spLocks noChangeArrowheads="1"/>
          </p:cNvSpPr>
          <p:nvPr/>
        </p:nvSpPr>
        <p:spPr bwMode="gray">
          <a:xfrm rot="16200000">
            <a:off x="4622006" y="2429669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chemeClr val="tx2">
                  <a:gamma/>
                  <a:shade val="89020"/>
                  <a:invGamma/>
                  <a:alpha val="0"/>
                </a:schemeClr>
              </a:gs>
              <a:gs pos="100000">
                <a:schemeClr val="tx2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 dirty="0"/>
          </a:p>
        </p:txBody>
      </p:sp>
      <p:sp>
        <p:nvSpPr>
          <p:cNvPr id="7174" name="Oval 70"/>
          <p:cNvSpPr>
            <a:spLocks noChangeArrowheads="1"/>
          </p:cNvSpPr>
          <p:nvPr/>
        </p:nvSpPr>
        <p:spPr bwMode="gray">
          <a:xfrm>
            <a:off x="3162300" y="1970088"/>
            <a:ext cx="3743325" cy="3744912"/>
          </a:xfrm>
          <a:prstGeom prst="ellipse">
            <a:avLst/>
          </a:prstGeom>
          <a:noFill/>
          <a:ln w="38100" algn="ctr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uk-UA"/>
          </a:p>
        </p:txBody>
      </p:sp>
      <p:sp>
        <p:nvSpPr>
          <p:cNvPr id="7175" name="Oval 72"/>
          <p:cNvSpPr>
            <a:spLocks noChangeArrowheads="1"/>
          </p:cNvSpPr>
          <p:nvPr/>
        </p:nvSpPr>
        <p:spPr bwMode="gray">
          <a:xfrm>
            <a:off x="3305175" y="4848225"/>
            <a:ext cx="360363" cy="360363"/>
          </a:xfrm>
          <a:prstGeom prst="ellipse">
            <a:avLst/>
          </a:prstGeom>
          <a:solidFill>
            <a:schemeClr val="accent5">
              <a:lumMod val="25000"/>
            </a:schemeClr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7176" name="Oval 93"/>
          <p:cNvSpPr>
            <a:spLocks noChangeArrowheads="1"/>
          </p:cNvSpPr>
          <p:nvPr/>
        </p:nvSpPr>
        <p:spPr bwMode="gray">
          <a:xfrm>
            <a:off x="6286500" y="4857750"/>
            <a:ext cx="360363" cy="360363"/>
          </a:xfrm>
          <a:prstGeom prst="ellipse">
            <a:avLst/>
          </a:prstGeom>
          <a:gradFill rotWithShape="1">
            <a:gsLst>
              <a:gs pos="0">
                <a:srgbClr val="82B820"/>
              </a:gs>
              <a:gs pos="100000">
                <a:srgbClr val="5E8517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uk-UA"/>
          </a:p>
        </p:txBody>
      </p:sp>
      <p:grpSp>
        <p:nvGrpSpPr>
          <p:cNvPr id="7177" name="Group 95"/>
          <p:cNvGrpSpPr>
            <a:grpSpLocks/>
          </p:cNvGrpSpPr>
          <p:nvPr/>
        </p:nvGrpSpPr>
        <p:grpSpPr bwMode="auto">
          <a:xfrm>
            <a:off x="3905250" y="2711450"/>
            <a:ext cx="2243138" cy="2330450"/>
            <a:chOff x="2238" y="1769"/>
            <a:chExt cx="1361" cy="1361"/>
          </a:xfrm>
        </p:grpSpPr>
        <p:sp>
          <p:nvSpPr>
            <p:cNvPr id="7190" name="Oval 96"/>
            <p:cNvSpPr>
              <a:spLocks noChangeArrowheads="1"/>
            </p:cNvSpPr>
            <p:nvPr/>
          </p:nvSpPr>
          <p:spPr bwMode="gray">
            <a:xfrm>
              <a:off x="2238" y="1769"/>
              <a:ext cx="1361" cy="1361"/>
            </a:xfrm>
            <a:prstGeom prst="ellipse">
              <a:avLst/>
            </a:prstGeom>
            <a:gradFill rotWithShape="1">
              <a:gsLst>
                <a:gs pos="0">
                  <a:srgbClr val="93D4E9"/>
                </a:gs>
                <a:gs pos="50000">
                  <a:srgbClr val="0099CC"/>
                </a:gs>
                <a:gs pos="100000">
                  <a:srgbClr val="93D4E9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uk-UA"/>
            </a:p>
          </p:txBody>
        </p:sp>
        <p:sp>
          <p:nvSpPr>
            <p:cNvPr id="7191" name="Oval 97"/>
            <p:cNvSpPr>
              <a:spLocks noChangeArrowheads="1"/>
            </p:cNvSpPr>
            <p:nvPr/>
          </p:nvSpPr>
          <p:spPr bwMode="gray">
            <a:xfrm>
              <a:off x="2327" y="1858"/>
              <a:ext cx="1183" cy="1183"/>
            </a:xfrm>
            <a:prstGeom prst="ellipse">
              <a:avLst/>
            </a:prstGeom>
            <a:gradFill rotWithShape="1">
              <a:gsLst>
                <a:gs pos="0">
                  <a:srgbClr val="00536E"/>
                </a:gs>
                <a:gs pos="50000">
                  <a:srgbClr val="0099CC"/>
                </a:gs>
                <a:gs pos="100000">
                  <a:srgbClr val="00536E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endParaRPr lang="uk-UA"/>
            </a:p>
          </p:txBody>
        </p:sp>
        <p:sp>
          <p:nvSpPr>
            <p:cNvPr id="7192" name="Oval 98"/>
            <p:cNvSpPr>
              <a:spLocks noChangeArrowheads="1"/>
            </p:cNvSpPr>
            <p:nvPr/>
          </p:nvSpPr>
          <p:spPr bwMode="gray">
            <a:xfrm>
              <a:off x="2328" y="1860"/>
              <a:ext cx="1183" cy="1183"/>
            </a:xfrm>
            <a:prstGeom prst="ellipse">
              <a:avLst/>
            </a:prstGeom>
            <a:gradFill rotWithShape="1">
              <a:gsLst>
                <a:gs pos="0">
                  <a:srgbClr val="006182"/>
                </a:gs>
                <a:gs pos="100000">
                  <a:srgbClr val="0099CC">
                    <a:alpha val="0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endParaRPr lang="uk-UA"/>
            </a:p>
          </p:txBody>
        </p:sp>
        <p:sp>
          <p:nvSpPr>
            <p:cNvPr id="7193" name="Oval 99"/>
            <p:cNvSpPr>
              <a:spLocks noChangeArrowheads="1"/>
            </p:cNvSpPr>
            <p:nvPr/>
          </p:nvSpPr>
          <p:spPr bwMode="gray">
            <a:xfrm>
              <a:off x="2391" y="1917"/>
              <a:ext cx="1065" cy="106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endParaRPr lang="uk-UA"/>
            </a:p>
          </p:txBody>
        </p:sp>
        <p:grpSp>
          <p:nvGrpSpPr>
            <p:cNvPr id="7194" name="Group 100"/>
            <p:cNvGrpSpPr>
              <a:grpSpLocks/>
            </p:cNvGrpSpPr>
            <p:nvPr/>
          </p:nvGrpSpPr>
          <p:grpSpPr bwMode="auto">
            <a:xfrm>
              <a:off x="2410" y="1929"/>
              <a:ext cx="1031" cy="1031"/>
              <a:chOff x="4166" y="1706"/>
              <a:chExt cx="1252" cy="1252"/>
            </a:xfrm>
          </p:grpSpPr>
          <p:sp>
            <p:nvSpPr>
              <p:cNvPr id="7195" name="Oval 101"/>
              <p:cNvSpPr>
                <a:spLocks noChangeArrowheads="1"/>
              </p:cNvSpPr>
              <p:nvPr/>
            </p:nvSpPr>
            <p:spPr bwMode="auto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uk-UA"/>
              </a:p>
            </p:txBody>
          </p:sp>
          <p:sp>
            <p:nvSpPr>
              <p:cNvPr id="7196" name="Oval 102"/>
              <p:cNvSpPr>
                <a:spLocks noChangeArrowheads="1"/>
              </p:cNvSpPr>
              <p:nvPr/>
            </p:nvSpPr>
            <p:spPr bwMode="auto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uk-UA"/>
              </a:p>
            </p:txBody>
          </p:sp>
          <p:sp>
            <p:nvSpPr>
              <p:cNvPr id="7197" name="Oval 103"/>
              <p:cNvSpPr>
                <a:spLocks noChangeArrowheads="1"/>
              </p:cNvSpPr>
              <p:nvPr/>
            </p:nvSpPr>
            <p:spPr bwMode="auto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uk-UA"/>
              </a:p>
            </p:txBody>
          </p:sp>
          <p:sp>
            <p:nvSpPr>
              <p:cNvPr id="7198" name="Oval 104"/>
              <p:cNvSpPr>
                <a:spLocks noChangeArrowheads="1"/>
              </p:cNvSpPr>
              <p:nvPr/>
            </p:nvSpPr>
            <p:spPr bwMode="auto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uk-UA"/>
              </a:p>
            </p:txBody>
          </p:sp>
        </p:grpSp>
      </p:grpSp>
      <p:sp>
        <p:nvSpPr>
          <p:cNvPr id="7178" name="Прямоугольник 34"/>
          <p:cNvSpPr>
            <a:spLocks noChangeArrowheads="1"/>
          </p:cNvSpPr>
          <p:nvPr/>
        </p:nvSpPr>
        <p:spPr bwMode="auto">
          <a:xfrm>
            <a:off x="3976688" y="3541713"/>
            <a:ext cx="2143125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uk-UA" sz="1700" b="1">
                <a:solidFill>
                  <a:schemeClr val="tx2"/>
                </a:solidFill>
                <a:latin typeface="Constantia" pitchFamily="18" charset="0"/>
              </a:rPr>
              <a:t>Податкове законодавство</a:t>
            </a:r>
            <a:endParaRPr lang="uk-UA" sz="1700">
              <a:solidFill>
                <a:schemeClr val="tx2"/>
              </a:solidFill>
              <a:latin typeface="Constantia" pitchFamily="18" charset="0"/>
            </a:endParaRPr>
          </a:p>
        </p:txBody>
      </p:sp>
      <p:sp>
        <p:nvSpPr>
          <p:cNvPr id="21" name="AutoShape 64"/>
          <p:cNvSpPr>
            <a:spLocks noChangeArrowheads="1"/>
          </p:cNvSpPr>
          <p:nvPr/>
        </p:nvSpPr>
        <p:spPr bwMode="gray">
          <a:xfrm rot="2485501" flipV="1">
            <a:off x="5659438" y="4505325"/>
            <a:ext cx="792162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chemeClr val="tx2">
                  <a:gamma/>
                  <a:shade val="89020"/>
                  <a:invGamma/>
                  <a:alpha val="0"/>
                </a:schemeClr>
              </a:gs>
              <a:gs pos="100000">
                <a:schemeClr val="tx2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 dirty="0"/>
          </a:p>
        </p:txBody>
      </p:sp>
      <p:sp>
        <p:nvSpPr>
          <p:cNvPr id="22" name="AutoShape 66"/>
          <p:cNvSpPr>
            <a:spLocks noChangeArrowheads="1"/>
          </p:cNvSpPr>
          <p:nvPr/>
        </p:nvSpPr>
        <p:spPr bwMode="gray">
          <a:xfrm rot="7969964" flipV="1">
            <a:off x="3569494" y="4452144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chemeClr val="tx2">
                  <a:gamma/>
                  <a:shade val="89020"/>
                  <a:invGamma/>
                  <a:alpha val="0"/>
                </a:schemeClr>
              </a:gs>
              <a:gs pos="100000">
                <a:schemeClr val="tx2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 dirty="0"/>
          </a:p>
        </p:txBody>
      </p:sp>
      <p:sp>
        <p:nvSpPr>
          <p:cNvPr id="23" name="Oval 93"/>
          <p:cNvSpPr>
            <a:spLocks noChangeArrowheads="1"/>
          </p:cNvSpPr>
          <p:nvPr/>
        </p:nvSpPr>
        <p:spPr bwMode="gray">
          <a:xfrm>
            <a:off x="4805363" y="1755775"/>
            <a:ext cx="360362" cy="360363"/>
          </a:xfrm>
          <a:prstGeom prst="ellipse">
            <a:avLst/>
          </a:prstGeom>
          <a:gradFill flip="none" rotWithShape="1">
            <a:gsLst>
              <a:gs pos="98000">
                <a:schemeClr val="accent1">
                  <a:tint val="66000"/>
                  <a:satMod val="160000"/>
                </a:schemeClr>
              </a:gs>
              <a:gs pos="50000">
                <a:srgbClr val="00B050"/>
              </a:gs>
            </a:gsLst>
            <a:path path="rect">
              <a:fillToRect l="100000" t="100000"/>
            </a:path>
            <a:tileRect r="-100000" b="-100000"/>
          </a:gra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uk-UA" dirty="0"/>
          </a:p>
        </p:txBody>
      </p:sp>
      <p:pic>
        <p:nvPicPr>
          <p:cNvPr id="7182" name="Picture 4" descr="http://vidomosti-ua.com/photo/original-128869732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25" y="1428750"/>
            <a:ext cx="2238375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3" name="Picture 12" descr="http://i.io.ua/img_su/small/0009/67/00096779_n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71500"/>
            <a:ext cx="131445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4" name="Picture 14" descr="http://euroavto.in/templates/EuroAvto/images/mku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r="13333"/>
          <a:stretch>
            <a:fillRect/>
          </a:stretch>
        </p:blipFill>
        <p:spPr bwMode="auto">
          <a:xfrm>
            <a:off x="6357938" y="1500188"/>
            <a:ext cx="1571625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5" name="Прямоугольник 30"/>
          <p:cNvSpPr>
            <a:spLocks noChangeArrowheads="1"/>
          </p:cNvSpPr>
          <p:nvPr/>
        </p:nvSpPr>
        <p:spPr bwMode="auto">
          <a:xfrm>
            <a:off x="6786563" y="2643188"/>
            <a:ext cx="2286000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uk-UA" sz="1600">
                <a:solidFill>
                  <a:schemeClr val="tx2"/>
                </a:solidFill>
                <a:latin typeface="Constantia" pitchFamily="18" charset="0"/>
              </a:rPr>
              <a:t>у частині регулювання правовідносин, що виникають у зв'язку з оподаткуванням митом операцій з переміщення товарів через митний кордон України</a:t>
            </a:r>
          </a:p>
        </p:txBody>
      </p:sp>
      <p:sp>
        <p:nvSpPr>
          <p:cNvPr id="7186" name="Прямоугольник 31"/>
          <p:cNvSpPr>
            <a:spLocks noChangeArrowheads="1"/>
          </p:cNvSpPr>
          <p:nvPr/>
        </p:nvSpPr>
        <p:spPr bwMode="auto">
          <a:xfrm>
            <a:off x="7786688" y="1428750"/>
            <a:ext cx="1422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uk-UA" sz="1600">
                <a:solidFill>
                  <a:schemeClr val="tx2"/>
                </a:solidFill>
                <a:latin typeface="Constantia" pitchFamily="18" charset="0"/>
              </a:rPr>
              <a:t>та інші закони з питань митної справи </a:t>
            </a:r>
            <a:endParaRPr lang="uk-UA" sz="1600"/>
          </a:p>
        </p:txBody>
      </p:sp>
      <p:sp>
        <p:nvSpPr>
          <p:cNvPr id="7187" name="Прямоугольник 32"/>
          <p:cNvSpPr>
            <a:spLocks noChangeArrowheads="1"/>
          </p:cNvSpPr>
          <p:nvPr/>
        </p:nvSpPr>
        <p:spPr bwMode="auto">
          <a:xfrm>
            <a:off x="1143000" y="4708525"/>
            <a:ext cx="2357438" cy="1643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0" algn="ctr" defTabSz="711200">
              <a:lnSpc>
                <a:spcPct val="90000"/>
              </a:lnSpc>
              <a:spcAft>
                <a:spcPct val="35000"/>
              </a:spcAft>
            </a:pPr>
            <a:r>
              <a:rPr lang="uk-UA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чинні міжнародні договори, згода на обов'язковість яких надана Верховною Радою України і якими регулюються питання оподаткування </a:t>
            </a:r>
            <a:endParaRPr lang="ru-RU" sz="1600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7188" name="Прямоугольник 33"/>
          <p:cNvSpPr>
            <a:spLocks noChangeArrowheads="1"/>
          </p:cNvSpPr>
          <p:nvPr/>
        </p:nvSpPr>
        <p:spPr bwMode="auto">
          <a:xfrm>
            <a:off x="6357938" y="4835044"/>
            <a:ext cx="2857500" cy="1865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0" algn="ctr" defTabSz="711200">
              <a:lnSpc>
                <a:spcPct val="90000"/>
              </a:lnSpc>
              <a:spcAft>
                <a:spcPct val="35000"/>
              </a:spcAft>
            </a:pPr>
            <a:r>
              <a:rPr lang="uk-UA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рішення Верховної Ради Автономної Республіки Крим, органів місцевого самоврядування з питань місцевих податків та зборів, прийнятих за правилами, встановленими Податковим кодексом</a:t>
            </a:r>
            <a:endParaRPr lang="ru-RU" sz="1600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44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3" name="Group 61"/>
          <p:cNvGrpSpPr>
            <a:grpSpLocks/>
          </p:cNvGrpSpPr>
          <p:nvPr/>
        </p:nvGrpSpPr>
        <p:grpSpPr bwMode="auto">
          <a:xfrm flipH="1">
            <a:off x="2500313" y="193660"/>
            <a:ext cx="6143625" cy="923925"/>
            <a:chOff x="1314" y="1782"/>
            <a:chExt cx="3203" cy="582"/>
          </a:xfrm>
        </p:grpSpPr>
        <p:sp>
          <p:nvSpPr>
            <p:cNvPr id="51" name="AutoShape 62"/>
            <p:cNvSpPr>
              <a:spLocks noChangeArrowheads="1"/>
            </p:cNvSpPr>
            <p:nvPr/>
          </p:nvSpPr>
          <p:spPr bwMode="gray">
            <a:xfrm>
              <a:off x="1314" y="1782"/>
              <a:ext cx="3203" cy="58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bg2">
                    <a:lumMod val="60000"/>
                    <a:lumOff val="40000"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  <a:scene3d>
              <a:camera prst="legacyPerspectiveBottom"/>
              <a:lightRig rig="legacyNormal3" dir="r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uk-UA" dirty="0">
                <a:latin typeface="+mn-lt"/>
                <a:cs typeface="+mn-cs"/>
              </a:endParaRPr>
            </a:p>
          </p:txBody>
        </p:sp>
        <p:sp>
          <p:nvSpPr>
            <p:cNvPr id="10304" name="Line 63"/>
            <p:cNvSpPr>
              <a:spLocks noChangeShapeType="1"/>
            </p:cNvSpPr>
            <p:nvPr/>
          </p:nvSpPr>
          <p:spPr bwMode="gray">
            <a:xfrm>
              <a:off x="1418" y="2361"/>
              <a:ext cx="2950" cy="0"/>
            </a:xfrm>
            <a:prstGeom prst="line">
              <a:avLst/>
            </a:prstGeom>
            <a:noFill/>
            <a:ln w="3175">
              <a:solidFill>
                <a:srgbClr val="FFFFFF">
                  <a:alpha val="14902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05" name="Line 64"/>
            <p:cNvSpPr>
              <a:spLocks noChangeShapeType="1"/>
            </p:cNvSpPr>
            <p:nvPr/>
          </p:nvSpPr>
          <p:spPr bwMode="gray">
            <a:xfrm>
              <a:off x="1392" y="1784"/>
              <a:ext cx="2950" cy="0"/>
            </a:xfrm>
            <a:prstGeom prst="line">
              <a:avLst/>
            </a:prstGeom>
            <a:noFill/>
            <a:ln w="3175">
              <a:solidFill>
                <a:srgbClr val="FFFFFF">
                  <a:alpha val="14902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244" name="Group 12"/>
          <p:cNvGrpSpPr>
            <a:grpSpLocks/>
          </p:cNvGrpSpPr>
          <p:nvPr/>
        </p:nvGrpSpPr>
        <p:grpSpPr bwMode="auto">
          <a:xfrm flipH="1">
            <a:off x="1785938" y="49198"/>
            <a:ext cx="1512887" cy="1236662"/>
            <a:chOff x="802" y="845"/>
            <a:chExt cx="827" cy="826"/>
          </a:xfrm>
        </p:grpSpPr>
        <p:sp>
          <p:nvSpPr>
            <p:cNvPr id="10300" name="Oval 13"/>
            <p:cNvSpPr>
              <a:spLocks noChangeArrowheads="1"/>
            </p:cNvSpPr>
            <p:nvPr/>
          </p:nvSpPr>
          <p:spPr bwMode="gray">
            <a:xfrm>
              <a:off x="802" y="845"/>
              <a:ext cx="827" cy="826"/>
            </a:xfrm>
            <a:prstGeom prst="ellipse">
              <a:avLst/>
            </a:prstGeom>
            <a:solidFill>
              <a:srgbClr val="F8F8F8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k-UA">
                <a:latin typeface="Calibri" pitchFamily="34" charset="0"/>
              </a:endParaRPr>
            </a:p>
          </p:txBody>
        </p:sp>
        <p:sp>
          <p:nvSpPr>
            <p:cNvPr id="10301" name="Oval 14"/>
            <p:cNvSpPr>
              <a:spLocks noChangeArrowheads="1"/>
            </p:cNvSpPr>
            <p:nvPr/>
          </p:nvSpPr>
          <p:spPr bwMode="gray">
            <a:xfrm>
              <a:off x="836" y="879"/>
              <a:ext cx="758" cy="758"/>
            </a:xfrm>
            <a:prstGeom prst="ellipse">
              <a:avLst/>
            </a:prstGeom>
            <a:noFill/>
            <a:ln w="38100">
              <a:solidFill>
                <a:schemeClr val="accent1">
                  <a:alpha val="70195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uk-UA">
                <a:latin typeface="Calibri" pitchFamily="34" charset="0"/>
              </a:endParaRPr>
            </a:p>
          </p:txBody>
        </p:sp>
        <p:sp>
          <p:nvSpPr>
            <p:cNvPr id="10302" name="Oval 15"/>
            <p:cNvSpPr>
              <a:spLocks noChangeArrowheads="1"/>
            </p:cNvSpPr>
            <p:nvPr/>
          </p:nvSpPr>
          <p:spPr bwMode="gray">
            <a:xfrm>
              <a:off x="870" y="915"/>
              <a:ext cx="690" cy="690"/>
            </a:xfrm>
            <a:prstGeom prst="ellipse">
              <a:avLst/>
            </a:prstGeom>
            <a:noFill/>
            <a:ln w="38100">
              <a:solidFill>
                <a:schemeClr val="accent1">
                  <a:alpha val="30196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uk-UA">
                <a:latin typeface="Calibri" pitchFamily="34" charset="0"/>
              </a:endParaRPr>
            </a:p>
          </p:txBody>
        </p:sp>
      </p:grpSp>
      <p:sp>
        <p:nvSpPr>
          <p:cNvPr id="10245" name="Прямоугольник 65"/>
          <p:cNvSpPr>
            <a:spLocks noChangeArrowheads="1"/>
          </p:cNvSpPr>
          <p:nvPr/>
        </p:nvSpPr>
        <p:spPr bwMode="auto">
          <a:xfrm>
            <a:off x="1928813" y="479410"/>
            <a:ext cx="1247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ru-RU" sz="2000" b="1" dirty="0" err="1">
                <a:solidFill>
                  <a:schemeClr val="tx2"/>
                </a:solidFill>
                <a:latin typeface="Constantia" pitchFamily="18" charset="0"/>
              </a:rPr>
              <a:t>Податок</a:t>
            </a:r>
            <a:endParaRPr lang="uk-UA" b="1" dirty="0"/>
          </a:p>
        </p:txBody>
      </p:sp>
      <p:sp>
        <p:nvSpPr>
          <p:cNvPr id="10246" name="Прямоугольник 66"/>
          <p:cNvSpPr>
            <a:spLocks noChangeArrowheads="1"/>
          </p:cNvSpPr>
          <p:nvPr/>
        </p:nvSpPr>
        <p:spPr bwMode="auto">
          <a:xfrm>
            <a:off x="3143250" y="192073"/>
            <a:ext cx="55721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uk-UA" dirty="0">
                <a:solidFill>
                  <a:schemeClr val="tx2"/>
                </a:solidFill>
                <a:latin typeface="Constantia" pitchFamily="18" charset="0"/>
              </a:rPr>
              <a:t>обов'язковий, безумовний платіж до відповідного бюджету, що справляється з платників податку відповідно до ПК</a:t>
            </a:r>
          </a:p>
        </p:txBody>
      </p:sp>
      <p:sp>
        <p:nvSpPr>
          <p:cNvPr id="10247" name="Line 5"/>
          <p:cNvSpPr>
            <a:spLocks noChangeShapeType="1"/>
          </p:cNvSpPr>
          <p:nvPr/>
        </p:nvSpPr>
        <p:spPr bwMode="black">
          <a:xfrm>
            <a:off x="1730374" y="2420437"/>
            <a:ext cx="7090097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0248" name="Group 14"/>
          <p:cNvGrpSpPr>
            <a:grpSpLocks/>
          </p:cNvGrpSpPr>
          <p:nvPr/>
        </p:nvGrpSpPr>
        <p:grpSpPr bwMode="auto">
          <a:xfrm>
            <a:off x="1475656" y="2025055"/>
            <a:ext cx="393700" cy="393700"/>
            <a:chOff x="2543" y="1006"/>
            <a:chExt cx="416" cy="416"/>
          </a:xfrm>
        </p:grpSpPr>
        <p:sp>
          <p:nvSpPr>
            <p:cNvPr id="87" name="Oval 15"/>
            <p:cNvSpPr>
              <a:spLocks noChangeArrowheads="1"/>
            </p:cNvSpPr>
            <p:nvPr/>
          </p:nvSpPr>
          <p:spPr bwMode="gray">
            <a:xfrm>
              <a:off x="2543" y="1006"/>
              <a:ext cx="416" cy="416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54118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54118"/>
                    <a:invGamma/>
                  </a:srgbClr>
                </a:gs>
              </a:gsLst>
              <a:lin ang="18900000" scaled="1"/>
            </a:gradFill>
            <a:ln w="9525">
              <a:solidFill>
                <a:srgbClr val="DDDDDD"/>
              </a:solidFill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uk-UA">
                <a:solidFill>
                  <a:schemeClr val="tx2">
                    <a:lumMod val="95000"/>
                    <a:lumOff val="5000"/>
                  </a:schemeClr>
                </a:solidFill>
              </a:endParaRPr>
            </a:p>
          </p:txBody>
        </p:sp>
        <p:grpSp>
          <p:nvGrpSpPr>
            <p:cNvPr id="10295" name="Group 16"/>
            <p:cNvGrpSpPr>
              <a:grpSpLocks/>
            </p:cNvGrpSpPr>
            <p:nvPr/>
          </p:nvGrpSpPr>
          <p:grpSpPr bwMode="auto">
            <a:xfrm rot="-2288454">
              <a:off x="2579" y="1033"/>
              <a:ext cx="348" cy="356"/>
              <a:chOff x="887" y="2040"/>
              <a:chExt cx="432" cy="422"/>
            </a:xfrm>
          </p:grpSpPr>
          <p:pic>
            <p:nvPicPr>
              <p:cNvPr id="10297" name="Picture 17" descr="circuler_1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887" y="2040"/>
                <a:ext cx="430" cy="4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91" name="Oval 18"/>
              <p:cNvSpPr>
                <a:spLocks noChangeArrowheads="1"/>
              </p:cNvSpPr>
              <p:nvPr/>
            </p:nvSpPr>
            <p:spPr bwMode="gray">
              <a:xfrm>
                <a:off x="886" y="2040"/>
                <a:ext cx="433" cy="422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34902"/>
                      <a:invGamma/>
                      <a:alpha val="89999"/>
                    </a:schemeClr>
                  </a:gs>
                  <a:gs pos="50000">
                    <a:schemeClr val="accent1">
                      <a:alpha val="75000"/>
                    </a:schemeClr>
                  </a:gs>
                  <a:gs pos="100000">
                    <a:schemeClr val="accent1">
                      <a:gamma/>
                      <a:shade val="34902"/>
                      <a:invGamma/>
                      <a:alpha val="89999"/>
                    </a:schemeClr>
                  </a:gs>
                </a:gsLst>
                <a:lin ang="189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>
                  <a:solidFill>
                    <a:schemeClr val="tx2">
                      <a:lumMod val="95000"/>
                      <a:lumOff val="5000"/>
                    </a:schemeClr>
                  </a:solidFill>
                </a:endParaRPr>
              </a:p>
            </p:txBody>
          </p:sp>
          <p:pic>
            <p:nvPicPr>
              <p:cNvPr id="10299" name="Picture 19" descr="Picture2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930" y="2044"/>
                <a:ext cx="345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0296" name="Picture 2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015" t="9302" r="12404" b="12598"/>
            <a:stretch>
              <a:fillRect/>
            </a:stretch>
          </p:blipFill>
          <p:spPr bwMode="gray">
            <a:xfrm>
              <a:off x="2570" y="1020"/>
              <a:ext cx="359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7" name="Прямоугольник 126"/>
          <p:cNvSpPr/>
          <p:nvPr/>
        </p:nvSpPr>
        <p:spPr>
          <a:xfrm>
            <a:off x="3071813" y="1201724"/>
            <a:ext cx="477202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uk-UA" b="1" spc="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</a:rPr>
              <a:t>Основні ознаки податку:</a:t>
            </a:r>
            <a:endParaRPr lang="uk-UA" b="1" spc="600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250" name="Line 5"/>
          <p:cNvSpPr>
            <a:spLocks noChangeShapeType="1"/>
          </p:cNvSpPr>
          <p:nvPr/>
        </p:nvSpPr>
        <p:spPr bwMode="black">
          <a:xfrm flipV="1">
            <a:off x="1730376" y="3067001"/>
            <a:ext cx="7090096" cy="28697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0251" name="Group 14"/>
          <p:cNvGrpSpPr>
            <a:grpSpLocks/>
          </p:cNvGrpSpPr>
          <p:nvPr/>
        </p:nvGrpSpPr>
        <p:grpSpPr bwMode="auto">
          <a:xfrm>
            <a:off x="1475656" y="2703585"/>
            <a:ext cx="393700" cy="393700"/>
            <a:chOff x="2543" y="1006"/>
            <a:chExt cx="416" cy="416"/>
          </a:xfrm>
        </p:grpSpPr>
        <p:sp>
          <p:nvSpPr>
            <p:cNvPr id="130" name="Oval 15"/>
            <p:cNvSpPr>
              <a:spLocks noChangeArrowheads="1"/>
            </p:cNvSpPr>
            <p:nvPr/>
          </p:nvSpPr>
          <p:spPr bwMode="gray">
            <a:xfrm>
              <a:off x="2543" y="1006"/>
              <a:ext cx="416" cy="416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54118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54118"/>
                    <a:invGamma/>
                  </a:srgbClr>
                </a:gs>
              </a:gsLst>
              <a:lin ang="18900000" scaled="1"/>
            </a:gradFill>
            <a:ln w="9525">
              <a:solidFill>
                <a:srgbClr val="DDDDDD"/>
              </a:solidFill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uk-UA">
                <a:solidFill>
                  <a:schemeClr val="tx2">
                    <a:lumMod val="95000"/>
                    <a:lumOff val="5000"/>
                  </a:schemeClr>
                </a:solidFill>
              </a:endParaRPr>
            </a:p>
          </p:txBody>
        </p:sp>
        <p:grpSp>
          <p:nvGrpSpPr>
            <p:cNvPr id="10289" name="Group 16"/>
            <p:cNvGrpSpPr>
              <a:grpSpLocks/>
            </p:cNvGrpSpPr>
            <p:nvPr/>
          </p:nvGrpSpPr>
          <p:grpSpPr bwMode="auto">
            <a:xfrm rot="-2288454">
              <a:off x="2579" y="1033"/>
              <a:ext cx="348" cy="356"/>
              <a:chOff x="887" y="2040"/>
              <a:chExt cx="432" cy="422"/>
            </a:xfrm>
          </p:grpSpPr>
          <p:pic>
            <p:nvPicPr>
              <p:cNvPr id="10291" name="Picture 17" descr="circuler_1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887" y="2040"/>
                <a:ext cx="430" cy="4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4" name="Oval 18"/>
              <p:cNvSpPr>
                <a:spLocks noChangeArrowheads="1"/>
              </p:cNvSpPr>
              <p:nvPr/>
            </p:nvSpPr>
            <p:spPr bwMode="gray">
              <a:xfrm>
                <a:off x="886" y="2040"/>
                <a:ext cx="433" cy="422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34902"/>
                      <a:invGamma/>
                      <a:alpha val="89999"/>
                    </a:schemeClr>
                  </a:gs>
                  <a:gs pos="50000">
                    <a:schemeClr val="accent1">
                      <a:alpha val="75000"/>
                    </a:schemeClr>
                  </a:gs>
                  <a:gs pos="100000">
                    <a:schemeClr val="accent1">
                      <a:gamma/>
                      <a:shade val="34902"/>
                      <a:invGamma/>
                      <a:alpha val="89999"/>
                    </a:schemeClr>
                  </a:gs>
                </a:gsLst>
                <a:lin ang="189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>
                  <a:solidFill>
                    <a:schemeClr val="tx2">
                      <a:lumMod val="95000"/>
                      <a:lumOff val="5000"/>
                    </a:schemeClr>
                  </a:solidFill>
                </a:endParaRPr>
              </a:p>
            </p:txBody>
          </p:sp>
          <p:pic>
            <p:nvPicPr>
              <p:cNvPr id="10293" name="Picture 19" descr="Picture2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930" y="2044"/>
                <a:ext cx="345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0290" name="Picture 2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015" t="9302" r="12404" b="12598"/>
            <a:stretch>
              <a:fillRect/>
            </a:stretch>
          </p:blipFill>
          <p:spPr bwMode="gray">
            <a:xfrm>
              <a:off x="2570" y="1020"/>
              <a:ext cx="359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52" name="Прямоугольник 135"/>
          <p:cNvSpPr>
            <a:spLocks noChangeArrowheads="1"/>
          </p:cNvSpPr>
          <p:nvPr/>
        </p:nvSpPr>
        <p:spPr bwMode="auto">
          <a:xfrm>
            <a:off x="2079128" y="2420888"/>
            <a:ext cx="68505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just"/>
            <a:r>
              <a:rPr lang="uk-UA" b="1" i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безоплатність,</a:t>
            </a:r>
            <a:r>
              <a:rPr lang="uk-UA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чітка спрямованість коштів від платника до держави і відсутність зустрічних зобов'язань з боку держави;</a:t>
            </a:r>
            <a:endParaRPr lang="ru-RU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10253" name="Прямоугольник 136"/>
          <p:cNvSpPr>
            <a:spLocks noChangeArrowheads="1"/>
          </p:cNvSpPr>
          <p:nvPr/>
        </p:nvSpPr>
        <p:spPr bwMode="auto">
          <a:xfrm>
            <a:off x="2028825" y="1506619"/>
            <a:ext cx="6858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just"/>
            <a:r>
              <a:rPr lang="uk-UA" b="1" i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обов'язковість і примусовість, </a:t>
            </a:r>
            <a:r>
              <a:rPr lang="uk-UA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тобто відсутність у платника вибору (платити чи не платити) і встановлення відповідальності за ухилення від оплати податку;</a:t>
            </a:r>
            <a:endParaRPr lang="ru-RU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10254" name="Line 5"/>
          <p:cNvSpPr>
            <a:spLocks noChangeShapeType="1"/>
          </p:cNvSpPr>
          <p:nvPr/>
        </p:nvSpPr>
        <p:spPr bwMode="black">
          <a:xfrm flipV="1">
            <a:off x="1730375" y="3692382"/>
            <a:ext cx="7090096" cy="28696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0255" name="Group 14"/>
          <p:cNvGrpSpPr>
            <a:grpSpLocks/>
          </p:cNvGrpSpPr>
          <p:nvPr/>
        </p:nvGrpSpPr>
        <p:grpSpPr bwMode="auto">
          <a:xfrm>
            <a:off x="1475656" y="3327378"/>
            <a:ext cx="393700" cy="393700"/>
            <a:chOff x="2543" y="1006"/>
            <a:chExt cx="416" cy="416"/>
          </a:xfrm>
        </p:grpSpPr>
        <p:sp>
          <p:nvSpPr>
            <p:cNvPr id="140" name="Oval 15"/>
            <p:cNvSpPr>
              <a:spLocks noChangeArrowheads="1"/>
            </p:cNvSpPr>
            <p:nvPr/>
          </p:nvSpPr>
          <p:spPr bwMode="gray">
            <a:xfrm>
              <a:off x="2543" y="1006"/>
              <a:ext cx="416" cy="416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54118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54118"/>
                    <a:invGamma/>
                  </a:srgbClr>
                </a:gs>
              </a:gsLst>
              <a:lin ang="18900000" scaled="1"/>
            </a:gradFill>
            <a:ln w="9525">
              <a:solidFill>
                <a:srgbClr val="DDDDDD"/>
              </a:solidFill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uk-UA">
                <a:solidFill>
                  <a:schemeClr val="tx2">
                    <a:lumMod val="95000"/>
                    <a:lumOff val="5000"/>
                  </a:schemeClr>
                </a:solidFill>
              </a:endParaRPr>
            </a:p>
          </p:txBody>
        </p:sp>
        <p:grpSp>
          <p:nvGrpSpPr>
            <p:cNvPr id="10283" name="Group 16"/>
            <p:cNvGrpSpPr>
              <a:grpSpLocks/>
            </p:cNvGrpSpPr>
            <p:nvPr/>
          </p:nvGrpSpPr>
          <p:grpSpPr bwMode="auto">
            <a:xfrm rot="-2288454">
              <a:off x="2579" y="1033"/>
              <a:ext cx="348" cy="356"/>
              <a:chOff x="887" y="2040"/>
              <a:chExt cx="432" cy="422"/>
            </a:xfrm>
          </p:grpSpPr>
          <p:pic>
            <p:nvPicPr>
              <p:cNvPr id="10285" name="Picture 17" descr="circuler_1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887" y="2040"/>
                <a:ext cx="430" cy="4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4" name="Oval 18"/>
              <p:cNvSpPr>
                <a:spLocks noChangeArrowheads="1"/>
              </p:cNvSpPr>
              <p:nvPr/>
            </p:nvSpPr>
            <p:spPr bwMode="gray">
              <a:xfrm>
                <a:off x="886" y="2040"/>
                <a:ext cx="433" cy="422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34902"/>
                      <a:invGamma/>
                      <a:alpha val="89999"/>
                    </a:schemeClr>
                  </a:gs>
                  <a:gs pos="50000">
                    <a:schemeClr val="accent1">
                      <a:alpha val="75000"/>
                    </a:schemeClr>
                  </a:gs>
                  <a:gs pos="100000">
                    <a:schemeClr val="accent1">
                      <a:gamma/>
                      <a:shade val="34902"/>
                      <a:invGamma/>
                      <a:alpha val="89999"/>
                    </a:schemeClr>
                  </a:gs>
                </a:gsLst>
                <a:lin ang="189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>
                  <a:solidFill>
                    <a:schemeClr val="tx2">
                      <a:lumMod val="95000"/>
                      <a:lumOff val="5000"/>
                    </a:schemeClr>
                  </a:solidFill>
                </a:endParaRPr>
              </a:p>
            </p:txBody>
          </p:sp>
          <p:pic>
            <p:nvPicPr>
              <p:cNvPr id="10287" name="Picture 19" descr="Picture2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930" y="2044"/>
                <a:ext cx="345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0284" name="Picture 2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015" t="9302" r="12404" b="12598"/>
            <a:stretch>
              <a:fillRect/>
            </a:stretch>
          </p:blipFill>
          <p:spPr bwMode="gray">
            <a:xfrm>
              <a:off x="2570" y="1020"/>
              <a:ext cx="359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56" name="Прямоугольник 145"/>
          <p:cNvSpPr>
            <a:spLocks noChangeArrowheads="1"/>
          </p:cNvSpPr>
          <p:nvPr/>
        </p:nvSpPr>
        <p:spPr bwMode="auto">
          <a:xfrm>
            <a:off x="2071688" y="3068960"/>
            <a:ext cx="70723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0" algn="just"/>
            <a:r>
              <a:rPr lang="uk-UA" b="1" i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безумовність сплати податку </a:t>
            </a:r>
            <a:r>
              <a:rPr lang="uk-UA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без виконання будь-яких дій з боку держави;</a:t>
            </a:r>
            <a:endParaRPr lang="ru-RU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10257" name="Line 5"/>
          <p:cNvSpPr>
            <a:spLocks noChangeShapeType="1"/>
          </p:cNvSpPr>
          <p:nvPr/>
        </p:nvSpPr>
        <p:spPr bwMode="black">
          <a:xfrm>
            <a:off x="1730375" y="4342254"/>
            <a:ext cx="7090097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0258" name="Group 14"/>
          <p:cNvGrpSpPr>
            <a:grpSpLocks/>
          </p:cNvGrpSpPr>
          <p:nvPr/>
        </p:nvGrpSpPr>
        <p:grpSpPr bwMode="auto">
          <a:xfrm>
            <a:off x="1475656" y="3948554"/>
            <a:ext cx="393700" cy="393700"/>
            <a:chOff x="2543" y="1006"/>
            <a:chExt cx="416" cy="416"/>
          </a:xfrm>
        </p:grpSpPr>
        <p:sp>
          <p:nvSpPr>
            <p:cNvPr id="149" name="Oval 15"/>
            <p:cNvSpPr>
              <a:spLocks noChangeArrowheads="1"/>
            </p:cNvSpPr>
            <p:nvPr/>
          </p:nvSpPr>
          <p:spPr bwMode="gray">
            <a:xfrm>
              <a:off x="2543" y="1006"/>
              <a:ext cx="416" cy="416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54118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54118"/>
                    <a:invGamma/>
                  </a:srgbClr>
                </a:gs>
              </a:gsLst>
              <a:lin ang="18900000" scaled="1"/>
            </a:gradFill>
            <a:ln w="9525">
              <a:solidFill>
                <a:srgbClr val="DDDDDD"/>
              </a:solidFill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uk-UA">
                <a:solidFill>
                  <a:schemeClr val="tx2">
                    <a:lumMod val="95000"/>
                    <a:lumOff val="5000"/>
                  </a:schemeClr>
                </a:solidFill>
              </a:endParaRPr>
            </a:p>
          </p:txBody>
        </p:sp>
        <p:grpSp>
          <p:nvGrpSpPr>
            <p:cNvPr id="10277" name="Group 16"/>
            <p:cNvGrpSpPr>
              <a:grpSpLocks/>
            </p:cNvGrpSpPr>
            <p:nvPr/>
          </p:nvGrpSpPr>
          <p:grpSpPr bwMode="auto">
            <a:xfrm rot="-2288454">
              <a:off x="2579" y="1033"/>
              <a:ext cx="348" cy="356"/>
              <a:chOff x="887" y="2040"/>
              <a:chExt cx="432" cy="422"/>
            </a:xfrm>
          </p:grpSpPr>
          <p:pic>
            <p:nvPicPr>
              <p:cNvPr id="10279" name="Picture 17" descr="circuler_1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887" y="2040"/>
                <a:ext cx="430" cy="4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53" name="Oval 18"/>
              <p:cNvSpPr>
                <a:spLocks noChangeArrowheads="1"/>
              </p:cNvSpPr>
              <p:nvPr/>
            </p:nvSpPr>
            <p:spPr bwMode="gray">
              <a:xfrm>
                <a:off x="886" y="2040"/>
                <a:ext cx="433" cy="422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34902"/>
                      <a:invGamma/>
                      <a:alpha val="89999"/>
                    </a:schemeClr>
                  </a:gs>
                  <a:gs pos="50000">
                    <a:schemeClr val="accent1">
                      <a:alpha val="75000"/>
                    </a:schemeClr>
                  </a:gs>
                  <a:gs pos="100000">
                    <a:schemeClr val="accent1">
                      <a:gamma/>
                      <a:shade val="34902"/>
                      <a:invGamma/>
                      <a:alpha val="89999"/>
                    </a:schemeClr>
                  </a:gs>
                </a:gsLst>
                <a:lin ang="189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>
                  <a:solidFill>
                    <a:schemeClr val="tx2">
                      <a:lumMod val="95000"/>
                      <a:lumOff val="5000"/>
                    </a:schemeClr>
                  </a:solidFill>
                </a:endParaRPr>
              </a:p>
            </p:txBody>
          </p:sp>
          <p:pic>
            <p:nvPicPr>
              <p:cNvPr id="10281" name="Picture 19" descr="Picture2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930" y="2044"/>
                <a:ext cx="345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0278" name="Picture 2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015" t="9302" r="12404" b="12598"/>
            <a:stretch>
              <a:fillRect/>
            </a:stretch>
          </p:blipFill>
          <p:spPr bwMode="gray">
            <a:xfrm>
              <a:off x="2570" y="1020"/>
              <a:ext cx="359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59" name="Прямоугольник 154"/>
          <p:cNvSpPr>
            <a:spLocks noChangeArrowheads="1"/>
          </p:cNvSpPr>
          <p:nvPr/>
        </p:nvSpPr>
        <p:spPr bwMode="auto">
          <a:xfrm>
            <a:off x="2071688" y="3717032"/>
            <a:ext cx="70723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0" algn="just"/>
            <a:r>
              <a:rPr lang="uk-UA" b="1" i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нецільовий характер</a:t>
            </a:r>
            <a:r>
              <a:rPr lang="uk-UA" b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, </a:t>
            </a:r>
            <a:r>
              <a:rPr lang="uk-UA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відсутність чітких вказівок про напрямки використання надходжень від певного податку;</a:t>
            </a:r>
            <a:endParaRPr lang="ru-RU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10260" name="Line 5"/>
          <p:cNvSpPr>
            <a:spLocks noChangeShapeType="1"/>
          </p:cNvSpPr>
          <p:nvPr/>
        </p:nvSpPr>
        <p:spPr bwMode="black">
          <a:xfrm>
            <a:off x="1785938" y="5011494"/>
            <a:ext cx="7034534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0261" name="Group 14"/>
          <p:cNvGrpSpPr>
            <a:grpSpLocks/>
          </p:cNvGrpSpPr>
          <p:nvPr/>
        </p:nvGrpSpPr>
        <p:grpSpPr bwMode="auto">
          <a:xfrm>
            <a:off x="1475656" y="4617794"/>
            <a:ext cx="393700" cy="393700"/>
            <a:chOff x="2543" y="1006"/>
            <a:chExt cx="416" cy="416"/>
          </a:xfrm>
        </p:grpSpPr>
        <p:sp>
          <p:nvSpPr>
            <p:cNvPr id="167" name="Oval 15"/>
            <p:cNvSpPr>
              <a:spLocks noChangeArrowheads="1"/>
            </p:cNvSpPr>
            <p:nvPr/>
          </p:nvSpPr>
          <p:spPr bwMode="gray">
            <a:xfrm>
              <a:off x="2543" y="1006"/>
              <a:ext cx="416" cy="416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54118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54118"/>
                    <a:invGamma/>
                  </a:srgbClr>
                </a:gs>
              </a:gsLst>
              <a:lin ang="18900000" scaled="1"/>
            </a:gradFill>
            <a:ln w="9525">
              <a:solidFill>
                <a:srgbClr val="DDDDDD"/>
              </a:solidFill>
              <a:round/>
              <a:headEnd/>
              <a:tailEnd/>
            </a:ln>
            <a:effectLst>
              <a:outerShdw dist="35921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uk-UA">
                <a:solidFill>
                  <a:schemeClr val="tx2">
                    <a:lumMod val="95000"/>
                    <a:lumOff val="5000"/>
                  </a:schemeClr>
                </a:solidFill>
              </a:endParaRPr>
            </a:p>
          </p:txBody>
        </p:sp>
        <p:grpSp>
          <p:nvGrpSpPr>
            <p:cNvPr id="10271" name="Group 16"/>
            <p:cNvGrpSpPr>
              <a:grpSpLocks/>
            </p:cNvGrpSpPr>
            <p:nvPr/>
          </p:nvGrpSpPr>
          <p:grpSpPr bwMode="auto">
            <a:xfrm rot="-2288454">
              <a:off x="2579" y="1033"/>
              <a:ext cx="348" cy="356"/>
              <a:chOff x="887" y="2040"/>
              <a:chExt cx="432" cy="422"/>
            </a:xfrm>
          </p:grpSpPr>
          <p:pic>
            <p:nvPicPr>
              <p:cNvPr id="10273" name="Picture 17" descr="circuler_1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887" y="2040"/>
                <a:ext cx="430" cy="4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1" name="Oval 18"/>
              <p:cNvSpPr>
                <a:spLocks noChangeArrowheads="1"/>
              </p:cNvSpPr>
              <p:nvPr/>
            </p:nvSpPr>
            <p:spPr bwMode="gray">
              <a:xfrm>
                <a:off x="886" y="2040"/>
                <a:ext cx="433" cy="422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34902"/>
                      <a:invGamma/>
                      <a:alpha val="89999"/>
                    </a:schemeClr>
                  </a:gs>
                  <a:gs pos="50000">
                    <a:schemeClr val="accent1">
                      <a:alpha val="75000"/>
                    </a:schemeClr>
                  </a:gs>
                  <a:gs pos="100000">
                    <a:schemeClr val="accent1">
                      <a:gamma/>
                      <a:shade val="34902"/>
                      <a:invGamma/>
                      <a:alpha val="89999"/>
                    </a:schemeClr>
                  </a:gs>
                </a:gsLst>
                <a:lin ang="189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uk-UA">
                  <a:solidFill>
                    <a:schemeClr val="tx2">
                      <a:lumMod val="95000"/>
                      <a:lumOff val="5000"/>
                    </a:schemeClr>
                  </a:solidFill>
                </a:endParaRPr>
              </a:p>
            </p:txBody>
          </p:sp>
          <p:pic>
            <p:nvPicPr>
              <p:cNvPr id="10275" name="Picture 19" descr="Picture2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930" y="2044"/>
                <a:ext cx="345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0272" name="Picture 2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015" t="9302" r="12404" b="12598"/>
            <a:stretch>
              <a:fillRect/>
            </a:stretch>
          </p:blipFill>
          <p:spPr bwMode="gray">
            <a:xfrm>
              <a:off x="2570" y="1020"/>
              <a:ext cx="359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62" name="Прямоугольник 172"/>
          <p:cNvSpPr>
            <a:spLocks noChangeArrowheads="1"/>
          </p:cNvSpPr>
          <p:nvPr/>
        </p:nvSpPr>
        <p:spPr bwMode="auto">
          <a:xfrm>
            <a:off x="2071688" y="4365104"/>
            <a:ext cx="70723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0" algn="just"/>
            <a:r>
              <a:rPr lang="uk-UA" b="1" i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безповоротність</a:t>
            </a:r>
            <a:r>
              <a:rPr lang="uk-UA" b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,</a:t>
            </a:r>
            <a:r>
              <a:rPr lang="uk-UA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тобто сплачені у вигляді податків кошти напряму не повертаються до платника.</a:t>
            </a:r>
            <a:endParaRPr lang="ru-RU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68" name="AutoShape 24"/>
          <p:cNvSpPr>
            <a:spLocks noChangeArrowheads="1"/>
          </p:cNvSpPr>
          <p:nvPr/>
        </p:nvSpPr>
        <p:spPr bwMode="gray">
          <a:xfrm>
            <a:off x="1928813" y="5301209"/>
            <a:ext cx="7107683" cy="1454446"/>
          </a:xfrm>
          <a:prstGeom prst="roundRect">
            <a:avLst>
              <a:gd name="adj" fmla="val 12727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uk-UA">
              <a:solidFill>
                <a:schemeClr val="tx2">
                  <a:lumMod val="95000"/>
                  <a:lumOff val="5000"/>
                </a:schemeClr>
              </a:solidFill>
              <a:latin typeface="Calibri" pitchFamily="34" charset="0"/>
            </a:endParaRPr>
          </a:p>
        </p:txBody>
      </p:sp>
      <p:grpSp>
        <p:nvGrpSpPr>
          <p:cNvPr id="69" name="Group 26"/>
          <p:cNvGrpSpPr>
            <a:grpSpLocks/>
          </p:cNvGrpSpPr>
          <p:nvPr/>
        </p:nvGrpSpPr>
        <p:grpSpPr bwMode="auto">
          <a:xfrm>
            <a:off x="1285852" y="5286388"/>
            <a:ext cx="1482576" cy="1469267"/>
            <a:chOff x="802" y="845"/>
            <a:chExt cx="827" cy="826"/>
          </a:xfrm>
        </p:grpSpPr>
        <p:sp>
          <p:nvSpPr>
            <p:cNvPr id="70" name="Oval 27"/>
            <p:cNvSpPr>
              <a:spLocks noChangeArrowheads="1"/>
            </p:cNvSpPr>
            <p:nvPr/>
          </p:nvSpPr>
          <p:spPr bwMode="gray">
            <a:xfrm>
              <a:off x="802" y="845"/>
              <a:ext cx="827" cy="826"/>
            </a:xfrm>
            <a:prstGeom prst="ellipse">
              <a:avLst/>
            </a:prstGeom>
            <a:solidFill>
              <a:srgbClr val="F8F8F8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k-UA">
                <a:solidFill>
                  <a:schemeClr val="tx2">
                    <a:lumMod val="95000"/>
                    <a:lumOff val="5000"/>
                  </a:schemeClr>
                </a:solidFill>
                <a:latin typeface="Calibri" pitchFamily="34" charset="0"/>
              </a:endParaRPr>
            </a:p>
          </p:txBody>
        </p:sp>
        <p:sp>
          <p:nvSpPr>
            <p:cNvPr id="71" name="Oval 28"/>
            <p:cNvSpPr>
              <a:spLocks noChangeArrowheads="1"/>
            </p:cNvSpPr>
            <p:nvPr/>
          </p:nvSpPr>
          <p:spPr bwMode="gray">
            <a:xfrm>
              <a:off x="836" y="879"/>
              <a:ext cx="758" cy="758"/>
            </a:xfrm>
            <a:prstGeom prst="ellipse">
              <a:avLst/>
            </a:prstGeom>
            <a:noFill/>
            <a:ln w="38100">
              <a:solidFill>
                <a:schemeClr val="folHlink">
                  <a:alpha val="70195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uk-UA">
                <a:solidFill>
                  <a:schemeClr val="tx2">
                    <a:lumMod val="95000"/>
                    <a:lumOff val="5000"/>
                  </a:schemeClr>
                </a:solidFill>
                <a:latin typeface="Calibri" pitchFamily="34" charset="0"/>
              </a:endParaRPr>
            </a:p>
          </p:txBody>
        </p:sp>
        <p:sp>
          <p:nvSpPr>
            <p:cNvPr id="72" name="Oval 29"/>
            <p:cNvSpPr>
              <a:spLocks noChangeArrowheads="1"/>
            </p:cNvSpPr>
            <p:nvPr/>
          </p:nvSpPr>
          <p:spPr bwMode="gray">
            <a:xfrm>
              <a:off x="870" y="915"/>
              <a:ext cx="690" cy="690"/>
            </a:xfrm>
            <a:prstGeom prst="ellipse">
              <a:avLst/>
            </a:prstGeom>
            <a:noFill/>
            <a:ln w="38100">
              <a:solidFill>
                <a:schemeClr val="folHlink">
                  <a:alpha val="30196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uk-UA">
                <a:solidFill>
                  <a:schemeClr val="tx2">
                    <a:lumMod val="95000"/>
                    <a:lumOff val="5000"/>
                  </a:schemeClr>
                </a:solidFill>
                <a:latin typeface="Calibri" pitchFamily="34" charset="0"/>
              </a:endParaRPr>
            </a:p>
          </p:txBody>
        </p:sp>
      </p:grpSp>
      <p:sp>
        <p:nvSpPr>
          <p:cNvPr id="73" name="Прямоугольник 208"/>
          <p:cNvSpPr>
            <a:spLocks noChangeArrowheads="1"/>
          </p:cNvSpPr>
          <p:nvPr/>
        </p:nvSpPr>
        <p:spPr bwMode="auto">
          <a:xfrm>
            <a:off x="1257922" y="5429264"/>
            <a:ext cx="159956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uk-UA" sz="20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Збір</a:t>
            </a:r>
          </a:p>
          <a:p>
            <a:pPr lvl="0" algn="ctr"/>
            <a:r>
              <a:rPr lang="uk-UA" sz="20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(плата, внесок)</a:t>
            </a:r>
            <a:endParaRPr lang="ru-RU" sz="2000" b="1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</a:endParaRPr>
          </a:p>
        </p:txBody>
      </p:sp>
      <p:sp>
        <p:nvSpPr>
          <p:cNvPr id="74" name="Прямоугольник 209"/>
          <p:cNvSpPr>
            <a:spLocks noChangeArrowheads="1"/>
          </p:cNvSpPr>
          <p:nvPr/>
        </p:nvSpPr>
        <p:spPr bwMode="auto">
          <a:xfrm>
            <a:off x="2696789" y="5309482"/>
            <a:ext cx="644721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uk-UA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обов'язковий платіж до відповідного бюджету, що справляється з платників зборів, з умовою отримання ними спеціальної вигоди, у тому числі внаслідок вчинення на користь таких осіб державними органами, </a:t>
            </a:r>
            <a:r>
              <a:rPr lang="uk-UA" sz="1600" dirty="0" err="1" smtClean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органами</a:t>
            </a:r>
            <a:r>
              <a:rPr lang="uk-UA" sz="16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місцевого </a:t>
            </a:r>
            <a:r>
              <a:rPr lang="uk-UA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самоврядування, іншими уповноваженими органами та особами юридично значимих дій</a:t>
            </a:r>
            <a:endParaRPr lang="ru-RU" sz="1600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2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Прямоугольник 30"/>
          <p:cNvSpPr/>
          <p:nvPr/>
        </p:nvSpPr>
        <p:spPr>
          <a:xfrm>
            <a:off x="3714744" y="3591098"/>
            <a:ext cx="27146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uk-UA" sz="24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</a:rPr>
              <a:t>податків</a:t>
            </a:r>
            <a:endParaRPr lang="uk-UA" sz="2400" dirty="0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8439" name="AutoShape 6"/>
          <p:cNvCxnSpPr>
            <a:cxnSpLocks noChangeShapeType="1"/>
          </p:cNvCxnSpPr>
          <p:nvPr/>
        </p:nvCxnSpPr>
        <p:spPr bwMode="auto">
          <a:xfrm rot="16200000" flipH="1">
            <a:off x="2273300" y="4261743"/>
            <a:ext cx="1130300" cy="1047750"/>
          </a:xfrm>
          <a:prstGeom prst="bentConnector2">
            <a:avLst/>
          </a:prstGeom>
          <a:noFill/>
          <a:ln w="38100" cap="rnd">
            <a:solidFill>
              <a:srgbClr val="B2B2B2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0" name="AutoShape 7"/>
          <p:cNvCxnSpPr>
            <a:cxnSpLocks noChangeShapeType="1"/>
          </p:cNvCxnSpPr>
          <p:nvPr/>
        </p:nvCxnSpPr>
        <p:spPr bwMode="auto">
          <a:xfrm rot="5400000">
            <a:off x="6786563" y="4218880"/>
            <a:ext cx="1130300" cy="1133475"/>
          </a:xfrm>
          <a:prstGeom prst="bentConnector2">
            <a:avLst/>
          </a:prstGeom>
          <a:noFill/>
          <a:ln w="38100" cap="rnd">
            <a:solidFill>
              <a:srgbClr val="B2B2B2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1" name="AutoShape 8"/>
          <p:cNvCxnSpPr>
            <a:cxnSpLocks noChangeShapeType="1"/>
          </p:cNvCxnSpPr>
          <p:nvPr/>
        </p:nvCxnSpPr>
        <p:spPr bwMode="auto">
          <a:xfrm rot="-5400000">
            <a:off x="2303463" y="1575693"/>
            <a:ext cx="1060450" cy="1057275"/>
          </a:xfrm>
          <a:prstGeom prst="bentConnector2">
            <a:avLst/>
          </a:prstGeom>
          <a:noFill/>
          <a:ln w="38100" cap="rnd">
            <a:solidFill>
              <a:srgbClr val="B2B2B2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2" name="AutoShape 9"/>
          <p:cNvCxnSpPr>
            <a:cxnSpLocks noChangeShapeType="1"/>
          </p:cNvCxnSpPr>
          <p:nvPr/>
        </p:nvCxnSpPr>
        <p:spPr bwMode="auto">
          <a:xfrm rot="5400000" flipH="1">
            <a:off x="6838950" y="1520131"/>
            <a:ext cx="1025525" cy="1133475"/>
          </a:xfrm>
          <a:prstGeom prst="bentConnector2">
            <a:avLst/>
          </a:prstGeom>
          <a:noFill/>
          <a:ln w="38100" cap="rnd">
            <a:solidFill>
              <a:srgbClr val="B2B2B2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43" name="Freeform 12"/>
          <p:cNvSpPr>
            <a:spLocks/>
          </p:cNvSpPr>
          <p:nvPr/>
        </p:nvSpPr>
        <p:spPr bwMode="gray">
          <a:xfrm>
            <a:off x="3271838" y="2952750"/>
            <a:ext cx="3657600" cy="476250"/>
          </a:xfrm>
          <a:custGeom>
            <a:avLst/>
            <a:gdLst>
              <a:gd name="T0" fmla="*/ 0 w 2347"/>
              <a:gd name="T1" fmla="*/ 266473 h 336"/>
              <a:gd name="T2" fmla="*/ 0 w 2347"/>
              <a:gd name="T3" fmla="*/ 476250 h 336"/>
              <a:gd name="T4" fmla="*/ 3657637 w 2347"/>
              <a:gd name="T5" fmla="*/ 476250 h 336"/>
              <a:gd name="T6" fmla="*/ 3124653 w 2347"/>
              <a:gd name="T7" fmla="*/ 0 h 336"/>
              <a:gd name="T8" fmla="*/ 3124653 w 2347"/>
              <a:gd name="T9" fmla="*/ 267891 h 336"/>
              <a:gd name="T10" fmla="*/ 0 w 2347"/>
              <a:gd name="T11" fmla="*/ 266473 h 33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347"/>
              <a:gd name="T19" fmla="*/ 0 h 336"/>
              <a:gd name="T20" fmla="*/ 2347 w 2347"/>
              <a:gd name="T21" fmla="*/ 336 h 3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347" h="336">
                <a:moveTo>
                  <a:pt x="0" y="188"/>
                </a:moveTo>
                <a:lnTo>
                  <a:pt x="0" y="336"/>
                </a:lnTo>
                <a:lnTo>
                  <a:pt x="2347" y="336"/>
                </a:lnTo>
                <a:lnTo>
                  <a:pt x="2005" y="0"/>
                </a:lnTo>
                <a:lnTo>
                  <a:pt x="2005" y="189"/>
                </a:lnTo>
                <a:lnTo>
                  <a:pt x="0" y="188"/>
                </a:lnTo>
                <a:close/>
              </a:path>
            </a:pathLst>
          </a:cu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444" name="AutoShape 13"/>
          <p:cNvSpPr>
            <a:spLocks noChangeArrowheads="1"/>
          </p:cNvSpPr>
          <p:nvPr/>
        </p:nvSpPr>
        <p:spPr bwMode="gray">
          <a:xfrm>
            <a:off x="4368800" y="1967806"/>
            <a:ext cx="1443038" cy="768350"/>
          </a:xfrm>
          <a:prstGeom prst="upArrow">
            <a:avLst>
              <a:gd name="adj1" fmla="val 65157"/>
              <a:gd name="adj2" fmla="val 48347"/>
            </a:avLst>
          </a:pr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uk-UA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445" name="AutoShape 14"/>
          <p:cNvSpPr>
            <a:spLocks noChangeArrowheads="1"/>
          </p:cNvSpPr>
          <p:nvPr/>
        </p:nvSpPr>
        <p:spPr bwMode="gray">
          <a:xfrm flipV="1">
            <a:off x="4368800" y="4187131"/>
            <a:ext cx="1443038" cy="768350"/>
          </a:xfrm>
          <a:prstGeom prst="upArrow">
            <a:avLst>
              <a:gd name="adj1" fmla="val 65157"/>
              <a:gd name="adj2" fmla="val 48347"/>
            </a:avLst>
          </a:pr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uk-UA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446" name="Freeform 15"/>
          <p:cNvSpPr>
            <a:spLocks/>
          </p:cNvSpPr>
          <p:nvPr/>
        </p:nvSpPr>
        <p:spPr bwMode="gray">
          <a:xfrm flipH="1" flipV="1">
            <a:off x="3271838" y="3453706"/>
            <a:ext cx="3657600" cy="477837"/>
          </a:xfrm>
          <a:custGeom>
            <a:avLst/>
            <a:gdLst>
              <a:gd name="T0" fmla="*/ 0 w 2347"/>
              <a:gd name="T1" fmla="*/ 267361 h 336"/>
              <a:gd name="T2" fmla="*/ 0 w 2347"/>
              <a:gd name="T3" fmla="*/ 477837 h 336"/>
              <a:gd name="T4" fmla="*/ 3657637 w 2347"/>
              <a:gd name="T5" fmla="*/ 477837 h 336"/>
              <a:gd name="T6" fmla="*/ 3124653 w 2347"/>
              <a:gd name="T7" fmla="*/ 0 h 336"/>
              <a:gd name="T8" fmla="*/ 3124653 w 2347"/>
              <a:gd name="T9" fmla="*/ 268783 h 336"/>
              <a:gd name="T10" fmla="*/ 0 w 2347"/>
              <a:gd name="T11" fmla="*/ 267361 h 33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347"/>
              <a:gd name="T19" fmla="*/ 0 h 336"/>
              <a:gd name="T20" fmla="*/ 2347 w 2347"/>
              <a:gd name="T21" fmla="*/ 336 h 3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347" h="336">
                <a:moveTo>
                  <a:pt x="0" y="188"/>
                </a:moveTo>
                <a:lnTo>
                  <a:pt x="0" y="336"/>
                </a:lnTo>
                <a:lnTo>
                  <a:pt x="2347" y="336"/>
                </a:lnTo>
                <a:lnTo>
                  <a:pt x="2005" y="0"/>
                </a:lnTo>
                <a:lnTo>
                  <a:pt x="2005" y="189"/>
                </a:lnTo>
                <a:lnTo>
                  <a:pt x="0" y="188"/>
                </a:lnTo>
                <a:close/>
              </a:path>
            </a:pathLst>
          </a:cu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3" name="AutoShape 22"/>
          <p:cNvSpPr>
            <a:spLocks noChangeArrowheads="1"/>
          </p:cNvSpPr>
          <p:nvPr/>
        </p:nvSpPr>
        <p:spPr bwMode="gray">
          <a:xfrm>
            <a:off x="3143250" y="5057888"/>
            <a:ext cx="3857625" cy="1323439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uk-UA">
              <a:solidFill>
                <a:schemeClr val="tx2">
                  <a:lumMod val="95000"/>
                  <a:lumOff val="5000"/>
                </a:schemeClr>
              </a:solidFill>
              <a:latin typeface="Verdana" pitchFamily="34" charset="0"/>
            </a:endParaRPr>
          </a:p>
        </p:txBody>
      </p:sp>
      <p:sp>
        <p:nvSpPr>
          <p:cNvPr id="18448" name="Прямоугольник 75"/>
          <p:cNvSpPr>
            <a:spLocks noChangeArrowheads="1"/>
          </p:cNvSpPr>
          <p:nvPr/>
        </p:nvSpPr>
        <p:spPr bwMode="auto">
          <a:xfrm>
            <a:off x="3655613" y="2786058"/>
            <a:ext cx="27614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lvl="0"/>
            <a:r>
              <a:rPr lang="uk-UA" sz="2400" b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Основні функції </a:t>
            </a:r>
            <a:endParaRPr lang="ru-RU" sz="2400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</a:endParaRPr>
          </a:p>
        </p:txBody>
      </p:sp>
      <p:sp>
        <p:nvSpPr>
          <p:cNvPr id="77" name="AutoShape 4"/>
          <p:cNvSpPr>
            <a:spLocks noChangeArrowheads="1"/>
          </p:cNvSpPr>
          <p:nvPr/>
        </p:nvSpPr>
        <p:spPr bwMode="gray">
          <a:xfrm>
            <a:off x="1357313" y="2423724"/>
            <a:ext cx="1714500" cy="21984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uk-UA">
              <a:solidFill>
                <a:schemeClr val="tx2">
                  <a:lumMod val="95000"/>
                  <a:lumOff val="5000"/>
                </a:schemeClr>
              </a:solidFill>
              <a:latin typeface="Verdana" pitchFamily="34" charset="0"/>
            </a:endParaRPr>
          </a:p>
        </p:txBody>
      </p:sp>
      <p:sp>
        <p:nvSpPr>
          <p:cNvPr id="78" name="AutoShape 4"/>
          <p:cNvSpPr>
            <a:spLocks noChangeArrowheads="1"/>
          </p:cNvSpPr>
          <p:nvPr/>
        </p:nvSpPr>
        <p:spPr bwMode="gray">
          <a:xfrm>
            <a:off x="7000874" y="2351982"/>
            <a:ext cx="2035621" cy="18605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uk-UA">
              <a:solidFill>
                <a:schemeClr val="tx2">
                  <a:lumMod val="95000"/>
                  <a:lumOff val="5000"/>
                </a:schemeClr>
              </a:solidFill>
              <a:latin typeface="Verdana" pitchFamily="34" charset="0"/>
            </a:endParaRPr>
          </a:p>
        </p:txBody>
      </p:sp>
      <p:sp>
        <p:nvSpPr>
          <p:cNvPr id="18451" name="Прямоугольник 79"/>
          <p:cNvSpPr>
            <a:spLocks noChangeArrowheads="1"/>
          </p:cNvSpPr>
          <p:nvPr/>
        </p:nvSpPr>
        <p:spPr bwMode="auto">
          <a:xfrm>
            <a:off x="1166961" y="2424907"/>
            <a:ext cx="2071688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0" algn="ctr"/>
            <a:r>
              <a:rPr lang="uk-UA" sz="1600" b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регулююча </a:t>
            </a:r>
            <a:r>
              <a:rPr lang="uk-UA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(регулювання процесу нагромадження грошових фондів функціонування національного ринку та інше);</a:t>
            </a:r>
            <a:endParaRPr lang="ru-RU" sz="1600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18452" name="Прямоугольник 80"/>
          <p:cNvSpPr>
            <a:spLocks noChangeArrowheads="1"/>
          </p:cNvSpPr>
          <p:nvPr/>
        </p:nvSpPr>
        <p:spPr bwMode="auto">
          <a:xfrm>
            <a:off x="6947121" y="2423724"/>
            <a:ext cx="2143125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0" algn="ctr"/>
            <a:r>
              <a:rPr lang="uk-UA" sz="1600" b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стимулююча </a:t>
            </a:r>
            <a:r>
              <a:rPr lang="uk-UA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(стимулювання прискорення темпів економічного зростання, інвестиційних процесів тощо);</a:t>
            </a:r>
            <a:endParaRPr lang="ru-RU" sz="1600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56" name="AutoShape 4"/>
          <p:cNvSpPr>
            <a:spLocks noChangeArrowheads="1"/>
          </p:cNvSpPr>
          <p:nvPr/>
        </p:nvSpPr>
        <p:spPr bwMode="gray">
          <a:xfrm>
            <a:off x="3143250" y="692696"/>
            <a:ext cx="3857625" cy="116239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>
              <a:defRPr/>
            </a:pPr>
            <a:endParaRPr lang="uk-UA">
              <a:solidFill>
                <a:schemeClr val="tx2">
                  <a:lumMod val="95000"/>
                  <a:lumOff val="5000"/>
                </a:schemeClr>
              </a:solidFill>
              <a:latin typeface="Verdana" pitchFamily="34" charset="0"/>
            </a:endParaRPr>
          </a:p>
        </p:txBody>
      </p:sp>
      <p:sp>
        <p:nvSpPr>
          <p:cNvPr id="18454" name="Прямоугольник 78"/>
          <p:cNvSpPr>
            <a:spLocks noChangeArrowheads="1"/>
          </p:cNvSpPr>
          <p:nvPr/>
        </p:nvSpPr>
        <p:spPr bwMode="auto">
          <a:xfrm>
            <a:off x="3003995" y="692696"/>
            <a:ext cx="406469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/>
            <a:r>
              <a:rPr lang="uk-UA" sz="1600" b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                            фіскальна</a:t>
            </a:r>
            <a:endParaRPr lang="uk-UA" sz="1600" b="1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  <a:cs typeface="Times New Roman" pitchFamily="18" charset="0"/>
            </a:endParaRPr>
          </a:p>
          <a:p>
            <a:pPr lvl="0" algn="ctr"/>
            <a:r>
              <a:rPr lang="uk-UA" sz="1600" b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 </a:t>
            </a:r>
            <a:r>
              <a:rPr lang="uk-UA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(збирання грошових коштів з фізичних та юридичних осіб для формування фінансових ресурсів держави);</a:t>
            </a:r>
            <a:endParaRPr lang="ru-RU" sz="1600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18455" name="Прямоугольник 81"/>
          <p:cNvSpPr>
            <a:spLocks noChangeArrowheads="1"/>
          </p:cNvSpPr>
          <p:nvPr/>
        </p:nvSpPr>
        <p:spPr bwMode="auto">
          <a:xfrm>
            <a:off x="3214688" y="5057889"/>
            <a:ext cx="364331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0" algn="ctr"/>
            <a:r>
              <a:rPr lang="uk-UA" sz="1600" b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розподільча </a:t>
            </a:r>
          </a:p>
          <a:p>
            <a:pPr lvl="0" algn="ctr"/>
            <a:r>
              <a:rPr lang="uk-UA" sz="160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(розподіл і перерозподіл доходів між соціальними групами та верствами населення, між сферами і галузями економіки).</a:t>
            </a:r>
            <a:endParaRPr lang="ru-RU" sz="1600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4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light_shadow_m"/>
          <p:cNvPicPr>
            <a:picLocks noChangeAspect="1" noChangeArrowheads="1"/>
          </p:cNvPicPr>
          <p:nvPr/>
        </p:nvPicPr>
        <p:blipFill>
          <a:blip r:embed="rId2" cstate="print">
            <a:lum bright="-48000" contrast="-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118864">
            <a:off x="1610519" y="2626519"/>
            <a:ext cx="3255963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Freeform 3"/>
          <p:cNvSpPr>
            <a:spLocks/>
          </p:cNvSpPr>
          <p:nvPr/>
        </p:nvSpPr>
        <p:spPr bwMode="gray">
          <a:xfrm>
            <a:off x="2751138" y="1646238"/>
            <a:ext cx="2097087" cy="2016125"/>
          </a:xfrm>
          <a:custGeom>
            <a:avLst/>
            <a:gdLst>
              <a:gd name="T0" fmla="*/ 2147483647 w 1335"/>
              <a:gd name="T1" fmla="*/ 2147483647 h 1479"/>
              <a:gd name="T2" fmla="*/ 2147483647 w 1335"/>
              <a:gd name="T3" fmla="*/ 2147483647 h 1479"/>
              <a:gd name="T4" fmla="*/ 2147483647 w 1335"/>
              <a:gd name="T5" fmla="*/ 2147483647 h 1479"/>
              <a:gd name="T6" fmla="*/ 2147483647 w 1335"/>
              <a:gd name="T7" fmla="*/ 2147483647 h 1479"/>
              <a:gd name="T8" fmla="*/ 2147483647 w 1335"/>
              <a:gd name="T9" fmla="*/ 2147483647 h 1479"/>
              <a:gd name="T10" fmla="*/ 0 w 1335"/>
              <a:gd name="T11" fmla="*/ 2147483647 h 1479"/>
              <a:gd name="T12" fmla="*/ 2147483647 w 1335"/>
              <a:gd name="T13" fmla="*/ 2147483647 h 147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35"/>
              <a:gd name="T22" fmla="*/ 0 h 1479"/>
              <a:gd name="T23" fmla="*/ 1335 w 1335"/>
              <a:gd name="T24" fmla="*/ 1479 h 147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35" h="1479">
                <a:moveTo>
                  <a:pt x="763" y="102"/>
                </a:moveTo>
                <a:cubicBezTo>
                  <a:pt x="920" y="0"/>
                  <a:pt x="1137" y="178"/>
                  <a:pt x="1209" y="244"/>
                </a:cubicBezTo>
                <a:cubicBezTo>
                  <a:pt x="1281" y="310"/>
                  <a:pt x="1335" y="312"/>
                  <a:pt x="1325" y="314"/>
                </a:cubicBezTo>
                <a:cubicBezTo>
                  <a:pt x="1262" y="339"/>
                  <a:pt x="1010" y="74"/>
                  <a:pt x="843" y="267"/>
                </a:cubicBezTo>
                <a:cubicBezTo>
                  <a:pt x="554" y="534"/>
                  <a:pt x="389" y="1337"/>
                  <a:pt x="305" y="1479"/>
                </a:cubicBezTo>
                <a:lnTo>
                  <a:pt x="0" y="1303"/>
                </a:lnTo>
                <a:cubicBezTo>
                  <a:pt x="76" y="1074"/>
                  <a:pt x="398" y="270"/>
                  <a:pt x="763" y="102"/>
                </a:cubicBezTo>
                <a:close/>
              </a:path>
            </a:pathLst>
          </a:custGeom>
          <a:gradFill rotWithShape="1">
            <a:gsLst>
              <a:gs pos="0">
                <a:srgbClr val="B2B2B2"/>
              </a:gs>
              <a:gs pos="100000">
                <a:srgbClr val="000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0" name="Freeform 4"/>
          <p:cNvSpPr>
            <a:spLocks/>
          </p:cNvSpPr>
          <p:nvPr/>
        </p:nvSpPr>
        <p:spPr bwMode="gray">
          <a:xfrm flipH="1">
            <a:off x="5527675" y="1674813"/>
            <a:ext cx="2097088" cy="2016125"/>
          </a:xfrm>
          <a:custGeom>
            <a:avLst/>
            <a:gdLst>
              <a:gd name="T0" fmla="*/ 2147483647 w 1335"/>
              <a:gd name="T1" fmla="*/ 2147483647 h 1479"/>
              <a:gd name="T2" fmla="*/ 2147483647 w 1335"/>
              <a:gd name="T3" fmla="*/ 2147483647 h 1479"/>
              <a:gd name="T4" fmla="*/ 2147483647 w 1335"/>
              <a:gd name="T5" fmla="*/ 2147483647 h 1479"/>
              <a:gd name="T6" fmla="*/ 2147483647 w 1335"/>
              <a:gd name="T7" fmla="*/ 2147483647 h 1479"/>
              <a:gd name="T8" fmla="*/ 2147483647 w 1335"/>
              <a:gd name="T9" fmla="*/ 2147483647 h 1479"/>
              <a:gd name="T10" fmla="*/ 0 w 1335"/>
              <a:gd name="T11" fmla="*/ 2147483647 h 1479"/>
              <a:gd name="T12" fmla="*/ 2147483647 w 1335"/>
              <a:gd name="T13" fmla="*/ 2147483647 h 147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35"/>
              <a:gd name="T22" fmla="*/ 0 h 1479"/>
              <a:gd name="T23" fmla="*/ 1335 w 1335"/>
              <a:gd name="T24" fmla="*/ 1479 h 147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35" h="1479">
                <a:moveTo>
                  <a:pt x="763" y="102"/>
                </a:moveTo>
                <a:cubicBezTo>
                  <a:pt x="920" y="0"/>
                  <a:pt x="1137" y="178"/>
                  <a:pt x="1209" y="244"/>
                </a:cubicBezTo>
                <a:cubicBezTo>
                  <a:pt x="1281" y="310"/>
                  <a:pt x="1335" y="312"/>
                  <a:pt x="1325" y="314"/>
                </a:cubicBezTo>
                <a:cubicBezTo>
                  <a:pt x="1262" y="339"/>
                  <a:pt x="1010" y="74"/>
                  <a:pt x="843" y="267"/>
                </a:cubicBezTo>
                <a:cubicBezTo>
                  <a:pt x="554" y="534"/>
                  <a:pt x="389" y="1337"/>
                  <a:pt x="305" y="1479"/>
                </a:cubicBezTo>
                <a:lnTo>
                  <a:pt x="0" y="1303"/>
                </a:lnTo>
                <a:cubicBezTo>
                  <a:pt x="76" y="1074"/>
                  <a:pt x="398" y="270"/>
                  <a:pt x="763" y="102"/>
                </a:cubicBezTo>
                <a:close/>
              </a:path>
            </a:pathLst>
          </a:custGeom>
          <a:gradFill rotWithShape="1">
            <a:gsLst>
              <a:gs pos="0">
                <a:srgbClr val="B2B2B2"/>
              </a:gs>
              <a:gs pos="100000">
                <a:srgbClr val="000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1" name="Freeform 8"/>
          <p:cNvSpPr>
            <a:spLocks/>
          </p:cNvSpPr>
          <p:nvPr/>
        </p:nvSpPr>
        <p:spPr bwMode="gray">
          <a:xfrm>
            <a:off x="3249613" y="1876425"/>
            <a:ext cx="587375" cy="741363"/>
          </a:xfrm>
          <a:custGeom>
            <a:avLst/>
            <a:gdLst>
              <a:gd name="T0" fmla="*/ 2147483647 w 368"/>
              <a:gd name="T1" fmla="*/ 2147483647 h 543"/>
              <a:gd name="T2" fmla="*/ 2147483647 w 368"/>
              <a:gd name="T3" fmla="*/ 2147483647 h 543"/>
              <a:gd name="T4" fmla="*/ 2147483647 w 368"/>
              <a:gd name="T5" fmla="*/ 2147483647 h 543"/>
              <a:gd name="T6" fmla="*/ 2147483647 w 368"/>
              <a:gd name="T7" fmla="*/ 2147483647 h 543"/>
              <a:gd name="T8" fmla="*/ 0 w 368"/>
              <a:gd name="T9" fmla="*/ 2147483647 h 543"/>
              <a:gd name="T10" fmla="*/ 2147483647 w 368"/>
              <a:gd name="T11" fmla="*/ 2147483647 h 54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68"/>
              <a:gd name="T19" fmla="*/ 0 h 543"/>
              <a:gd name="T20" fmla="*/ 368 w 368"/>
              <a:gd name="T21" fmla="*/ 543 h 54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68" h="543">
                <a:moveTo>
                  <a:pt x="154" y="241"/>
                </a:moveTo>
                <a:cubicBezTo>
                  <a:pt x="224" y="129"/>
                  <a:pt x="364" y="0"/>
                  <a:pt x="366" y="9"/>
                </a:cubicBezTo>
                <a:cubicBezTo>
                  <a:pt x="368" y="18"/>
                  <a:pt x="216" y="210"/>
                  <a:pt x="165" y="293"/>
                </a:cubicBezTo>
                <a:cubicBezTo>
                  <a:pt x="103" y="394"/>
                  <a:pt x="97" y="449"/>
                  <a:pt x="60" y="507"/>
                </a:cubicBezTo>
                <a:lnTo>
                  <a:pt x="0" y="543"/>
                </a:lnTo>
                <a:cubicBezTo>
                  <a:pt x="16" y="499"/>
                  <a:pt x="122" y="304"/>
                  <a:pt x="154" y="241"/>
                </a:cubicBezTo>
                <a:close/>
              </a:path>
            </a:pathLst>
          </a:custGeom>
          <a:gradFill rotWithShape="1">
            <a:gsLst>
              <a:gs pos="0">
                <a:schemeClr val="tx1">
                  <a:alpha val="70000"/>
                </a:schemeClr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2" name="Freeform 9"/>
          <p:cNvSpPr>
            <a:spLocks/>
          </p:cNvSpPr>
          <p:nvPr/>
        </p:nvSpPr>
        <p:spPr bwMode="gray">
          <a:xfrm flipH="1">
            <a:off x="6543675" y="1974850"/>
            <a:ext cx="530225" cy="560388"/>
          </a:xfrm>
          <a:custGeom>
            <a:avLst/>
            <a:gdLst>
              <a:gd name="T0" fmla="*/ 2147483647 w 368"/>
              <a:gd name="T1" fmla="*/ 2147483647 h 543"/>
              <a:gd name="T2" fmla="*/ 2147483647 w 368"/>
              <a:gd name="T3" fmla="*/ 2147483647 h 543"/>
              <a:gd name="T4" fmla="*/ 2147483647 w 368"/>
              <a:gd name="T5" fmla="*/ 2147483647 h 543"/>
              <a:gd name="T6" fmla="*/ 2147483647 w 368"/>
              <a:gd name="T7" fmla="*/ 2147483647 h 543"/>
              <a:gd name="T8" fmla="*/ 0 w 368"/>
              <a:gd name="T9" fmla="*/ 2147483647 h 543"/>
              <a:gd name="T10" fmla="*/ 2147483647 w 368"/>
              <a:gd name="T11" fmla="*/ 2147483647 h 54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68"/>
              <a:gd name="T19" fmla="*/ 0 h 543"/>
              <a:gd name="T20" fmla="*/ 368 w 368"/>
              <a:gd name="T21" fmla="*/ 543 h 54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68" h="543">
                <a:moveTo>
                  <a:pt x="154" y="241"/>
                </a:moveTo>
                <a:cubicBezTo>
                  <a:pt x="224" y="129"/>
                  <a:pt x="364" y="0"/>
                  <a:pt x="366" y="9"/>
                </a:cubicBezTo>
                <a:cubicBezTo>
                  <a:pt x="368" y="18"/>
                  <a:pt x="216" y="210"/>
                  <a:pt x="165" y="293"/>
                </a:cubicBezTo>
                <a:cubicBezTo>
                  <a:pt x="103" y="394"/>
                  <a:pt x="97" y="449"/>
                  <a:pt x="60" y="507"/>
                </a:cubicBezTo>
                <a:lnTo>
                  <a:pt x="0" y="543"/>
                </a:lnTo>
                <a:cubicBezTo>
                  <a:pt x="16" y="499"/>
                  <a:pt x="122" y="304"/>
                  <a:pt x="154" y="241"/>
                </a:cubicBezTo>
                <a:close/>
              </a:path>
            </a:pathLst>
          </a:custGeom>
          <a:gradFill rotWithShape="1">
            <a:gsLst>
              <a:gs pos="0">
                <a:schemeClr val="tx1"/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9223" name="Oval 10"/>
          <p:cNvSpPr>
            <a:spLocks noChangeArrowheads="1"/>
          </p:cNvSpPr>
          <p:nvPr/>
        </p:nvSpPr>
        <p:spPr bwMode="gray">
          <a:xfrm>
            <a:off x="2143125" y="3043238"/>
            <a:ext cx="2140843" cy="2185962"/>
          </a:xfrm>
          <a:prstGeom prst="ellipse">
            <a:avLst/>
          </a:prstGeom>
          <a:gradFill rotWithShape="1">
            <a:gsLst>
              <a:gs pos="0">
                <a:srgbClr val="B2B2B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uk-UA">
              <a:latin typeface="Constantia" pitchFamily="18" charset="0"/>
            </a:endParaRPr>
          </a:p>
        </p:txBody>
      </p:sp>
      <p:sp>
        <p:nvSpPr>
          <p:cNvPr id="9224" name="Oval 11"/>
          <p:cNvSpPr>
            <a:spLocks noChangeArrowheads="1"/>
          </p:cNvSpPr>
          <p:nvPr/>
        </p:nvSpPr>
        <p:spPr bwMode="gray">
          <a:xfrm>
            <a:off x="1928813" y="3122613"/>
            <a:ext cx="1952402" cy="1995791"/>
          </a:xfrm>
          <a:prstGeom prst="ellipse">
            <a:avLst/>
          </a:prstGeom>
          <a:gradFill rotWithShape="1">
            <a:gsLst>
              <a:gs pos="0">
                <a:srgbClr val="DDDDDD"/>
              </a:gs>
              <a:gs pos="50000">
                <a:srgbClr val="F6F6F6"/>
              </a:gs>
              <a:gs pos="100000">
                <a:srgbClr val="DDDDDD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uk-UA">
              <a:latin typeface="Constantia" pitchFamily="18" charset="0"/>
            </a:endParaRPr>
          </a:p>
        </p:txBody>
      </p:sp>
      <p:pic>
        <p:nvPicPr>
          <p:cNvPr id="9225" name="Picture 12" descr="circuler_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985962" y="3179763"/>
            <a:ext cx="1881689" cy="1837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Oval 13"/>
          <p:cNvSpPr>
            <a:spLocks noChangeArrowheads="1"/>
          </p:cNvSpPr>
          <p:nvPr/>
        </p:nvSpPr>
        <p:spPr bwMode="gray">
          <a:xfrm>
            <a:off x="1985927" y="3179758"/>
            <a:ext cx="1814471" cy="1841653"/>
          </a:xfrm>
          <a:prstGeom prst="ellipse">
            <a:avLst/>
          </a:prstGeom>
          <a:gradFill rotWithShape="1">
            <a:gsLst>
              <a:gs pos="0">
                <a:srgbClr val="FFFF99">
                  <a:gamma/>
                  <a:shade val="26275"/>
                  <a:invGamma/>
                  <a:alpha val="89999"/>
                </a:srgbClr>
              </a:gs>
              <a:gs pos="50000">
                <a:srgbClr val="FFFF99">
                  <a:alpha val="45000"/>
                </a:srgbClr>
              </a:gs>
              <a:gs pos="100000">
                <a:srgbClr val="FFFF99">
                  <a:gamma/>
                  <a:shade val="26275"/>
                  <a:invGamma/>
                  <a:alpha val="89999"/>
                </a:srgb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>
              <a:latin typeface="Constantia" pitchFamily="18" charset="0"/>
            </a:endParaRPr>
          </a:p>
        </p:txBody>
      </p:sp>
      <p:sp>
        <p:nvSpPr>
          <p:cNvPr id="9229" name="Freeform 14"/>
          <p:cNvSpPr>
            <a:spLocks/>
          </p:cNvSpPr>
          <p:nvPr/>
        </p:nvSpPr>
        <p:spPr bwMode="gray">
          <a:xfrm>
            <a:off x="2138363" y="3208337"/>
            <a:ext cx="1425934" cy="640575"/>
          </a:xfrm>
          <a:custGeom>
            <a:avLst/>
            <a:gdLst>
              <a:gd name="T0" fmla="*/ 2147483647 w 1321"/>
              <a:gd name="T1" fmla="*/ 2147483647 h 712"/>
              <a:gd name="T2" fmla="*/ 2147483647 w 1321"/>
              <a:gd name="T3" fmla="*/ 2147483647 h 712"/>
              <a:gd name="T4" fmla="*/ 2147483647 w 1321"/>
              <a:gd name="T5" fmla="*/ 2147483647 h 712"/>
              <a:gd name="T6" fmla="*/ 2147483647 w 1321"/>
              <a:gd name="T7" fmla="*/ 2147483647 h 712"/>
              <a:gd name="T8" fmla="*/ 2147483647 w 1321"/>
              <a:gd name="T9" fmla="*/ 2147483647 h 712"/>
              <a:gd name="T10" fmla="*/ 2147483647 w 1321"/>
              <a:gd name="T11" fmla="*/ 2147483647 h 712"/>
              <a:gd name="T12" fmla="*/ 2147483647 w 1321"/>
              <a:gd name="T13" fmla="*/ 2147483647 h 712"/>
              <a:gd name="T14" fmla="*/ 2147483647 w 1321"/>
              <a:gd name="T15" fmla="*/ 2147483647 h 712"/>
              <a:gd name="T16" fmla="*/ 2147483647 w 1321"/>
              <a:gd name="T17" fmla="*/ 2147483647 h 712"/>
              <a:gd name="T18" fmla="*/ 2147483647 w 1321"/>
              <a:gd name="T19" fmla="*/ 2147483647 h 712"/>
              <a:gd name="T20" fmla="*/ 2147483647 w 1321"/>
              <a:gd name="T21" fmla="*/ 2147483647 h 712"/>
              <a:gd name="T22" fmla="*/ 2147483647 w 1321"/>
              <a:gd name="T23" fmla="*/ 2147483647 h 712"/>
              <a:gd name="T24" fmla="*/ 2147483647 w 1321"/>
              <a:gd name="T25" fmla="*/ 2147483647 h 712"/>
              <a:gd name="T26" fmla="*/ 2147483647 w 1321"/>
              <a:gd name="T27" fmla="*/ 2147483647 h 712"/>
              <a:gd name="T28" fmla="*/ 2147483647 w 1321"/>
              <a:gd name="T29" fmla="*/ 2147483647 h 712"/>
              <a:gd name="T30" fmla="*/ 2147483647 w 1321"/>
              <a:gd name="T31" fmla="*/ 2147483647 h 712"/>
              <a:gd name="T32" fmla="*/ 2147483647 w 1321"/>
              <a:gd name="T33" fmla="*/ 2147483647 h 712"/>
              <a:gd name="T34" fmla="*/ 2147483647 w 1321"/>
              <a:gd name="T35" fmla="*/ 2147483647 h 712"/>
              <a:gd name="T36" fmla="*/ 2147483647 w 1321"/>
              <a:gd name="T37" fmla="*/ 2147483647 h 712"/>
              <a:gd name="T38" fmla="*/ 2147483647 w 1321"/>
              <a:gd name="T39" fmla="*/ 2147483647 h 712"/>
              <a:gd name="T40" fmla="*/ 2147483647 w 1321"/>
              <a:gd name="T41" fmla="*/ 2147483647 h 712"/>
              <a:gd name="T42" fmla="*/ 2147483647 w 1321"/>
              <a:gd name="T43" fmla="*/ 2147483647 h 712"/>
              <a:gd name="T44" fmla="*/ 2147483647 w 1321"/>
              <a:gd name="T45" fmla="*/ 2147483647 h 712"/>
              <a:gd name="T46" fmla="*/ 2147483647 w 1321"/>
              <a:gd name="T47" fmla="*/ 2147483647 h 712"/>
              <a:gd name="T48" fmla="*/ 2147483647 w 1321"/>
              <a:gd name="T49" fmla="*/ 2147483647 h 712"/>
              <a:gd name="T50" fmla="*/ 2147483647 w 1321"/>
              <a:gd name="T51" fmla="*/ 2147483647 h 712"/>
              <a:gd name="T52" fmla="*/ 2147483647 w 1321"/>
              <a:gd name="T53" fmla="*/ 2147483647 h 712"/>
              <a:gd name="T54" fmla="*/ 2147483647 w 1321"/>
              <a:gd name="T55" fmla="*/ 2147483647 h 712"/>
              <a:gd name="T56" fmla="*/ 0 w 1321"/>
              <a:gd name="T57" fmla="*/ 2147483647 h 712"/>
              <a:gd name="T58" fmla="*/ 0 w 1321"/>
              <a:gd name="T59" fmla="*/ 2147483647 h 712"/>
              <a:gd name="T60" fmla="*/ 2147483647 w 1321"/>
              <a:gd name="T61" fmla="*/ 2147483647 h 712"/>
              <a:gd name="T62" fmla="*/ 2147483647 w 1321"/>
              <a:gd name="T63" fmla="*/ 2147483647 h 712"/>
              <a:gd name="T64" fmla="*/ 2147483647 w 1321"/>
              <a:gd name="T65" fmla="*/ 2147483647 h 712"/>
              <a:gd name="T66" fmla="*/ 2147483647 w 1321"/>
              <a:gd name="T67" fmla="*/ 2147483647 h 712"/>
              <a:gd name="T68" fmla="*/ 2147483647 w 1321"/>
              <a:gd name="T69" fmla="*/ 2147483647 h 712"/>
              <a:gd name="T70" fmla="*/ 2147483647 w 1321"/>
              <a:gd name="T71" fmla="*/ 2147483647 h 712"/>
              <a:gd name="T72" fmla="*/ 2147483647 w 1321"/>
              <a:gd name="T73" fmla="*/ 2147483647 h 712"/>
              <a:gd name="T74" fmla="*/ 2147483647 w 1321"/>
              <a:gd name="T75" fmla="*/ 2147483647 h 712"/>
              <a:gd name="T76" fmla="*/ 2147483647 w 1321"/>
              <a:gd name="T77" fmla="*/ 2147483647 h 712"/>
              <a:gd name="T78" fmla="*/ 2147483647 w 1321"/>
              <a:gd name="T79" fmla="*/ 2147483647 h 712"/>
              <a:gd name="T80" fmla="*/ 2147483647 w 1321"/>
              <a:gd name="T81" fmla="*/ 2147483647 h 712"/>
              <a:gd name="T82" fmla="*/ 2147483647 w 1321"/>
              <a:gd name="T83" fmla="*/ 0 h 712"/>
              <a:gd name="T84" fmla="*/ 2147483647 w 1321"/>
              <a:gd name="T85" fmla="*/ 0 h 712"/>
              <a:gd name="T86" fmla="*/ 2147483647 w 1321"/>
              <a:gd name="T87" fmla="*/ 2147483647 h 712"/>
              <a:gd name="T88" fmla="*/ 2147483647 w 1321"/>
              <a:gd name="T89" fmla="*/ 2147483647 h 712"/>
              <a:gd name="T90" fmla="*/ 2147483647 w 1321"/>
              <a:gd name="T91" fmla="*/ 2147483647 h 712"/>
              <a:gd name="T92" fmla="*/ 2147483647 w 1321"/>
              <a:gd name="T93" fmla="*/ 2147483647 h 712"/>
              <a:gd name="T94" fmla="*/ 2147483647 w 1321"/>
              <a:gd name="T95" fmla="*/ 2147483647 h 712"/>
              <a:gd name="T96" fmla="*/ 2147483647 w 1321"/>
              <a:gd name="T97" fmla="*/ 2147483647 h 712"/>
              <a:gd name="T98" fmla="*/ 2147483647 w 1321"/>
              <a:gd name="T99" fmla="*/ 2147483647 h 712"/>
              <a:gd name="T100" fmla="*/ 2147483647 w 1321"/>
              <a:gd name="T101" fmla="*/ 2147483647 h 712"/>
              <a:gd name="T102" fmla="*/ 2147483647 w 1321"/>
              <a:gd name="T103" fmla="*/ 2147483647 h 712"/>
              <a:gd name="T104" fmla="*/ 2147483647 w 1321"/>
              <a:gd name="T105" fmla="*/ 2147483647 h 712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321"/>
              <a:gd name="T160" fmla="*/ 0 h 712"/>
              <a:gd name="T161" fmla="*/ 1321 w 1321"/>
              <a:gd name="T162" fmla="*/ 712 h 712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321" h="712">
                <a:moveTo>
                  <a:pt x="1301" y="401"/>
                </a:moveTo>
                <a:lnTo>
                  <a:pt x="1317" y="442"/>
                </a:lnTo>
                <a:lnTo>
                  <a:pt x="1321" y="481"/>
                </a:lnTo>
                <a:lnTo>
                  <a:pt x="1315" y="516"/>
                </a:lnTo>
                <a:lnTo>
                  <a:pt x="1298" y="550"/>
                </a:lnTo>
                <a:lnTo>
                  <a:pt x="1272" y="579"/>
                </a:lnTo>
                <a:lnTo>
                  <a:pt x="1239" y="604"/>
                </a:lnTo>
                <a:lnTo>
                  <a:pt x="1196" y="628"/>
                </a:lnTo>
                <a:lnTo>
                  <a:pt x="1147" y="649"/>
                </a:lnTo>
                <a:lnTo>
                  <a:pt x="1092" y="667"/>
                </a:lnTo>
                <a:lnTo>
                  <a:pt x="1031" y="683"/>
                </a:lnTo>
                <a:lnTo>
                  <a:pt x="967" y="694"/>
                </a:lnTo>
                <a:lnTo>
                  <a:pt x="896" y="704"/>
                </a:lnTo>
                <a:lnTo>
                  <a:pt x="824" y="710"/>
                </a:lnTo>
                <a:lnTo>
                  <a:pt x="795" y="712"/>
                </a:lnTo>
                <a:lnTo>
                  <a:pt x="476" y="712"/>
                </a:lnTo>
                <a:lnTo>
                  <a:pt x="472" y="712"/>
                </a:lnTo>
                <a:lnTo>
                  <a:pt x="409" y="708"/>
                </a:lnTo>
                <a:lnTo>
                  <a:pt x="348" y="704"/>
                </a:lnTo>
                <a:lnTo>
                  <a:pt x="290" y="696"/>
                </a:lnTo>
                <a:lnTo>
                  <a:pt x="235" y="689"/>
                </a:lnTo>
                <a:lnTo>
                  <a:pt x="186" y="677"/>
                </a:lnTo>
                <a:lnTo>
                  <a:pt x="141" y="663"/>
                </a:lnTo>
                <a:lnTo>
                  <a:pt x="102" y="648"/>
                </a:lnTo>
                <a:lnTo>
                  <a:pt x="67" y="630"/>
                </a:lnTo>
                <a:lnTo>
                  <a:pt x="39" y="608"/>
                </a:lnTo>
                <a:lnTo>
                  <a:pt x="18" y="583"/>
                </a:lnTo>
                <a:lnTo>
                  <a:pt x="6" y="554"/>
                </a:lnTo>
                <a:lnTo>
                  <a:pt x="0" y="524"/>
                </a:lnTo>
                <a:lnTo>
                  <a:pt x="0" y="520"/>
                </a:lnTo>
                <a:lnTo>
                  <a:pt x="4" y="487"/>
                </a:lnTo>
                <a:lnTo>
                  <a:pt x="16" y="446"/>
                </a:lnTo>
                <a:lnTo>
                  <a:pt x="51" y="370"/>
                </a:lnTo>
                <a:lnTo>
                  <a:pt x="94" y="299"/>
                </a:lnTo>
                <a:lnTo>
                  <a:pt x="147" y="235"/>
                </a:lnTo>
                <a:lnTo>
                  <a:pt x="204" y="176"/>
                </a:lnTo>
                <a:lnTo>
                  <a:pt x="270" y="125"/>
                </a:lnTo>
                <a:lnTo>
                  <a:pt x="341" y="82"/>
                </a:lnTo>
                <a:lnTo>
                  <a:pt x="415" y="47"/>
                </a:lnTo>
                <a:lnTo>
                  <a:pt x="497" y="21"/>
                </a:lnTo>
                <a:lnTo>
                  <a:pt x="581" y="6"/>
                </a:lnTo>
                <a:lnTo>
                  <a:pt x="667" y="0"/>
                </a:lnTo>
                <a:lnTo>
                  <a:pt x="759" y="6"/>
                </a:lnTo>
                <a:lnTo>
                  <a:pt x="847" y="23"/>
                </a:lnTo>
                <a:lnTo>
                  <a:pt x="932" y="53"/>
                </a:lnTo>
                <a:lnTo>
                  <a:pt x="1010" y="90"/>
                </a:lnTo>
                <a:lnTo>
                  <a:pt x="1082" y="137"/>
                </a:lnTo>
                <a:lnTo>
                  <a:pt x="1149" y="194"/>
                </a:lnTo>
                <a:lnTo>
                  <a:pt x="1208" y="256"/>
                </a:lnTo>
                <a:lnTo>
                  <a:pt x="1258" y="325"/>
                </a:lnTo>
                <a:lnTo>
                  <a:pt x="1301" y="401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99">
                  <a:alpha val="17998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9230" name="Oval 15"/>
          <p:cNvSpPr>
            <a:spLocks noChangeArrowheads="1"/>
          </p:cNvSpPr>
          <p:nvPr/>
        </p:nvSpPr>
        <p:spPr bwMode="gray">
          <a:xfrm>
            <a:off x="6630988" y="3093547"/>
            <a:ext cx="2189484" cy="1991637"/>
          </a:xfrm>
          <a:prstGeom prst="ellipse">
            <a:avLst/>
          </a:prstGeom>
          <a:gradFill rotWithShape="1">
            <a:gsLst>
              <a:gs pos="0">
                <a:srgbClr val="B2B2B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uk-UA">
              <a:latin typeface="Constantia" pitchFamily="18" charset="0"/>
            </a:endParaRPr>
          </a:p>
        </p:txBody>
      </p:sp>
      <p:sp>
        <p:nvSpPr>
          <p:cNvPr id="9231" name="Oval 16"/>
          <p:cNvSpPr>
            <a:spLocks noChangeArrowheads="1"/>
          </p:cNvSpPr>
          <p:nvPr/>
        </p:nvSpPr>
        <p:spPr bwMode="gray">
          <a:xfrm>
            <a:off x="6704013" y="3172923"/>
            <a:ext cx="2000565" cy="1818372"/>
          </a:xfrm>
          <a:prstGeom prst="ellipse">
            <a:avLst/>
          </a:prstGeom>
          <a:gradFill rotWithShape="1">
            <a:gsLst>
              <a:gs pos="0">
                <a:srgbClr val="DDDDDD"/>
              </a:gs>
              <a:gs pos="50000">
                <a:srgbClr val="F6F6F6"/>
              </a:gs>
              <a:gs pos="100000">
                <a:srgbClr val="DDDDDD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uk-UA">
              <a:latin typeface="Constantia" pitchFamily="18" charset="0"/>
            </a:endParaRPr>
          </a:p>
        </p:txBody>
      </p:sp>
      <p:pic>
        <p:nvPicPr>
          <p:cNvPr id="9232" name="Picture 17" descr="circuler_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762750" y="3230073"/>
            <a:ext cx="1867327" cy="1825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3" name="Freeform 19"/>
          <p:cNvSpPr>
            <a:spLocks/>
          </p:cNvSpPr>
          <p:nvPr/>
        </p:nvSpPr>
        <p:spPr bwMode="gray">
          <a:xfrm>
            <a:off x="6929438" y="3255473"/>
            <a:ext cx="1457667" cy="583630"/>
          </a:xfrm>
          <a:custGeom>
            <a:avLst/>
            <a:gdLst>
              <a:gd name="T0" fmla="*/ 2147483647 w 1321"/>
              <a:gd name="T1" fmla="*/ 2147483647 h 712"/>
              <a:gd name="T2" fmla="*/ 2147483647 w 1321"/>
              <a:gd name="T3" fmla="*/ 2147483647 h 712"/>
              <a:gd name="T4" fmla="*/ 2147483647 w 1321"/>
              <a:gd name="T5" fmla="*/ 2147483647 h 712"/>
              <a:gd name="T6" fmla="*/ 2147483647 w 1321"/>
              <a:gd name="T7" fmla="*/ 2147483647 h 712"/>
              <a:gd name="T8" fmla="*/ 2147483647 w 1321"/>
              <a:gd name="T9" fmla="*/ 2147483647 h 712"/>
              <a:gd name="T10" fmla="*/ 2147483647 w 1321"/>
              <a:gd name="T11" fmla="*/ 2147483647 h 712"/>
              <a:gd name="T12" fmla="*/ 2147483647 w 1321"/>
              <a:gd name="T13" fmla="*/ 2147483647 h 712"/>
              <a:gd name="T14" fmla="*/ 2147483647 w 1321"/>
              <a:gd name="T15" fmla="*/ 2147483647 h 712"/>
              <a:gd name="T16" fmla="*/ 2147483647 w 1321"/>
              <a:gd name="T17" fmla="*/ 2147483647 h 712"/>
              <a:gd name="T18" fmla="*/ 2147483647 w 1321"/>
              <a:gd name="T19" fmla="*/ 2147483647 h 712"/>
              <a:gd name="T20" fmla="*/ 2147483647 w 1321"/>
              <a:gd name="T21" fmla="*/ 2147483647 h 712"/>
              <a:gd name="T22" fmla="*/ 2147483647 w 1321"/>
              <a:gd name="T23" fmla="*/ 2147483647 h 712"/>
              <a:gd name="T24" fmla="*/ 2147483647 w 1321"/>
              <a:gd name="T25" fmla="*/ 2147483647 h 712"/>
              <a:gd name="T26" fmla="*/ 2147483647 w 1321"/>
              <a:gd name="T27" fmla="*/ 2147483647 h 712"/>
              <a:gd name="T28" fmla="*/ 2147483647 w 1321"/>
              <a:gd name="T29" fmla="*/ 2147483647 h 712"/>
              <a:gd name="T30" fmla="*/ 2147483647 w 1321"/>
              <a:gd name="T31" fmla="*/ 2147483647 h 712"/>
              <a:gd name="T32" fmla="*/ 2147483647 w 1321"/>
              <a:gd name="T33" fmla="*/ 2147483647 h 712"/>
              <a:gd name="T34" fmla="*/ 2147483647 w 1321"/>
              <a:gd name="T35" fmla="*/ 2147483647 h 712"/>
              <a:gd name="T36" fmla="*/ 2147483647 w 1321"/>
              <a:gd name="T37" fmla="*/ 2147483647 h 712"/>
              <a:gd name="T38" fmla="*/ 2147483647 w 1321"/>
              <a:gd name="T39" fmla="*/ 2147483647 h 712"/>
              <a:gd name="T40" fmla="*/ 2147483647 w 1321"/>
              <a:gd name="T41" fmla="*/ 2147483647 h 712"/>
              <a:gd name="T42" fmla="*/ 2147483647 w 1321"/>
              <a:gd name="T43" fmla="*/ 2147483647 h 712"/>
              <a:gd name="T44" fmla="*/ 2147483647 w 1321"/>
              <a:gd name="T45" fmla="*/ 2147483647 h 712"/>
              <a:gd name="T46" fmla="*/ 2147483647 w 1321"/>
              <a:gd name="T47" fmla="*/ 2147483647 h 712"/>
              <a:gd name="T48" fmla="*/ 2147483647 w 1321"/>
              <a:gd name="T49" fmla="*/ 2147483647 h 712"/>
              <a:gd name="T50" fmla="*/ 2147483647 w 1321"/>
              <a:gd name="T51" fmla="*/ 2147483647 h 712"/>
              <a:gd name="T52" fmla="*/ 2147483647 w 1321"/>
              <a:gd name="T53" fmla="*/ 2147483647 h 712"/>
              <a:gd name="T54" fmla="*/ 2147483647 w 1321"/>
              <a:gd name="T55" fmla="*/ 2147483647 h 712"/>
              <a:gd name="T56" fmla="*/ 0 w 1321"/>
              <a:gd name="T57" fmla="*/ 2147483647 h 712"/>
              <a:gd name="T58" fmla="*/ 0 w 1321"/>
              <a:gd name="T59" fmla="*/ 2147483647 h 712"/>
              <a:gd name="T60" fmla="*/ 2147483647 w 1321"/>
              <a:gd name="T61" fmla="*/ 2147483647 h 712"/>
              <a:gd name="T62" fmla="*/ 2147483647 w 1321"/>
              <a:gd name="T63" fmla="*/ 2147483647 h 712"/>
              <a:gd name="T64" fmla="*/ 2147483647 w 1321"/>
              <a:gd name="T65" fmla="*/ 2147483647 h 712"/>
              <a:gd name="T66" fmla="*/ 2147483647 w 1321"/>
              <a:gd name="T67" fmla="*/ 2147483647 h 712"/>
              <a:gd name="T68" fmla="*/ 2147483647 w 1321"/>
              <a:gd name="T69" fmla="*/ 2147483647 h 712"/>
              <a:gd name="T70" fmla="*/ 2147483647 w 1321"/>
              <a:gd name="T71" fmla="*/ 2147483647 h 712"/>
              <a:gd name="T72" fmla="*/ 2147483647 w 1321"/>
              <a:gd name="T73" fmla="*/ 2147483647 h 712"/>
              <a:gd name="T74" fmla="*/ 2147483647 w 1321"/>
              <a:gd name="T75" fmla="*/ 2147483647 h 712"/>
              <a:gd name="T76" fmla="*/ 2147483647 w 1321"/>
              <a:gd name="T77" fmla="*/ 2147483647 h 712"/>
              <a:gd name="T78" fmla="*/ 2147483647 w 1321"/>
              <a:gd name="T79" fmla="*/ 2147483647 h 712"/>
              <a:gd name="T80" fmla="*/ 2147483647 w 1321"/>
              <a:gd name="T81" fmla="*/ 2147483647 h 712"/>
              <a:gd name="T82" fmla="*/ 2147483647 w 1321"/>
              <a:gd name="T83" fmla="*/ 0 h 712"/>
              <a:gd name="T84" fmla="*/ 2147483647 w 1321"/>
              <a:gd name="T85" fmla="*/ 0 h 712"/>
              <a:gd name="T86" fmla="*/ 2147483647 w 1321"/>
              <a:gd name="T87" fmla="*/ 2147483647 h 712"/>
              <a:gd name="T88" fmla="*/ 2147483647 w 1321"/>
              <a:gd name="T89" fmla="*/ 2147483647 h 712"/>
              <a:gd name="T90" fmla="*/ 2147483647 w 1321"/>
              <a:gd name="T91" fmla="*/ 2147483647 h 712"/>
              <a:gd name="T92" fmla="*/ 2147483647 w 1321"/>
              <a:gd name="T93" fmla="*/ 2147483647 h 712"/>
              <a:gd name="T94" fmla="*/ 2147483647 w 1321"/>
              <a:gd name="T95" fmla="*/ 2147483647 h 712"/>
              <a:gd name="T96" fmla="*/ 2147483647 w 1321"/>
              <a:gd name="T97" fmla="*/ 2147483647 h 712"/>
              <a:gd name="T98" fmla="*/ 2147483647 w 1321"/>
              <a:gd name="T99" fmla="*/ 2147483647 h 712"/>
              <a:gd name="T100" fmla="*/ 2147483647 w 1321"/>
              <a:gd name="T101" fmla="*/ 2147483647 h 712"/>
              <a:gd name="T102" fmla="*/ 2147483647 w 1321"/>
              <a:gd name="T103" fmla="*/ 2147483647 h 712"/>
              <a:gd name="T104" fmla="*/ 2147483647 w 1321"/>
              <a:gd name="T105" fmla="*/ 2147483647 h 712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321"/>
              <a:gd name="T160" fmla="*/ 0 h 712"/>
              <a:gd name="T161" fmla="*/ 1321 w 1321"/>
              <a:gd name="T162" fmla="*/ 712 h 712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321" h="712">
                <a:moveTo>
                  <a:pt x="1301" y="401"/>
                </a:moveTo>
                <a:lnTo>
                  <a:pt x="1317" y="442"/>
                </a:lnTo>
                <a:lnTo>
                  <a:pt x="1321" y="481"/>
                </a:lnTo>
                <a:lnTo>
                  <a:pt x="1315" y="516"/>
                </a:lnTo>
                <a:lnTo>
                  <a:pt x="1298" y="550"/>
                </a:lnTo>
                <a:lnTo>
                  <a:pt x="1272" y="579"/>
                </a:lnTo>
                <a:lnTo>
                  <a:pt x="1239" y="604"/>
                </a:lnTo>
                <a:lnTo>
                  <a:pt x="1196" y="628"/>
                </a:lnTo>
                <a:lnTo>
                  <a:pt x="1147" y="649"/>
                </a:lnTo>
                <a:lnTo>
                  <a:pt x="1092" y="667"/>
                </a:lnTo>
                <a:lnTo>
                  <a:pt x="1031" y="683"/>
                </a:lnTo>
                <a:lnTo>
                  <a:pt x="967" y="694"/>
                </a:lnTo>
                <a:lnTo>
                  <a:pt x="896" y="704"/>
                </a:lnTo>
                <a:lnTo>
                  <a:pt x="824" y="710"/>
                </a:lnTo>
                <a:lnTo>
                  <a:pt x="795" y="712"/>
                </a:lnTo>
                <a:lnTo>
                  <a:pt x="476" y="712"/>
                </a:lnTo>
                <a:lnTo>
                  <a:pt x="472" y="712"/>
                </a:lnTo>
                <a:lnTo>
                  <a:pt x="409" y="708"/>
                </a:lnTo>
                <a:lnTo>
                  <a:pt x="348" y="704"/>
                </a:lnTo>
                <a:lnTo>
                  <a:pt x="290" y="696"/>
                </a:lnTo>
                <a:lnTo>
                  <a:pt x="235" y="689"/>
                </a:lnTo>
                <a:lnTo>
                  <a:pt x="186" y="677"/>
                </a:lnTo>
                <a:lnTo>
                  <a:pt x="141" y="663"/>
                </a:lnTo>
                <a:lnTo>
                  <a:pt x="102" y="648"/>
                </a:lnTo>
                <a:lnTo>
                  <a:pt x="67" y="630"/>
                </a:lnTo>
                <a:lnTo>
                  <a:pt x="39" y="608"/>
                </a:lnTo>
                <a:lnTo>
                  <a:pt x="18" y="583"/>
                </a:lnTo>
                <a:lnTo>
                  <a:pt x="6" y="554"/>
                </a:lnTo>
                <a:lnTo>
                  <a:pt x="0" y="524"/>
                </a:lnTo>
                <a:lnTo>
                  <a:pt x="0" y="520"/>
                </a:lnTo>
                <a:lnTo>
                  <a:pt x="4" y="487"/>
                </a:lnTo>
                <a:lnTo>
                  <a:pt x="16" y="446"/>
                </a:lnTo>
                <a:lnTo>
                  <a:pt x="51" y="370"/>
                </a:lnTo>
                <a:lnTo>
                  <a:pt x="94" y="299"/>
                </a:lnTo>
                <a:lnTo>
                  <a:pt x="147" y="235"/>
                </a:lnTo>
                <a:lnTo>
                  <a:pt x="204" y="176"/>
                </a:lnTo>
                <a:lnTo>
                  <a:pt x="270" y="125"/>
                </a:lnTo>
                <a:lnTo>
                  <a:pt x="341" y="82"/>
                </a:lnTo>
                <a:lnTo>
                  <a:pt x="415" y="47"/>
                </a:lnTo>
                <a:lnTo>
                  <a:pt x="497" y="21"/>
                </a:lnTo>
                <a:lnTo>
                  <a:pt x="581" y="6"/>
                </a:lnTo>
                <a:lnTo>
                  <a:pt x="667" y="0"/>
                </a:lnTo>
                <a:lnTo>
                  <a:pt x="759" y="6"/>
                </a:lnTo>
                <a:lnTo>
                  <a:pt x="847" y="23"/>
                </a:lnTo>
                <a:lnTo>
                  <a:pt x="932" y="53"/>
                </a:lnTo>
                <a:lnTo>
                  <a:pt x="1010" y="90"/>
                </a:lnTo>
                <a:lnTo>
                  <a:pt x="1082" y="137"/>
                </a:lnTo>
                <a:lnTo>
                  <a:pt x="1149" y="194"/>
                </a:lnTo>
                <a:lnTo>
                  <a:pt x="1208" y="256"/>
                </a:lnTo>
                <a:lnTo>
                  <a:pt x="1258" y="325"/>
                </a:lnTo>
                <a:lnTo>
                  <a:pt x="1301" y="401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CCCCFF">
                  <a:alpha val="17998"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>
              <a:latin typeface="Constantia" pitchFamily="18" charset="0"/>
            </a:endParaRPr>
          </a:p>
        </p:txBody>
      </p:sp>
      <p:grpSp>
        <p:nvGrpSpPr>
          <p:cNvPr id="9234" name="Group 20"/>
          <p:cNvGrpSpPr>
            <a:grpSpLocks/>
          </p:cNvGrpSpPr>
          <p:nvPr/>
        </p:nvGrpSpPr>
        <p:grpSpPr bwMode="auto">
          <a:xfrm rot="-1297425" flipH="1" flipV="1">
            <a:off x="6872450" y="4308039"/>
            <a:ext cx="1620735" cy="355650"/>
            <a:chOff x="2532" y="1051"/>
            <a:chExt cx="893" cy="246"/>
          </a:xfrm>
        </p:grpSpPr>
        <p:grpSp>
          <p:nvGrpSpPr>
            <p:cNvPr id="9258" name="Group 21"/>
            <p:cNvGrpSpPr>
              <a:grpSpLocks/>
            </p:cNvGrpSpPr>
            <p:nvPr/>
          </p:nvGrpSpPr>
          <p:grpSpPr bwMode="auto">
            <a:xfrm>
              <a:off x="2528" y="1060"/>
              <a:ext cx="742" cy="186"/>
              <a:chOff x="1565" y="2568"/>
              <a:chExt cx="1118" cy="279"/>
            </a:xfrm>
          </p:grpSpPr>
          <p:sp>
            <p:nvSpPr>
              <p:cNvPr id="9264" name="AutoShape 22"/>
              <p:cNvSpPr>
                <a:spLocks noChangeArrowheads="1"/>
              </p:cNvSpPr>
              <p:nvPr/>
            </p:nvSpPr>
            <p:spPr bwMode="white">
              <a:xfrm rot="5263130">
                <a:off x="1859" y="2274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2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uk-UA">
                  <a:latin typeface="Constantia" pitchFamily="18" charset="0"/>
                </a:endParaRPr>
              </a:p>
            </p:txBody>
          </p:sp>
          <p:sp>
            <p:nvSpPr>
              <p:cNvPr id="9265" name="AutoShape 23"/>
              <p:cNvSpPr>
                <a:spLocks noChangeArrowheads="1"/>
              </p:cNvSpPr>
              <p:nvPr/>
            </p:nvSpPr>
            <p:spPr bwMode="white">
              <a:xfrm rot="6078281">
                <a:off x="1995" y="2274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2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uk-UA">
                  <a:latin typeface="Constantia" pitchFamily="18" charset="0"/>
                </a:endParaRPr>
              </a:p>
            </p:txBody>
          </p:sp>
          <p:sp>
            <p:nvSpPr>
              <p:cNvPr id="9266" name="AutoShape 24"/>
              <p:cNvSpPr>
                <a:spLocks noChangeArrowheads="1"/>
              </p:cNvSpPr>
              <p:nvPr/>
            </p:nvSpPr>
            <p:spPr bwMode="white">
              <a:xfrm rot="6373927">
                <a:off x="2071" y="2296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2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uk-UA">
                  <a:latin typeface="Constantia" pitchFamily="18" charset="0"/>
                </a:endParaRPr>
              </a:p>
            </p:txBody>
          </p:sp>
          <p:sp>
            <p:nvSpPr>
              <p:cNvPr id="9267" name="AutoShape 25"/>
              <p:cNvSpPr>
                <a:spLocks noChangeArrowheads="1"/>
              </p:cNvSpPr>
              <p:nvPr/>
            </p:nvSpPr>
            <p:spPr bwMode="white">
              <a:xfrm rot="6906312">
                <a:off x="2161" y="2326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2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uk-UA">
                  <a:latin typeface="Constantia" pitchFamily="18" charset="0"/>
                </a:endParaRPr>
              </a:p>
            </p:txBody>
          </p:sp>
        </p:grpSp>
        <p:grpSp>
          <p:nvGrpSpPr>
            <p:cNvPr id="9259" name="Group 26"/>
            <p:cNvGrpSpPr>
              <a:grpSpLocks/>
            </p:cNvGrpSpPr>
            <p:nvPr/>
          </p:nvGrpSpPr>
          <p:grpSpPr bwMode="auto">
            <a:xfrm rot="1353540">
              <a:off x="2680" y="1110"/>
              <a:ext cx="742" cy="186"/>
              <a:chOff x="1565" y="2568"/>
              <a:chExt cx="1118" cy="279"/>
            </a:xfrm>
          </p:grpSpPr>
          <p:sp>
            <p:nvSpPr>
              <p:cNvPr id="9260" name="AutoShape 27"/>
              <p:cNvSpPr>
                <a:spLocks noChangeArrowheads="1"/>
              </p:cNvSpPr>
              <p:nvPr/>
            </p:nvSpPr>
            <p:spPr bwMode="white">
              <a:xfrm rot="5263130">
                <a:off x="1859" y="2274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2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uk-UA">
                  <a:latin typeface="Constantia" pitchFamily="18" charset="0"/>
                </a:endParaRPr>
              </a:p>
            </p:txBody>
          </p:sp>
          <p:sp>
            <p:nvSpPr>
              <p:cNvPr id="9261" name="AutoShape 28"/>
              <p:cNvSpPr>
                <a:spLocks noChangeArrowheads="1"/>
              </p:cNvSpPr>
              <p:nvPr/>
            </p:nvSpPr>
            <p:spPr bwMode="white">
              <a:xfrm rot="6078281">
                <a:off x="1995" y="2274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2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uk-UA">
                  <a:latin typeface="Constantia" pitchFamily="18" charset="0"/>
                </a:endParaRPr>
              </a:p>
            </p:txBody>
          </p:sp>
          <p:sp>
            <p:nvSpPr>
              <p:cNvPr id="9262" name="AutoShape 29"/>
              <p:cNvSpPr>
                <a:spLocks noChangeArrowheads="1"/>
              </p:cNvSpPr>
              <p:nvPr/>
            </p:nvSpPr>
            <p:spPr bwMode="white">
              <a:xfrm rot="6373927">
                <a:off x="2071" y="2296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2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uk-UA">
                  <a:latin typeface="Constantia" pitchFamily="18" charset="0"/>
                </a:endParaRPr>
              </a:p>
            </p:txBody>
          </p:sp>
          <p:sp>
            <p:nvSpPr>
              <p:cNvPr id="9263" name="AutoShape 30"/>
              <p:cNvSpPr>
                <a:spLocks noChangeArrowheads="1"/>
              </p:cNvSpPr>
              <p:nvPr/>
            </p:nvSpPr>
            <p:spPr bwMode="white">
              <a:xfrm rot="6906312">
                <a:off x="2161" y="2326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2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uk-UA">
                  <a:latin typeface="Constantia" pitchFamily="18" charset="0"/>
                </a:endParaRPr>
              </a:p>
            </p:txBody>
          </p:sp>
        </p:grpSp>
      </p:grpSp>
      <p:sp>
        <p:nvSpPr>
          <p:cNvPr id="36" name="Oval 34"/>
          <p:cNvSpPr>
            <a:spLocks noChangeArrowheads="1"/>
          </p:cNvSpPr>
          <p:nvPr/>
        </p:nvSpPr>
        <p:spPr bwMode="gray">
          <a:xfrm>
            <a:off x="6754813" y="3231661"/>
            <a:ext cx="1855394" cy="1677936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uk-UA">
              <a:latin typeface="Constantia" pitchFamily="18" charset="0"/>
            </a:endParaRPr>
          </a:p>
        </p:txBody>
      </p:sp>
      <p:pic>
        <p:nvPicPr>
          <p:cNvPr id="9236" name="Picture 47" descr="light_shadow_m"/>
          <p:cNvPicPr>
            <a:picLocks noChangeAspect="1" noChangeArrowheads="1"/>
          </p:cNvPicPr>
          <p:nvPr/>
        </p:nvPicPr>
        <p:blipFill>
          <a:blip r:embed="rId2" cstate="print">
            <a:lum bright="-48000" contrast="-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050435">
            <a:off x="4317207" y="2609056"/>
            <a:ext cx="3255962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37" name="Group 52"/>
          <p:cNvGrpSpPr>
            <a:grpSpLocks/>
          </p:cNvGrpSpPr>
          <p:nvPr/>
        </p:nvGrpSpPr>
        <p:grpSpPr bwMode="auto">
          <a:xfrm rot="-1297425" flipH="1" flipV="1">
            <a:off x="2092261" y="4263407"/>
            <a:ext cx="1583291" cy="390350"/>
            <a:chOff x="2532" y="1051"/>
            <a:chExt cx="893" cy="246"/>
          </a:xfrm>
        </p:grpSpPr>
        <p:grpSp>
          <p:nvGrpSpPr>
            <p:cNvPr id="9248" name="Group 53"/>
            <p:cNvGrpSpPr>
              <a:grpSpLocks/>
            </p:cNvGrpSpPr>
            <p:nvPr/>
          </p:nvGrpSpPr>
          <p:grpSpPr bwMode="auto">
            <a:xfrm>
              <a:off x="2528" y="1060"/>
              <a:ext cx="742" cy="186"/>
              <a:chOff x="1565" y="2568"/>
              <a:chExt cx="1118" cy="279"/>
            </a:xfrm>
          </p:grpSpPr>
          <p:sp>
            <p:nvSpPr>
              <p:cNvPr id="9254" name="AutoShape 54"/>
              <p:cNvSpPr>
                <a:spLocks noChangeArrowheads="1"/>
              </p:cNvSpPr>
              <p:nvPr/>
            </p:nvSpPr>
            <p:spPr bwMode="white">
              <a:xfrm rot="5263130">
                <a:off x="1859" y="2274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2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uk-UA">
                  <a:latin typeface="Constantia" pitchFamily="18" charset="0"/>
                </a:endParaRPr>
              </a:p>
            </p:txBody>
          </p:sp>
          <p:sp>
            <p:nvSpPr>
              <p:cNvPr id="9255" name="AutoShape 55"/>
              <p:cNvSpPr>
                <a:spLocks noChangeArrowheads="1"/>
              </p:cNvSpPr>
              <p:nvPr/>
            </p:nvSpPr>
            <p:spPr bwMode="white">
              <a:xfrm rot="6078281">
                <a:off x="1995" y="2274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2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uk-UA">
                  <a:latin typeface="Constantia" pitchFamily="18" charset="0"/>
                </a:endParaRPr>
              </a:p>
            </p:txBody>
          </p:sp>
          <p:sp>
            <p:nvSpPr>
              <p:cNvPr id="9256" name="AutoShape 56"/>
              <p:cNvSpPr>
                <a:spLocks noChangeArrowheads="1"/>
              </p:cNvSpPr>
              <p:nvPr/>
            </p:nvSpPr>
            <p:spPr bwMode="white">
              <a:xfrm rot="6373927">
                <a:off x="2071" y="2296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2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uk-UA">
                  <a:latin typeface="Constantia" pitchFamily="18" charset="0"/>
                </a:endParaRPr>
              </a:p>
            </p:txBody>
          </p:sp>
          <p:sp>
            <p:nvSpPr>
              <p:cNvPr id="9257" name="AutoShape 57"/>
              <p:cNvSpPr>
                <a:spLocks noChangeArrowheads="1"/>
              </p:cNvSpPr>
              <p:nvPr/>
            </p:nvSpPr>
            <p:spPr bwMode="white">
              <a:xfrm rot="6906312">
                <a:off x="2161" y="2326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2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uk-UA">
                  <a:latin typeface="Constantia" pitchFamily="18" charset="0"/>
                </a:endParaRPr>
              </a:p>
            </p:txBody>
          </p:sp>
        </p:grpSp>
        <p:grpSp>
          <p:nvGrpSpPr>
            <p:cNvPr id="9249" name="Group 58"/>
            <p:cNvGrpSpPr>
              <a:grpSpLocks/>
            </p:cNvGrpSpPr>
            <p:nvPr/>
          </p:nvGrpSpPr>
          <p:grpSpPr bwMode="auto">
            <a:xfrm rot="1353540">
              <a:off x="2680" y="1110"/>
              <a:ext cx="742" cy="186"/>
              <a:chOff x="1565" y="2568"/>
              <a:chExt cx="1118" cy="279"/>
            </a:xfrm>
          </p:grpSpPr>
          <p:sp>
            <p:nvSpPr>
              <p:cNvPr id="9250" name="AutoShape 59"/>
              <p:cNvSpPr>
                <a:spLocks noChangeArrowheads="1"/>
              </p:cNvSpPr>
              <p:nvPr/>
            </p:nvSpPr>
            <p:spPr bwMode="white">
              <a:xfrm rot="5263130">
                <a:off x="1859" y="2274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2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uk-UA">
                  <a:latin typeface="Constantia" pitchFamily="18" charset="0"/>
                </a:endParaRPr>
              </a:p>
            </p:txBody>
          </p:sp>
          <p:sp>
            <p:nvSpPr>
              <p:cNvPr id="9251" name="AutoShape 60"/>
              <p:cNvSpPr>
                <a:spLocks noChangeArrowheads="1"/>
              </p:cNvSpPr>
              <p:nvPr/>
            </p:nvSpPr>
            <p:spPr bwMode="white">
              <a:xfrm rot="6078281">
                <a:off x="1995" y="2274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2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uk-UA">
                  <a:latin typeface="Constantia" pitchFamily="18" charset="0"/>
                </a:endParaRPr>
              </a:p>
            </p:txBody>
          </p:sp>
          <p:sp>
            <p:nvSpPr>
              <p:cNvPr id="9252" name="AutoShape 61"/>
              <p:cNvSpPr>
                <a:spLocks noChangeArrowheads="1"/>
              </p:cNvSpPr>
              <p:nvPr/>
            </p:nvSpPr>
            <p:spPr bwMode="white">
              <a:xfrm rot="6373927">
                <a:off x="2071" y="2296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2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uk-UA">
                  <a:latin typeface="Constantia" pitchFamily="18" charset="0"/>
                </a:endParaRPr>
              </a:p>
            </p:txBody>
          </p:sp>
          <p:sp>
            <p:nvSpPr>
              <p:cNvPr id="9253" name="AutoShape 62"/>
              <p:cNvSpPr>
                <a:spLocks noChangeArrowheads="1"/>
              </p:cNvSpPr>
              <p:nvPr/>
            </p:nvSpPr>
            <p:spPr bwMode="white">
              <a:xfrm rot="6906312">
                <a:off x="2161" y="2326"/>
                <a:ext cx="227" cy="816"/>
              </a:xfrm>
              <a:prstGeom prst="moon">
                <a:avLst>
                  <a:gd name="adj" fmla="val 49773"/>
                </a:avLst>
              </a:prstGeom>
              <a:solidFill>
                <a:srgbClr val="FFFFFF">
                  <a:alpha val="3922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uk-UA">
                  <a:latin typeface="Constantia" pitchFamily="18" charset="0"/>
                </a:endParaRPr>
              </a:p>
            </p:txBody>
          </p:sp>
        </p:grpSp>
      </p:grpSp>
      <p:pic>
        <p:nvPicPr>
          <p:cNvPr id="9239" name="Picture 47" descr="light_shadow_m"/>
          <p:cNvPicPr>
            <a:picLocks noChangeAspect="1" noChangeArrowheads="1"/>
          </p:cNvPicPr>
          <p:nvPr/>
        </p:nvPicPr>
        <p:blipFill>
          <a:blip r:embed="rId2" cstate="print">
            <a:lum bright="-48000" contrast="-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549565" flipH="1">
            <a:off x="2550320" y="2688431"/>
            <a:ext cx="3255962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40" name="Group 22"/>
          <p:cNvGrpSpPr>
            <a:grpSpLocks/>
          </p:cNvGrpSpPr>
          <p:nvPr/>
        </p:nvGrpSpPr>
        <p:grpSpPr bwMode="auto">
          <a:xfrm>
            <a:off x="2473145" y="908720"/>
            <a:ext cx="5177054" cy="772443"/>
            <a:chOff x="555" y="1126"/>
            <a:chExt cx="1502" cy="339"/>
          </a:xfrm>
        </p:grpSpPr>
        <p:sp>
          <p:nvSpPr>
            <p:cNvPr id="80" name="AutoShape 23"/>
            <p:cNvSpPr>
              <a:spLocks noChangeArrowheads="1"/>
            </p:cNvSpPr>
            <p:nvPr/>
          </p:nvSpPr>
          <p:spPr bwMode="gray">
            <a:xfrm>
              <a:off x="555" y="1126"/>
              <a:ext cx="1502" cy="33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2">
                    <a:gamma/>
                    <a:shade val="36078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36078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40161" dir="4293903" algn="ctr" rotWithShape="0">
                <a:srgbClr val="FFFFC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uk-UA"/>
            </a:p>
          </p:txBody>
        </p:sp>
        <p:sp>
          <p:nvSpPr>
            <p:cNvPr id="81" name="AutoShape 24"/>
            <p:cNvSpPr>
              <a:spLocks noChangeArrowheads="1"/>
            </p:cNvSpPr>
            <p:nvPr/>
          </p:nvSpPr>
          <p:spPr bwMode="gray">
            <a:xfrm>
              <a:off x="574" y="1145"/>
              <a:ext cx="1464" cy="30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2">
                    <a:alpha val="89999"/>
                  </a:schemeClr>
                </a:gs>
                <a:gs pos="50000">
                  <a:schemeClr val="accent2">
                    <a:gamma/>
                    <a:tint val="33725"/>
                    <a:invGamma/>
                  </a:schemeClr>
                </a:gs>
                <a:gs pos="100000">
                  <a:schemeClr val="accent2">
                    <a:alpha val="89999"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uk-UA"/>
            </a:p>
          </p:txBody>
        </p:sp>
      </p:grpSp>
      <p:sp>
        <p:nvSpPr>
          <p:cNvPr id="9241" name="Rectangle 25"/>
          <p:cNvSpPr>
            <a:spLocks noChangeArrowheads="1"/>
          </p:cNvSpPr>
          <p:nvPr/>
        </p:nvSpPr>
        <p:spPr bwMode="gray">
          <a:xfrm>
            <a:off x="2504130" y="1033331"/>
            <a:ext cx="51397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uk-UA" sz="2400" dirty="0">
                <a:solidFill>
                  <a:schemeClr val="tx2"/>
                </a:solidFill>
                <a:latin typeface="Constantia" pitchFamily="18" charset="0"/>
              </a:rPr>
              <a:t>Податкова система України</a:t>
            </a:r>
            <a:endParaRPr lang="en-US" sz="2400" dirty="0">
              <a:solidFill>
                <a:schemeClr val="tx2"/>
              </a:solidFill>
              <a:latin typeface="Constantia" pitchFamily="18" charset="0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2000232" y="3857628"/>
            <a:ext cx="192882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165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Загальнодержавні </a:t>
            </a:r>
            <a:r>
              <a:rPr lang="uk-UA" sz="1650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податки і збори</a:t>
            </a:r>
            <a:endParaRPr lang="ru-RU" sz="1650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6786578" y="3711363"/>
            <a:ext cx="18573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Місцеві податки і збори</a:t>
            </a:r>
            <a:endParaRPr lang="ru-RU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</a:endParaRPr>
          </a:p>
        </p:txBody>
      </p:sp>
      <p:sp>
        <p:nvSpPr>
          <p:cNvPr id="86" name="Плюс 85"/>
          <p:cNvSpPr/>
          <p:nvPr/>
        </p:nvSpPr>
        <p:spPr bwMode="auto">
          <a:xfrm>
            <a:off x="4786322" y="3643321"/>
            <a:ext cx="1071562" cy="1000125"/>
          </a:xfrm>
          <a:prstGeom prst="mathPlus">
            <a:avLst>
              <a:gd name="adj1" fmla="val 1133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kumimoji="0" lang="uk-UA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21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gray">
          <a:xfrm>
            <a:off x="3071813" y="1791072"/>
            <a:ext cx="357187" cy="776288"/>
          </a:xfrm>
          <a:custGeom>
            <a:avLst/>
            <a:gdLst>
              <a:gd name="T0" fmla="*/ 2147483647 w 142"/>
              <a:gd name="T1" fmla="*/ 2122633367 h 604"/>
              <a:gd name="T2" fmla="*/ 2147483647 w 142"/>
              <a:gd name="T3" fmla="*/ 2147483647 h 604"/>
              <a:gd name="T4" fmla="*/ 0 w 142"/>
              <a:gd name="T5" fmla="*/ 2147483647 h 604"/>
              <a:gd name="T6" fmla="*/ 2147483647 w 142"/>
              <a:gd name="T7" fmla="*/ 2147483647 h 604"/>
              <a:gd name="T8" fmla="*/ 2147483647 w 142"/>
              <a:gd name="T9" fmla="*/ 2147483647 h 604"/>
              <a:gd name="T10" fmla="*/ 2147483647 w 142"/>
              <a:gd name="T11" fmla="*/ 2147483647 h 604"/>
              <a:gd name="T12" fmla="*/ 2147483647 w 142"/>
              <a:gd name="T13" fmla="*/ 0 h 604"/>
              <a:gd name="T14" fmla="*/ 2147483647 w 142"/>
              <a:gd name="T15" fmla="*/ 2122633367 h 60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42"/>
              <a:gd name="T25" fmla="*/ 0 h 604"/>
              <a:gd name="T26" fmla="*/ 142 w 142"/>
              <a:gd name="T27" fmla="*/ 604 h 60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ru-RU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gray">
          <a:xfrm>
            <a:off x="6858000" y="1862510"/>
            <a:ext cx="357188" cy="776287"/>
          </a:xfrm>
          <a:custGeom>
            <a:avLst/>
            <a:gdLst>
              <a:gd name="T0" fmla="*/ 2147483647 w 142"/>
              <a:gd name="T1" fmla="*/ 2122633367 h 604"/>
              <a:gd name="T2" fmla="*/ 2147483647 w 142"/>
              <a:gd name="T3" fmla="*/ 2147483647 h 604"/>
              <a:gd name="T4" fmla="*/ 0 w 142"/>
              <a:gd name="T5" fmla="*/ 2147483647 h 604"/>
              <a:gd name="T6" fmla="*/ 2147483647 w 142"/>
              <a:gd name="T7" fmla="*/ 2147483647 h 604"/>
              <a:gd name="T8" fmla="*/ 2147483647 w 142"/>
              <a:gd name="T9" fmla="*/ 2147483647 h 604"/>
              <a:gd name="T10" fmla="*/ 2147483647 w 142"/>
              <a:gd name="T11" fmla="*/ 2147483647 h 604"/>
              <a:gd name="T12" fmla="*/ 2147483647 w 142"/>
              <a:gd name="T13" fmla="*/ 0 h 604"/>
              <a:gd name="T14" fmla="*/ 2147483647 w 142"/>
              <a:gd name="T15" fmla="*/ 2122633367 h 60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42"/>
              <a:gd name="T25" fmla="*/ 0 h 604"/>
              <a:gd name="T26" fmla="*/ 142 w 142"/>
              <a:gd name="T27" fmla="*/ 604 h 60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42" h="604">
                <a:moveTo>
                  <a:pt x="37" y="1"/>
                </a:moveTo>
                <a:lnTo>
                  <a:pt x="45" y="472"/>
                </a:lnTo>
                <a:lnTo>
                  <a:pt x="0" y="474"/>
                </a:lnTo>
                <a:lnTo>
                  <a:pt x="72" y="604"/>
                </a:lnTo>
                <a:lnTo>
                  <a:pt x="142" y="474"/>
                </a:lnTo>
                <a:lnTo>
                  <a:pt x="100" y="474"/>
                </a:lnTo>
                <a:lnTo>
                  <a:pt x="99" y="0"/>
                </a:lnTo>
                <a:lnTo>
                  <a:pt x="37" y="1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anchor="ctr"/>
          <a:lstStyle/>
          <a:p>
            <a:endParaRPr lang="ru-RU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AutoShape 23"/>
          <p:cNvSpPr>
            <a:spLocks noChangeArrowheads="1"/>
          </p:cNvSpPr>
          <p:nvPr/>
        </p:nvSpPr>
        <p:spPr bwMode="gray">
          <a:xfrm>
            <a:off x="2071688" y="1343397"/>
            <a:ext cx="6253162" cy="671513"/>
          </a:xfrm>
          <a:prstGeom prst="bevel">
            <a:avLst>
              <a:gd name="adj" fmla="val 2481"/>
            </a:avLst>
          </a:prstGeom>
          <a:gradFill rotWithShape="1">
            <a:gsLst>
              <a:gs pos="0">
                <a:schemeClr val="accent1">
                  <a:alpha val="50000"/>
                </a:schemeClr>
              </a:gs>
              <a:gs pos="99000">
                <a:schemeClr val="accent5">
                  <a:lumMod val="50000"/>
                  <a:alpha val="75000"/>
                </a:schemeClr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>
              <a:solidFill>
                <a:schemeClr val="tx2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15816" y="1385456"/>
            <a:ext cx="447519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uk-UA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Види податків та зборів:</a:t>
            </a:r>
            <a:r>
              <a:rPr lang="ru-RU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</a:rPr>
              <a:t/>
            </a:r>
            <a:br>
              <a:rPr lang="ru-RU" sz="2800" b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</a:rPr>
            </a:br>
            <a:endParaRPr lang="uk-UA" sz="2800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5021263" y="2691185"/>
            <a:ext cx="4015233" cy="3690143"/>
            <a:chOff x="2728" y="1008"/>
            <a:chExt cx="2552" cy="576"/>
          </a:xfrm>
        </p:grpSpPr>
        <p:sp>
          <p:nvSpPr>
            <p:cNvPr id="9" name="Rectangle 8"/>
            <p:cNvSpPr>
              <a:spLocks noChangeArrowheads="1"/>
            </p:cNvSpPr>
            <p:nvPr/>
          </p:nvSpPr>
          <p:spPr bwMode="gray">
            <a:xfrm>
              <a:off x="2728" y="1008"/>
              <a:ext cx="2552" cy="576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FFFFFF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B2B2B2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uk-UA">
                <a:solidFill>
                  <a:schemeClr val="tx2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gray">
            <a:xfrm>
              <a:off x="2735" y="1011"/>
              <a:ext cx="2535" cy="1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B2B2B2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uk-UA">
                <a:solidFill>
                  <a:schemeClr val="tx2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gray">
            <a:xfrm>
              <a:off x="2736" y="1198"/>
              <a:ext cx="2534" cy="380"/>
            </a:xfrm>
            <a:prstGeom prst="rect">
              <a:avLst/>
            </a:prstGeom>
            <a:gradFill rotWithShape="1">
              <a:gsLst>
                <a:gs pos="0">
                  <a:schemeClr val="accent1">
                    <a:gamma/>
                    <a:tint val="61176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B2B2B2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uk-UA">
                <a:solidFill>
                  <a:schemeClr val="tx2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12" name="Group 17"/>
          <p:cNvGrpSpPr>
            <a:grpSpLocks/>
          </p:cNvGrpSpPr>
          <p:nvPr/>
        </p:nvGrpSpPr>
        <p:grpSpPr bwMode="auto">
          <a:xfrm>
            <a:off x="1331640" y="2648321"/>
            <a:ext cx="3600400" cy="3084935"/>
            <a:chOff x="2728" y="2612"/>
            <a:chExt cx="2552" cy="830"/>
          </a:xfrm>
        </p:grpSpPr>
        <p:sp>
          <p:nvSpPr>
            <p:cNvPr id="13" name="Rectangle 18"/>
            <p:cNvSpPr>
              <a:spLocks noChangeArrowheads="1"/>
            </p:cNvSpPr>
            <p:nvPr/>
          </p:nvSpPr>
          <p:spPr bwMode="ltGray">
            <a:xfrm>
              <a:off x="2728" y="2612"/>
              <a:ext cx="2552" cy="830"/>
            </a:xfrm>
            <a:prstGeom prst="rect">
              <a:avLst/>
            </a:prstGeom>
            <a:solidFill>
              <a:schemeClr val="accent5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B2B2B2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uk-UA">
                <a:solidFill>
                  <a:schemeClr val="tx2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4" name="Rectangle 20"/>
            <p:cNvSpPr>
              <a:spLocks noChangeArrowheads="1"/>
            </p:cNvSpPr>
            <p:nvPr/>
          </p:nvSpPr>
          <p:spPr bwMode="ltGray">
            <a:xfrm>
              <a:off x="2745" y="2630"/>
              <a:ext cx="2535" cy="314"/>
            </a:xfrm>
            <a:prstGeom prst="rect">
              <a:avLst/>
            </a:prstGeom>
            <a:gradFill rotWithShape="1">
              <a:gsLst>
                <a:gs pos="0">
                  <a:schemeClr val="hlink">
                    <a:gamma/>
                    <a:tint val="61176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B2B2B2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uk-UA">
                <a:solidFill>
                  <a:schemeClr val="tx2">
                    <a:lumMod val="95000"/>
                    <a:lumOff val="5000"/>
                  </a:schemeClr>
                </a:solidFill>
              </a:endParaRPr>
            </a:p>
          </p:txBody>
        </p:sp>
      </p:grpSp>
      <p:sp>
        <p:nvSpPr>
          <p:cNvPr id="15" name="Прямоугольник 22"/>
          <p:cNvSpPr>
            <a:spLocks noChangeArrowheads="1"/>
          </p:cNvSpPr>
          <p:nvPr/>
        </p:nvSpPr>
        <p:spPr bwMode="auto">
          <a:xfrm>
            <a:off x="5000628" y="2996952"/>
            <a:ext cx="40005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uk-UA" sz="2400" b="1" i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Місцеві</a:t>
            </a:r>
            <a:endParaRPr lang="ru-RU" sz="2400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</a:endParaRPr>
          </a:p>
        </p:txBody>
      </p:sp>
      <p:sp>
        <p:nvSpPr>
          <p:cNvPr id="16" name="Прямоугольник 23"/>
          <p:cNvSpPr>
            <a:spLocks noChangeArrowheads="1"/>
          </p:cNvSpPr>
          <p:nvPr/>
        </p:nvSpPr>
        <p:spPr bwMode="auto">
          <a:xfrm>
            <a:off x="1475656" y="2996952"/>
            <a:ext cx="33843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/>
            <a:r>
              <a:rPr lang="uk-UA" sz="2400" b="1" i="1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Загальнодержавні </a:t>
            </a:r>
          </a:p>
        </p:txBody>
      </p:sp>
      <p:sp>
        <p:nvSpPr>
          <p:cNvPr id="17" name="Прямоугольник 24"/>
          <p:cNvSpPr>
            <a:spLocks noChangeArrowheads="1"/>
          </p:cNvSpPr>
          <p:nvPr/>
        </p:nvSpPr>
        <p:spPr bwMode="auto">
          <a:xfrm>
            <a:off x="5072066" y="3982995"/>
            <a:ext cx="400264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uk-UA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встановлені відповідно до переліку і в межах граничних розмірів ставок, визначених </a:t>
            </a:r>
            <a:r>
              <a:rPr lang="uk-UA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ПК, </a:t>
            </a:r>
            <a:r>
              <a:rPr lang="uk-UA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рішеннями сільських, селищних і міських рад у межах їх повноважень, і є обов'язковими до сплати на території відповідних територіальних громад.</a:t>
            </a:r>
            <a:endParaRPr lang="ru-RU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25"/>
          <p:cNvSpPr>
            <a:spLocks noChangeArrowheads="1"/>
          </p:cNvSpPr>
          <p:nvPr/>
        </p:nvSpPr>
        <p:spPr bwMode="auto">
          <a:xfrm>
            <a:off x="1356465" y="3903956"/>
            <a:ext cx="366479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uk-UA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податки та збори, що встановлені </a:t>
            </a:r>
            <a:r>
              <a:rPr lang="uk-UA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ПК </a:t>
            </a:r>
            <a:r>
              <a:rPr lang="uk-UA" dirty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і є обов'язковими до сплати на усій території України, крім випадків, передбачених </a:t>
            </a:r>
            <a:r>
              <a:rPr lang="uk-UA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Constantia" pitchFamily="18" charset="0"/>
                <a:cs typeface="Times New Roman" pitchFamily="18" charset="0"/>
              </a:rPr>
              <a:t>ПК.</a:t>
            </a:r>
            <a:endParaRPr lang="ru-RU" dirty="0">
              <a:solidFill>
                <a:schemeClr val="tx2">
                  <a:lumMod val="95000"/>
                  <a:lumOff val="5000"/>
                </a:schemeClr>
              </a:solidFill>
              <a:latin typeface="Constant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397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AutoShape 4"/>
          <p:cNvSpPr>
            <a:spLocks noChangeArrowheads="1"/>
          </p:cNvSpPr>
          <p:nvPr/>
        </p:nvSpPr>
        <p:spPr bwMode="invGray">
          <a:xfrm rot="5400000">
            <a:off x="4707731" y="4397946"/>
            <a:ext cx="696913" cy="254000"/>
          </a:xfrm>
          <a:prstGeom prst="rightArrow">
            <a:avLst>
              <a:gd name="adj1" fmla="val 35167"/>
              <a:gd name="adj2" fmla="val 111109"/>
            </a:avLst>
          </a:prstGeom>
          <a:gradFill rotWithShape="1">
            <a:gsLst>
              <a:gs pos="0">
                <a:schemeClr val="tx2">
                  <a:gamma/>
                  <a:shade val="89020"/>
                  <a:invGamma/>
                  <a:alpha val="0"/>
                </a:schemeClr>
              </a:gs>
              <a:gs pos="100000">
                <a:schemeClr val="tx2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104" name="AutoShape 3"/>
          <p:cNvSpPr>
            <a:spLocks noChangeArrowheads="1"/>
          </p:cNvSpPr>
          <p:nvPr/>
        </p:nvSpPr>
        <p:spPr bwMode="invGray">
          <a:xfrm rot="17973186">
            <a:off x="5279232" y="2234183"/>
            <a:ext cx="696912" cy="254000"/>
          </a:xfrm>
          <a:prstGeom prst="rightArrow">
            <a:avLst>
              <a:gd name="adj1" fmla="val 35167"/>
              <a:gd name="adj2" fmla="val 111109"/>
            </a:avLst>
          </a:prstGeom>
          <a:gradFill rotWithShape="1">
            <a:gsLst>
              <a:gs pos="0">
                <a:schemeClr val="tx2">
                  <a:gamma/>
                  <a:shade val="89020"/>
                  <a:invGamma/>
                  <a:alpha val="0"/>
                </a:schemeClr>
              </a:gs>
              <a:gs pos="100000">
                <a:schemeClr val="tx2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105" name="AutoShape 4"/>
          <p:cNvSpPr>
            <a:spLocks noChangeArrowheads="1"/>
          </p:cNvSpPr>
          <p:nvPr/>
        </p:nvSpPr>
        <p:spPr bwMode="invGray">
          <a:xfrm rot="3465783">
            <a:off x="5279232" y="4139183"/>
            <a:ext cx="696912" cy="254000"/>
          </a:xfrm>
          <a:prstGeom prst="rightArrow">
            <a:avLst>
              <a:gd name="adj1" fmla="val 35167"/>
              <a:gd name="adj2" fmla="val 111109"/>
            </a:avLst>
          </a:prstGeom>
          <a:gradFill rotWithShape="1">
            <a:gsLst>
              <a:gs pos="0">
                <a:schemeClr val="tx2">
                  <a:gamma/>
                  <a:shade val="89020"/>
                  <a:invGamma/>
                  <a:alpha val="0"/>
                </a:schemeClr>
              </a:gs>
              <a:gs pos="100000">
                <a:schemeClr val="tx2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106" name="AutoShape 5"/>
          <p:cNvSpPr>
            <a:spLocks noChangeArrowheads="1"/>
          </p:cNvSpPr>
          <p:nvPr/>
        </p:nvSpPr>
        <p:spPr bwMode="invGray">
          <a:xfrm rot="14369022">
            <a:off x="4206082" y="2300858"/>
            <a:ext cx="696912" cy="254000"/>
          </a:xfrm>
          <a:prstGeom prst="rightArrow">
            <a:avLst>
              <a:gd name="adj1" fmla="val 35167"/>
              <a:gd name="adj2" fmla="val 111109"/>
            </a:avLst>
          </a:prstGeom>
          <a:gradFill rotWithShape="1">
            <a:gsLst>
              <a:gs pos="0">
                <a:schemeClr val="tx2">
                  <a:gamma/>
                  <a:shade val="89020"/>
                  <a:invGamma/>
                  <a:alpha val="0"/>
                </a:schemeClr>
              </a:gs>
              <a:gs pos="100000">
                <a:schemeClr val="tx2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107" name="AutoShape 6"/>
          <p:cNvSpPr>
            <a:spLocks noChangeArrowheads="1"/>
          </p:cNvSpPr>
          <p:nvPr/>
        </p:nvSpPr>
        <p:spPr bwMode="invGray">
          <a:xfrm rot="7535209">
            <a:off x="4171157" y="4109020"/>
            <a:ext cx="698500" cy="255587"/>
          </a:xfrm>
          <a:prstGeom prst="rightArrow">
            <a:avLst>
              <a:gd name="adj1" fmla="val 35167"/>
              <a:gd name="adj2" fmla="val 110670"/>
            </a:avLst>
          </a:prstGeom>
          <a:gradFill rotWithShape="1">
            <a:gsLst>
              <a:gs pos="0">
                <a:schemeClr val="tx2">
                  <a:gamma/>
                  <a:shade val="89020"/>
                  <a:invGamma/>
                  <a:alpha val="0"/>
                </a:schemeClr>
              </a:gs>
              <a:gs pos="100000">
                <a:schemeClr val="tx2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108" name="AutoShape 7"/>
          <p:cNvSpPr>
            <a:spLocks noChangeArrowheads="1"/>
          </p:cNvSpPr>
          <p:nvPr/>
        </p:nvSpPr>
        <p:spPr bwMode="invGray">
          <a:xfrm>
            <a:off x="5788025" y="3227164"/>
            <a:ext cx="696913" cy="254000"/>
          </a:xfrm>
          <a:prstGeom prst="rightArrow">
            <a:avLst>
              <a:gd name="adj1" fmla="val 35167"/>
              <a:gd name="adj2" fmla="val 111109"/>
            </a:avLst>
          </a:prstGeom>
          <a:gradFill rotWithShape="1">
            <a:gsLst>
              <a:gs pos="0">
                <a:schemeClr val="tx2">
                  <a:gamma/>
                  <a:shade val="89020"/>
                  <a:invGamma/>
                  <a:alpha val="0"/>
                </a:schemeClr>
              </a:gs>
              <a:gs pos="100000">
                <a:schemeClr val="tx2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109" name="AutoShape 8"/>
          <p:cNvSpPr>
            <a:spLocks noChangeArrowheads="1"/>
          </p:cNvSpPr>
          <p:nvPr/>
        </p:nvSpPr>
        <p:spPr bwMode="invGray">
          <a:xfrm rot="10800000">
            <a:off x="3667125" y="3220814"/>
            <a:ext cx="760413" cy="255588"/>
          </a:xfrm>
          <a:prstGeom prst="rightArrow">
            <a:avLst>
              <a:gd name="adj1" fmla="val 35167"/>
              <a:gd name="adj2" fmla="val 120480"/>
            </a:avLst>
          </a:prstGeom>
          <a:gradFill rotWithShape="1">
            <a:gsLst>
              <a:gs pos="0">
                <a:schemeClr val="tx2">
                  <a:gamma/>
                  <a:shade val="89020"/>
                  <a:invGamma/>
                  <a:alpha val="0"/>
                </a:schemeClr>
              </a:gs>
              <a:gs pos="100000">
                <a:schemeClr val="tx2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15370" name="Oval 9"/>
          <p:cNvSpPr>
            <a:spLocks noChangeArrowheads="1"/>
          </p:cNvSpPr>
          <p:nvPr/>
        </p:nvSpPr>
        <p:spPr bwMode="gray">
          <a:xfrm>
            <a:off x="3443288" y="1669827"/>
            <a:ext cx="3295650" cy="3297237"/>
          </a:xfrm>
          <a:prstGeom prst="ellipse">
            <a:avLst/>
          </a:prstGeom>
          <a:noFill/>
          <a:ln w="38100" algn="ctr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uk-UA"/>
          </a:p>
        </p:txBody>
      </p:sp>
      <p:grpSp>
        <p:nvGrpSpPr>
          <p:cNvPr id="15371" name="Group 10"/>
          <p:cNvGrpSpPr>
            <a:grpSpLocks/>
          </p:cNvGrpSpPr>
          <p:nvPr/>
        </p:nvGrpSpPr>
        <p:grpSpPr bwMode="auto">
          <a:xfrm>
            <a:off x="4100513" y="2395314"/>
            <a:ext cx="1901825" cy="1901825"/>
            <a:chOff x="2238" y="1769"/>
            <a:chExt cx="1361" cy="1361"/>
          </a:xfrm>
        </p:grpSpPr>
        <p:sp>
          <p:nvSpPr>
            <p:cNvPr id="15392" name="Oval 11"/>
            <p:cNvSpPr>
              <a:spLocks noChangeArrowheads="1"/>
            </p:cNvSpPr>
            <p:nvPr/>
          </p:nvSpPr>
          <p:spPr bwMode="gray">
            <a:xfrm>
              <a:off x="2238" y="1769"/>
              <a:ext cx="1361" cy="1361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/>
            <a:p>
              <a:endParaRPr lang="uk-UA"/>
            </a:p>
          </p:txBody>
        </p:sp>
        <p:sp>
          <p:nvSpPr>
            <p:cNvPr id="15393" name="Oval 12"/>
            <p:cNvSpPr>
              <a:spLocks noChangeArrowheads="1"/>
            </p:cNvSpPr>
            <p:nvPr/>
          </p:nvSpPr>
          <p:spPr bwMode="gray">
            <a:xfrm>
              <a:off x="2327" y="1858"/>
              <a:ext cx="1183" cy="1183"/>
            </a:xfrm>
            <a:prstGeom prst="ellipse">
              <a:avLst/>
            </a:prstGeom>
            <a:gradFill rotWithShape="1">
              <a:gsLst>
                <a:gs pos="0">
                  <a:srgbClr val="00536E"/>
                </a:gs>
                <a:gs pos="50000">
                  <a:srgbClr val="0099CC"/>
                </a:gs>
                <a:gs pos="100000">
                  <a:srgbClr val="00536E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endParaRPr lang="uk-UA"/>
            </a:p>
          </p:txBody>
        </p:sp>
        <p:sp>
          <p:nvSpPr>
            <p:cNvPr id="15394" name="Oval 13"/>
            <p:cNvSpPr>
              <a:spLocks noChangeArrowheads="1"/>
            </p:cNvSpPr>
            <p:nvPr/>
          </p:nvSpPr>
          <p:spPr bwMode="gray">
            <a:xfrm>
              <a:off x="2328" y="1860"/>
              <a:ext cx="1183" cy="1183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endParaRPr lang="uk-UA"/>
            </a:p>
          </p:txBody>
        </p:sp>
        <p:sp>
          <p:nvSpPr>
            <p:cNvPr id="15395" name="Oval 14"/>
            <p:cNvSpPr>
              <a:spLocks noChangeArrowheads="1"/>
            </p:cNvSpPr>
            <p:nvPr/>
          </p:nvSpPr>
          <p:spPr bwMode="gray">
            <a:xfrm>
              <a:off x="2391" y="1917"/>
              <a:ext cx="1065" cy="106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endParaRPr lang="uk-UA"/>
            </a:p>
          </p:txBody>
        </p:sp>
        <p:grpSp>
          <p:nvGrpSpPr>
            <p:cNvPr id="15396" name="Group 15"/>
            <p:cNvGrpSpPr>
              <a:grpSpLocks/>
            </p:cNvGrpSpPr>
            <p:nvPr/>
          </p:nvGrpSpPr>
          <p:grpSpPr bwMode="auto">
            <a:xfrm>
              <a:off x="2410" y="1929"/>
              <a:ext cx="1031" cy="1031"/>
              <a:chOff x="4166" y="1706"/>
              <a:chExt cx="1252" cy="1252"/>
            </a:xfrm>
          </p:grpSpPr>
          <p:sp>
            <p:nvSpPr>
              <p:cNvPr id="15398" name="Oval 16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uk-UA"/>
              </a:p>
            </p:txBody>
          </p:sp>
          <p:sp>
            <p:nvSpPr>
              <p:cNvPr id="15399" name="Oval 17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uk-UA"/>
              </a:p>
            </p:txBody>
          </p:sp>
          <p:sp>
            <p:nvSpPr>
              <p:cNvPr id="15400" name="Oval 18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uk-UA"/>
              </a:p>
            </p:txBody>
          </p:sp>
          <p:sp>
            <p:nvSpPr>
              <p:cNvPr id="15401" name="Oval 19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eaVert" wrap="none" anchor="ctr"/>
              <a:lstStyle/>
              <a:p>
                <a:endParaRPr lang="uk-UA"/>
              </a:p>
            </p:txBody>
          </p:sp>
        </p:grpSp>
        <p:sp>
          <p:nvSpPr>
            <p:cNvPr id="15397" name="Text Box 20"/>
            <p:cNvSpPr txBox="1">
              <a:spLocks noChangeArrowheads="1"/>
            </p:cNvSpPr>
            <p:nvPr/>
          </p:nvSpPr>
          <p:spPr bwMode="gray">
            <a:xfrm>
              <a:off x="2422" y="2213"/>
              <a:ext cx="1014" cy="5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imes New Roman" pitchFamily="18" charset="0"/>
                  <a:cs typeface="Arial" charset="0"/>
                </a:defRPr>
              </a:lvl9pPr>
            </a:lstStyle>
            <a:p>
              <a:pPr algn="ctr"/>
              <a:r>
                <a:rPr lang="uk-UA" sz="2000" b="1">
                  <a:solidFill>
                    <a:srgbClr val="080808"/>
                  </a:solidFill>
                  <a:latin typeface="Constantia" pitchFamily="18" charset="0"/>
                </a:rPr>
                <a:t>Елементи</a:t>
              </a:r>
            </a:p>
            <a:p>
              <a:pPr algn="ctr"/>
              <a:r>
                <a:rPr lang="uk-UA" sz="2000" b="1">
                  <a:solidFill>
                    <a:srgbClr val="080808"/>
                  </a:solidFill>
                  <a:latin typeface="Constantia" pitchFamily="18" charset="0"/>
                </a:rPr>
                <a:t>податку</a:t>
              </a:r>
              <a:endParaRPr lang="en-US" sz="2000" b="1">
                <a:solidFill>
                  <a:srgbClr val="080808"/>
                </a:solidFill>
                <a:latin typeface="Constantia" pitchFamily="18" charset="0"/>
              </a:endParaRPr>
            </a:p>
          </p:txBody>
        </p:sp>
      </p:grpSp>
      <p:sp>
        <p:nvSpPr>
          <p:cNvPr id="122" name="AutoShape 21"/>
          <p:cNvSpPr>
            <a:spLocks noChangeArrowheads="1"/>
          </p:cNvSpPr>
          <p:nvPr/>
        </p:nvSpPr>
        <p:spPr bwMode="gray">
          <a:xfrm>
            <a:off x="1349375" y="2730277"/>
            <a:ext cx="2281238" cy="10001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28575">
            <a:solidFill>
              <a:srgbClr val="FEFEFE"/>
            </a:solidFill>
            <a:round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FEFEFE"/>
              </a:solidFill>
            </a:endParaRPr>
          </a:p>
        </p:txBody>
      </p:sp>
      <p:sp>
        <p:nvSpPr>
          <p:cNvPr id="123" name="AutoShape 22"/>
          <p:cNvSpPr>
            <a:spLocks noChangeArrowheads="1"/>
          </p:cNvSpPr>
          <p:nvPr/>
        </p:nvSpPr>
        <p:spPr bwMode="gray">
          <a:xfrm>
            <a:off x="1428750" y="1746027"/>
            <a:ext cx="2805113" cy="4032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34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28575">
            <a:solidFill>
              <a:srgbClr val="FEFEFE"/>
            </a:solidFill>
            <a:round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FEFEFE"/>
              </a:solidFill>
            </a:endParaRPr>
          </a:p>
        </p:txBody>
      </p:sp>
      <p:sp>
        <p:nvSpPr>
          <p:cNvPr id="124" name="AutoShape 23"/>
          <p:cNvSpPr>
            <a:spLocks noChangeArrowheads="1"/>
          </p:cNvSpPr>
          <p:nvPr/>
        </p:nvSpPr>
        <p:spPr bwMode="gray">
          <a:xfrm>
            <a:off x="1428750" y="4430489"/>
            <a:ext cx="2805113" cy="4016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28575">
            <a:solidFill>
              <a:srgbClr val="FEFEFE"/>
            </a:solidFill>
            <a:round/>
            <a:headEnd/>
            <a:tailEnd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FEFEFE"/>
              </a:solidFill>
            </a:endParaRPr>
          </a:p>
        </p:txBody>
      </p:sp>
      <p:sp>
        <p:nvSpPr>
          <p:cNvPr id="125" name="AutoShape 24"/>
          <p:cNvSpPr>
            <a:spLocks noChangeArrowheads="1"/>
          </p:cNvSpPr>
          <p:nvPr/>
        </p:nvSpPr>
        <p:spPr bwMode="gray">
          <a:xfrm>
            <a:off x="6581775" y="2801714"/>
            <a:ext cx="2347913" cy="10001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28575">
            <a:solidFill>
              <a:srgbClr val="FEFEFE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FEFEFE"/>
              </a:solidFill>
            </a:endParaRPr>
          </a:p>
        </p:txBody>
      </p:sp>
      <p:sp>
        <p:nvSpPr>
          <p:cNvPr id="126" name="AutoShape 25"/>
          <p:cNvSpPr>
            <a:spLocks noChangeArrowheads="1"/>
          </p:cNvSpPr>
          <p:nvPr/>
        </p:nvSpPr>
        <p:spPr bwMode="gray">
          <a:xfrm>
            <a:off x="5910263" y="1746027"/>
            <a:ext cx="3019425" cy="403225"/>
          </a:xfrm>
          <a:prstGeom prst="roundRect">
            <a:avLst>
              <a:gd name="adj" fmla="val 16667"/>
            </a:avLst>
          </a:prstGeom>
          <a:gradFill rotWithShape="1">
            <a:gsLst>
              <a:gs pos="2800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28575">
            <a:solidFill>
              <a:srgbClr val="FEFEFE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FEFEF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7" name="AutoShape 26"/>
          <p:cNvSpPr>
            <a:spLocks noChangeArrowheads="1"/>
          </p:cNvSpPr>
          <p:nvPr/>
        </p:nvSpPr>
        <p:spPr bwMode="gray">
          <a:xfrm>
            <a:off x="5910263" y="4430489"/>
            <a:ext cx="3019425" cy="4016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>
                  <a:gamma/>
                  <a:shade val="46275"/>
                  <a:invGamma/>
                </a:schemeClr>
              </a:gs>
              <a:gs pos="100000">
                <a:schemeClr val="folHlink"/>
              </a:gs>
            </a:gsLst>
            <a:lin ang="0" scaled="1"/>
          </a:gradFill>
          <a:ln w="28575">
            <a:solidFill>
              <a:srgbClr val="FEFEFE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solidFill>
                <a:srgbClr val="FEFEFE"/>
              </a:solidFill>
            </a:endParaRPr>
          </a:p>
        </p:txBody>
      </p:sp>
      <p:sp>
        <p:nvSpPr>
          <p:cNvPr id="131" name="Rectangle 9"/>
          <p:cNvSpPr>
            <a:spLocks noChangeArrowheads="1"/>
          </p:cNvSpPr>
          <p:nvPr/>
        </p:nvSpPr>
        <p:spPr bwMode="gray">
          <a:xfrm>
            <a:off x="3571875" y="1087214"/>
            <a:ext cx="2928938" cy="371475"/>
          </a:xfrm>
          <a:prstGeom prst="roundRect">
            <a:avLst/>
          </a:prstGeom>
          <a:solidFill>
            <a:schemeClr val="accent1"/>
          </a:solidFill>
          <a:ln w="19050" cmpd="sng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uk-UA" b="1"/>
          </a:p>
        </p:txBody>
      </p:sp>
      <p:sp>
        <p:nvSpPr>
          <p:cNvPr id="15379" name="Прямоугольник 131"/>
          <p:cNvSpPr>
            <a:spLocks noChangeArrowheads="1"/>
          </p:cNvSpPr>
          <p:nvPr/>
        </p:nvSpPr>
        <p:spPr bwMode="auto">
          <a:xfrm>
            <a:off x="3992563" y="1087214"/>
            <a:ext cx="2244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uk-UA" b="1">
                <a:solidFill>
                  <a:schemeClr val="tx2"/>
                </a:solidFill>
                <a:latin typeface="Constantia" pitchFamily="18" charset="0"/>
              </a:rPr>
              <a:t>платники податку</a:t>
            </a:r>
          </a:p>
        </p:txBody>
      </p:sp>
      <p:sp>
        <p:nvSpPr>
          <p:cNvPr id="134" name="Прямоугольник 133"/>
          <p:cNvSpPr/>
          <p:nvPr/>
        </p:nvSpPr>
        <p:spPr>
          <a:xfrm>
            <a:off x="1571625" y="4444777"/>
            <a:ext cx="2451100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uk-U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база оподаткування</a:t>
            </a:r>
          </a:p>
        </p:txBody>
      </p:sp>
      <p:sp>
        <p:nvSpPr>
          <p:cNvPr id="136" name="Прямоугольник 135"/>
          <p:cNvSpPr/>
          <p:nvPr/>
        </p:nvSpPr>
        <p:spPr>
          <a:xfrm>
            <a:off x="6643688" y="2877914"/>
            <a:ext cx="22860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uk-U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порядок обчислення податку</a:t>
            </a:r>
          </a:p>
        </p:txBody>
      </p:sp>
      <p:sp>
        <p:nvSpPr>
          <p:cNvPr id="137" name="Прямоугольник 136"/>
          <p:cNvSpPr/>
          <p:nvPr/>
        </p:nvSpPr>
        <p:spPr>
          <a:xfrm>
            <a:off x="1714500" y="1730152"/>
            <a:ext cx="2330450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uk-U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податковий період</a:t>
            </a:r>
          </a:p>
        </p:txBody>
      </p:sp>
      <p:sp>
        <p:nvSpPr>
          <p:cNvPr id="138" name="AutoShape 4"/>
          <p:cNvSpPr>
            <a:spLocks noChangeArrowheads="1"/>
          </p:cNvSpPr>
          <p:nvPr/>
        </p:nvSpPr>
        <p:spPr bwMode="invGray">
          <a:xfrm rot="16200000" flipV="1">
            <a:off x="4707731" y="2023046"/>
            <a:ext cx="696913" cy="254000"/>
          </a:xfrm>
          <a:prstGeom prst="rightArrow">
            <a:avLst>
              <a:gd name="adj1" fmla="val 35167"/>
              <a:gd name="adj2" fmla="val 111109"/>
            </a:avLst>
          </a:prstGeom>
          <a:gradFill rotWithShape="1">
            <a:gsLst>
              <a:gs pos="0">
                <a:schemeClr val="tx2">
                  <a:gamma/>
                  <a:shade val="89020"/>
                  <a:invGamma/>
                  <a:alpha val="0"/>
                </a:schemeClr>
              </a:gs>
              <a:gs pos="100000">
                <a:schemeClr val="tx2"/>
              </a:gs>
            </a:gsLst>
            <a:lin ang="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139" name="Прямоугольник 138"/>
          <p:cNvSpPr/>
          <p:nvPr/>
        </p:nvSpPr>
        <p:spPr>
          <a:xfrm>
            <a:off x="1214438" y="2941414"/>
            <a:ext cx="2500312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uk-U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строк та порядок сплати податку</a:t>
            </a:r>
          </a:p>
        </p:txBody>
      </p:sp>
      <p:sp>
        <p:nvSpPr>
          <p:cNvPr id="141" name="Rectangle 9"/>
          <p:cNvSpPr>
            <a:spLocks noChangeArrowheads="1"/>
          </p:cNvSpPr>
          <p:nvPr/>
        </p:nvSpPr>
        <p:spPr bwMode="gray">
          <a:xfrm>
            <a:off x="2857500" y="5159152"/>
            <a:ext cx="4286250" cy="642937"/>
          </a:xfrm>
          <a:prstGeom prst="roundRect">
            <a:avLst/>
          </a:prstGeom>
          <a:solidFill>
            <a:schemeClr val="accent1"/>
          </a:solidFill>
          <a:ln w="19050" cmpd="sng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uk-UA"/>
          </a:p>
        </p:txBody>
      </p:sp>
      <p:sp>
        <p:nvSpPr>
          <p:cNvPr id="135" name="Прямоугольник 134"/>
          <p:cNvSpPr/>
          <p:nvPr/>
        </p:nvSpPr>
        <p:spPr>
          <a:xfrm>
            <a:off x="6472238" y="4462240"/>
            <a:ext cx="1871663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uk-U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ставка податку</a:t>
            </a:r>
          </a:p>
        </p:txBody>
      </p:sp>
      <p:sp>
        <p:nvSpPr>
          <p:cNvPr id="133" name="Прямоугольник 132"/>
          <p:cNvSpPr/>
          <p:nvPr/>
        </p:nvSpPr>
        <p:spPr>
          <a:xfrm>
            <a:off x="6153347" y="1777640"/>
            <a:ext cx="2646362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0" lang="uk-U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об'єкт оподаткування</a:t>
            </a:r>
          </a:p>
        </p:txBody>
      </p:sp>
      <p:sp>
        <p:nvSpPr>
          <p:cNvPr id="15388" name="Прямоугольник 139"/>
          <p:cNvSpPr>
            <a:spLocks noChangeArrowheads="1"/>
          </p:cNvSpPr>
          <p:nvPr/>
        </p:nvSpPr>
        <p:spPr bwMode="auto">
          <a:xfrm>
            <a:off x="2714625" y="5159152"/>
            <a:ext cx="4572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uk-UA" b="1">
                <a:solidFill>
                  <a:schemeClr val="tx2"/>
                </a:solidFill>
                <a:latin typeface="Constantia" pitchFamily="18" charset="0"/>
              </a:rPr>
              <a:t>строк та порядок подання звітності про обчислення і сплату податку</a:t>
            </a:r>
          </a:p>
        </p:txBody>
      </p:sp>
    </p:spTree>
    <p:extLst>
      <p:ext uri="{BB962C8B-B14F-4D97-AF65-F5344CB8AC3E}">
        <p14:creationId xmlns:p14="http://schemas.microsoft.com/office/powerpoint/2010/main" val="183134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ктуальні проблеми податкового права_новая">
  <a:themeElements>
    <a:clrScheme name="Тема Office 1">
      <a:dk1>
        <a:srgbClr val="333300"/>
      </a:dk1>
      <a:lt1>
        <a:srgbClr val="FFFFFF"/>
      </a:lt1>
      <a:dk2>
        <a:srgbClr val="000000"/>
      </a:dk2>
      <a:lt2>
        <a:srgbClr val="969696"/>
      </a:lt2>
      <a:accent1>
        <a:srgbClr val="E5D58A"/>
      </a:accent1>
      <a:accent2>
        <a:srgbClr val="CCCC00"/>
      </a:accent2>
      <a:accent3>
        <a:srgbClr val="FFFFFF"/>
      </a:accent3>
      <a:accent4>
        <a:srgbClr val="2A2A00"/>
      </a:accent4>
      <a:accent5>
        <a:srgbClr val="F0E7C4"/>
      </a:accent5>
      <a:accent6>
        <a:srgbClr val="B9B900"/>
      </a:accent6>
      <a:hlink>
        <a:srgbClr val="999933"/>
      </a:hlink>
      <a:folHlink>
        <a:srgbClr val="666633"/>
      </a:folHlink>
    </a:clrScheme>
    <a:fontScheme name="Тема Offic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Тема Office 1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5D58A"/>
        </a:accent1>
        <a:accent2>
          <a:srgbClr val="CCCC00"/>
        </a:accent2>
        <a:accent3>
          <a:srgbClr val="FFFFFF"/>
        </a:accent3>
        <a:accent4>
          <a:srgbClr val="2A2A00"/>
        </a:accent4>
        <a:accent5>
          <a:srgbClr val="F0E7C4"/>
        </a:accent5>
        <a:accent6>
          <a:srgbClr val="B9B900"/>
        </a:accent6>
        <a:hlink>
          <a:srgbClr val="999933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8EA1C0"/>
        </a:lt1>
        <a:dk2>
          <a:srgbClr val="FFFFFF"/>
        </a:dk2>
        <a:lt2>
          <a:srgbClr val="5F5F5F"/>
        </a:lt2>
        <a:accent1>
          <a:srgbClr val="B6CDDE"/>
        </a:accent1>
        <a:accent2>
          <a:srgbClr val="8A7CA2"/>
        </a:accent2>
        <a:accent3>
          <a:srgbClr val="C6CDDC"/>
        </a:accent3>
        <a:accent4>
          <a:srgbClr val="000000"/>
        </a:accent4>
        <a:accent5>
          <a:srgbClr val="D7E3EC"/>
        </a:accent5>
        <a:accent6>
          <a:srgbClr val="7D7092"/>
        </a:accent6>
        <a:hlink>
          <a:srgbClr val="3366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2A2A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актуальні проблеми податкового права_новая</Template>
  <TotalTime>1</TotalTime>
  <Words>1141</Words>
  <Application>Microsoft Office PowerPoint</Application>
  <PresentationFormat>Экран (4:3)</PresentationFormat>
  <Paragraphs>102</Paragraphs>
  <Slides>13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актуальні проблеми податкового права_новая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cp:lastPrinted>1601-01-01T00:00:00Z</cp:lastPrinted>
  <dcterms:created xsi:type="dcterms:W3CDTF">2018-10-22T18:32:29Z</dcterms:created>
  <dcterms:modified xsi:type="dcterms:W3CDTF">2018-10-22T18:33:52Z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  <property fmtid="{D5CDD505-2E9C-101B-9397-08002B2CF9AE}" pid="3" name="LCID">
    <vt:i4>1049</vt:i4>
  </property>
</Properties>
</file>