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0" r:id="rId3"/>
    <p:sldId id="261" r:id="rId4"/>
    <p:sldId id="263" r:id="rId5"/>
    <p:sldId id="266" r:id="rId6"/>
    <p:sldId id="267" r:id="rId7"/>
    <p:sldId id="26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4" autoAdjust="0"/>
    <p:restoredTop sz="94660"/>
  </p:normalViewPr>
  <p:slideViewPr>
    <p:cSldViewPr snapToGrid="0">
      <p:cViewPr>
        <p:scale>
          <a:sx n="81" d="100"/>
          <a:sy n="81" d="100"/>
        </p:scale>
        <p:origin x="-9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ransition spd="slow">
    <p:wipe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unicheck.com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dirty="0" smtClean="0">
                <a:cs typeface="FrankRuehl" panose="020E0503060101010101" pitchFamily="34" charset="-79"/>
              </a:rPr>
              <a:t>ВАЖЛИВО!</a:t>
            </a:r>
            <a:endParaRPr lang="ru-RU" sz="4400" dirty="0">
              <a:cs typeface="FrankRuehl" panose="020E0503060101010101" pitchFamily="34" charset="-79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735015"/>
            <a:ext cx="10658881" cy="4306347"/>
          </a:xfrm>
        </p:spPr>
        <p:txBody>
          <a:bodyPr/>
          <a:lstStyle/>
          <a:p>
            <a:pPr marL="0" indent="0">
              <a:buNone/>
            </a:pPr>
            <a:r>
              <a:rPr lang="uk-UA" b="1" dirty="0" smtClean="0">
                <a:latin typeface="Times New Roman"/>
                <a:ea typeface="MS Mincho"/>
              </a:rPr>
              <a:t>                                  </a:t>
            </a:r>
            <a:endParaRPr lang="uk-UA" sz="2800" b="1" dirty="0" smtClean="0">
              <a:latin typeface="Times New Roman"/>
              <a:ea typeface="MS Mincho"/>
            </a:endParaRPr>
          </a:p>
          <a:p>
            <a:pPr marL="0" indent="0" algn="ctr">
              <a:buNone/>
            </a:pPr>
            <a:r>
              <a:rPr lang="ru-RU" sz="2800" b="1" dirty="0">
                <a:latin typeface="Times New Roman"/>
                <a:ea typeface="MS Mincho"/>
              </a:rPr>
              <a:t>НАРАТИВНІ СТРАТЕГІЇ АВНТЮРНО-ФАНТАСТИЧНОГО ТА ДЕТЕКТИВНОГО ДИСКУРСІВ</a:t>
            </a:r>
            <a:endParaRPr lang="uk-UA" sz="2800" b="1" dirty="0" smtClean="0">
              <a:latin typeface="Times New Roman"/>
              <a:ea typeface="MS Mincho"/>
            </a:endParaRPr>
          </a:p>
          <a:p>
            <a:r>
              <a:rPr lang="uk-UA" b="1" dirty="0" smtClean="0">
                <a:latin typeface="Times New Roman"/>
                <a:ea typeface="MS Mincho"/>
              </a:rPr>
              <a:t> Викладач</a:t>
            </a:r>
            <a:r>
              <a:rPr lang="uk-UA" b="1" dirty="0">
                <a:latin typeface="Times New Roman"/>
                <a:ea typeface="MS Mincho"/>
              </a:rPr>
              <a:t>:</a:t>
            </a:r>
            <a:r>
              <a:rPr lang="uk-UA" dirty="0">
                <a:latin typeface="Times New Roman"/>
                <a:ea typeface="MS Mincho"/>
              </a:rPr>
              <a:t> </a:t>
            </a:r>
            <a:r>
              <a:rPr lang="uk-UA" i="1" dirty="0">
                <a:latin typeface="Times New Roman"/>
                <a:ea typeface="MS Mincho"/>
              </a:rPr>
              <a:t>доктор філологічних наук,</a:t>
            </a:r>
            <a:r>
              <a:rPr lang="uk-UA" dirty="0">
                <a:latin typeface="Times New Roman"/>
                <a:ea typeface="MS Mincho"/>
              </a:rPr>
              <a:t> </a:t>
            </a:r>
            <a:r>
              <a:rPr lang="uk-UA" i="1" dirty="0">
                <a:latin typeface="Times New Roman"/>
                <a:ea typeface="MS Mincho"/>
              </a:rPr>
              <a:t>доцент, </a:t>
            </a:r>
            <a:r>
              <a:rPr lang="uk-UA" i="1" dirty="0" smtClean="0">
                <a:latin typeface="Times New Roman"/>
                <a:ea typeface="MS Mincho"/>
              </a:rPr>
              <a:t>професор кафедри  </a:t>
            </a:r>
            <a:r>
              <a:rPr lang="uk-UA" b="1" i="1" dirty="0" smtClean="0">
                <a:latin typeface="Times New Roman"/>
                <a:ea typeface="MS Mincho"/>
              </a:rPr>
              <a:t>Ніколова </a:t>
            </a:r>
            <a:r>
              <a:rPr lang="uk-UA" b="1" i="1" dirty="0">
                <a:latin typeface="Times New Roman"/>
                <a:ea typeface="MS Mincho"/>
              </a:rPr>
              <a:t>Олександра Олександрівна</a:t>
            </a:r>
            <a:endParaRPr lang="ru-RU" b="1" dirty="0">
              <a:latin typeface="Times New Roman"/>
              <a:ea typeface="MS Mincho"/>
            </a:endParaRPr>
          </a:p>
          <a:p>
            <a:r>
              <a:rPr lang="uk-UA" b="1" i="1" dirty="0">
                <a:latin typeface="Times New Roman"/>
                <a:ea typeface="MS Mincho"/>
              </a:rPr>
              <a:t>Кафедра: </a:t>
            </a:r>
            <a:r>
              <a:rPr lang="uk-UA" i="1" dirty="0">
                <a:latin typeface="Times New Roman"/>
                <a:ea typeface="MS Mincho"/>
              </a:rPr>
              <a:t>німецької філології </a:t>
            </a:r>
            <a:r>
              <a:rPr lang="uk-UA" i="1" dirty="0" smtClean="0">
                <a:latin typeface="Times New Roman"/>
                <a:ea typeface="MS Mincho"/>
              </a:rPr>
              <a:t>, перекладу та світової літератури, </a:t>
            </a:r>
            <a:r>
              <a:rPr lang="uk-UA" i="1" dirty="0">
                <a:latin typeface="Times New Roman"/>
                <a:ea typeface="MS Mincho"/>
              </a:rPr>
              <a:t>ІІ корпус, </a:t>
            </a:r>
            <a:r>
              <a:rPr lang="uk-UA" i="1" dirty="0" err="1">
                <a:latin typeface="Times New Roman"/>
                <a:ea typeface="MS Mincho"/>
              </a:rPr>
              <a:t>ауд</a:t>
            </a:r>
            <a:r>
              <a:rPr lang="uk-UA" i="1" dirty="0">
                <a:latin typeface="Times New Roman"/>
                <a:ea typeface="MS Mincho"/>
              </a:rPr>
              <a:t>. 307</a:t>
            </a:r>
            <a:endParaRPr lang="ru-RU" dirty="0">
              <a:latin typeface="Times New Roman"/>
              <a:ea typeface="MS Mincho"/>
            </a:endParaRPr>
          </a:p>
          <a:p>
            <a:r>
              <a:rPr lang="uk-UA" b="1" dirty="0" smtClean="0">
                <a:latin typeface="Times New Roman"/>
                <a:ea typeface="MS Mincho"/>
              </a:rPr>
              <a:t>Телефон</a:t>
            </a:r>
            <a:r>
              <a:rPr lang="uk-UA" b="1" dirty="0">
                <a:latin typeface="Times New Roman"/>
                <a:ea typeface="MS Mincho"/>
              </a:rPr>
              <a:t>:</a:t>
            </a:r>
            <a:r>
              <a:rPr lang="uk-UA" i="1" dirty="0">
                <a:latin typeface="Times New Roman"/>
                <a:ea typeface="MS Mincho"/>
              </a:rPr>
              <a:t> (061) 289-12-71</a:t>
            </a:r>
            <a:endParaRPr lang="ru-RU" dirty="0">
              <a:latin typeface="Times New Roman"/>
              <a:ea typeface="MS Mincho"/>
            </a:endParaRPr>
          </a:p>
          <a:p>
            <a:r>
              <a:rPr lang="uk-UA" b="1" dirty="0">
                <a:latin typeface="Times New Roman"/>
                <a:ea typeface="MS Mincho"/>
              </a:rPr>
              <a:t>Інші засоби зв’язку: </a:t>
            </a:r>
            <a:r>
              <a:rPr lang="en-US" i="1" dirty="0">
                <a:latin typeface="Times New Roman"/>
                <a:ea typeface="MS Mincho"/>
              </a:rPr>
              <a:t>Moodle</a:t>
            </a:r>
            <a:r>
              <a:rPr lang="uk-UA" i="1" dirty="0">
                <a:latin typeface="Times New Roman"/>
                <a:ea typeface="MS Mincho"/>
              </a:rPr>
              <a:t> (форум курсу, приватні повідомлення</a:t>
            </a:r>
            <a:r>
              <a:rPr lang="uk-UA" i="1" dirty="0" smtClean="0">
                <a:latin typeface="Times New Roman"/>
                <a:ea typeface="MS Mincho"/>
              </a:rPr>
              <a:t>);</a:t>
            </a:r>
            <a:r>
              <a:rPr lang="en-US" i="1" dirty="0" smtClean="0">
                <a:latin typeface="Times New Roman"/>
                <a:ea typeface="MS Mincho"/>
              </a:rPr>
              <a:t> anikolova@ukr.net</a:t>
            </a:r>
            <a:endParaRPr lang="ru-RU" dirty="0">
              <a:latin typeface="Times New Roman"/>
              <a:ea typeface="MS Mincho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3806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9538" y="609600"/>
            <a:ext cx="7984464" cy="703385"/>
          </a:xfrm>
        </p:spPr>
        <p:txBody>
          <a:bodyPr/>
          <a:lstStyle/>
          <a:p>
            <a:pPr algn="ctr"/>
            <a:r>
              <a:rPr lang="uk-UA" b="1" i="1" dirty="0" smtClean="0"/>
              <a:t>МЕТА КУРСУ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9631" y="1293081"/>
            <a:ext cx="10644554" cy="5564919"/>
          </a:xfrm>
        </p:spPr>
        <p:txBody>
          <a:bodyPr>
            <a:normAutofit fontScale="85000" lnSpcReduction="10000"/>
          </a:bodyPr>
          <a:lstStyle/>
          <a:p>
            <a:pPr marL="152400" marR="97790" algn="just">
              <a:lnSpc>
                <a:spcPct val="97000"/>
              </a:lnSpc>
            </a:pPr>
            <a:r>
              <a:rPr lang="uk-UA" sz="2000" i="1" dirty="0">
                <a:latin typeface="Times New Roman"/>
                <a:ea typeface="Times New Roman"/>
              </a:rPr>
              <a:t>Курс має на </a:t>
            </a:r>
            <a:r>
              <a:rPr lang="uk-UA" sz="2000" b="1" i="1" dirty="0">
                <a:latin typeface="Times New Roman"/>
                <a:ea typeface="Times New Roman"/>
              </a:rPr>
              <a:t>меті </a:t>
            </a:r>
            <a:r>
              <a:rPr lang="uk-UA" sz="2000" i="1" dirty="0">
                <a:latin typeface="Times New Roman"/>
                <a:ea typeface="Times New Roman"/>
              </a:rPr>
              <a:t>формування загальної компетентності в галузі провідних «механізмів» створення найбільш поширених форм масової культури: знайомить із «таємницями» пригодницького, фантастичного та детективного дискурсів, які забезпечують їхню популярність серед широкого загалу (в планах діахронії та синхронії), з відповідним проблемним полем та дослідницьким апаратом, а також - закладає теоретичний ґрунт для успішної інтерпретації даних феноменів, сприяє формуванню вмінь та навичок застосування знань на практиці. Курс спрямований також на підвищення рівня фонових знань, розвиток</a:t>
            </a:r>
            <a:r>
              <a:rPr lang="uk-UA" sz="2000" i="1" spc="-10" dirty="0">
                <a:latin typeface="Times New Roman"/>
                <a:ea typeface="Times New Roman"/>
              </a:rPr>
              <a:t> </a:t>
            </a:r>
            <a:r>
              <a:rPr lang="uk-UA" sz="2000" i="1" dirty="0">
                <a:latin typeface="Times New Roman"/>
                <a:ea typeface="Times New Roman"/>
              </a:rPr>
              <a:t>необхідних</a:t>
            </a:r>
            <a:r>
              <a:rPr lang="uk-UA" sz="2000" i="1" spc="-15" dirty="0">
                <a:latin typeface="Times New Roman"/>
                <a:ea typeface="Times New Roman"/>
              </a:rPr>
              <a:t> </a:t>
            </a:r>
            <a:r>
              <a:rPr lang="uk-UA" sz="2000" i="1" dirty="0">
                <a:latin typeface="Times New Roman"/>
                <a:ea typeface="Times New Roman"/>
              </a:rPr>
              <a:t>системно-аналітичного</a:t>
            </a:r>
            <a:r>
              <a:rPr lang="uk-UA" sz="2000" i="1" spc="-10" dirty="0">
                <a:latin typeface="Times New Roman"/>
                <a:ea typeface="Times New Roman"/>
              </a:rPr>
              <a:t> </a:t>
            </a:r>
            <a:r>
              <a:rPr lang="uk-UA" sz="2000" i="1" dirty="0">
                <a:latin typeface="Times New Roman"/>
                <a:ea typeface="Times New Roman"/>
              </a:rPr>
              <a:t>та</a:t>
            </a:r>
            <a:r>
              <a:rPr lang="uk-UA" sz="2000" i="1" spc="-15" dirty="0">
                <a:latin typeface="Times New Roman"/>
                <a:ea typeface="Times New Roman"/>
              </a:rPr>
              <a:t> </a:t>
            </a:r>
            <a:r>
              <a:rPr lang="uk-UA" sz="2000" i="1" dirty="0">
                <a:latin typeface="Times New Roman"/>
                <a:ea typeface="Times New Roman"/>
              </a:rPr>
              <a:t>креативного</a:t>
            </a:r>
            <a:r>
              <a:rPr lang="uk-UA" sz="2000" i="1" spc="-10" dirty="0">
                <a:latin typeface="Times New Roman"/>
                <a:ea typeface="Times New Roman"/>
              </a:rPr>
              <a:t> </a:t>
            </a:r>
            <a:r>
              <a:rPr lang="uk-UA" sz="2000" i="1" dirty="0">
                <a:latin typeface="Times New Roman"/>
                <a:ea typeface="Times New Roman"/>
              </a:rPr>
              <a:t>мислення,</a:t>
            </a:r>
            <a:r>
              <a:rPr lang="uk-UA" sz="2000" i="1" spc="-10" dirty="0">
                <a:latin typeface="Times New Roman"/>
                <a:ea typeface="Times New Roman"/>
              </a:rPr>
              <a:t> </a:t>
            </a:r>
            <a:r>
              <a:rPr lang="uk-UA" sz="2000" i="1" dirty="0">
                <a:latin typeface="Times New Roman"/>
                <a:ea typeface="Times New Roman"/>
              </a:rPr>
              <a:t>вміння працювати у команді, виконуючи колективні </a:t>
            </a:r>
            <a:r>
              <a:rPr lang="uk-UA" sz="2000" i="1" dirty="0" err="1">
                <a:latin typeface="Times New Roman"/>
                <a:ea typeface="Times New Roman"/>
              </a:rPr>
              <a:t>проєкт</a:t>
            </a:r>
            <a:r>
              <a:rPr lang="uk-UA" sz="2000" i="1" dirty="0">
                <a:latin typeface="Times New Roman"/>
                <a:ea typeface="Times New Roman"/>
              </a:rPr>
              <a:t>, створення навичок компаративного аналізу.</a:t>
            </a:r>
            <a:endParaRPr lang="ru-RU" sz="2000" i="1" dirty="0">
              <a:latin typeface="Times New Roman"/>
              <a:ea typeface="Times New Roman"/>
            </a:endParaRPr>
          </a:p>
          <a:p>
            <a:r>
              <a:rPr lang="uk-UA" sz="2400" b="1" dirty="0">
                <a:latin typeface="Times New Roman"/>
                <a:ea typeface="MS Mincho"/>
              </a:rPr>
              <a:t> </a:t>
            </a:r>
            <a:endParaRPr lang="ru-RU" sz="2000" dirty="0">
              <a:latin typeface="Times New Roman"/>
              <a:ea typeface="Times New Roman"/>
            </a:endParaRPr>
          </a:p>
          <a:p>
            <a:r>
              <a:rPr lang="uk-UA" sz="2400" b="1" dirty="0">
                <a:latin typeface="Times New Roman"/>
                <a:ea typeface="MS Mincho"/>
              </a:rPr>
              <a:t>ОЧІКУВАНІ РЕЗУЛЬТАТИ НАВЧАННЯ</a:t>
            </a:r>
            <a:endParaRPr lang="ru-RU" sz="2000" dirty="0">
              <a:latin typeface="Times New Roman"/>
              <a:ea typeface="Times New Roman"/>
            </a:endParaRPr>
          </a:p>
          <a:p>
            <a:r>
              <a:rPr lang="uk-UA" sz="2000" b="1" dirty="0">
                <a:latin typeface="Times New Roman"/>
                <a:ea typeface="MS Mincho"/>
              </a:rPr>
              <a:t>У разі успішного завершення курсу студент </a:t>
            </a:r>
            <a:r>
              <a:rPr lang="uk-UA" sz="2000" b="1" u="sng" dirty="0">
                <a:latin typeface="Times New Roman"/>
                <a:ea typeface="MS Mincho"/>
              </a:rPr>
              <a:t>зможе</a:t>
            </a:r>
            <a:r>
              <a:rPr lang="uk-UA" sz="2000" b="1" dirty="0">
                <a:latin typeface="Times New Roman"/>
                <a:ea typeface="MS Mincho"/>
              </a:rPr>
              <a:t>:</a:t>
            </a:r>
            <a:endParaRPr lang="ru-RU" sz="2000" dirty="0">
              <a:latin typeface="Times New Roman"/>
              <a:ea typeface="Times New Roman"/>
            </a:endParaRPr>
          </a:p>
          <a:p>
            <a:pPr lvl="0" algn="just">
              <a:buFont typeface="Times New Roman"/>
              <a:buChar char="-"/>
            </a:pPr>
            <a:r>
              <a:rPr lang="uk-UA" sz="2000" i="1" dirty="0">
                <a:latin typeface="Times New Roman"/>
                <a:ea typeface="MS Mincho"/>
              </a:rPr>
              <a:t>орієнтуватися в галузі </a:t>
            </a:r>
            <a:r>
              <a:rPr lang="uk-UA" sz="2000" i="1" dirty="0" err="1">
                <a:latin typeface="Times New Roman"/>
                <a:ea typeface="MS Mincho"/>
              </a:rPr>
              <a:t>наративних</a:t>
            </a:r>
            <a:r>
              <a:rPr lang="uk-UA" sz="2000" i="1" dirty="0">
                <a:latin typeface="Times New Roman"/>
                <a:ea typeface="MS Mincho"/>
              </a:rPr>
              <a:t> стратегій провідних форм масової культури (знати головні «секрети» їхнього створення та популярності);</a:t>
            </a:r>
            <a:endParaRPr lang="ru-RU" sz="2000" dirty="0">
              <a:latin typeface="Times New Roman"/>
              <a:ea typeface="MS Mincho"/>
            </a:endParaRPr>
          </a:p>
          <a:p>
            <a:pPr lvl="0" algn="just">
              <a:buFont typeface="Times New Roman"/>
              <a:buChar char="-"/>
            </a:pPr>
            <a:r>
              <a:rPr lang="uk-UA" sz="2000" i="1" dirty="0">
                <a:latin typeface="Times New Roman"/>
                <a:ea typeface="MS Mincho"/>
              </a:rPr>
              <a:t>застосовувати отримані теоретичні знання, вміння компаративного аналізу, розуміння процесів трансформації культурних продуктів, навички системно-аналітичного та креативного мислення в ході виконання різноманітних завдань, пов’язаних із професійною діяльністю; </a:t>
            </a:r>
            <a:endParaRPr lang="ru-RU" sz="2000" dirty="0">
              <a:latin typeface="Times New Roman"/>
              <a:ea typeface="MS Mincho"/>
            </a:endParaRPr>
          </a:p>
          <a:p>
            <a:pPr lvl="0" algn="just">
              <a:buFont typeface="Times New Roman"/>
              <a:buChar char="-"/>
            </a:pPr>
            <a:r>
              <a:rPr lang="uk-UA" sz="2000" i="1" dirty="0">
                <a:latin typeface="Times New Roman"/>
                <a:ea typeface="MS Mincho"/>
              </a:rPr>
              <a:t>здійснювати фаховий аналіз культурних продуктів (фільмів, книг тощо) авантюрно-фантастичного та детективного дискурсів;</a:t>
            </a:r>
            <a:endParaRPr lang="ru-RU" sz="2000" dirty="0">
              <a:latin typeface="Times New Roman"/>
              <a:ea typeface="MS Mincho"/>
            </a:endParaRPr>
          </a:p>
          <a:p>
            <a:pPr lvl="0" algn="just">
              <a:buFont typeface="Times New Roman"/>
              <a:buChar char="-"/>
            </a:pPr>
            <a:r>
              <a:rPr lang="uk-UA" sz="2000" i="1" dirty="0">
                <a:latin typeface="Times New Roman"/>
                <a:ea typeface="MS Mincho"/>
              </a:rPr>
              <a:t>створювати та презентувати колективні </a:t>
            </a:r>
            <a:r>
              <a:rPr lang="uk-UA" sz="2000" i="1" dirty="0" err="1">
                <a:latin typeface="Times New Roman"/>
                <a:ea typeface="MS Mincho"/>
              </a:rPr>
              <a:t>проєкти</a:t>
            </a:r>
            <a:r>
              <a:rPr lang="uk-UA" sz="2000" i="1" dirty="0">
                <a:latin typeface="Times New Roman"/>
                <a:ea typeface="MS Mincho"/>
              </a:rPr>
              <a:t>,працювати у команді.</a:t>
            </a:r>
            <a:endParaRPr lang="ru-RU" sz="2000" dirty="0">
              <a:latin typeface="Times New Roman"/>
              <a:ea typeface="MS Mincho"/>
            </a:endParaRPr>
          </a:p>
          <a:p>
            <a:pPr marL="0" indent="0" algn="ctr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415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7168" y="93785"/>
            <a:ext cx="11172093" cy="773723"/>
          </a:xfrm>
        </p:spPr>
        <p:txBody>
          <a:bodyPr>
            <a:noAutofit/>
          </a:bodyPr>
          <a:lstStyle/>
          <a:p>
            <a:pPr algn="ctr"/>
            <a:r>
              <a:rPr lang="uk-UA" sz="3200" b="1" i="1" dirty="0" smtClean="0"/>
              <a:t>Завдання</a:t>
            </a:r>
            <a:endParaRPr lang="ru-RU" sz="3200" b="1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1334175"/>
              </p:ext>
            </p:extLst>
          </p:nvPr>
        </p:nvGraphicFramePr>
        <p:xfrm>
          <a:off x="269630" y="1133887"/>
          <a:ext cx="11922371" cy="5322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4242"/>
                <a:gridCol w="3424821"/>
                <a:gridCol w="5053308"/>
              </a:tblGrid>
              <a:tr h="274518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завдання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Бали</a:t>
                      </a:r>
                      <a:r>
                        <a:rPr lang="uk-UA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необхідні ресурси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Функція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19512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Тести </a:t>
                      </a:r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матеріали лекцій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базові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підручники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посібники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Інтернет-ресурси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Перевірка </a:t>
                      </a:r>
                      <a:r>
                        <a:rPr lang="uk-UA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теоретичних знань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86554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Робота</a:t>
                      </a:r>
                      <a:r>
                        <a:rPr lang="uk-UA" sz="1600" spc="-15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у</a:t>
                      </a:r>
                      <a:r>
                        <a:rPr lang="uk-UA" sz="1600" spc="-25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групі</a:t>
                      </a:r>
                      <a:r>
                        <a:rPr lang="uk-UA" sz="1600" spc="-15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над</a:t>
                      </a:r>
                      <a:r>
                        <a:rPr lang="uk-UA" sz="1600" spc="-15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розв’язанням</a:t>
                      </a:r>
                      <a:r>
                        <a:rPr lang="uk-UA" sz="1600" spc="-2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практичного</a:t>
                      </a:r>
                      <a:r>
                        <a:rPr lang="uk-UA" sz="1600" spc="-15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завдання – запропонованої викладачем на слайді проблемної ситуації,пов’язаної із матеріалами лекції </a:t>
                      </a:r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(5)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–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матеріали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лекцій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базові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підручники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посібники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Розвиток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навичок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системно-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аналітичного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мислення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інтерпретації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культурних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продуктів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компаративного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аналізу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роботи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команді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381463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Колективний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проєкт-презентація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Підготовка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колективного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проекту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потребує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об’єднання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для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створення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спільної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презентації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яка у схематичному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вигляді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представляє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аналізу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будь-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якого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культурного продукту авантюрного, фантастичного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детективного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дискурсів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</a:t>
                      </a:r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методичні рекомендації на платформі</a:t>
                      </a: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Формування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вміння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працювати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команді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виконуючи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колективні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проєкти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критично та нестандартно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мислити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сприяє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розвитку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навичок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компаративного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аналізу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розуміння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процесів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трансформації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адаптаці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їкультурних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продуктів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23721"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ru-RU" sz="1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6129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4030" y="609600"/>
            <a:ext cx="8089971" cy="855785"/>
          </a:xfrm>
        </p:spPr>
        <p:txBody>
          <a:bodyPr/>
          <a:lstStyle/>
          <a:p>
            <a:pPr algn="ctr"/>
            <a:r>
              <a:rPr lang="uk-UA" b="1" i="1" dirty="0" smtClean="0"/>
              <a:t>Контрольні заходи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9262" y="1277815"/>
            <a:ext cx="4322107" cy="4763546"/>
          </a:xfrm>
        </p:spPr>
        <p:txBody>
          <a:bodyPr>
            <a:noAutofit/>
          </a:bodyPr>
          <a:lstStyle/>
          <a:p>
            <a:pPr algn="just"/>
            <a:r>
              <a:rPr lang="uk-UA" sz="2400" b="1" i="1" dirty="0">
                <a:solidFill>
                  <a:srgbClr val="000000"/>
                </a:solidFill>
                <a:latin typeface="Times New Roman"/>
                <a:ea typeface="MS Mincho"/>
              </a:rPr>
              <a:t>Письмова контрольна робота (</a:t>
            </a:r>
            <a:r>
              <a:rPr lang="uk-UA" sz="2400" b="1" i="1" dirty="0" err="1">
                <a:solidFill>
                  <a:srgbClr val="000000"/>
                </a:solidFill>
                <a:latin typeface="Times New Roman"/>
                <a:ea typeface="MS Mincho"/>
              </a:rPr>
              <a:t>аудиторно</a:t>
            </a:r>
            <a:r>
              <a:rPr lang="uk-UA" sz="2400" b="1" i="1" dirty="0">
                <a:solidFill>
                  <a:srgbClr val="000000"/>
                </a:solidFill>
                <a:latin typeface="Times New Roman"/>
                <a:ea typeface="MS Mincho"/>
              </a:rPr>
              <a:t>) або тестування (дистанційно) в залежності від форми </a:t>
            </a:r>
            <a:r>
              <a:rPr lang="uk-UA" sz="2400" b="1" i="1" dirty="0" smtClean="0">
                <a:solidFill>
                  <a:srgbClr val="000000"/>
                </a:solidFill>
                <a:latin typeface="Times New Roman"/>
                <a:ea typeface="MS Mincho"/>
              </a:rPr>
              <a:t>навчання </a:t>
            </a:r>
            <a:r>
              <a:rPr lang="uk-UA" sz="2400" i="1" dirty="0" smtClean="0">
                <a:solidFill>
                  <a:srgbClr val="000000"/>
                </a:solidFill>
                <a:latin typeface="Times New Roman"/>
                <a:ea typeface="MS Mincho"/>
              </a:rPr>
              <a:t>– </a:t>
            </a:r>
            <a:r>
              <a:rPr lang="uk-UA" sz="2400" i="1" dirty="0">
                <a:solidFill>
                  <a:srgbClr val="000000"/>
                </a:solidFill>
                <a:latin typeface="Times New Roman"/>
                <a:ea typeface="MS Mincho"/>
              </a:rPr>
              <a:t>двічі на семестр (</a:t>
            </a:r>
            <a:r>
              <a:rPr lang="uk-UA" sz="2400" i="1" dirty="0" err="1">
                <a:solidFill>
                  <a:srgbClr val="000000"/>
                </a:solidFill>
                <a:latin typeface="Times New Roman"/>
                <a:ea typeface="MS Mincho"/>
              </a:rPr>
              <a:t>max</a:t>
            </a:r>
            <a:r>
              <a:rPr lang="uk-UA" sz="2400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uk-UA" sz="2400" b="1" i="1" dirty="0">
                <a:solidFill>
                  <a:srgbClr val="000000"/>
                </a:solidFill>
                <a:latin typeface="Times New Roman"/>
                <a:ea typeface="MS Mincho"/>
              </a:rPr>
              <a:t>5</a:t>
            </a:r>
            <a:r>
              <a:rPr lang="uk-UA" sz="2400" b="1" i="1" dirty="0" smtClean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uk-UA" sz="2400" b="1" i="1" dirty="0">
                <a:solidFill>
                  <a:srgbClr val="000000"/>
                </a:solidFill>
                <a:latin typeface="Times New Roman"/>
                <a:ea typeface="MS Mincho"/>
              </a:rPr>
              <a:t>балів</a:t>
            </a:r>
            <a:r>
              <a:rPr lang="uk-UA" sz="2400" i="1" dirty="0">
                <a:solidFill>
                  <a:srgbClr val="000000"/>
                </a:solidFill>
                <a:latin typeface="Times New Roman"/>
                <a:ea typeface="MS Mincho"/>
              </a:rPr>
              <a:t>). Контрольна робота/тестування </a:t>
            </a:r>
            <a:r>
              <a:rPr lang="uk-UA" sz="2400" i="1" dirty="0" smtClean="0">
                <a:solidFill>
                  <a:srgbClr val="000000"/>
                </a:solidFill>
                <a:latin typeface="Times New Roman"/>
                <a:ea typeface="MS Mincho"/>
              </a:rPr>
              <a:t> спрямовані </a:t>
            </a:r>
            <a:r>
              <a:rPr lang="uk-UA" sz="2400" i="1" dirty="0">
                <a:solidFill>
                  <a:srgbClr val="000000"/>
                </a:solidFill>
                <a:latin typeface="Times New Roman"/>
                <a:ea typeface="MS Mincho"/>
              </a:rPr>
              <a:t>на перевірку знань, отриманих на </a:t>
            </a:r>
            <a:r>
              <a:rPr lang="uk-UA" sz="2400" i="1" dirty="0" smtClean="0">
                <a:solidFill>
                  <a:srgbClr val="000000"/>
                </a:solidFill>
                <a:latin typeface="Times New Roman"/>
                <a:ea typeface="MS Mincho"/>
              </a:rPr>
              <a:t>лекціях. </a:t>
            </a:r>
            <a:endParaRPr lang="ru-RU" sz="2400" dirty="0">
              <a:latin typeface="Times New Roman"/>
              <a:ea typeface="MS Mincho"/>
            </a:endParaRPr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17477" y="1395046"/>
            <a:ext cx="6412523" cy="546295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b="1" i="1" u="sng" dirty="0" err="1">
                <a:latin typeface="Times New Roman"/>
                <a:ea typeface="MS Mincho"/>
              </a:rPr>
              <a:t>Підсумкові</a:t>
            </a:r>
            <a:r>
              <a:rPr lang="ru-RU" b="1" i="1" u="sng" dirty="0">
                <a:latin typeface="Times New Roman"/>
                <a:ea typeface="MS Mincho"/>
              </a:rPr>
              <a:t> </a:t>
            </a:r>
            <a:r>
              <a:rPr lang="ru-RU" b="1" i="1" u="sng" dirty="0" err="1">
                <a:latin typeface="Times New Roman"/>
                <a:ea typeface="MS Mincho"/>
              </a:rPr>
              <a:t>контрольні</a:t>
            </a:r>
            <a:r>
              <a:rPr lang="ru-RU" b="1" i="1" u="sng" dirty="0">
                <a:latin typeface="Times New Roman"/>
                <a:ea typeface="MS Mincho"/>
              </a:rPr>
              <a:t> заходи:</a:t>
            </a:r>
            <a:endParaRPr lang="ru-RU" dirty="0">
              <a:latin typeface="Times New Roman"/>
              <a:ea typeface="MS Mincho"/>
            </a:endParaRPr>
          </a:p>
          <a:p>
            <a:pPr algn="just"/>
            <a:r>
              <a:rPr lang="uk-UA" b="1" i="1" dirty="0">
                <a:solidFill>
                  <a:srgbClr val="000000"/>
                </a:solidFill>
                <a:latin typeface="Times New Roman"/>
                <a:ea typeface="MS Mincho"/>
              </a:rPr>
              <a:t>Письмова відповідь на екзамені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uk-UA" b="1" i="1" dirty="0">
                <a:solidFill>
                  <a:srgbClr val="000000"/>
                </a:solidFill>
                <a:latin typeface="Times New Roman"/>
                <a:ea typeface="MS Mincho"/>
              </a:rPr>
              <a:t>(</a:t>
            </a:r>
            <a:r>
              <a:rPr lang="uk-UA" b="1" i="1" dirty="0" err="1">
                <a:solidFill>
                  <a:srgbClr val="000000"/>
                </a:solidFill>
                <a:latin typeface="Times New Roman"/>
                <a:ea typeface="MS Mincho"/>
              </a:rPr>
              <a:t>аудиторно</a:t>
            </a:r>
            <a:r>
              <a:rPr lang="uk-UA" b="1" i="1" dirty="0">
                <a:solidFill>
                  <a:srgbClr val="000000"/>
                </a:solidFill>
                <a:latin typeface="Times New Roman"/>
                <a:ea typeface="MS Mincho"/>
              </a:rPr>
              <a:t>) або тестування (дистанційно) в залежності від форми навчання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 (</a:t>
            </a:r>
            <a:r>
              <a:rPr lang="en-US" i="1" dirty="0">
                <a:solidFill>
                  <a:srgbClr val="000000"/>
                </a:solidFill>
                <a:latin typeface="Times New Roman"/>
                <a:ea typeface="MS Mincho"/>
              </a:rPr>
              <a:t>max </a:t>
            </a:r>
            <a:r>
              <a:rPr lang="uk-UA" b="1" i="1" dirty="0">
                <a:solidFill>
                  <a:srgbClr val="000000"/>
                </a:solidFill>
                <a:latin typeface="Times New Roman"/>
                <a:ea typeface="MS Mincho"/>
              </a:rPr>
              <a:t>20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 балів). </a:t>
            </a:r>
            <a:r>
              <a:rPr lang="uk-UA" i="1" dirty="0" smtClean="0">
                <a:solidFill>
                  <a:srgbClr val="000000"/>
                </a:solidFill>
                <a:latin typeface="Times New Roman"/>
                <a:ea typeface="MS Mincho"/>
              </a:rPr>
              <a:t>Перелік 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питань </a:t>
            </a:r>
            <a:r>
              <a:rPr lang="uk-UA" i="1" dirty="0" smtClean="0">
                <a:solidFill>
                  <a:srgbClr val="000000"/>
                </a:solidFill>
                <a:latin typeface="Times New Roman"/>
                <a:ea typeface="MS Mincho"/>
              </a:rPr>
              <a:t>див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. на сторінці курсу у </a:t>
            </a:r>
            <a:r>
              <a:rPr lang="en-US" i="1" dirty="0" smtClean="0">
                <a:solidFill>
                  <a:srgbClr val="000000"/>
                </a:solidFill>
                <a:latin typeface="Times New Roman"/>
                <a:ea typeface="MS Mincho"/>
              </a:rPr>
              <a:t>Moodle</a:t>
            </a:r>
            <a:endParaRPr lang="uk-UA" i="1" dirty="0" smtClean="0">
              <a:solidFill>
                <a:srgbClr val="000000"/>
              </a:solidFill>
              <a:latin typeface="Times New Roman"/>
              <a:ea typeface="MS Mincho"/>
            </a:endParaRPr>
          </a:p>
          <a:p>
            <a:pPr algn="just"/>
            <a:r>
              <a:rPr lang="uk-UA" b="1" i="1" dirty="0" smtClean="0">
                <a:solidFill>
                  <a:srgbClr val="000000"/>
                </a:solidFill>
                <a:latin typeface="Times New Roman"/>
                <a:ea typeface="MS Mincho"/>
              </a:rPr>
              <a:t>Індивідуальне </a:t>
            </a:r>
            <a:r>
              <a:rPr lang="uk-UA" b="1" i="1" dirty="0">
                <a:solidFill>
                  <a:srgbClr val="000000"/>
                </a:solidFill>
                <a:latin typeface="Times New Roman"/>
                <a:ea typeface="MS Mincho"/>
              </a:rPr>
              <a:t>дослідницьке завдання 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 New Roman"/>
                <a:ea typeface="MS Mincho"/>
              </a:rPr>
              <a:t>max </a:t>
            </a:r>
            <a:r>
              <a:rPr lang="uk-UA" b="1" i="1" dirty="0">
                <a:solidFill>
                  <a:srgbClr val="000000"/>
                </a:solidFill>
                <a:latin typeface="Times New Roman"/>
                <a:ea typeface="MS Mincho"/>
              </a:rPr>
              <a:t>20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 балів).  </a:t>
            </a:r>
            <a:endParaRPr lang="uk-UA" i="1" dirty="0" smtClean="0">
              <a:solidFill>
                <a:srgbClr val="000000"/>
              </a:solidFill>
              <a:latin typeface="Times New Roman"/>
              <a:ea typeface="MS Mincho"/>
            </a:endParaRPr>
          </a:p>
          <a:p>
            <a:pPr marL="0" indent="0" algn="just">
              <a:buNone/>
            </a:pPr>
            <a:r>
              <a:rPr lang="ru-RU" dirty="0" err="1">
                <a:latin typeface="Times New Roman"/>
                <a:ea typeface="MS Mincho"/>
              </a:rPr>
              <a:t>Підготовка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колективного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smtClean="0">
                <a:latin typeface="Times New Roman"/>
                <a:ea typeface="MS Mincho"/>
              </a:rPr>
              <a:t>проекту: </a:t>
            </a:r>
            <a:r>
              <a:rPr lang="ru-RU" dirty="0" err="1">
                <a:latin typeface="Times New Roman"/>
                <a:ea typeface="MS Mincho"/>
              </a:rPr>
              <a:t>потребує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об’єднання</a:t>
            </a:r>
            <a:r>
              <a:rPr lang="ru-RU" dirty="0">
                <a:latin typeface="Times New Roman"/>
                <a:ea typeface="MS Mincho"/>
              </a:rPr>
              <a:t> в </a:t>
            </a:r>
            <a:r>
              <a:rPr lang="ru-RU" dirty="0" err="1">
                <a:latin typeface="Times New Roman"/>
                <a:ea typeface="MS Mincho"/>
              </a:rPr>
              <a:t>групи</a:t>
            </a:r>
            <a:r>
              <a:rPr lang="ru-RU" dirty="0">
                <a:latin typeface="Times New Roman"/>
                <a:ea typeface="MS Mincho"/>
              </a:rPr>
              <a:t> для </a:t>
            </a:r>
            <a:r>
              <a:rPr lang="ru-RU" dirty="0" err="1">
                <a:latin typeface="Times New Roman"/>
                <a:ea typeface="MS Mincho"/>
              </a:rPr>
              <a:t>створення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спільної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презентації</a:t>
            </a:r>
            <a:r>
              <a:rPr lang="ru-RU" dirty="0">
                <a:latin typeface="Times New Roman"/>
                <a:ea typeface="MS Mincho"/>
              </a:rPr>
              <a:t>, яка у схематичному </a:t>
            </a:r>
            <a:r>
              <a:rPr lang="ru-RU" dirty="0" err="1">
                <a:latin typeface="Times New Roman"/>
                <a:ea typeface="MS Mincho"/>
              </a:rPr>
              <a:t>вигляді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представляє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результати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аналізу</a:t>
            </a:r>
            <a:r>
              <a:rPr lang="ru-RU" dirty="0">
                <a:latin typeface="Times New Roman"/>
                <a:ea typeface="MS Mincho"/>
              </a:rPr>
              <a:t> будь-</a:t>
            </a:r>
            <a:r>
              <a:rPr lang="ru-RU" dirty="0" err="1">
                <a:latin typeface="Times New Roman"/>
                <a:ea typeface="MS Mincho"/>
              </a:rPr>
              <a:t>якого</a:t>
            </a:r>
            <a:r>
              <a:rPr lang="ru-RU" dirty="0">
                <a:latin typeface="Times New Roman"/>
                <a:ea typeface="MS Mincho"/>
              </a:rPr>
              <a:t> культурного продукту авантюрного, фантастичного </a:t>
            </a:r>
            <a:r>
              <a:rPr lang="ru-RU" dirty="0" err="1">
                <a:latin typeface="Times New Roman"/>
                <a:ea typeface="MS Mincho"/>
              </a:rPr>
              <a:t>або</a:t>
            </a:r>
            <a:r>
              <a:rPr lang="ru-RU" dirty="0">
                <a:latin typeface="Times New Roman"/>
                <a:ea typeface="MS Mincho"/>
              </a:rPr>
              <a:t> детективного </a:t>
            </a:r>
            <a:r>
              <a:rPr lang="ru-RU" dirty="0" err="1">
                <a:latin typeface="Times New Roman"/>
                <a:ea typeface="MS Mincho"/>
              </a:rPr>
              <a:t>дискурсів</a:t>
            </a:r>
            <a:endParaRPr lang="ru-RU" dirty="0">
              <a:effectLst/>
              <a:latin typeface="Times New Roman"/>
              <a:ea typeface="MS Mincho"/>
            </a:endParaRPr>
          </a:p>
        </p:txBody>
      </p:sp>
    </p:spTree>
    <p:extLst>
      <p:ext uri="{BB962C8B-B14F-4D97-AF65-F5344CB8AC3E}">
        <p14:creationId xmlns:p14="http://schemas.microsoft.com/office/powerpoint/2010/main" val="4426093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0615" y="1008185"/>
            <a:ext cx="832338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uk-UA" b="1" dirty="0">
                <a:solidFill>
                  <a:srgbClr val="000000"/>
                </a:solidFill>
                <a:latin typeface="Times New Roman"/>
                <a:ea typeface="MS Mincho"/>
              </a:rPr>
              <a:t>Відвідування занять. Регуляція пропусків.</a:t>
            </a:r>
            <a:endParaRPr lang="ru-RU" dirty="0">
              <a:latin typeface="Times New Roman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Відвідування усіх занять є обов’язковим. Відпрацювання занять, пропущених з поважної причини, здійснюється на консультаціях (усна співбесіда за питаннями, визначеними планом </a:t>
            </a:r>
            <a:r>
              <a:rPr lang="uk-UA" i="1" dirty="0" smtClean="0">
                <a:solidFill>
                  <a:srgbClr val="000000"/>
                </a:solidFill>
                <a:latin typeface="Times New Roman"/>
                <a:ea typeface="MS Mincho"/>
              </a:rPr>
              <a:t>заняття / 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виконання письмових завдань – диктанту, практичного завдання, тестування) / через дистанційне виконання завдань, виданих викладачем та пов’язаних із темою пропущеного заняття, впродовж двох тижнів після пропуску.</a:t>
            </a:r>
            <a:r>
              <a:rPr lang="uk-UA" dirty="0">
                <a:latin typeface="Times New Roman"/>
                <a:ea typeface="MS Mincho"/>
              </a:rPr>
              <a:t> </a:t>
            </a:r>
            <a:r>
              <a:rPr lang="ru-RU" dirty="0">
                <a:latin typeface="Times New Roman"/>
                <a:ea typeface="MS Mincho"/>
              </a:rPr>
              <a:t>«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Накопичення» відпрацювань неприпустиме! За умови систематичних пропусків може бути застосована процедура повторного вивчення дисципліни (див. посилання на Положення у додатку до </a:t>
            </a:r>
            <a:r>
              <a:rPr lang="uk-UA" i="1" dirty="0" err="1">
                <a:solidFill>
                  <a:srgbClr val="000000"/>
                </a:solidFill>
                <a:latin typeface="Times New Roman"/>
                <a:ea typeface="MS Mincho"/>
              </a:rPr>
              <a:t>силабусу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).</a:t>
            </a:r>
            <a:endParaRPr lang="ru-RU" dirty="0">
              <a:effectLst/>
              <a:latin typeface="Times New Roman"/>
              <a:ea typeface="MS Mincho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0667" y="3853229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02518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799" y="199292"/>
            <a:ext cx="1109003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uk-UA" b="1" dirty="0">
                <a:solidFill>
                  <a:srgbClr val="000000"/>
                </a:solidFill>
                <a:latin typeface="Times New Roman"/>
                <a:ea typeface="MS Mincho"/>
              </a:rPr>
              <a:t>Політика академічної </a:t>
            </a:r>
            <a:r>
              <a:rPr lang="uk-UA" b="1" dirty="0" smtClean="0">
                <a:solidFill>
                  <a:srgbClr val="000000"/>
                </a:solidFill>
                <a:latin typeface="Times New Roman"/>
                <a:ea typeface="MS Mincho"/>
              </a:rPr>
              <a:t>доброчесності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MS Mincho"/>
              </a:rPr>
              <a:t>АКАДЕМІЧНА ДОБРОЧЕСНІСТЬ. </a:t>
            </a:r>
            <a:r>
              <a:rPr lang="ru-RU" dirty="0" err="1">
                <a:latin typeface="Times New Roman"/>
                <a:ea typeface="MS Mincho"/>
              </a:rPr>
              <a:t>Студенти</a:t>
            </a:r>
            <a:r>
              <a:rPr lang="ru-RU" dirty="0">
                <a:latin typeface="Times New Roman"/>
                <a:ea typeface="MS Mincho"/>
              </a:rPr>
              <a:t> і </a:t>
            </a:r>
            <a:r>
              <a:rPr lang="ru-RU" dirty="0" err="1">
                <a:latin typeface="Times New Roman"/>
                <a:ea typeface="MS Mincho"/>
              </a:rPr>
              <a:t>викладачі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Запорізького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національного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університету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несуть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персональну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відповідальність</a:t>
            </a:r>
            <a:r>
              <a:rPr lang="ru-RU" dirty="0">
                <a:latin typeface="Times New Roman"/>
                <a:ea typeface="MS Mincho"/>
              </a:rPr>
              <a:t> за </a:t>
            </a:r>
            <a:r>
              <a:rPr lang="ru-RU" dirty="0" err="1">
                <a:latin typeface="Times New Roman"/>
                <a:ea typeface="MS Mincho"/>
              </a:rPr>
              <a:t>дотримання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принципів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академічної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доброчесності</a:t>
            </a:r>
            <a:r>
              <a:rPr lang="ru-RU" dirty="0">
                <a:latin typeface="Times New Roman"/>
                <a:ea typeface="MS Mincho"/>
              </a:rPr>
              <a:t>, </a:t>
            </a:r>
            <a:r>
              <a:rPr lang="ru-RU" dirty="0" err="1">
                <a:latin typeface="Times New Roman"/>
                <a:ea typeface="MS Mincho"/>
              </a:rPr>
              <a:t>затверджених</a:t>
            </a:r>
            <a:r>
              <a:rPr lang="ru-RU" dirty="0">
                <a:latin typeface="Times New Roman"/>
                <a:ea typeface="MS Mincho"/>
              </a:rPr>
              <a:t> Кодексом </a:t>
            </a:r>
            <a:r>
              <a:rPr lang="ru-RU" dirty="0" err="1">
                <a:latin typeface="Times New Roman"/>
                <a:ea typeface="MS Mincho"/>
              </a:rPr>
              <a:t>академічної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err="1">
                <a:latin typeface="Times New Roman"/>
                <a:ea typeface="MS Mincho"/>
              </a:rPr>
              <a:t>доброчесності</a:t>
            </a:r>
            <a:r>
              <a:rPr lang="ru-RU" dirty="0">
                <a:latin typeface="Times New Roman"/>
                <a:ea typeface="MS Mincho"/>
              </a:rPr>
              <a:t> </a:t>
            </a:r>
            <a:r>
              <a:rPr lang="ru-RU" dirty="0" smtClean="0">
                <a:latin typeface="Times New Roman"/>
                <a:ea typeface="MS Mincho"/>
              </a:rPr>
              <a:t>ЗНУ</a:t>
            </a:r>
            <a:r>
              <a:rPr lang="ru-RU" dirty="0">
                <a:latin typeface="Times New Roman"/>
                <a:ea typeface="MS Mincho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uk-UA" i="1" dirty="0" smtClean="0">
                <a:solidFill>
                  <a:srgbClr val="000000"/>
                </a:solidFill>
                <a:latin typeface="Times New Roman"/>
                <a:ea typeface="MS Mincho"/>
              </a:rPr>
              <a:t>Усі 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письмові роботи, що виконуються слухачами під час проходження курсу, перевіряються на наявність плагіату. </a:t>
            </a:r>
            <a:r>
              <a:rPr lang="ru-RU" i="1" dirty="0" err="1" smtClean="0">
                <a:solidFill>
                  <a:srgbClr val="000000"/>
                </a:solidFill>
                <a:latin typeface="Times New Roman"/>
                <a:ea typeface="MS Mincho"/>
              </a:rPr>
              <a:t>Запорізьким</a:t>
            </a:r>
            <a:r>
              <a:rPr lang="ru-RU" i="1" dirty="0" smtClean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національним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університетом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укладено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Договір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про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співпрацю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з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компанією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«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Антиплагіат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». Документ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передбачає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вільний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доступ до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сервісу</a:t>
            </a:r>
            <a:r>
              <a:rPr lang="en-US" i="1" dirty="0">
                <a:solidFill>
                  <a:srgbClr val="000000"/>
                </a:solidFill>
                <a:latin typeface="Times New Roman"/>
                <a:ea typeface="MS Mincho"/>
              </a:rPr>
              <a:t> </a:t>
            </a:r>
            <a:r>
              <a:rPr lang="en-US" i="1" u="sng" dirty="0" err="1">
                <a:solidFill>
                  <a:srgbClr val="000000"/>
                </a:solidFill>
                <a:latin typeface="Times New Roman"/>
                <a:ea typeface="MS Mincho"/>
                <a:cs typeface="Times New Roman"/>
                <a:hlinkClick r:id="rId2"/>
              </a:rPr>
              <a:t>Unicheck</a:t>
            </a:r>
            <a:r>
              <a:rPr lang="ru-RU" i="1" u="sng" dirty="0">
                <a:solidFill>
                  <a:srgbClr val="000000"/>
                </a:solidFill>
                <a:latin typeface="Times New Roman"/>
                <a:ea typeface="MS Mincho"/>
                <a:cs typeface="Times New Roman"/>
                <a:hlinkClick r:id="rId2"/>
              </a:rPr>
              <a:t> (</a:t>
            </a:r>
            <a:r>
              <a:rPr lang="en-US" i="1" u="sng" dirty="0">
                <a:solidFill>
                  <a:srgbClr val="000000"/>
                </a:solidFill>
                <a:latin typeface="Times New Roman"/>
                <a:ea typeface="MS Mincho"/>
                <a:cs typeface="Times New Roman"/>
                <a:hlinkClick r:id="rId2"/>
              </a:rPr>
              <a:t>https</a:t>
            </a:r>
            <a:r>
              <a:rPr lang="ru-RU" i="1" u="sng" dirty="0">
                <a:solidFill>
                  <a:srgbClr val="000000"/>
                </a:solidFill>
                <a:latin typeface="Times New Roman"/>
                <a:ea typeface="MS Mincho"/>
                <a:cs typeface="Times New Roman"/>
                <a:hlinkClick r:id="rId2"/>
              </a:rPr>
              <a:t>://</a:t>
            </a:r>
            <a:r>
              <a:rPr lang="en-US" i="1" u="sng" dirty="0" err="1">
                <a:solidFill>
                  <a:srgbClr val="000000"/>
                </a:solidFill>
                <a:latin typeface="Times New Roman"/>
                <a:ea typeface="MS Mincho"/>
                <a:cs typeface="Times New Roman"/>
                <a:hlinkClick r:id="rId2"/>
              </a:rPr>
              <a:t>unicheck</a:t>
            </a:r>
            <a:r>
              <a:rPr lang="ru-RU" i="1" u="sng" dirty="0">
                <a:solidFill>
                  <a:srgbClr val="000000"/>
                </a:solidFill>
                <a:latin typeface="Times New Roman"/>
                <a:ea typeface="MS Mincho"/>
                <a:cs typeface="Times New Roman"/>
                <a:hlinkClick r:id="rId2"/>
              </a:rPr>
              <a:t>.</a:t>
            </a:r>
            <a:r>
              <a:rPr lang="en-US" i="1" u="sng" dirty="0">
                <a:solidFill>
                  <a:srgbClr val="000000"/>
                </a:solidFill>
                <a:latin typeface="Times New Roman"/>
                <a:ea typeface="MS Mincho"/>
                <a:cs typeface="Times New Roman"/>
                <a:hlinkClick r:id="rId2"/>
              </a:rPr>
              <a:t>com</a:t>
            </a:r>
            <a:r>
              <a:rPr lang="ru-RU" i="1" u="sng" dirty="0">
                <a:solidFill>
                  <a:srgbClr val="000000"/>
                </a:solidFill>
                <a:latin typeface="Times New Roman"/>
                <a:ea typeface="MS Mincho"/>
                <a:cs typeface="Times New Roman"/>
                <a:hlinkClick r:id="rId2"/>
              </a:rPr>
              <a:t>/)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.</a:t>
            </a:r>
            <a:endParaRPr lang="ru-RU" dirty="0">
              <a:latin typeface="Times New Roman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Для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перевірки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матеріалів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на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плагіат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може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бути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використане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також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програмне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забезпечення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або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онлайн-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сервіси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, доступ до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яких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надає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бібліотека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Запорізького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національного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університету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.</a:t>
            </a:r>
            <a:endParaRPr lang="ru-RU" dirty="0">
              <a:latin typeface="Times New Roman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uk-UA" i="1" dirty="0" smtClean="0">
                <a:solidFill>
                  <a:srgbClr val="000000"/>
                </a:solidFill>
                <a:latin typeface="Times New Roman"/>
                <a:ea typeface="MS Mincho"/>
              </a:rPr>
              <a:t>Відповідно 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до чинних правових норм, плагіатом вважатиметься: копіювання чужої наукової роботи чи декількох робіт та оприлюднення результату під своїм іменем; створення суміші власного та запозиченого тексту без належного цитування джерел; </a:t>
            </a:r>
            <a:r>
              <a:rPr lang="uk-UA" i="1" dirty="0" err="1">
                <a:solidFill>
                  <a:srgbClr val="000000"/>
                </a:solidFill>
                <a:latin typeface="Times New Roman"/>
                <a:ea typeface="MS Mincho"/>
              </a:rPr>
              <a:t>рерайт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 (перефразування чужої праці без згадування оригінального автора). Будь-яка ідея, думка чи речення, ілюстрація чи фото, яке ви запозичуєте, має супроводжуватися посиланням на першоджерело. </a:t>
            </a:r>
            <a:endParaRPr lang="ru-RU" dirty="0">
              <a:latin typeface="Times New Roman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uk-UA" i="1" dirty="0" smtClean="0">
                <a:solidFill>
                  <a:srgbClr val="000000"/>
                </a:solidFill>
                <a:latin typeface="Times New Roman"/>
                <a:ea typeface="MS Mincho"/>
              </a:rPr>
              <a:t>Роботи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, у яких виявлено ознаки плагіату, до розгляду не приймаються і відхиляються без права перескладання. Якщо ви не впевнені, чи підпадають зроблені вами запозичення під визначення плагіату, будь ласка, проконсультуйтеся з викладачем. </a:t>
            </a:r>
            <a:endParaRPr lang="ru-RU" dirty="0">
              <a:latin typeface="Times New Roman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uk-UA" b="1" dirty="0">
                <a:solidFill>
                  <a:srgbClr val="000000"/>
                </a:solidFill>
                <a:latin typeface="Times New Roman"/>
                <a:ea typeface="MS Mincho"/>
              </a:rPr>
              <a:t> </a:t>
            </a:r>
            <a:endParaRPr lang="ru-RU" dirty="0">
              <a:effectLst/>
              <a:latin typeface="Times New Roman"/>
              <a:ea typeface="MS Minch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285" y="4790894"/>
            <a:ext cx="2620963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27136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8585" y="197346"/>
            <a:ext cx="10714892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Базовою платформою </a:t>
            </a:r>
            <a:r>
              <a:rPr lang="uk-UA" b="1" i="1" dirty="0">
                <a:solidFill>
                  <a:srgbClr val="000000"/>
                </a:solidFill>
                <a:latin typeface="Times New Roman"/>
                <a:ea typeface="MS Mincho"/>
              </a:rPr>
              <a:t>для комунікації викладача зі студентами 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є </a:t>
            </a:r>
            <a:r>
              <a:rPr lang="en-US" i="1" dirty="0">
                <a:solidFill>
                  <a:srgbClr val="000000"/>
                </a:solidFill>
                <a:latin typeface="Times New Roman"/>
                <a:ea typeface="MS Mincho"/>
              </a:rPr>
              <a:t>Moodle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. </a:t>
            </a:r>
            <a:endParaRPr lang="ru-RU" dirty="0">
              <a:latin typeface="Times New Roman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Важливі повідомлення загального характеру – зокрема, оголошення про терміни подання контрольних робіт, коди доступу до сесій </a:t>
            </a:r>
            <a:r>
              <a:rPr lang="uk-UA" i="1" dirty="0" smtClean="0">
                <a:solidFill>
                  <a:srgbClr val="000000"/>
                </a:solidFill>
                <a:latin typeface="Times New Roman"/>
                <a:ea typeface="MS Mincho"/>
              </a:rPr>
              <a:t>та 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ін. – регулярно розміщуються викладачем 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на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форумі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курсу. Будь ласка,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перевіряйте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повідомлення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вчасно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. Для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персональних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запитів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використовується сервіс приватних повідомлень. Відповіді на запити студентів подаються викладачем впродовж трьох робочих днів. Для оперативного отримання повідомлень про оцінки та нову інформацію, розміщену на сторінці курсу у </a:t>
            </a:r>
            <a:r>
              <a:rPr lang="en-US" i="1" dirty="0">
                <a:solidFill>
                  <a:srgbClr val="000000"/>
                </a:solidFill>
                <a:latin typeface="Times New Roman"/>
                <a:ea typeface="MS Mincho"/>
              </a:rPr>
              <a:t>Moodle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, 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будь ласка, переконайтеся, що адреса електронної пошти, зазначена у вашому </a:t>
            </a:r>
            <a:r>
              <a:rPr lang="uk-UA" i="1" dirty="0" err="1">
                <a:solidFill>
                  <a:srgbClr val="000000"/>
                </a:solidFill>
                <a:latin typeface="Times New Roman"/>
                <a:ea typeface="MS Mincho"/>
              </a:rPr>
              <a:t>профайлі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 на </a:t>
            </a:r>
            <a:r>
              <a:rPr lang="en-US" i="1" dirty="0">
                <a:solidFill>
                  <a:srgbClr val="000000"/>
                </a:solidFill>
                <a:latin typeface="Times New Roman"/>
                <a:ea typeface="MS Mincho"/>
              </a:rPr>
              <a:t>Moodle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, </a:t>
            </a: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є актуальною, та регулярно перевіряйте папку «Спам».  </a:t>
            </a:r>
            <a:endParaRPr lang="ru-RU" dirty="0">
              <a:latin typeface="Times New Roman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uk-UA" i="1" dirty="0">
                <a:solidFill>
                  <a:srgbClr val="000000"/>
                </a:solidFill>
                <a:latin typeface="Times New Roman"/>
                <a:ea typeface="MS Mincho"/>
              </a:rPr>
              <a:t>Якщо за технічних причин доступ до </a:t>
            </a:r>
            <a:r>
              <a:rPr lang="en-US" i="1" dirty="0">
                <a:solidFill>
                  <a:srgbClr val="000000"/>
                </a:solidFill>
                <a:latin typeface="Times New Roman"/>
                <a:ea typeface="MS Mincho"/>
              </a:rPr>
              <a:t>Moodle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є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неможливим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,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або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ваше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питання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потребує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термінового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розгляду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,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направте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електронного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листа з 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позначкою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 «</a:t>
            </a:r>
            <a:r>
              <a:rPr lang="ru-RU" i="1" dirty="0" err="1">
                <a:solidFill>
                  <a:srgbClr val="000000"/>
                </a:solidFill>
                <a:latin typeface="Times New Roman"/>
                <a:ea typeface="MS Mincho"/>
              </a:rPr>
              <a:t>Важливо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MS Mincho"/>
              </a:rPr>
              <a:t>» на адресу </a:t>
            </a:r>
            <a:r>
              <a:rPr lang="en-US" sz="2400" b="1" i="1" dirty="0" err="1">
                <a:solidFill>
                  <a:srgbClr val="000000"/>
                </a:solidFill>
                <a:latin typeface="Times New Roman"/>
                <a:ea typeface="MS Mincho"/>
              </a:rPr>
              <a:t>anikolova</a:t>
            </a:r>
            <a:r>
              <a:rPr lang="ru-RU" sz="2400" b="1" i="1" dirty="0">
                <a:solidFill>
                  <a:srgbClr val="000000"/>
                </a:solidFill>
                <a:latin typeface="Times New Roman"/>
                <a:ea typeface="MS Mincho"/>
              </a:rPr>
              <a:t>@</a:t>
            </a:r>
            <a:r>
              <a:rPr lang="en-US" sz="2400" b="1" i="1" dirty="0" err="1">
                <a:solidFill>
                  <a:srgbClr val="000000"/>
                </a:solidFill>
                <a:latin typeface="Times New Roman"/>
                <a:ea typeface="MS Mincho"/>
              </a:rPr>
              <a:t>ukr</a:t>
            </a:r>
            <a:r>
              <a:rPr lang="ru-RU" sz="2400" b="1" i="1" dirty="0">
                <a:solidFill>
                  <a:srgbClr val="000000"/>
                </a:solidFill>
                <a:latin typeface="Times New Roman"/>
                <a:ea typeface="MS Mincho"/>
              </a:rPr>
              <a:t>.</a:t>
            </a:r>
            <a:r>
              <a:rPr lang="en-US" sz="2400" b="1" i="1" dirty="0">
                <a:solidFill>
                  <a:srgbClr val="000000"/>
                </a:solidFill>
                <a:latin typeface="Times New Roman"/>
                <a:ea typeface="MS Mincho"/>
              </a:rPr>
              <a:t>net</a:t>
            </a:r>
            <a:r>
              <a:rPr lang="uk-UA" sz="2400" b="1" i="1" dirty="0">
                <a:latin typeface="Times New Roman"/>
                <a:ea typeface="MS Mincho"/>
              </a:rPr>
              <a:t>. </a:t>
            </a:r>
            <a:r>
              <a:rPr lang="uk-UA" i="1" dirty="0">
                <a:latin typeface="Times New Roman"/>
                <a:ea typeface="MS Mincho"/>
              </a:rPr>
              <a:t>У листі обов’язково вкажіть ваше прізвище та ім’я, курс та шифр академічної групи.</a:t>
            </a:r>
            <a:r>
              <a:rPr lang="uk-UA" dirty="0">
                <a:latin typeface="Times New Roman"/>
                <a:ea typeface="MS Mincho"/>
              </a:rPr>
              <a:t> </a:t>
            </a:r>
            <a:r>
              <a:rPr lang="uk-UA" i="1" dirty="0" err="1">
                <a:latin typeface="Times New Roman"/>
                <a:ea typeface="MS Mincho"/>
              </a:rPr>
              <a:t>Ел</a:t>
            </a:r>
            <a:r>
              <a:rPr lang="uk-UA" i="1" dirty="0">
                <a:latin typeface="Times New Roman"/>
                <a:ea typeface="MS Mincho"/>
              </a:rPr>
              <a:t>. пошта має бути підписана справжнім ім’ям і прізвищем! Адреси типу user123@</a:t>
            </a:r>
            <a:r>
              <a:rPr lang="uk-UA" i="1" dirty="0" err="1">
                <a:latin typeface="Times New Roman"/>
                <a:ea typeface="MS Mincho"/>
              </a:rPr>
              <a:t>gmail.com</a:t>
            </a:r>
            <a:r>
              <a:rPr lang="uk-UA" i="1" dirty="0">
                <a:latin typeface="Times New Roman"/>
                <a:ea typeface="MS Mincho"/>
              </a:rPr>
              <a:t> не приймаються!</a:t>
            </a:r>
            <a:endParaRPr lang="ru-RU" dirty="0">
              <a:effectLst/>
              <a:latin typeface="Times New Roman"/>
              <a:ea typeface="MS Mincho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5532" y="3908548"/>
            <a:ext cx="27336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92865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128</TotalTime>
  <Words>803</Words>
  <Application>Microsoft Office PowerPoint</Application>
  <PresentationFormat>Произвольный</PresentationFormat>
  <Paragraphs>48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Facet</vt:lpstr>
      <vt:lpstr>ВАЖЛИВО!</vt:lpstr>
      <vt:lpstr>МЕТА КУРСУ</vt:lpstr>
      <vt:lpstr>Завдання</vt:lpstr>
      <vt:lpstr>Контрольні заходи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>User</cp:lastModifiedBy>
  <cp:revision>21</cp:revision>
  <dcterms:created xsi:type="dcterms:W3CDTF">2020-07-12T10:11:17Z</dcterms:created>
  <dcterms:modified xsi:type="dcterms:W3CDTF">2022-11-23T08:34:10Z</dcterms:modified>
</cp:coreProperties>
</file>